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5.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51"/>
  </p:notesMasterIdLst>
  <p:sldIdLst>
    <p:sldId id="270" r:id="rId3"/>
    <p:sldId id="478" r:id="rId4"/>
    <p:sldId id="484" r:id="rId5"/>
    <p:sldId id="271" r:id="rId6"/>
    <p:sldId id="942" r:id="rId7"/>
    <p:sldId id="943" r:id="rId8"/>
    <p:sldId id="954" r:id="rId9"/>
    <p:sldId id="485" r:id="rId10"/>
    <p:sldId id="272" r:id="rId11"/>
    <p:sldId id="428" r:id="rId12"/>
    <p:sldId id="429" r:id="rId13"/>
    <p:sldId id="430" r:id="rId14"/>
    <p:sldId id="432" r:id="rId15"/>
    <p:sldId id="431" r:id="rId16"/>
    <p:sldId id="445" r:id="rId17"/>
    <p:sldId id="456" r:id="rId18"/>
    <p:sldId id="457" r:id="rId19"/>
    <p:sldId id="458" r:id="rId20"/>
    <p:sldId id="459" r:id="rId21"/>
    <p:sldId id="447" r:id="rId22"/>
    <p:sldId id="448" r:id="rId23"/>
    <p:sldId id="449" r:id="rId24"/>
    <p:sldId id="343" r:id="rId25"/>
    <p:sldId id="450" r:id="rId26"/>
    <p:sldId id="452" r:id="rId27"/>
    <p:sldId id="453" r:id="rId28"/>
    <p:sldId id="454" r:id="rId29"/>
    <p:sldId id="455" r:id="rId30"/>
    <p:sldId id="278" r:id="rId31"/>
    <p:sldId id="927" r:id="rId32"/>
    <p:sldId id="928" r:id="rId33"/>
    <p:sldId id="929"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539" r:id="rId49"/>
    <p:sldId id="293" r:id="rId50"/>
    <p:sldId id="294" r:id="rId51"/>
    <p:sldId id="348" r:id="rId52"/>
    <p:sldId id="397" r:id="rId53"/>
    <p:sldId id="349" r:id="rId54"/>
    <p:sldId id="350" r:id="rId55"/>
    <p:sldId id="352" r:id="rId56"/>
    <p:sldId id="351" r:id="rId57"/>
    <p:sldId id="369" r:id="rId58"/>
    <p:sldId id="498" r:id="rId59"/>
    <p:sldId id="370" r:id="rId60"/>
    <p:sldId id="391" r:id="rId61"/>
    <p:sldId id="479" r:id="rId62"/>
    <p:sldId id="392" r:id="rId63"/>
    <p:sldId id="480" r:id="rId64"/>
    <p:sldId id="379" r:id="rId65"/>
    <p:sldId id="481" r:id="rId66"/>
    <p:sldId id="388" r:id="rId67"/>
    <p:sldId id="393" r:id="rId68"/>
    <p:sldId id="389" r:id="rId69"/>
    <p:sldId id="394" r:id="rId70"/>
    <p:sldId id="395" r:id="rId71"/>
    <p:sldId id="396" r:id="rId72"/>
    <p:sldId id="371" r:id="rId73"/>
    <p:sldId id="493" r:id="rId74"/>
    <p:sldId id="380" r:id="rId75"/>
    <p:sldId id="378" r:id="rId76"/>
    <p:sldId id="384" r:id="rId77"/>
    <p:sldId id="385" r:id="rId78"/>
    <p:sldId id="386" r:id="rId79"/>
    <p:sldId id="400" r:id="rId80"/>
    <p:sldId id="340" r:id="rId81"/>
    <p:sldId id="419" r:id="rId82"/>
    <p:sldId id="420" r:id="rId83"/>
    <p:sldId id="422" r:id="rId84"/>
    <p:sldId id="421" r:id="rId85"/>
    <p:sldId id="418" r:id="rId86"/>
    <p:sldId id="433" r:id="rId87"/>
    <p:sldId id="497" r:id="rId88"/>
    <p:sldId id="470" r:id="rId89"/>
    <p:sldId id="423" r:id="rId90"/>
    <p:sldId id="469" r:id="rId91"/>
    <p:sldId id="425" r:id="rId92"/>
    <p:sldId id="427" r:id="rId93"/>
    <p:sldId id="436" r:id="rId94"/>
    <p:sldId id="435" r:id="rId95"/>
    <p:sldId id="437" r:id="rId96"/>
    <p:sldId id="467" r:id="rId97"/>
    <p:sldId id="468" r:id="rId98"/>
    <p:sldId id="434" r:id="rId99"/>
    <p:sldId id="438" r:id="rId100"/>
    <p:sldId id="439" r:id="rId101"/>
    <p:sldId id="464" r:id="rId102"/>
    <p:sldId id="462" r:id="rId103"/>
    <p:sldId id="440" r:id="rId104"/>
    <p:sldId id="441" r:id="rId105"/>
    <p:sldId id="442" r:id="rId106"/>
    <p:sldId id="443" r:id="rId107"/>
    <p:sldId id="461" r:id="rId108"/>
    <p:sldId id="460" r:id="rId109"/>
    <p:sldId id="471" r:id="rId110"/>
    <p:sldId id="472" r:id="rId111"/>
    <p:sldId id="473" r:id="rId112"/>
    <p:sldId id="494" r:id="rId113"/>
    <p:sldId id="476" r:id="rId114"/>
    <p:sldId id="489" r:id="rId115"/>
    <p:sldId id="477" r:id="rId116"/>
    <p:sldId id="474" r:id="rId117"/>
    <p:sldId id="466" r:id="rId118"/>
    <p:sldId id="490" r:id="rId119"/>
    <p:sldId id="499" r:id="rId120"/>
    <p:sldId id="866" r:id="rId121"/>
    <p:sldId id="495" r:id="rId122"/>
    <p:sldId id="504" r:id="rId123"/>
    <p:sldId id="500" r:id="rId124"/>
    <p:sldId id="502" r:id="rId125"/>
    <p:sldId id="506" r:id="rId126"/>
    <p:sldId id="902" r:id="rId127"/>
    <p:sldId id="901" r:id="rId128"/>
    <p:sldId id="505" r:id="rId129"/>
    <p:sldId id="503" r:id="rId130"/>
    <p:sldId id="510" r:id="rId131"/>
    <p:sldId id="508" r:id="rId132"/>
    <p:sldId id="509" r:id="rId133"/>
    <p:sldId id="511" r:id="rId134"/>
    <p:sldId id="512" r:id="rId135"/>
    <p:sldId id="514" r:id="rId136"/>
    <p:sldId id="526" r:id="rId137"/>
    <p:sldId id="517" r:id="rId138"/>
    <p:sldId id="516" r:id="rId139"/>
    <p:sldId id="515" r:id="rId140"/>
    <p:sldId id="524" r:id="rId141"/>
    <p:sldId id="716" r:id="rId142"/>
    <p:sldId id="734" r:id="rId143"/>
    <p:sldId id="735" r:id="rId144"/>
    <p:sldId id="736" r:id="rId145"/>
    <p:sldId id="737" r:id="rId146"/>
    <p:sldId id="732" r:id="rId147"/>
    <p:sldId id="773" r:id="rId148"/>
    <p:sldId id="774" r:id="rId149"/>
    <p:sldId id="772" r:id="rId150"/>
    <p:sldId id="813" r:id="rId151"/>
    <p:sldId id="794" r:id="rId152"/>
    <p:sldId id="795" r:id="rId153"/>
    <p:sldId id="792" r:id="rId154"/>
    <p:sldId id="793" r:id="rId155"/>
    <p:sldId id="808" r:id="rId156"/>
    <p:sldId id="809" r:id="rId157"/>
    <p:sldId id="811" r:id="rId158"/>
    <p:sldId id="810" r:id="rId159"/>
    <p:sldId id="777" r:id="rId160"/>
    <p:sldId id="778" r:id="rId161"/>
    <p:sldId id="779" r:id="rId162"/>
    <p:sldId id="767" r:id="rId163"/>
    <p:sldId id="920" r:id="rId164"/>
    <p:sldId id="818" r:id="rId165"/>
    <p:sldId id="814" r:id="rId166"/>
    <p:sldId id="752" r:id="rId167"/>
    <p:sldId id="770" r:id="rId168"/>
    <p:sldId id="820" r:id="rId169"/>
    <p:sldId id="825" r:id="rId170"/>
    <p:sldId id="827" r:id="rId171"/>
    <p:sldId id="849" r:id="rId172"/>
    <p:sldId id="851" r:id="rId173"/>
    <p:sldId id="826" r:id="rId174"/>
    <p:sldId id="828" r:id="rId175"/>
    <p:sldId id="852" r:id="rId176"/>
    <p:sldId id="853" r:id="rId177"/>
    <p:sldId id="862" r:id="rId178"/>
    <p:sldId id="829" r:id="rId179"/>
    <p:sldId id="830" r:id="rId180"/>
    <p:sldId id="831" r:id="rId181"/>
    <p:sldId id="832" r:id="rId182"/>
    <p:sldId id="833" r:id="rId183"/>
    <p:sldId id="834" r:id="rId184"/>
    <p:sldId id="835" r:id="rId185"/>
    <p:sldId id="836" r:id="rId186"/>
    <p:sldId id="846" r:id="rId187"/>
    <p:sldId id="844" r:id="rId188"/>
    <p:sldId id="845" r:id="rId189"/>
    <p:sldId id="837" r:id="rId190"/>
    <p:sldId id="838" r:id="rId191"/>
    <p:sldId id="839" r:id="rId192"/>
    <p:sldId id="841" r:id="rId193"/>
    <p:sldId id="842" r:id="rId194"/>
    <p:sldId id="843" r:id="rId195"/>
    <p:sldId id="840" r:id="rId196"/>
    <p:sldId id="864" r:id="rId197"/>
    <p:sldId id="865" r:id="rId198"/>
    <p:sldId id="859" r:id="rId199"/>
    <p:sldId id="860" r:id="rId200"/>
    <p:sldId id="861" r:id="rId201"/>
    <p:sldId id="855" r:id="rId202"/>
    <p:sldId id="856" r:id="rId203"/>
    <p:sldId id="857" r:id="rId204"/>
    <p:sldId id="858" r:id="rId205"/>
    <p:sldId id="868" r:id="rId206"/>
    <p:sldId id="867" r:id="rId207"/>
    <p:sldId id="881" r:id="rId208"/>
    <p:sldId id="883" r:id="rId209"/>
    <p:sldId id="907" r:id="rId210"/>
    <p:sldId id="885" r:id="rId211"/>
    <p:sldId id="887" r:id="rId212"/>
    <p:sldId id="908" r:id="rId213"/>
    <p:sldId id="897" r:id="rId214"/>
    <p:sldId id="899" r:id="rId215"/>
    <p:sldId id="911" r:id="rId216"/>
    <p:sldId id="893" r:id="rId217"/>
    <p:sldId id="895" r:id="rId218"/>
    <p:sldId id="913" r:id="rId219"/>
    <p:sldId id="914" r:id="rId220"/>
    <p:sldId id="909" r:id="rId221"/>
    <p:sldId id="910" r:id="rId222"/>
    <p:sldId id="912" r:id="rId223"/>
    <p:sldId id="882" r:id="rId224"/>
    <p:sldId id="884" r:id="rId225"/>
    <p:sldId id="906" r:id="rId226"/>
    <p:sldId id="886" r:id="rId227"/>
    <p:sldId id="888" r:id="rId228"/>
    <p:sldId id="894" r:id="rId229"/>
    <p:sldId id="896" r:id="rId230"/>
    <p:sldId id="898" r:id="rId231"/>
    <p:sldId id="900" r:id="rId232"/>
    <p:sldId id="903" r:id="rId233"/>
    <p:sldId id="904" r:id="rId234"/>
    <p:sldId id="918" r:id="rId235"/>
    <p:sldId id="921" r:id="rId236"/>
    <p:sldId id="916" r:id="rId237"/>
    <p:sldId id="917" r:id="rId238"/>
    <p:sldId id="919" r:id="rId239"/>
    <p:sldId id="875" r:id="rId240"/>
    <p:sldId id="872" r:id="rId241"/>
    <p:sldId id="876" r:id="rId242"/>
    <p:sldId id="905" r:id="rId243"/>
    <p:sldId id="922" r:id="rId244"/>
    <p:sldId id="880" r:id="rId245"/>
    <p:sldId id="877" r:id="rId246"/>
    <p:sldId id="879" r:id="rId247"/>
    <p:sldId id="869" r:id="rId248"/>
    <p:sldId id="878" r:id="rId249"/>
    <p:sldId id="597" r:id="rId250"/>
    <p:sldId id="598" r:id="rId251"/>
    <p:sldId id="599" r:id="rId252"/>
    <p:sldId id="600" r:id="rId253"/>
    <p:sldId id="601" r:id="rId254"/>
    <p:sldId id="568" r:id="rId255"/>
    <p:sldId id="569" r:id="rId256"/>
    <p:sldId id="540" r:id="rId257"/>
    <p:sldId id="533" r:id="rId258"/>
    <p:sldId id="542" r:id="rId259"/>
    <p:sldId id="543" r:id="rId260"/>
    <p:sldId id="541" r:id="rId261"/>
    <p:sldId id="544" r:id="rId262"/>
    <p:sldId id="537" r:id="rId263"/>
    <p:sldId id="538" r:id="rId264"/>
    <p:sldId id="535" r:id="rId265"/>
    <p:sldId id="923" r:id="rId266"/>
    <p:sldId id="546" r:id="rId267"/>
    <p:sldId id="547" r:id="rId268"/>
    <p:sldId id="548" r:id="rId269"/>
    <p:sldId id="549" r:id="rId270"/>
    <p:sldId id="550" r:id="rId271"/>
    <p:sldId id="636" r:id="rId272"/>
    <p:sldId id="637" r:id="rId273"/>
    <p:sldId id="551" r:id="rId274"/>
    <p:sldId id="552" r:id="rId275"/>
    <p:sldId id="534" r:id="rId276"/>
    <p:sldId id="403" r:id="rId277"/>
    <p:sldId id="588" r:id="rId278"/>
    <p:sldId id="584" r:id="rId279"/>
    <p:sldId id="589" r:id="rId280"/>
    <p:sldId id="604" r:id="rId281"/>
    <p:sldId id="605" r:id="rId282"/>
    <p:sldId id="606" r:id="rId283"/>
    <p:sldId id="581" r:id="rId284"/>
    <p:sldId id="580" r:id="rId285"/>
    <p:sldId id="593" r:id="rId286"/>
    <p:sldId id="608" r:id="rId287"/>
    <p:sldId id="607" r:id="rId288"/>
    <p:sldId id="609" r:id="rId289"/>
    <p:sldId id="582" r:id="rId290"/>
    <p:sldId id="583" r:id="rId291"/>
    <p:sldId id="603" r:id="rId292"/>
    <p:sldId id="623" r:id="rId293"/>
    <p:sldId id="570" r:id="rId294"/>
    <p:sldId id="571" r:id="rId295"/>
    <p:sldId id="572" r:id="rId296"/>
    <p:sldId id="573" r:id="rId297"/>
    <p:sldId id="574" r:id="rId298"/>
    <p:sldId id="575" r:id="rId299"/>
    <p:sldId id="576" r:id="rId300"/>
    <p:sldId id="577" r:id="rId301"/>
    <p:sldId id="578" r:id="rId302"/>
    <p:sldId id="585" r:id="rId303"/>
    <p:sldId id="586" r:id="rId304"/>
    <p:sldId id="587" r:id="rId305"/>
    <p:sldId id="590" r:id="rId306"/>
    <p:sldId id="613" r:id="rId307"/>
    <p:sldId id="639" r:id="rId308"/>
    <p:sldId id="612" r:id="rId309"/>
    <p:sldId id="924" r:id="rId310"/>
    <p:sldId id="518" r:id="rId311"/>
    <p:sldId id="520" r:id="rId312"/>
    <p:sldId id="521" r:id="rId313"/>
    <p:sldId id="522" r:id="rId314"/>
    <p:sldId id="523" r:id="rId315"/>
    <p:sldId id="925" r:id="rId316"/>
    <p:sldId id="525" r:id="rId317"/>
    <p:sldId id="926" r:id="rId318"/>
    <p:sldId id="527" r:id="rId319"/>
    <p:sldId id="528" r:id="rId320"/>
    <p:sldId id="529" r:id="rId321"/>
    <p:sldId id="530" r:id="rId322"/>
    <p:sldId id="556" r:id="rId323"/>
    <p:sldId id="930" r:id="rId324"/>
    <p:sldId id="931" r:id="rId325"/>
    <p:sldId id="932" r:id="rId326"/>
    <p:sldId id="933" r:id="rId327"/>
    <p:sldId id="952" r:id="rId328"/>
    <p:sldId id="934" r:id="rId329"/>
    <p:sldId id="938" r:id="rId330"/>
    <p:sldId id="941" r:id="rId331"/>
    <p:sldId id="935" r:id="rId332"/>
    <p:sldId id="936" r:id="rId333"/>
    <p:sldId id="937" r:id="rId334"/>
    <p:sldId id="944" r:id="rId335"/>
    <p:sldId id="945" r:id="rId336"/>
    <p:sldId id="946" r:id="rId337"/>
    <p:sldId id="947" r:id="rId338"/>
    <p:sldId id="948" r:id="rId339"/>
    <p:sldId id="950" r:id="rId340"/>
    <p:sldId id="951" r:id="rId341"/>
    <p:sldId id="953" r:id="rId342"/>
    <p:sldId id="949" r:id="rId343"/>
    <p:sldId id="2150" r:id="rId344"/>
    <p:sldId id="2149" r:id="rId345"/>
    <p:sldId id="1710" r:id="rId346"/>
    <p:sldId id="2151" r:id="rId347"/>
    <p:sldId id="2152" r:id="rId348"/>
    <p:sldId id="1711" r:id="rId349"/>
    <p:sldId id="986" r:id="rId350"/>
  </p:sldIdLst>
  <p:sldSz cx="9144000" cy="6858000" type="screen4x3"/>
  <p:notesSz cx="6797675" cy="987425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4F17"/>
    <a:srgbClr val="33CC33"/>
    <a:srgbClr val="67D863"/>
    <a:srgbClr val="0000FF"/>
    <a:srgbClr val="9900FF"/>
    <a:srgbClr val="008000"/>
    <a:srgbClr val="FF00FF"/>
    <a:srgbClr val="4CFF4C"/>
    <a:srgbClr val="FFFFFF"/>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03" autoAdjust="0"/>
    <p:restoredTop sz="94902" autoAdjust="0"/>
  </p:normalViewPr>
  <p:slideViewPr>
    <p:cSldViewPr snapToGrid="0">
      <p:cViewPr varScale="1">
        <p:scale>
          <a:sx n="61" d="100"/>
          <a:sy n="61" d="100"/>
        </p:scale>
        <p:origin x="58" y="523"/>
      </p:cViewPr>
      <p:guideLst/>
    </p:cSldViewPr>
  </p:slideViewPr>
  <p:notesTextViewPr>
    <p:cViewPr>
      <p:scale>
        <a:sx n="1" d="1"/>
        <a:sy n="1" d="1"/>
      </p:scale>
      <p:origin x="0" y="0"/>
    </p:cViewPr>
  </p:notesTextViewPr>
  <p:sorterViewPr>
    <p:cViewPr>
      <p:scale>
        <a:sx n="100" d="100"/>
        <a:sy n="100" d="100"/>
      </p:scale>
      <p:origin x="0" y="-77376"/>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324" Type="http://schemas.openxmlformats.org/officeDocument/2006/relationships/slide" Target="slides/slide322.xml"/><Relationship Id="rId170" Type="http://schemas.openxmlformats.org/officeDocument/2006/relationships/slide" Target="slides/slide168.xml"/><Relationship Id="rId226" Type="http://schemas.openxmlformats.org/officeDocument/2006/relationships/slide" Target="slides/slide224.xml"/><Relationship Id="rId268" Type="http://schemas.openxmlformats.org/officeDocument/2006/relationships/slide" Target="slides/slide266.xml"/><Relationship Id="rId32" Type="http://schemas.openxmlformats.org/officeDocument/2006/relationships/slide" Target="slides/slide30.xml"/><Relationship Id="rId74" Type="http://schemas.openxmlformats.org/officeDocument/2006/relationships/slide" Target="slides/slide72.xml"/><Relationship Id="rId128" Type="http://schemas.openxmlformats.org/officeDocument/2006/relationships/slide" Target="slides/slide126.xml"/><Relationship Id="rId335" Type="http://schemas.openxmlformats.org/officeDocument/2006/relationships/slide" Target="slides/slide333.xml"/><Relationship Id="rId5" Type="http://schemas.openxmlformats.org/officeDocument/2006/relationships/slide" Target="slides/slide3.xml"/><Relationship Id="rId181" Type="http://schemas.openxmlformats.org/officeDocument/2006/relationships/slide" Target="slides/slide179.xml"/><Relationship Id="rId237" Type="http://schemas.openxmlformats.org/officeDocument/2006/relationships/slide" Target="slides/slide235.xml"/><Relationship Id="rId279" Type="http://schemas.openxmlformats.org/officeDocument/2006/relationships/slide" Target="slides/slide277.xml"/><Relationship Id="rId43" Type="http://schemas.openxmlformats.org/officeDocument/2006/relationships/slide" Target="slides/slide41.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346" Type="http://schemas.openxmlformats.org/officeDocument/2006/relationships/slide" Target="slides/slide344.xml"/><Relationship Id="rId85" Type="http://schemas.openxmlformats.org/officeDocument/2006/relationships/slide" Target="slides/slide83.xml"/><Relationship Id="rId150" Type="http://schemas.openxmlformats.org/officeDocument/2006/relationships/slide" Target="slides/slide148.xml"/><Relationship Id="rId192" Type="http://schemas.openxmlformats.org/officeDocument/2006/relationships/slide" Target="slides/slide190.xml"/><Relationship Id="rId206" Type="http://schemas.openxmlformats.org/officeDocument/2006/relationships/slide" Target="slides/slide204.xml"/><Relationship Id="rId248" Type="http://schemas.openxmlformats.org/officeDocument/2006/relationships/slide" Target="slides/slide246.xml"/><Relationship Id="rId12" Type="http://schemas.openxmlformats.org/officeDocument/2006/relationships/slide" Target="slides/slide10.xml"/><Relationship Id="rId108" Type="http://schemas.openxmlformats.org/officeDocument/2006/relationships/slide" Target="slides/slide106.xml"/><Relationship Id="rId315" Type="http://schemas.openxmlformats.org/officeDocument/2006/relationships/slide" Target="slides/slide313.xml"/><Relationship Id="rId54" Type="http://schemas.openxmlformats.org/officeDocument/2006/relationships/slide" Target="slides/slide52.xml"/><Relationship Id="rId96" Type="http://schemas.openxmlformats.org/officeDocument/2006/relationships/slide" Target="slides/slide94.xml"/><Relationship Id="rId161" Type="http://schemas.openxmlformats.org/officeDocument/2006/relationships/slide" Target="slides/slide159.xml"/><Relationship Id="rId217" Type="http://schemas.openxmlformats.org/officeDocument/2006/relationships/slide" Target="slides/slide215.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326" Type="http://schemas.openxmlformats.org/officeDocument/2006/relationships/slide" Target="slides/slide324.xml"/><Relationship Id="rId65" Type="http://schemas.openxmlformats.org/officeDocument/2006/relationships/slide" Target="slides/slide63.xml"/><Relationship Id="rId130" Type="http://schemas.openxmlformats.org/officeDocument/2006/relationships/slide" Target="slides/slide128.xml"/><Relationship Id="rId172" Type="http://schemas.openxmlformats.org/officeDocument/2006/relationships/slide" Target="slides/slide170.xml"/><Relationship Id="rId228" Type="http://schemas.openxmlformats.org/officeDocument/2006/relationships/slide" Target="slides/slide226.xml"/><Relationship Id="rId281" Type="http://schemas.openxmlformats.org/officeDocument/2006/relationships/slide" Target="slides/slide279.xml"/><Relationship Id="rId337" Type="http://schemas.openxmlformats.org/officeDocument/2006/relationships/slide" Target="slides/slide335.xml"/><Relationship Id="rId34" Type="http://schemas.openxmlformats.org/officeDocument/2006/relationships/slide" Target="slides/slide32.xml"/><Relationship Id="rId76" Type="http://schemas.openxmlformats.org/officeDocument/2006/relationships/slide" Target="slides/slide74.xml"/><Relationship Id="rId141" Type="http://schemas.openxmlformats.org/officeDocument/2006/relationships/slide" Target="slides/slide139.xml"/><Relationship Id="rId7" Type="http://schemas.openxmlformats.org/officeDocument/2006/relationships/slide" Target="slides/slide5.xml"/><Relationship Id="rId183" Type="http://schemas.openxmlformats.org/officeDocument/2006/relationships/slide" Target="slides/slide181.xml"/><Relationship Id="rId239" Type="http://schemas.openxmlformats.org/officeDocument/2006/relationships/slide" Target="slides/slide237.xml"/><Relationship Id="rId250" Type="http://schemas.openxmlformats.org/officeDocument/2006/relationships/slide" Target="slides/slide248.xml"/><Relationship Id="rId292" Type="http://schemas.openxmlformats.org/officeDocument/2006/relationships/slide" Target="slides/slide290.xml"/><Relationship Id="rId306" Type="http://schemas.openxmlformats.org/officeDocument/2006/relationships/slide" Target="slides/slide304.xml"/><Relationship Id="rId45" Type="http://schemas.openxmlformats.org/officeDocument/2006/relationships/slide" Target="slides/slide43.xml"/><Relationship Id="rId87" Type="http://schemas.openxmlformats.org/officeDocument/2006/relationships/slide" Target="slides/slide85.xml"/><Relationship Id="rId110" Type="http://schemas.openxmlformats.org/officeDocument/2006/relationships/slide" Target="slides/slide108.xml"/><Relationship Id="rId348" Type="http://schemas.openxmlformats.org/officeDocument/2006/relationships/slide" Target="slides/slide346.xml"/><Relationship Id="rId152" Type="http://schemas.openxmlformats.org/officeDocument/2006/relationships/slide" Target="slides/slide150.xml"/><Relationship Id="rId194" Type="http://schemas.openxmlformats.org/officeDocument/2006/relationships/slide" Target="slides/slide192.xml"/><Relationship Id="rId208" Type="http://schemas.openxmlformats.org/officeDocument/2006/relationships/slide" Target="slides/slide206.xml"/><Relationship Id="rId261" Type="http://schemas.openxmlformats.org/officeDocument/2006/relationships/slide" Target="slides/slide259.xml"/><Relationship Id="rId14" Type="http://schemas.openxmlformats.org/officeDocument/2006/relationships/slide" Target="slides/slide12.xml"/><Relationship Id="rId56" Type="http://schemas.openxmlformats.org/officeDocument/2006/relationships/slide" Target="slides/slide54.xml"/><Relationship Id="rId317" Type="http://schemas.openxmlformats.org/officeDocument/2006/relationships/slide" Target="slides/slide315.xml"/><Relationship Id="rId98" Type="http://schemas.openxmlformats.org/officeDocument/2006/relationships/slide" Target="slides/slide96.xml"/><Relationship Id="rId121" Type="http://schemas.openxmlformats.org/officeDocument/2006/relationships/slide" Target="slides/slide119.xml"/><Relationship Id="rId163" Type="http://schemas.openxmlformats.org/officeDocument/2006/relationships/slide" Target="slides/slide161.xml"/><Relationship Id="rId219" Type="http://schemas.openxmlformats.org/officeDocument/2006/relationships/slide" Target="slides/slide217.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slide" Target="slides/slide270.xml"/><Relationship Id="rId293" Type="http://schemas.openxmlformats.org/officeDocument/2006/relationships/slide" Target="slides/slide291.xml"/><Relationship Id="rId307" Type="http://schemas.openxmlformats.org/officeDocument/2006/relationships/slide" Target="slides/slide305.xml"/><Relationship Id="rId328" Type="http://schemas.openxmlformats.org/officeDocument/2006/relationships/slide" Target="slides/slide326.xml"/><Relationship Id="rId349" Type="http://schemas.openxmlformats.org/officeDocument/2006/relationships/slide" Target="slides/slide347.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283" Type="http://schemas.openxmlformats.org/officeDocument/2006/relationships/slide" Target="slides/slide281.xml"/><Relationship Id="rId318" Type="http://schemas.openxmlformats.org/officeDocument/2006/relationships/slide" Target="slides/slide316.xml"/><Relationship Id="rId339" Type="http://schemas.openxmlformats.org/officeDocument/2006/relationships/slide" Target="slides/slide337.xml"/><Relationship Id="rId78" Type="http://schemas.openxmlformats.org/officeDocument/2006/relationships/slide" Target="slides/slide76.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64" Type="http://schemas.openxmlformats.org/officeDocument/2006/relationships/slide" Target="slides/slide162.xml"/><Relationship Id="rId185" Type="http://schemas.openxmlformats.org/officeDocument/2006/relationships/slide" Target="slides/slide183.xml"/><Relationship Id="rId350" Type="http://schemas.openxmlformats.org/officeDocument/2006/relationships/slide" Target="slides/slide348.xml"/><Relationship Id="rId9" Type="http://schemas.openxmlformats.org/officeDocument/2006/relationships/slide" Target="slides/slide7.xml"/><Relationship Id="rId210" Type="http://schemas.openxmlformats.org/officeDocument/2006/relationships/slide" Target="slides/slide208.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slide" Target="slides/slide306.xml"/><Relationship Id="rId329" Type="http://schemas.openxmlformats.org/officeDocument/2006/relationships/slide" Target="slides/slide327.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340" Type="http://schemas.openxmlformats.org/officeDocument/2006/relationships/slide" Target="slides/slide338.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19" Type="http://schemas.openxmlformats.org/officeDocument/2006/relationships/slide" Target="slides/slide317.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330" Type="http://schemas.openxmlformats.org/officeDocument/2006/relationships/slide" Target="slides/slide328.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351" Type="http://schemas.openxmlformats.org/officeDocument/2006/relationships/notesMaster" Target="notesMasters/notesMaster1.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slide" Target="slides/slide307.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320" Type="http://schemas.openxmlformats.org/officeDocument/2006/relationships/slide" Target="slides/slide318.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341" Type="http://schemas.openxmlformats.org/officeDocument/2006/relationships/slide" Target="slides/slide339.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slide" Target="slides/slide308.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331" Type="http://schemas.openxmlformats.org/officeDocument/2006/relationships/slide" Target="slides/slide329.xml"/><Relationship Id="rId352" Type="http://schemas.openxmlformats.org/officeDocument/2006/relationships/presProps" Target="presProps.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slide" Target="slides/slide298.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321" Type="http://schemas.openxmlformats.org/officeDocument/2006/relationships/slide" Target="slides/slide319.xml"/><Relationship Id="rId342" Type="http://schemas.openxmlformats.org/officeDocument/2006/relationships/slide" Target="slides/slide340.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slide" Target="slides/slide309.xml"/><Relationship Id="rId332" Type="http://schemas.openxmlformats.org/officeDocument/2006/relationships/slide" Target="slides/slide330.xml"/><Relationship Id="rId353" Type="http://schemas.openxmlformats.org/officeDocument/2006/relationships/viewProps" Target="viewProps.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slide" Target="slides/slide299.xml"/><Relationship Id="rId322" Type="http://schemas.openxmlformats.org/officeDocument/2006/relationships/slide" Target="slides/slide320.xml"/><Relationship Id="rId343" Type="http://schemas.openxmlformats.org/officeDocument/2006/relationships/slide" Target="slides/slide341.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slide" Target="slides/slide310.xml"/><Relationship Id="rId333" Type="http://schemas.openxmlformats.org/officeDocument/2006/relationships/slide" Target="slides/slide331.xml"/><Relationship Id="rId354" Type="http://schemas.openxmlformats.org/officeDocument/2006/relationships/theme" Target="theme/theme1.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302" Type="http://schemas.openxmlformats.org/officeDocument/2006/relationships/slide" Target="slides/slide300.xml"/><Relationship Id="rId323" Type="http://schemas.openxmlformats.org/officeDocument/2006/relationships/slide" Target="slides/slide321.xml"/><Relationship Id="rId344" Type="http://schemas.openxmlformats.org/officeDocument/2006/relationships/slide" Target="slides/slide342.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06" Type="http://schemas.openxmlformats.org/officeDocument/2006/relationships/slide" Target="slides/slide104.xml"/><Relationship Id="rId127" Type="http://schemas.openxmlformats.org/officeDocument/2006/relationships/slide" Target="slides/slide125.xml"/><Relationship Id="rId313" Type="http://schemas.openxmlformats.org/officeDocument/2006/relationships/slide" Target="slides/slide311.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334" Type="http://schemas.openxmlformats.org/officeDocument/2006/relationships/slide" Target="slides/slide332.xml"/><Relationship Id="rId355" Type="http://schemas.openxmlformats.org/officeDocument/2006/relationships/tableStyles" Target="tableStyles.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303" Type="http://schemas.openxmlformats.org/officeDocument/2006/relationships/slide" Target="slides/slide301.xml"/><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345" Type="http://schemas.openxmlformats.org/officeDocument/2006/relationships/slide" Target="slides/slide343.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107" Type="http://schemas.openxmlformats.org/officeDocument/2006/relationships/slide" Target="slides/slide105.xml"/><Relationship Id="rId289" Type="http://schemas.openxmlformats.org/officeDocument/2006/relationships/slide" Target="slides/slide287.xml"/><Relationship Id="rId11" Type="http://schemas.openxmlformats.org/officeDocument/2006/relationships/slide" Target="slides/slide9.xml"/><Relationship Id="rId53" Type="http://schemas.openxmlformats.org/officeDocument/2006/relationships/slide" Target="slides/slide51.xml"/><Relationship Id="rId149" Type="http://schemas.openxmlformats.org/officeDocument/2006/relationships/slide" Target="slides/slide147.xml"/><Relationship Id="rId314" Type="http://schemas.openxmlformats.org/officeDocument/2006/relationships/slide" Target="slides/slide312.xml"/><Relationship Id="rId95" Type="http://schemas.openxmlformats.org/officeDocument/2006/relationships/slide" Target="slides/slide93.xml"/><Relationship Id="rId160" Type="http://schemas.openxmlformats.org/officeDocument/2006/relationships/slide" Target="slides/slide158.xml"/><Relationship Id="rId216" Type="http://schemas.openxmlformats.org/officeDocument/2006/relationships/slide" Target="slides/slide214.xml"/><Relationship Id="rId258" Type="http://schemas.openxmlformats.org/officeDocument/2006/relationships/slide" Target="slides/slide256.xml"/><Relationship Id="rId22" Type="http://schemas.openxmlformats.org/officeDocument/2006/relationships/slide" Target="slides/slide20.xml"/><Relationship Id="rId64" Type="http://schemas.openxmlformats.org/officeDocument/2006/relationships/slide" Target="slides/slide62.xml"/><Relationship Id="rId118" Type="http://schemas.openxmlformats.org/officeDocument/2006/relationships/slide" Target="slides/slide116.xml"/><Relationship Id="rId325" Type="http://schemas.openxmlformats.org/officeDocument/2006/relationships/slide" Target="slides/slide323.xml"/><Relationship Id="rId171" Type="http://schemas.openxmlformats.org/officeDocument/2006/relationships/slide" Target="slides/slide169.xml"/><Relationship Id="rId227" Type="http://schemas.openxmlformats.org/officeDocument/2006/relationships/slide" Target="slides/slide225.xml"/><Relationship Id="rId269" Type="http://schemas.openxmlformats.org/officeDocument/2006/relationships/slide" Target="slides/slide267.xml"/><Relationship Id="rId33" Type="http://schemas.openxmlformats.org/officeDocument/2006/relationships/slide" Target="slides/slide31.xml"/><Relationship Id="rId129" Type="http://schemas.openxmlformats.org/officeDocument/2006/relationships/slide" Target="slides/slide127.xml"/><Relationship Id="rId280" Type="http://schemas.openxmlformats.org/officeDocument/2006/relationships/slide" Target="slides/slide278.xml"/><Relationship Id="rId336" Type="http://schemas.openxmlformats.org/officeDocument/2006/relationships/slide" Target="slides/slide334.xml"/><Relationship Id="rId75" Type="http://schemas.openxmlformats.org/officeDocument/2006/relationships/slide" Target="slides/slide73.xml"/><Relationship Id="rId140" Type="http://schemas.openxmlformats.org/officeDocument/2006/relationships/slide" Target="slides/slide138.xml"/><Relationship Id="rId182" Type="http://schemas.openxmlformats.org/officeDocument/2006/relationships/slide" Target="slides/slide180.xml"/><Relationship Id="rId6" Type="http://schemas.openxmlformats.org/officeDocument/2006/relationships/slide" Target="slides/slide4.xml"/><Relationship Id="rId238" Type="http://schemas.openxmlformats.org/officeDocument/2006/relationships/slide" Target="slides/slide236.xml"/><Relationship Id="rId291" Type="http://schemas.openxmlformats.org/officeDocument/2006/relationships/slide" Target="slides/slide289.xml"/><Relationship Id="rId305" Type="http://schemas.openxmlformats.org/officeDocument/2006/relationships/slide" Target="slides/slide303.xml"/><Relationship Id="rId347" Type="http://schemas.openxmlformats.org/officeDocument/2006/relationships/slide" Target="slides/slide345.xml"/><Relationship Id="rId44" Type="http://schemas.openxmlformats.org/officeDocument/2006/relationships/slide" Target="slides/slide42.xml"/><Relationship Id="rId86" Type="http://schemas.openxmlformats.org/officeDocument/2006/relationships/slide" Target="slides/slide84.xml"/><Relationship Id="rId151" Type="http://schemas.openxmlformats.org/officeDocument/2006/relationships/slide" Target="slides/slide149.xml"/><Relationship Id="rId193" Type="http://schemas.openxmlformats.org/officeDocument/2006/relationships/slide" Target="slides/slide191.xml"/><Relationship Id="rId207" Type="http://schemas.openxmlformats.org/officeDocument/2006/relationships/slide" Target="slides/slide205.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316" Type="http://schemas.openxmlformats.org/officeDocument/2006/relationships/slide" Target="slides/slide314.xml"/><Relationship Id="rId55" Type="http://schemas.openxmlformats.org/officeDocument/2006/relationships/slide" Target="slides/slide53.xml"/><Relationship Id="rId97" Type="http://schemas.openxmlformats.org/officeDocument/2006/relationships/slide" Target="slides/slide95.xml"/><Relationship Id="rId120" Type="http://schemas.openxmlformats.org/officeDocument/2006/relationships/slide" Target="slides/slide118.xml"/><Relationship Id="rId162" Type="http://schemas.openxmlformats.org/officeDocument/2006/relationships/slide" Target="slides/slide160.xml"/><Relationship Id="rId218" Type="http://schemas.openxmlformats.org/officeDocument/2006/relationships/slide" Target="slides/slide216.xml"/><Relationship Id="rId271" Type="http://schemas.openxmlformats.org/officeDocument/2006/relationships/slide" Target="slides/slide269.xml"/><Relationship Id="rId24" Type="http://schemas.openxmlformats.org/officeDocument/2006/relationships/slide" Target="slides/slide22.xml"/><Relationship Id="rId66" Type="http://schemas.openxmlformats.org/officeDocument/2006/relationships/slide" Target="slides/slide64.xml"/><Relationship Id="rId131" Type="http://schemas.openxmlformats.org/officeDocument/2006/relationships/slide" Target="slides/slide129.xml"/><Relationship Id="rId327" Type="http://schemas.openxmlformats.org/officeDocument/2006/relationships/slide" Target="slides/slide325.xml"/><Relationship Id="rId173" Type="http://schemas.openxmlformats.org/officeDocument/2006/relationships/slide" Target="slides/slide171.xml"/><Relationship Id="rId229" Type="http://schemas.openxmlformats.org/officeDocument/2006/relationships/slide" Target="slides/slide227.xml"/><Relationship Id="rId240" Type="http://schemas.openxmlformats.org/officeDocument/2006/relationships/slide" Target="slides/slide238.xml"/><Relationship Id="rId35" Type="http://schemas.openxmlformats.org/officeDocument/2006/relationships/slide" Target="slides/slide33.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338" Type="http://schemas.openxmlformats.org/officeDocument/2006/relationships/slide" Target="slides/slide336.xml"/><Relationship Id="rId8" Type="http://schemas.openxmlformats.org/officeDocument/2006/relationships/slide" Target="slides/slide6.xml"/><Relationship Id="rId142" Type="http://schemas.openxmlformats.org/officeDocument/2006/relationships/slide" Target="slides/slide140.xml"/><Relationship Id="rId184" Type="http://schemas.openxmlformats.org/officeDocument/2006/relationships/slide" Target="slides/slide18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unli\AppData\Roaming\Microsoft\Excel\erfc%20(version%201).xlsb"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unli\AppData\Roaming\Microsoft\Excel\erfc%20(version%201).xlsb"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21.xml"/><Relationship Id="rId1" Type="http://schemas.microsoft.com/office/2011/relationships/chartStyle" Target="style21.xml"/></Relationships>
</file>

<file path=ppt/charts/_rels/chart3.xml.rels><?xml version="1.0" encoding="UTF-8" standalone="yes"?>
<Relationships xmlns="http://schemas.openxmlformats.org/package/2006/relationships"><Relationship Id="rId3" Type="http://schemas.openxmlformats.org/officeDocument/2006/relationships/oleObject" Target="file:///C:\Si24\Si22peakcali\DSL.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Si24\erfc.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28Mg in Polyvinyltoluene</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5366733466933868"/>
          <c:y val="0.17222258675998833"/>
          <c:w val="0.78550423682009685"/>
          <c:h val="0.59759222805482648"/>
        </c:manualLayout>
      </c:layout>
      <c:scatterChart>
        <c:scatterStyle val="smoothMarker"/>
        <c:varyColors val="0"/>
        <c:ser>
          <c:idx val="0"/>
          <c:order val="0"/>
          <c:tx>
            <c:strRef>
              <c:f>'28Mg_Poly'!$A$3</c:f>
              <c:strCache>
                <c:ptCount val="1"/>
                <c:pt idx="0">
                  <c:v>SP_Elec(keV/μm)</c:v>
                </c:pt>
              </c:strCache>
            </c:strRef>
          </c:tx>
          <c:spPr>
            <a:ln w="12700" cap="rnd">
              <a:solidFill>
                <a:srgbClr val="0000FF"/>
              </a:solidFill>
              <a:round/>
            </a:ln>
            <a:effectLst/>
          </c:spPr>
          <c:marker>
            <c:symbol val="circle"/>
            <c:size val="3"/>
            <c:spPr>
              <a:solidFill>
                <a:srgbClr val="0000FF"/>
              </a:solidFill>
              <a:ln w="9525">
                <a:noFill/>
              </a:ln>
              <a:effectLst/>
            </c:spPr>
          </c:marker>
          <c:dPt>
            <c:idx val="74"/>
            <c:marker>
              <c:symbol val="circle"/>
              <c:size val="3"/>
              <c:spPr>
                <a:solidFill>
                  <a:srgbClr val="0000FF"/>
                </a:solidFill>
                <a:ln w="9525">
                  <a:noFill/>
                </a:ln>
                <a:effectLst/>
              </c:spPr>
            </c:marker>
            <c:bubble3D val="0"/>
            <c:spPr>
              <a:ln w="12700" cap="rnd">
                <a:noFill/>
                <a:round/>
              </a:ln>
              <a:effectLst/>
            </c:spPr>
            <c:extLst>
              <c:ext xmlns:c16="http://schemas.microsoft.com/office/drawing/2014/chart" uri="{C3380CC4-5D6E-409C-BE32-E72D297353CC}">
                <c16:uniqueId val="{00000001-0EB3-4CC4-836E-7EE3900C49CC}"/>
              </c:ext>
            </c:extLst>
          </c:dPt>
          <c:dPt>
            <c:idx val="79"/>
            <c:marker>
              <c:symbol val="circle"/>
              <c:size val="3"/>
              <c:spPr>
                <a:solidFill>
                  <a:srgbClr val="0000FF"/>
                </a:solidFill>
                <a:ln w="9525">
                  <a:noFill/>
                </a:ln>
                <a:effectLst/>
              </c:spPr>
            </c:marker>
            <c:bubble3D val="0"/>
            <c:spPr>
              <a:ln w="19050" cap="rnd">
                <a:solidFill>
                  <a:schemeClr val="accent1"/>
                </a:solidFill>
                <a:round/>
              </a:ln>
              <a:effectLst/>
            </c:spPr>
            <c:extLst>
              <c:ext xmlns:c16="http://schemas.microsoft.com/office/drawing/2014/chart" uri="{C3380CC4-5D6E-409C-BE32-E72D297353CC}">
                <c16:uniqueId val="{00000003-0EB3-4CC4-836E-7EE3900C49CC}"/>
              </c:ext>
            </c:extLst>
          </c:dPt>
          <c:xVal>
            <c:numRef>
              <c:f>'28Mg_Poly'!$B$2:$FA$2</c:f>
              <c:numCache>
                <c:formatCode>General</c:formatCode>
                <c:ptCount val="156"/>
                <c:pt idx="0">
                  <c:v>1.1000000000000001E-3</c:v>
                </c:pt>
                <c:pt idx="1">
                  <c:v>1.1999999999999999E-3</c:v>
                </c:pt>
                <c:pt idx="2">
                  <c:v>1.2999999999999999E-3</c:v>
                </c:pt>
                <c:pt idx="3">
                  <c:v>1.4E-3</c:v>
                </c:pt>
                <c:pt idx="4">
                  <c:v>1.5E-3</c:v>
                </c:pt>
                <c:pt idx="5">
                  <c:v>1.6000000000000001E-3</c:v>
                </c:pt>
                <c:pt idx="6">
                  <c:v>1.6999999999999999E-3</c:v>
                </c:pt>
                <c:pt idx="7">
                  <c:v>1.8E-3</c:v>
                </c:pt>
                <c:pt idx="8">
                  <c:v>2E-3</c:v>
                </c:pt>
                <c:pt idx="9">
                  <c:v>2.2499999999999998E-3</c:v>
                </c:pt>
                <c:pt idx="10">
                  <c:v>2.4999900000000001E-3</c:v>
                </c:pt>
                <c:pt idx="11">
                  <c:v>2.7499899999999999E-3</c:v>
                </c:pt>
                <c:pt idx="12">
                  <c:v>2.9999900000000001E-3</c:v>
                </c:pt>
                <c:pt idx="13">
                  <c:v>3.2499899999999999E-3</c:v>
                </c:pt>
                <c:pt idx="14">
                  <c:v>3.4999900000000001E-3</c:v>
                </c:pt>
                <c:pt idx="15">
                  <c:v>3.7499899999999999E-3</c:v>
                </c:pt>
                <c:pt idx="16">
                  <c:v>3.9999900000000001E-3</c:v>
                </c:pt>
                <c:pt idx="17">
                  <c:v>4.4999900000000006E-3</c:v>
                </c:pt>
                <c:pt idx="18">
                  <c:v>4.9999900000000002E-3</c:v>
                </c:pt>
                <c:pt idx="19">
                  <c:v>5.4999900000000006E-3</c:v>
                </c:pt>
                <c:pt idx="20">
                  <c:v>5.9999900000000002E-3</c:v>
                </c:pt>
                <c:pt idx="21">
                  <c:v>6.4999900000000006E-3</c:v>
                </c:pt>
                <c:pt idx="22">
                  <c:v>6.9999900000000002E-3</c:v>
                </c:pt>
                <c:pt idx="23">
                  <c:v>7.9999900000000002E-3</c:v>
                </c:pt>
                <c:pt idx="24">
                  <c:v>8.9999900000000011E-3</c:v>
                </c:pt>
                <c:pt idx="25">
                  <c:v>9.9999900000000003E-3</c:v>
                </c:pt>
                <c:pt idx="26">
                  <c:v>1.09999E-2</c:v>
                </c:pt>
                <c:pt idx="27">
                  <c:v>1.1999900000000001E-2</c:v>
                </c:pt>
                <c:pt idx="28">
                  <c:v>1.29999E-2</c:v>
                </c:pt>
                <c:pt idx="29">
                  <c:v>1.3999900000000001E-2</c:v>
                </c:pt>
                <c:pt idx="30">
                  <c:v>1.49999E-2</c:v>
                </c:pt>
                <c:pt idx="31">
                  <c:v>1.5999900000000001E-2</c:v>
                </c:pt>
                <c:pt idx="32">
                  <c:v>1.6999900000000002E-2</c:v>
                </c:pt>
                <c:pt idx="33">
                  <c:v>1.7999899999999999E-2</c:v>
                </c:pt>
                <c:pt idx="34">
                  <c:v>1.9999900000000001E-2</c:v>
                </c:pt>
                <c:pt idx="35">
                  <c:v>2.24999E-2</c:v>
                </c:pt>
                <c:pt idx="36">
                  <c:v>2.4999899999999999E-2</c:v>
                </c:pt>
                <c:pt idx="37">
                  <c:v>2.7499900000000001E-2</c:v>
                </c:pt>
                <c:pt idx="38">
                  <c:v>2.9999899999999999E-2</c:v>
                </c:pt>
                <c:pt idx="39">
                  <c:v>3.2499899999999998E-2</c:v>
                </c:pt>
                <c:pt idx="40">
                  <c:v>3.4999899999999994E-2</c:v>
                </c:pt>
                <c:pt idx="41">
                  <c:v>3.7499899999999996E-2</c:v>
                </c:pt>
                <c:pt idx="42">
                  <c:v>3.9999899999999998E-2</c:v>
                </c:pt>
                <c:pt idx="43">
                  <c:v>4.4999899999999995E-2</c:v>
                </c:pt>
                <c:pt idx="44">
                  <c:v>4.99999E-2</c:v>
                </c:pt>
                <c:pt idx="45">
                  <c:v>5.4999899999999997E-2</c:v>
                </c:pt>
                <c:pt idx="46">
                  <c:v>5.9999899999999995E-2</c:v>
                </c:pt>
                <c:pt idx="47">
                  <c:v>6.4999899999999999E-2</c:v>
                </c:pt>
                <c:pt idx="48">
                  <c:v>6.999989999999999E-2</c:v>
                </c:pt>
                <c:pt idx="49">
                  <c:v>7.9999899999999999E-2</c:v>
                </c:pt>
                <c:pt idx="50">
                  <c:v>8.9999899999999994E-2</c:v>
                </c:pt>
                <c:pt idx="51">
                  <c:v>9.9999900000000003E-2</c:v>
                </c:pt>
                <c:pt idx="52">
                  <c:v>0.11</c:v>
                </c:pt>
                <c:pt idx="53">
                  <c:v>0.12</c:v>
                </c:pt>
                <c:pt idx="54">
                  <c:v>0.13</c:v>
                </c:pt>
                <c:pt idx="55">
                  <c:v>0.13999899999999998</c:v>
                </c:pt>
                <c:pt idx="56">
                  <c:v>0.14999899999999999</c:v>
                </c:pt>
                <c:pt idx="57">
                  <c:v>0.159999</c:v>
                </c:pt>
                <c:pt idx="58">
                  <c:v>0.16999899999999998</c:v>
                </c:pt>
                <c:pt idx="59">
                  <c:v>0.17999899999999999</c:v>
                </c:pt>
                <c:pt idx="60">
                  <c:v>0.19999899999999998</c:v>
                </c:pt>
                <c:pt idx="61">
                  <c:v>0.224999</c:v>
                </c:pt>
                <c:pt idx="62">
                  <c:v>0.249999</c:v>
                </c:pt>
                <c:pt idx="63">
                  <c:v>0.27499900000000005</c:v>
                </c:pt>
                <c:pt idx="64">
                  <c:v>0.29999900000000002</c:v>
                </c:pt>
                <c:pt idx="65">
                  <c:v>0.32499900000000004</c:v>
                </c:pt>
                <c:pt idx="66">
                  <c:v>0.349999</c:v>
                </c:pt>
                <c:pt idx="67">
                  <c:v>0.37499900000000003</c:v>
                </c:pt>
                <c:pt idx="68">
                  <c:v>0.39999900000000005</c:v>
                </c:pt>
                <c:pt idx="69">
                  <c:v>0.44999900000000004</c:v>
                </c:pt>
                <c:pt idx="70">
                  <c:v>0.49999900000000003</c:v>
                </c:pt>
                <c:pt idx="71">
                  <c:v>0.54999900000000002</c:v>
                </c:pt>
                <c:pt idx="72">
                  <c:v>0.59999900000000006</c:v>
                </c:pt>
                <c:pt idx="73">
                  <c:v>0.64999899999999999</c:v>
                </c:pt>
                <c:pt idx="74">
                  <c:v>0.69999900000000004</c:v>
                </c:pt>
                <c:pt idx="75">
                  <c:v>0.79999900000000002</c:v>
                </c:pt>
                <c:pt idx="76">
                  <c:v>0.89999899999999999</c:v>
                </c:pt>
                <c:pt idx="77">
                  <c:v>0.99999899999999997</c:v>
                </c:pt>
                <c:pt idx="78">
                  <c:v>1.1000000000000001</c:v>
                </c:pt>
                <c:pt idx="79">
                  <c:v>1.2</c:v>
                </c:pt>
                <c:pt idx="80">
                  <c:v>1.3</c:v>
                </c:pt>
                <c:pt idx="81">
                  <c:v>1.4</c:v>
                </c:pt>
                <c:pt idx="82">
                  <c:v>1.5</c:v>
                </c:pt>
                <c:pt idx="83">
                  <c:v>1.6</c:v>
                </c:pt>
                <c:pt idx="84">
                  <c:v>1.7</c:v>
                </c:pt>
                <c:pt idx="85">
                  <c:v>1.8</c:v>
                </c:pt>
                <c:pt idx="86">
                  <c:v>2</c:v>
                </c:pt>
                <c:pt idx="87">
                  <c:v>2.25</c:v>
                </c:pt>
                <c:pt idx="88">
                  <c:v>2.5</c:v>
                </c:pt>
                <c:pt idx="89">
                  <c:v>2.75</c:v>
                </c:pt>
                <c:pt idx="90">
                  <c:v>3</c:v>
                </c:pt>
                <c:pt idx="91">
                  <c:v>3.25</c:v>
                </c:pt>
                <c:pt idx="92">
                  <c:v>3.5</c:v>
                </c:pt>
                <c:pt idx="93">
                  <c:v>3.75</c:v>
                </c:pt>
                <c:pt idx="94">
                  <c:v>4</c:v>
                </c:pt>
                <c:pt idx="95">
                  <c:v>4.5</c:v>
                </c:pt>
                <c:pt idx="96">
                  <c:v>5</c:v>
                </c:pt>
                <c:pt idx="97">
                  <c:v>5.5</c:v>
                </c:pt>
                <c:pt idx="98">
                  <c:v>6</c:v>
                </c:pt>
                <c:pt idx="99">
                  <c:v>6.5</c:v>
                </c:pt>
                <c:pt idx="100">
                  <c:v>7</c:v>
                </c:pt>
                <c:pt idx="101">
                  <c:v>8</c:v>
                </c:pt>
                <c:pt idx="102">
                  <c:v>9</c:v>
                </c:pt>
                <c:pt idx="103">
                  <c:v>10</c:v>
                </c:pt>
                <c:pt idx="104">
                  <c:v>11</c:v>
                </c:pt>
                <c:pt idx="105">
                  <c:v>12</c:v>
                </c:pt>
                <c:pt idx="106">
                  <c:v>13</c:v>
                </c:pt>
                <c:pt idx="107">
                  <c:v>14</c:v>
                </c:pt>
                <c:pt idx="108">
                  <c:v>15</c:v>
                </c:pt>
                <c:pt idx="109">
                  <c:v>16</c:v>
                </c:pt>
                <c:pt idx="110">
                  <c:v>17</c:v>
                </c:pt>
                <c:pt idx="111">
                  <c:v>18</c:v>
                </c:pt>
                <c:pt idx="112">
                  <c:v>20</c:v>
                </c:pt>
                <c:pt idx="113">
                  <c:v>22.5</c:v>
                </c:pt>
                <c:pt idx="114">
                  <c:v>25</c:v>
                </c:pt>
                <c:pt idx="115">
                  <c:v>27.5</c:v>
                </c:pt>
                <c:pt idx="116">
                  <c:v>30</c:v>
                </c:pt>
                <c:pt idx="117">
                  <c:v>32.5</c:v>
                </c:pt>
                <c:pt idx="118">
                  <c:v>35</c:v>
                </c:pt>
                <c:pt idx="119">
                  <c:v>37.5</c:v>
                </c:pt>
                <c:pt idx="120">
                  <c:v>40</c:v>
                </c:pt>
                <c:pt idx="121">
                  <c:v>45</c:v>
                </c:pt>
                <c:pt idx="122">
                  <c:v>50</c:v>
                </c:pt>
                <c:pt idx="123">
                  <c:v>55</c:v>
                </c:pt>
                <c:pt idx="124">
                  <c:v>60</c:v>
                </c:pt>
                <c:pt idx="125">
                  <c:v>65</c:v>
                </c:pt>
                <c:pt idx="126">
                  <c:v>70</c:v>
                </c:pt>
                <c:pt idx="127">
                  <c:v>80</c:v>
                </c:pt>
                <c:pt idx="128">
                  <c:v>90</c:v>
                </c:pt>
                <c:pt idx="129">
                  <c:v>100</c:v>
                </c:pt>
                <c:pt idx="130">
                  <c:v>110</c:v>
                </c:pt>
                <c:pt idx="131">
                  <c:v>120</c:v>
                </c:pt>
                <c:pt idx="132">
                  <c:v>130</c:v>
                </c:pt>
                <c:pt idx="133">
                  <c:v>140</c:v>
                </c:pt>
                <c:pt idx="134">
                  <c:v>150</c:v>
                </c:pt>
                <c:pt idx="135">
                  <c:v>160</c:v>
                </c:pt>
                <c:pt idx="136">
                  <c:v>170</c:v>
                </c:pt>
                <c:pt idx="137">
                  <c:v>180</c:v>
                </c:pt>
                <c:pt idx="138">
                  <c:v>200</c:v>
                </c:pt>
                <c:pt idx="139">
                  <c:v>225</c:v>
                </c:pt>
                <c:pt idx="140">
                  <c:v>250</c:v>
                </c:pt>
                <c:pt idx="141">
                  <c:v>275</c:v>
                </c:pt>
                <c:pt idx="142">
                  <c:v>300</c:v>
                </c:pt>
                <c:pt idx="143">
                  <c:v>325</c:v>
                </c:pt>
                <c:pt idx="144">
                  <c:v>350</c:v>
                </c:pt>
                <c:pt idx="145">
                  <c:v>375</c:v>
                </c:pt>
                <c:pt idx="146">
                  <c:v>400</c:v>
                </c:pt>
                <c:pt idx="147">
                  <c:v>450</c:v>
                </c:pt>
                <c:pt idx="148">
                  <c:v>500</c:v>
                </c:pt>
                <c:pt idx="149">
                  <c:v>550</c:v>
                </c:pt>
                <c:pt idx="150">
                  <c:v>600</c:v>
                </c:pt>
                <c:pt idx="151">
                  <c:v>650</c:v>
                </c:pt>
                <c:pt idx="152">
                  <c:v>700</c:v>
                </c:pt>
                <c:pt idx="153">
                  <c:v>800</c:v>
                </c:pt>
                <c:pt idx="154">
                  <c:v>900</c:v>
                </c:pt>
                <c:pt idx="155">
                  <c:v>1000</c:v>
                </c:pt>
              </c:numCache>
            </c:numRef>
          </c:xVal>
          <c:yVal>
            <c:numRef>
              <c:f>'28Mg_Poly'!$B$3:$FA$3</c:f>
              <c:numCache>
                <c:formatCode>General</c:formatCode>
                <c:ptCount val="156"/>
                <c:pt idx="0">
                  <c:v>0.55969999999999998</c:v>
                </c:pt>
                <c:pt idx="1">
                  <c:v>0.55969999999999998</c:v>
                </c:pt>
                <c:pt idx="2">
                  <c:v>0.58250000000000002</c:v>
                </c:pt>
                <c:pt idx="3">
                  <c:v>0.60450000000000004</c:v>
                </c:pt>
                <c:pt idx="4">
                  <c:v>0.62570000000000003</c:v>
                </c:pt>
                <c:pt idx="5">
                  <c:v>0.6462</c:v>
                </c:pt>
                <c:pt idx="6">
                  <c:v>0.66610000000000003</c:v>
                </c:pt>
                <c:pt idx="7">
                  <c:v>0.68540000000000001</c:v>
                </c:pt>
                <c:pt idx="8">
                  <c:v>0.72250000000000003</c:v>
                </c:pt>
                <c:pt idx="9">
                  <c:v>0.76629999999999998</c:v>
                </c:pt>
                <c:pt idx="10">
                  <c:v>0.80779999999999996</c:v>
                </c:pt>
                <c:pt idx="11">
                  <c:v>0.84719999999999995</c:v>
                </c:pt>
                <c:pt idx="12">
                  <c:v>0.88490000000000002</c:v>
                </c:pt>
                <c:pt idx="13">
                  <c:v>0.92100000000000004</c:v>
                </c:pt>
                <c:pt idx="14">
                  <c:v>0.95579999999999998</c:v>
                </c:pt>
                <c:pt idx="15">
                  <c:v>0.98929999999999996</c:v>
                </c:pt>
                <c:pt idx="16">
                  <c:v>1.022</c:v>
                </c:pt>
                <c:pt idx="17">
                  <c:v>1.0840000000000001</c:v>
                </c:pt>
                <c:pt idx="18">
                  <c:v>1.1419999999999999</c:v>
                </c:pt>
                <c:pt idx="19">
                  <c:v>1.198</c:v>
                </c:pt>
                <c:pt idx="20">
                  <c:v>1.2509999999999999</c:v>
                </c:pt>
                <c:pt idx="21">
                  <c:v>1.3029999999999999</c:v>
                </c:pt>
                <c:pt idx="22">
                  <c:v>1.3520000000000001</c:v>
                </c:pt>
                <c:pt idx="23">
                  <c:v>1.4450000000000001</c:v>
                </c:pt>
                <c:pt idx="24">
                  <c:v>1.5329999999999999</c:v>
                </c:pt>
                <c:pt idx="25">
                  <c:v>1.6160000000000001</c:v>
                </c:pt>
                <c:pt idx="26">
                  <c:v>1.694</c:v>
                </c:pt>
                <c:pt idx="27">
                  <c:v>1.77</c:v>
                </c:pt>
                <c:pt idx="28">
                  <c:v>1.8420000000000001</c:v>
                </c:pt>
                <c:pt idx="29">
                  <c:v>1.9119999999999999</c:v>
                </c:pt>
                <c:pt idx="30">
                  <c:v>1.9790000000000001</c:v>
                </c:pt>
                <c:pt idx="31">
                  <c:v>2.044</c:v>
                </c:pt>
                <c:pt idx="32">
                  <c:v>2.1059999999999999</c:v>
                </c:pt>
                <c:pt idx="33">
                  <c:v>2.1680000000000001</c:v>
                </c:pt>
                <c:pt idx="34">
                  <c:v>2.2850000000000001</c:v>
                </c:pt>
                <c:pt idx="35">
                  <c:v>2.423</c:v>
                </c:pt>
                <c:pt idx="36">
                  <c:v>2.5539999999999998</c:v>
                </c:pt>
                <c:pt idx="37">
                  <c:v>2.6789999999999998</c:v>
                </c:pt>
                <c:pt idx="38">
                  <c:v>2.798</c:v>
                </c:pt>
                <c:pt idx="39">
                  <c:v>2.9129999999999998</c:v>
                </c:pt>
                <c:pt idx="40">
                  <c:v>3.0219999999999998</c:v>
                </c:pt>
                <c:pt idx="41">
                  <c:v>3.129</c:v>
                </c:pt>
                <c:pt idx="42">
                  <c:v>3.2309999999999999</c:v>
                </c:pt>
                <c:pt idx="43">
                  <c:v>3.427</c:v>
                </c:pt>
                <c:pt idx="44">
                  <c:v>3.613</c:v>
                </c:pt>
                <c:pt idx="45">
                  <c:v>3.7890000000000001</c:v>
                </c:pt>
                <c:pt idx="46">
                  <c:v>3.9569999999999999</c:v>
                </c:pt>
                <c:pt idx="47">
                  <c:v>4.1189999999999998</c:v>
                </c:pt>
                <c:pt idx="48">
                  <c:v>4.274</c:v>
                </c:pt>
                <c:pt idx="49">
                  <c:v>4.57</c:v>
                </c:pt>
                <c:pt idx="50">
                  <c:v>4.8470000000000004</c:v>
                </c:pt>
                <c:pt idx="51">
                  <c:v>5.109</c:v>
                </c:pt>
                <c:pt idx="52">
                  <c:v>5.3579999999999997</c:v>
                </c:pt>
                <c:pt idx="53">
                  <c:v>5.5970000000000004</c:v>
                </c:pt>
                <c:pt idx="54">
                  <c:v>5.8250000000000002</c:v>
                </c:pt>
                <c:pt idx="55">
                  <c:v>6.0449999999999999</c:v>
                </c:pt>
                <c:pt idx="56">
                  <c:v>6.2569999999999997</c:v>
                </c:pt>
                <c:pt idx="57">
                  <c:v>6.4619999999999997</c:v>
                </c:pt>
                <c:pt idx="58">
                  <c:v>6.6609999999999996</c:v>
                </c:pt>
                <c:pt idx="59">
                  <c:v>6.8540000000000001</c:v>
                </c:pt>
                <c:pt idx="60">
                  <c:v>7.2249999999999996</c:v>
                </c:pt>
                <c:pt idx="61">
                  <c:v>7.6630000000000003</c:v>
                </c:pt>
                <c:pt idx="62">
                  <c:v>8.0779999999999994</c:v>
                </c:pt>
                <c:pt idx="63">
                  <c:v>8.4719999999999995</c:v>
                </c:pt>
                <c:pt idx="64">
                  <c:v>8.8490000000000002</c:v>
                </c:pt>
                <c:pt idx="65">
                  <c:v>9.2100000000000009</c:v>
                </c:pt>
                <c:pt idx="66">
                  <c:v>9.5579999999999998</c:v>
                </c:pt>
                <c:pt idx="67">
                  <c:v>9.8930000000000007</c:v>
                </c:pt>
                <c:pt idx="68">
                  <c:v>10.220000000000001</c:v>
                </c:pt>
                <c:pt idx="69">
                  <c:v>10.84</c:v>
                </c:pt>
                <c:pt idx="70">
                  <c:v>11.42</c:v>
                </c:pt>
                <c:pt idx="71">
                  <c:v>11.98</c:v>
                </c:pt>
                <c:pt idx="72">
                  <c:v>12.51</c:v>
                </c:pt>
                <c:pt idx="73">
                  <c:v>13.03</c:v>
                </c:pt>
                <c:pt idx="74">
                  <c:v>13.52</c:v>
                </c:pt>
                <c:pt idx="75">
                  <c:v>14.45</c:v>
                </c:pt>
                <c:pt idx="76">
                  <c:v>15.33</c:v>
                </c:pt>
                <c:pt idx="77">
                  <c:v>16.16</c:v>
                </c:pt>
                <c:pt idx="78">
                  <c:v>16.940000000000001</c:v>
                </c:pt>
                <c:pt idx="79">
                  <c:v>17.7</c:v>
                </c:pt>
                <c:pt idx="80">
                  <c:v>18.420000000000002</c:v>
                </c:pt>
                <c:pt idx="81">
                  <c:v>19.12</c:v>
                </c:pt>
                <c:pt idx="82">
                  <c:v>19.79</c:v>
                </c:pt>
                <c:pt idx="83">
                  <c:v>20.440000000000001</c:v>
                </c:pt>
                <c:pt idx="84">
                  <c:v>21.06</c:v>
                </c:pt>
                <c:pt idx="85">
                  <c:v>21.68</c:v>
                </c:pt>
                <c:pt idx="86">
                  <c:v>22.85</c:v>
                </c:pt>
                <c:pt idx="87">
                  <c:v>24.23</c:v>
                </c:pt>
                <c:pt idx="88">
                  <c:v>25.54</c:v>
                </c:pt>
                <c:pt idx="89">
                  <c:v>26.79</c:v>
                </c:pt>
                <c:pt idx="90">
                  <c:v>27.98</c:v>
                </c:pt>
                <c:pt idx="91">
                  <c:v>29.13</c:v>
                </c:pt>
                <c:pt idx="92">
                  <c:v>30.22</c:v>
                </c:pt>
                <c:pt idx="93">
                  <c:v>31.29</c:v>
                </c:pt>
                <c:pt idx="94">
                  <c:v>32.31</c:v>
                </c:pt>
                <c:pt idx="95">
                  <c:v>34.270000000000003</c:v>
                </c:pt>
                <c:pt idx="96">
                  <c:v>36.130000000000003</c:v>
                </c:pt>
                <c:pt idx="97">
                  <c:v>37.89</c:v>
                </c:pt>
                <c:pt idx="98">
                  <c:v>39.57</c:v>
                </c:pt>
                <c:pt idx="99">
                  <c:v>41.19</c:v>
                </c:pt>
                <c:pt idx="100">
                  <c:v>42.74</c:v>
                </c:pt>
                <c:pt idx="101">
                  <c:v>45.7</c:v>
                </c:pt>
                <c:pt idx="102">
                  <c:v>48.47</c:v>
                </c:pt>
                <c:pt idx="103">
                  <c:v>51.09</c:v>
                </c:pt>
                <c:pt idx="104">
                  <c:v>53.58</c:v>
                </c:pt>
                <c:pt idx="105">
                  <c:v>55.97</c:v>
                </c:pt>
                <c:pt idx="106">
                  <c:v>58.25</c:v>
                </c:pt>
                <c:pt idx="107">
                  <c:v>60.45</c:v>
                </c:pt>
                <c:pt idx="108">
                  <c:v>62.57</c:v>
                </c:pt>
                <c:pt idx="109">
                  <c:v>64.62</c:v>
                </c:pt>
                <c:pt idx="110">
                  <c:v>66.61</c:v>
                </c:pt>
                <c:pt idx="111">
                  <c:v>68.540000000000006</c:v>
                </c:pt>
                <c:pt idx="112">
                  <c:v>72.25</c:v>
                </c:pt>
                <c:pt idx="113">
                  <c:v>76.63</c:v>
                </c:pt>
                <c:pt idx="114">
                  <c:v>80.78</c:v>
                </c:pt>
                <c:pt idx="115">
                  <c:v>84.72</c:v>
                </c:pt>
                <c:pt idx="116">
                  <c:v>88.49</c:v>
                </c:pt>
                <c:pt idx="117">
                  <c:v>92.1</c:v>
                </c:pt>
                <c:pt idx="118">
                  <c:v>95.58</c:v>
                </c:pt>
                <c:pt idx="119">
                  <c:v>98.94</c:v>
                </c:pt>
                <c:pt idx="120">
                  <c:v>102.2</c:v>
                </c:pt>
                <c:pt idx="121">
                  <c:v>108.4</c:v>
                </c:pt>
                <c:pt idx="122">
                  <c:v>114.2</c:v>
                </c:pt>
                <c:pt idx="123">
                  <c:v>119.8</c:v>
                </c:pt>
                <c:pt idx="124">
                  <c:v>128.19999999999999</c:v>
                </c:pt>
                <c:pt idx="125">
                  <c:v>135.6</c:v>
                </c:pt>
                <c:pt idx="126">
                  <c:v>141.6</c:v>
                </c:pt>
                <c:pt idx="127">
                  <c:v>150.9</c:v>
                </c:pt>
                <c:pt idx="128">
                  <c:v>158.1</c:v>
                </c:pt>
                <c:pt idx="129">
                  <c:v>164.3</c:v>
                </c:pt>
                <c:pt idx="130">
                  <c:v>169.8</c:v>
                </c:pt>
                <c:pt idx="131">
                  <c:v>175.1</c:v>
                </c:pt>
                <c:pt idx="132">
                  <c:v>180.2</c:v>
                </c:pt>
                <c:pt idx="133">
                  <c:v>185.3</c:v>
                </c:pt>
                <c:pt idx="134">
                  <c:v>190.4</c:v>
                </c:pt>
                <c:pt idx="135">
                  <c:v>195.5</c:v>
                </c:pt>
                <c:pt idx="136">
                  <c:v>200.8</c:v>
                </c:pt>
                <c:pt idx="137">
                  <c:v>206.1</c:v>
                </c:pt>
                <c:pt idx="138">
                  <c:v>216.8</c:v>
                </c:pt>
                <c:pt idx="139">
                  <c:v>230.4</c:v>
                </c:pt>
                <c:pt idx="140">
                  <c:v>244</c:v>
                </c:pt>
                <c:pt idx="141">
                  <c:v>257.39999999999998</c:v>
                </c:pt>
                <c:pt idx="142">
                  <c:v>270.7</c:v>
                </c:pt>
                <c:pt idx="143">
                  <c:v>283.7</c:v>
                </c:pt>
                <c:pt idx="144">
                  <c:v>296.39999999999998</c:v>
                </c:pt>
                <c:pt idx="145">
                  <c:v>308.8</c:v>
                </c:pt>
                <c:pt idx="146">
                  <c:v>321</c:v>
                </c:pt>
                <c:pt idx="147">
                  <c:v>344.8</c:v>
                </c:pt>
                <c:pt idx="148">
                  <c:v>367.9</c:v>
                </c:pt>
                <c:pt idx="149">
                  <c:v>390.7</c:v>
                </c:pt>
                <c:pt idx="150">
                  <c:v>413.1</c:v>
                </c:pt>
                <c:pt idx="151">
                  <c:v>435.1</c:v>
                </c:pt>
                <c:pt idx="152">
                  <c:v>456.7</c:v>
                </c:pt>
                <c:pt idx="153">
                  <c:v>498.7</c:v>
                </c:pt>
                <c:pt idx="154">
                  <c:v>539.29999999999995</c:v>
                </c:pt>
                <c:pt idx="155">
                  <c:v>578.4</c:v>
                </c:pt>
              </c:numCache>
            </c:numRef>
          </c:yVal>
          <c:smooth val="1"/>
          <c:extLst>
            <c:ext xmlns:c16="http://schemas.microsoft.com/office/drawing/2014/chart" uri="{C3380CC4-5D6E-409C-BE32-E72D297353CC}">
              <c16:uniqueId val="{00000004-0EB3-4CC4-836E-7EE3900C49CC}"/>
            </c:ext>
          </c:extLst>
        </c:ser>
        <c:ser>
          <c:idx val="1"/>
          <c:order val="1"/>
          <c:tx>
            <c:strRef>
              <c:f>'28Mg_Poly'!$A$4</c:f>
              <c:strCache>
                <c:ptCount val="1"/>
                <c:pt idx="0">
                  <c:v>SP_Nucl (keV/μm)</c:v>
                </c:pt>
              </c:strCache>
            </c:strRef>
          </c:tx>
          <c:spPr>
            <a:ln w="12700" cap="rnd">
              <a:solidFill>
                <a:srgbClr val="FF0000"/>
              </a:solidFill>
              <a:round/>
            </a:ln>
            <a:effectLst/>
          </c:spPr>
          <c:marker>
            <c:symbol val="circle"/>
            <c:size val="3"/>
            <c:spPr>
              <a:solidFill>
                <a:srgbClr val="FF0000"/>
              </a:solidFill>
              <a:ln w="9525">
                <a:noFill/>
              </a:ln>
              <a:effectLst/>
            </c:spPr>
          </c:marker>
          <c:xVal>
            <c:numRef>
              <c:f>'28Mg_Poly'!$B$2:$FA$2</c:f>
              <c:numCache>
                <c:formatCode>General</c:formatCode>
                <c:ptCount val="156"/>
                <c:pt idx="0">
                  <c:v>1.1000000000000001E-3</c:v>
                </c:pt>
                <c:pt idx="1">
                  <c:v>1.1999999999999999E-3</c:v>
                </c:pt>
                <c:pt idx="2">
                  <c:v>1.2999999999999999E-3</c:v>
                </c:pt>
                <c:pt idx="3">
                  <c:v>1.4E-3</c:v>
                </c:pt>
                <c:pt idx="4">
                  <c:v>1.5E-3</c:v>
                </c:pt>
                <c:pt idx="5">
                  <c:v>1.6000000000000001E-3</c:v>
                </c:pt>
                <c:pt idx="6">
                  <c:v>1.6999999999999999E-3</c:v>
                </c:pt>
                <c:pt idx="7">
                  <c:v>1.8E-3</c:v>
                </c:pt>
                <c:pt idx="8">
                  <c:v>2E-3</c:v>
                </c:pt>
                <c:pt idx="9">
                  <c:v>2.2499999999999998E-3</c:v>
                </c:pt>
                <c:pt idx="10">
                  <c:v>2.4999900000000001E-3</c:v>
                </c:pt>
                <c:pt idx="11">
                  <c:v>2.7499899999999999E-3</c:v>
                </c:pt>
                <c:pt idx="12">
                  <c:v>2.9999900000000001E-3</c:v>
                </c:pt>
                <c:pt idx="13">
                  <c:v>3.2499899999999999E-3</c:v>
                </c:pt>
                <c:pt idx="14">
                  <c:v>3.4999900000000001E-3</c:v>
                </c:pt>
                <c:pt idx="15">
                  <c:v>3.7499899999999999E-3</c:v>
                </c:pt>
                <c:pt idx="16">
                  <c:v>3.9999900000000001E-3</c:v>
                </c:pt>
                <c:pt idx="17">
                  <c:v>4.4999900000000006E-3</c:v>
                </c:pt>
                <c:pt idx="18">
                  <c:v>4.9999900000000002E-3</c:v>
                </c:pt>
                <c:pt idx="19">
                  <c:v>5.4999900000000006E-3</c:v>
                </c:pt>
                <c:pt idx="20">
                  <c:v>5.9999900000000002E-3</c:v>
                </c:pt>
                <c:pt idx="21">
                  <c:v>6.4999900000000006E-3</c:v>
                </c:pt>
                <c:pt idx="22">
                  <c:v>6.9999900000000002E-3</c:v>
                </c:pt>
                <c:pt idx="23">
                  <c:v>7.9999900000000002E-3</c:v>
                </c:pt>
                <c:pt idx="24">
                  <c:v>8.9999900000000011E-3</c:v>
                </c:pt>
                <c:pt idx="25">
                  <c:v>9.9999900000000003E-3</c:v>
                </c:pt>
                <c:pt idx="26">
                  <c:v>1.09999E-2</c:v>
                </c:pt>
                <c:pt idx="27">
                  <c:v>1.1999900000000001E-2</c:v>
                </c:pt>
                <c:pt idx="28">
                  <c:v>1.29999E-2</c:v>
                </c:pt>
                <c:pt idx="29">
                  <c:v>1.3999900000000001E-2</c:v>
                </c:pt>
                <c:pt idx="30">
                  <c:v>1.49999E-2</c:v>
                </c:pt>
                <c:pt idx="31">
                  <c:v>1.5999900000000001E-2</c:v>
                </c:pt>
                <c:pt idx="32">
                  <c:v>1.6999900000000002E-2</c:v>
                </c:pt>
                <c:pt idx="33">
                  <c:v>1.7999899999999999E-2</c:v>
                </c:pt>
                <c:pt idx="34">
                  <c:v>1.9999900000000001E-2</c:v>
                </c:pt>
                <c:pt idx="35">
                  <c:v>2.24999E-2</c:v>
                </c:pt>
                <c:pt idx="36">
                  <c:v>2.4999899999999999E-2</c:v>
                </c:pt>
                <c:pt idx="37">
                  <c:v>2.7499900000000001E-2</c:v>
                </c:pt>
                <c:pt idx="38">
                  <c:v>2.9999899999999999E-2</c:v>
                </c:pt>
                <c:pt idx="39">
                  <c:v>3.2499899999999998E-2</c:v>
                </c:pt>
                <c:pt idx="40">
                  <c:v>3.4999899999999994E-2</c:v>
                </c:pt>
                <c:pt idx="41">
                  <c:v>3.7499899999999996E-2</c:v>
                </c:pt>
                <c:pt idx="42">
                  <c:v>3.9999899999999998E-2</c:v>
                </c:pt>
                <c:pt idx="43">
                  <c:v>4.4999899999999995E-2</c:v>
                </c:pt>
                <c:pt idx="44">
                  <c:v>4.99999E-2</c:v>
                </c:pt>
                <c:pt idx="45">
                  <c:v>5.4999899999999997E-2</c:v>
                </c:pt>
                <c:pt idx="46">
                  <c:v>5.9999899999999995E-2</c:v>
                </c:pt>
                <c:pt idx="47">
                  <c:v>6.4999899999999999E-2</c:v>
                </c:pt>
                <c:pt idx="48">
                  <c:v>6.999989999999999E-2</c:v>
                </c:pt>
                <c:pt idx="49">
                  <c:v>7.9999899999999999E-2</c:v>
                </c:pt>
                <c:pt idx="50">
                  <c:v>8.9999899999999994E-2</c:v>
                </c:pt>
                <c:pt idx="51">
                  <c:v>9.9999900000000003E-2</c:v>
                </c:pt>
                <c:pt idx="52">
                  <c:v>0.11</c:v>
                </c:pt>
                <c:pt idx="53">
                  <c:v>0.12</c:v>
                </c:pt>
                <c:pt idx="54">
                  <c:v>0.13</c:v>
                </c:pt>
                <c:pt idx="55">
                  <c:v>0.13999899999999998</c:v>
                </c:pt>
                <c:pt idx="56">
                  <c:v>0.14999899999999999</c:v>
                </c:pt>
                <c:pt idx="57">
                  <c:v>0.159999</c:v>
                </c:pt>
                <c:pt idx="58">
                  <c:v>0.16999899999999998</c:v>
                </c:pt>
                <c:pt idx="59">
                  <c:v>0.17999899999999999</c:v>
                </c:pt>
                <c:pt idx="60">
                  <c:v>0.19999899999999998</c:v>
                </c:pt>
                <c:pt idx="61">
                  <c:v>0.224999</c:v>
                </c:pt>
                <c:pt idx="62">
                  <c:v>0.249999</c:v>
                </c:pt>
                <c:pt idx="63">
                  <c:v>0.27499900000000005</c:v>
                </c:pt>
                <c:pt idx="64">
                  <c:v>0.29999900000000002</c:v>
                </c:pt>
                <c:pt idx="65">
                  <c:v>0.32499900000000004</c:v>
                </c:pt>
                <c:pt idx="66">
                  <c:v>0.349999</c:v>
                </c:pt>
                <c:pt idx="67">
                  <c:v>0.37499900000000003</c:v>
                </c:pt>
                <c:pt idx="68">
                  <c:v>0.39999900000000005</c:v>
                </c:pt>
                <c:pt idx="69">
                  <c:v>0.44999900000000004</c:v>
                </c:pt>
                <c:pt idx="70">
                  <c:v>0.49999900000000003</c:v>
                </c:pt>
                <c:pt idx="71">
                  <c:v>0.54999900000000002</c:v>
                </c:pt>
                <c:pt idx="72">
                  <c:v>0.59999900000000006</c:v>
                </c:pt>
                <c:pt idx="73">
                  <c:v>0.64999899999999999</c:v>
                </c:pt>
                <c:pt idx="74">
                  <c:v>0.69999900000000004</c:v>
                </c:pt>
                <c:pt idx="75">
                  <c:v>0.79999900000000002</c:v>
                </c:pt>
                <c:pt idx="76">
                  <c:v>0.89999899999999999</c:v>
                </c:pt>
                <c:pt idx="77">
                  <c:v>0.99999899999999997</c:v>
                </c:pt>
                <c:pt idx="78">
                  <c:v>1.1000000000000001</c:v>
                </c:pt>
                <c:pt idx="79">
                  <c:v>1.2</c:v>
                </c:pt>
                <c:pt idx="80">
                  <c:v>1.3</c:v>
                </c:pt>
                <c:pt idx="81">
                  <c:v>1.4</c:v>
                </c:pt>
                <c:pt idx="82">
                  <c:v>1.5</c:v>
                </c:pt>
                <c:pt idx="83">
                  <c:v>1.6</c:v>
                </c:pt>
                <c:pt idx="84">
                  <c:v>1.7</c:v>
                </c:pt>
                <c:pt idx="85">
                  <c:v>1.8</c:v>
                </c:pt>
                <c:pt idx="86">
                  <c:v>2</c:v>
                </c:pt>
                <c:pt idx="87">
                  <c:v>2.25</c:v>
                </c:pt>
                <c:pt idx="88">
                  <c:v>2.5</c:v>
                </c:pt>
                <c:pt idx="89">
                  <c:v>2.75</c:v>
                </c:pt>
                <c:pt idx="90">
                  <c:v>3</c:v>
                </c:pt>
                <c:pt idx="91">
                  <c:v>3.25</c:v>
                </c:pt>
                <c:pt idx="92">
                  <c:v>3.5</c:v>
                </c:pt>
                <c:pt idx="93">
                  <c:v>3.75</c:v>
                </c:pt>
                <c:pt idx="94">
                  <c:v>4</c:v>
                </c:pt>
                <c:pt idx="95">
                  <c:v>4.5</c:v>
                </c:pt>
                <c:pt idx="96">
                  <c:v>5</c:v>
                </c:pt>
                <c:pt idx="97">
                  <c:v>5.5</c:v>
                </c:pt>
                <c:pt idx="98">
                  <c:v>6</c:v>
                </c:pt>
                <c:pt idx="99">
                  <c:v>6.5</c:v>
                </c:pt>
                <c:pt idx="100">
                  <c:v>7</c:v>
                </c:pt>
                <c:pt idx="101">
                  <c:v>8</c:v>
                </c:pt>
                <c:pt idx="102">
                  <c:v>9</c:v>
                </c:pt>
                <c:pt idx="103">
                  <c:v>10</c:v>
                </c:pt>
                <c:pt idx="104">
                  <c:v>11</c:v>
                </c:pt>
                <c:pt idx="105">
                  <c:v>12</c:v>
                </c:pt>
                <c:pt idx="106">
                  <c:v>13</c:v>
                </c:pt>
                <c:pt idx="107">
                  <c:v>14</c:v>
                </c:pt>
                <c:pt idx="108">
                  <c:v>15</c:v>
                </c:pt>
                <c:pt idx="109">
                  <c:v>16</c:v>
                </c:pt>
                <c:pt idx="110">
                  <c:v>17</c:v>
                </c:pt>
                <c:pt idx="111">
                  <c:v>18</c:v>
                </c:pt>
                <c:pt idx="112">
                  <c:v>20</c:v>
                </c:pt>
                <c:pt idx="113">
                  <c:v>22.5</c:v>
                </c:pt>
                <c:pt idx="114">
                  <c:v>25</c:v>
                </c:pt>
                <c:pt idx="115">
                  <c:v>27.5</c:v>
                </c:pt>
                <c:pt idx="116">
                  <c:v>30</c:v>
                </c:pt>
                <c:pt idx="117">
                  <c:v>32.5</c:v>
                </c:pt>
                <c:pt idx="118">
                  <c:v>35</c:v>
                </c:pt>
                <c:pt idx="119">
                  <c:v>37.5</c:v>
                </c:pt>
                <c:pt idx="120">
                  <c:v>40</c:v>
                </c:pt>
                <c:pt idx="121">
                  <c:v>45</c:v>
                </c:pt>
                <c:pt idx="122">
                  <c:v>50</c:v>
                </c:pt>
                <c:pt idx="123">
                  <c:v>55</c:v>
                </c:pt>
                <c:pt idx="124">
                  <c:v>60</c:v>
                </c:pt>
                <c:pt idx="125">
                  <c:v>65</c:v>
                </c:pt>
                <c:pt idx="126">
                  <c:v>70</c:v>
                </c:pt>
                <c:pt idx="127">
                  <c:v>80</c:v>
                </c:pt>
                <c:pt idx="128">
                  <c:v>90</c:v>
                </c:pt>
                <c:pt idx="129">
                  <c:v>100</c:v>
                </c:pt>
                <c:pt idx="130">
                  <c:v>110</c:v>
                </c:pt>
                <c:pt idx="131">
                  <c:v>120</c:v>
                </c:pt>
                <c:pt idx="132">
                  <c:v>130</c:v>
                </c:pt>
                <c:pt idx="133">
                  <c:v>140</c:v>
                </c:pt>
                <c:pt idx="134">
                  <c:v>150</c:v>
                </c:pt>
                <c:pt idx="135">
                  <c:v>160</c:v>
                </c:pt>
                <c:pt idx="136">
                  <c:v>170</c:v>
                </c:pt>
                <c:pt idx="137">
                  <c:v>180</c:v>
                </c:pt>
                <c:pt idx="138">
                  <c:v>200</c:v>
                </c:pt>
                <c:pt idx="139">
                  <c:v>225</c:v>
                </c:pt>
                <c:pt idx="140">
                  <c:v>250</c:v>
                </c:pt>
                <c:pt idx="141">
                  <c:v>275</c:v>
                </c:pt>
                <c:pt idx="142">
                  <c:v>300</c:v>
                </c:pt>
                <c:pt idx="143">
                  <c:v>325</c:v>
                </c:pt>
                <c:pt idx="144">
                  <c:v>350</c:v>
                </c:pt>
                <c:pt idx="145">
                  <c:v>375</c:v>
                </c:pt>
                <c:pt idx="146">
                  <c:v>400</c:v>
                </c:pt>
                <c:pt idx="147">
                  <c:v>450</c:v>
                </c:pt>
                <c:pt idx="148">
                  <c:v>500</c:v>
                </c:pt>
                <c:pt idx="149">
                  <c:v>550</c:v>
                </c:pt>
                <c:pt idx="150">
                  <c:v>600</c:v>
                </c:pt>
                <c:pt idx="151">
                  <c:v>650</c:v>
                </c:pt>
                <c:pt idx="152">
                  <c:v>700</c:v>
                </c:pt>
                <c:pt idx="153">
                  <c:v>800</c:v>
                </c:pt>
                <c:pt idx="154">
                  <c:v>900</c:v>
                </c:pt>
                <c:pt idx="155">
                  <c:v>1000</c:v>
                </c:pt>
              </c:numCache>
            </c:numRef>
          </c:xVal>
          <c:yVal>
            <c:numRef>
              <c:f>'28Mg_Poly'!$B$4:$FA$4</c:f>
              <c:numCache>
                <c:formatCode>General</c:formatCode>
                <c:ptCount val="156"/>
                <c:pt idx="0">
                  <c:v>6.8369999999999997</c:v>
                </c:pt>
                <c:pt idx="1">
                  <c:v>7.2320000000000002</c:v>
                </c:pt>
                <c:pt idx="2">
                  <c:v>7.6150000000000002</c:v>
                </c:pt>
                <c:pt idx="3">
                  <c:v>7.9859999999999998</c:v>
                </c:pt>
                <c:pt idx="4">
                  <c:v>8.3469999999999995</c:v>
                </c:pt>
                <c:pt idx="5">
                  <c:v>8.6980000000000004</c:v>
                </c:pt>
                <c:pt idx="6">
                  <c:v>9.0399999999999991</c:v>
                </c:pt>
                <c:pt idx="7">
                  <c:v>9.3740000000000006</c:v>
                </c:pt>
                <c:pt idx="8">
                  <c:v>10.02</c:v>
                </c:pt>
                <c:pt idx="9">
                  <c:v>10.79</c:v>
                </c:pt>
                <c:pt idx="10">
                  <c:v>11.53</c:v>
                </c:pt>
                <c:pt idx="11">
                  <c:v>12.23</c:v>
                </c:pt>
                <c:pt idx="12">
                  <c:v>12.91</c:v>
                </c:pt>
                <c:pt idx="13">
                  <c:v>13.56</c:v>
                </c:pt>
                <c:pt idx="14">
                  <c:v>14.2</c:v>
                </c:pt>
                <c:pt idx="15">
                  <c:v>14.81</c:v>
                </c:pt>
                <c:pt idx="16">
                  <c:v>15.41</c:v>
                </c:pt>
                <c:pt idx="17">
                  <c:v>16.55</c:v>
                </c:pt>
                <c:pt idx="18">
                  <c:v>17.64</c:v>
                </c:pt>
                <c:pt idx="19">
                  <c:v>18.670000000000002</c:v>
                </c:pt>
                <c:pt idx="20">
                  <c:v>19.670000000000002</c:v>
                </c:pt>
                <c:pt idx="21">
                  <c:v>20.63</c:v>
                </c:pt>
                <c:pt idx="22">
                  <c:v>21.55</c:v>
                </c:pt>
                <c:pt idx="23">
                  <c:v>23.31</c:v>
                </c:pt>
                <c:pt idx="24">
                  <c:v>24.97</c:v>
                </c:pt>
                <c:pt idx="25">
                  <c:v>26.54</c:v>
                </c:pt>
                <c:pt idx="26">
                  <c:v>28.03</c:v>
                </c:pt>
                <c:pt idx="27">
                  <c:v>29.46</c:v>
                </c:pt>
                <c:pt idx="28">
                  <c:v>30.83</c:v>
                </c:pt>
                <c:pt idx="29">
                  <c:v>32.15</c:v>
                </c:pt>
                <c:pt idx="30">
                  <c:v>33.409999999999997</c:v>
                </c:pt>
                <c:pt idx="31">
                  <c:v>34.64</c:v>
                </c:pt>
                <c:pt idx="32">
                  <c:v>35.83</c:v>
                </c:pt>
                <c:pt idx="33">
                  <c:v>36.979999999999997</c:v>
                </c:pt>
                <c:pt idx="34">
                  <c:v>39.18</c:v>
                </c:pt>
                <c:pt idx="35">
                  <c:v>41.78</c:v>
                </c:pt>
                <c:pt idx="36">
                  <c:v>44.22</c:v>
                </c:pt>
                <c:pt idx="37">
                  <c:v>46.53</c:v>
                </c:pt>
                <c:pt idx="38">
                  <c:v>48.73</c:v>
                </c:pt>
                <c:pt idx="39">
                  <c:v>50.82</c:v>
                </c:pt>
                <c:pt idx="40">
                  <c:v>52.82</c:v>
                </c:pt>
                <c:pt idx="41">
                  <c:v>54.74</c:v>
                </c:pt>
                <c:pt idx="42">
                  <c:v>56.59</c:v>
                </c:pt>
                <c:pt idx="43">
                  <c:v>60.09</c:v>
                </c:pt>
                <c:pt idx="44">
                  <c:v>63.37</c:v>
                </c:pt>
                <c:pt idx="45">
                  <c:v>66.45</c:v>
                </c:pt>
                <c:pt idx="46">
                  <c:v>69.36</c:v>
                </c:pt>
                <c:pt idx="47">
                  <c:v>72.12</c:v>
                </c:pt>
                <c:pt idx="48">
                  <c:v>74.739999999999995</c:v>
                </c:pt>
                <c:pt idx="49">
                  <c:v>79.66</c:v>
                </c:pt>
                <c:pt idx="50">
                  <c:v>84.18</c:v>
                </c:pt>
                <c:pt idx="51">
                  <c:v>88.37</c:v>
                </c:pt>
                <c:pt idx="52">
                  <c:v>92.29</c:v>
                </c:pt>
                <c:pt idx="53">
                  <c:v>95.96</c:v>
                </c:pt>
                <c:pt idx="54">
                  <c:v>99.43</c:v>
                </c:pt>
                <c:pt idx="55">
                  <c:v>102.7</c:v>
                </c:pt>
                <c:pt idx="56">
                  <c:v>105.8</c:v>
                </c:pt>
                <c:pt idx="57">
                  <c:v>108.8</c:v>
                </c:pt>
                <c:pt idx="58">
                  <c:v>111.6</c:v>
                </c:pt>
                <c:pt idx="59">
                  <c:v>114.3</c:v>
                </c:pt>
                <c:pt idx="60">
                  <c:v>119.4</c:v>
                </c:pt>
                <c:pt idx="61">
                  <c:v>125.2</c:v>
                </c:pt>
                <c:pt idx="62">
                  <c:v>130.6</c:v>
                </c:pt>
                <c:pt idx="63">
                  <c:v>135.5</c:v>
                </c:pt>
                <c:pt idx="64">
                  <c:v>140</c:v>
                </c:pt>
                <c:pt idx="65">
                  <c:v>144.30000000000001</c:v>
                </c:pt>
                <c:pt idx="66">
                  <c:v>148.30000000000001</c:v>
                </c:pt>
                <c:pt idx="67">
                  <c:v>152</c:v>
                </c:pt>
                <c:pt idx="68">
                  <c:v>155.6</c:v>
                </c:pt>
                <c:pt idx="69">
                  <c:v>162.1</c:v>
                </c:pt>
                <c:pt idx="70">
                  <c:v>168</c:v>
                </c:pt>
                <c:pt idx="71">
                  <c:v>173.3</c:v>
                </c:pt>
                <c:pt idx="72">
                  <c:v>178.2</c:v>
                </c:pt>
                <c:pt idx="73">
                  <c:v>182.7</c:v>
                </c:pt>
                <c:pt idx="74">
                  <c:v>186.9</c:v>
                </c:pt>
                <c:pt idx="75">
                  <c:v>194.5</c:v>
                </c:pt>
                <c:pt idx="76">
                  <c:v>201.1</c:v>
                </c:pt>
                <c:pt idx="77">
                  <c:v>207</c:v>
                </c:pt>
                <c:pt idx="78">
                  <c:v>212.3</c:v>
                </c:pt>
                <c:pt idx="79">
                  <c:v>217</c:v>
                </c:pt>
                <c:pt idx="80">
                  <c:v>221.3</c:v>
                </c:pt>
                <c:pt idx="81">
                  <c:v>225.3</c:v>
                </c:pt>
                <c:pt idx="82">
                  <c:v>228.9</c:v>
                </c:pt>
                <c:pt idx="83">
                  <c:v>232.2</c:v>
                </c:pt>
                <c:pt idx="84">
                  <c:v>235.3</c:v>
                </c:pt>
                <c:pt idx="85">
                  <c:v>238.1</c:v>
                </c:pt>
                <c:pt idx="86">
                  <c:v>243.2</c:v>
                </c:pt>
                <c:pt idx="87">
                  <c:v>248.7</c:v>
                </c:pt>
                <c:pt idx="88">
                  <c:v>253.3</c:v>
                </c:pt>
                <c:pt idx="89">
                  <c:v>257.3</c:v>
                </c:pt>
                <c:pt idx="90">
                  <c:v>260.7</c:v>
                </c:pt>
                <c:pt idx="91">
                  <c:v>263.7</c:v>
                </c:pt>
                <c:pt idx="92">
                  <c:v>266.3</c:v>
                </c:pt>
                <c:pt idx="93">
                  <c:v>268.5</c:v>
                </c:pt>
                <c:pt idx="94">
                  <c:v>270.5</c:v>
                </c:pt>
                <c:pt idx="95">
                  <c:v>273.7</c:v>
                </c:pt>
                <c:pt idx="96">
                  <c:v>276.2</c:v>
                </c:pt>
                <c:pt idx="97">
                  <c:v>278.10000000000002</c:v>
                </c:pt>
                <c:pt idx="98">
                  <c:v>279.5</c:v>
                </c:pt>
                <c:pt idx="99">
                  <c:v>280.5</c:v>
                </c:pt>
                <c:pt idx="100">
                  <c:v>281.2</c:v>
                </c:pt>
                <c:pt idx="101">
                  <c:v>281.8</c:v>
                </c:pt>
                <c:pt idx="102">
                  <c:v>281.7</c:v>
                </c:pt>
                <c:pt idx="103">
                  <c:v>281</c:v>
                </c:pt>
                <c:pt idx="104">
                  <c:v>279.89999999999998</c:v>
                </c:pt>
                <c:pt idx="105">
                  <c:v>278.5</c:v>
                </c:pt>
                <c:pt idx="106">
                  <c:v>276.89999999999998</c:v>
                </c:pt>
                <c:pt idx="107">
                  <c:v>275.10000000000002</c:v>
                </c:pt>
                <c:pt idx="108">
                  <c:v>273.2</c:v>
                </c:pt>
                <c:pt idx="109">
                  <c:v>271.3</c:v>
                </c:pt>
                <c:pt idx="110">
                  <c:v>269.2</c:v>
                </c:pt>
                <c:pt idx="111">
                  <c:v>267.10000000000002</c:v>
                </c:pt>
                <c:pt idx="112">
                  <c:v>262.89999999999998</c:v>
                </c:pt>
                <c:pt idx="113">
                  <c:v>257.5</c:v>
                </c:pt>
                <c:pt idx="114">
                  <c:v>252.3</c:v>
                </c:pt>
                <c:pt idx="115">
                  <c:v>247.1</c:v>
                </c:pt>
                <c:pt idx="116">
                  <c:v>242.1</c:v>
                </c:pt>
                <c:pt idx="117">
                  <c:v>237.3</c:v>
                </c:pt>
                <c:pt idx="118">
                  <c:v>232.6</c:v>
                </c:pt>
                <c:pt idx="119">
                  <c:v>228.1</c:v>
                </c:pt>
                <c:pt idx="120">
                  <c:v>223.8</c:v>
                </c:pt>
                <c:pt idx="121">
                  <c:v>215.7</c:v>
                </c:pt>
                <c:pt idx="122">
                  <c:v>208.2</c:v>
                </c:pt>
                <c:pt idx="123">
                  <c:v>201.3</c:v>
                </c:pt>
                <c:pt idx="124">
                  <c:v>194.9</c:v>
                </c:pt>
                <c:pt idx="125">
                  <c:v>188.9</c:v>
                </c:pt>
                <c:pt idx="126">
                  <c:v>183.3</c:v>
                </c:pt>
                <c:pt idx="127">
                  <c:v>173.3</c:v>
                </c:pt>
                <c:pt idx="128">
                  <c:v>164.5</c:v>
                </c:pt>
                <c:pt idx="129">
                  <c:v>156.69999999999999</c:v>
                </c:pt>
                <c:pt idx="130">
                  <c:v>149.69999999999999</c:v>
                </c:pt>
                <c:pt idx="131">
                  <c:v>143.4</c:v>
                </c:pt>
                <c:pt idx="132">
                  <c:v>137.69999999999999</c:v>
                </c:pt>
                <c:pt idx="133">
                  <c:v>132.5</c:v>
                </c:pt>
                <c:pt idx="134">
                  <c:v>127.7</c:v>
                </c:pt>
                <c:pt idx="135">
                  <c:v>123.4</c:v>
                </c:pt>
                <c:pt idx="136">
                  <c:v>119.3</c:v>
                </c:pt>
                <c:pt idx="137">
                  <c:v>115.6</c:v>
                </c:pt>
                <c:pt idx="138">
                  <c:v>108.9</c:v>
                </c:pt>
                <c:pt idx="139">
                  <c:v>101.7</c:v>
                </c:pt>
                <c:pt idx="140">
                  <c:v>95.5</c:v>
                </c:pt>
                <c:pt idx="141">
                  <c:v>90.13</c:v>
                </c:pt>
                <c:pt idx="142">
                  <c:v>85.41</c:v>
                </c:pt>
                <c:pt idx="143">
                  <c:v>81.23</c:v>
                </c:pt>
                <c:pt idx="144">
                  <c:v>77.489999999999995</c:v>
                </c:pt>
                <c:pt idx="145">
                  <c:v>74.13</c:v>
                </c:pt>
                <c:pt idx="146">
                  <c:v>71.09</c:v>
                </c:pt>
                <c:pt idx="147">
                  <c:v>65.78</c:v>
                </c:pt>
                <c:pt idx="148">
                  <c:v>61.3</c:v>
                </c:pt>
                <c:pt idx="149">
                  <c:v>57.46</c:v>
                </c:pt>
                <c:pt idx="150">
                  <c:v>54.13</c:v>
                </c:pt>
                <c:pt idx="151">
                  <c:v>51.21</c:v>
                </c:pt>
                <c:pt idx="152">
                  <c:v>48.62</c:v>
                </c:pt>
                <c:pt idx="153">
                  <c:v>44.24</c:v>
                </c:pt>
                <c:pt idx="154">
                  <c:v>40.659999999999997</c:v>
                </c:pt>
                <c:pt idx="155">
                  <c:v>37.67</c:v>
                </c:pt>
              </c:numCache>
            </c:numRef>
          </c:yVal>
          <c:smooth val="1"/>
          <c:extLst>
            <c:ext xmlns:c16="http://schemas.microsoft.com/office/drawing/2014/chart" uri="{C3380CC4-5D6E-409C-BE32-E72D297353CC}">
              <c16:uniqueId val="{00000005-0EB3-4CC4-836E-7EE3900C49CC}"/>
            </c:ext>
          </c:extLst>
        </c:ser>
        <c:ser>
          <c:idx val="2"/>
          <c:order val="2"/>
          <c:tx>
            <c:strRef>
              <c:f>'28Mg_Poly'!$A$5</c:f>
              <c:strCache>
                <c:ptCount val="1"/>
                <c:pt idx="0">
                  <c:v>SP_Tot (keV/μm)</c:v>
                </c:pt>
              </c:strCache>
            </c:strRef>
          </c:tx>
          <c:spPr>
            <a:ln w="12700" cap="rnd">
              <a:solidFill>
                <a:srgbClr val="00B050"/>
              </a:solidFill>
              <a:round/>
            </a:ln>
            <a:effectLst/>
          </c:spPr>
          <c:marker>
            <c:symbol val="circle"/>
            <c:size val="3"/>
            <c:spPr>
              <a:solidFill>
                <a:srgbClr val="00B050"/>
              </a:solidFill>
              <a:ln w="9525">
                <a:noFill/>
              </a:ln>
              <a:effectLst/>
            </c:spPr>
          </c:marker>
          <c:xVal>
            <c:numRef>
              <c:f>'28Mg_Poly'!$B$2:$FA$2</c:f>
              <c:numCache>
                <c:formatCode>General</c:formatCode>
                <c:ptCount val="156"/>
                <c:pt idx="0">
                  <c:v>1.1000000000000001E-3</c:v>
                </c:pt>
                <c:pt idx="1">
                  <c:v>1.1999999999999999E-3</c:v>
                </c:pt>
                <c:pt idx="2">
                  <c:v>1.2999999999999999E-3</c:v>
                </c:pt>
                <c:pt idx="3">
                  <c:v>1.4E-3</c:v>
                </c:pt>
                <c:pt idx="4">
                  <c:v>1.5E-3</c:v>
                </c:pt>
                <c:pt idx="5">
                  <c:v>1.6000000000000001E-3</c:v>
                </c:pt>
                <c:pt idx="6">
                  <c:v>1.6999999999999999E-3</c:v>
                </c:pt>
                <c:pt idx="7">
                  <c:v>1.8E-3</c:v>
                </c:pt>
                <c:pt idx="8">
                  <c:v>2E-3</c:v>
                </c:pt>
                <c:pt idx="9">
                  <c:v>2.2499999999999998E-3</c:v>
                </c:pt>
                <c:pt idx="10">
                  <c:v>2.4999900000000001E-3</c:v>
                </c:pt>
                <c:pt idx="11">
                  <c:v>2.7499899999999999E-3</c:v>
                </c:pt>
                <c:pt idx="12">
                  <c:v>2.9999900000000001E-3</c:v>
                </c:pt>
                <c:pt idx="13">
                  <c:v>3.2499899999999999E-3</c:v>
                </c:pt>
                <c:pt idx="14">
                  <c:v>3.4999900000000001E-3</c:v>
                </c:pt>
                <c:pt idx="15">
                  <c:v>3.7499899999999999E-3</c:v>
                </c:pt>
                <c:pt idx="16">
                  <c:v>3.9999900000000001E-3</c:v>
                </c:pt>
                <c:pt idx="17">
                  <c:v>4.4999900000000006E-3</c:v>
                </c:pt>
                <c:pt idx="18">
                  <c:v>4.9999900000000002E-3</c:v>
                </c:pt>
                <c:pt idx="19">
                  <c:v>5.4999900000000006E-3</c:v>
                </c:pt>
                <c:pt idx="20">
                  <c:v>5.9999900000000002E-3</c:v>
                </c:pt>
                <c:pt idx="21">
                  <c:v>6.4999900000000006E-3</c:v>
                </c:pt>
                <c:pt idx="22">
                  <c:v>6.9999900000000002E-3</c:v>
                </c:pt>
                <c:pt idx="23">
                  <c:v>7.9999900000000002E-3</c:v>
                </c:pt>
                <c:pt idx="24">
                  <c:v>8.9999900000000011E-3</c:v>
                </c:pt>
                <c:pt idx="25">
                  <c:v>9.9999900000000003E-3</c:v>
                </c:pt>
                <c:pt idx="26">
                  <c:v>1.09999E-2</c:v>
                </c:pt>
                <c:pt idx="27">
                  <c:v>1.1999900000000001E-2</c:v>
                </c:pt>
                <c:pt idx="28">
                  <c:v>1.29999E-2</c:v>
                </c:pt>
                <c:pt idx="29">
                  <c:v>1.3999900000000001E-2</c:v>
                </c:pt>
                <c:pt idx="30">
                  <c:v>1.49999E-2</c:v>
                </c:pt>
                <c:pt idx="31">
                  <c:v>1.5999900000000001E-2</c:v>
                </c:pt>
                <c:pt idx="32">
                  <c:v>1.6999900000000002E-2</c:v>
                </c:pt>
                <c:pt idx="33">
                  <c:v>1.7999899999999999E-2</c:v>
                </c:pt>
                <c:pt idx="34">
                  <c:v>1.9999900000000001E-2</c:v>
                </c:pt>
                <c:pt idx="35">
                  <c:v>2.24999E-2</c:v>
                </c:pt>
                <c:pt idx="36">
                  <c:v>2.4999899999999999E-2</c:v>
                </c:pt>
                <c:pt idx="37">
                  <c:v>2.7499900000000001E-2</c:v>
                </c:pt>
                <c:pt idx="38">
                  <c:v>2.9999899999999999E-2</c:v>
                </c:pt>
                <c:pt idx="39">
                  <c:v>3.2499899999999998E-2</c:v>
                </c:pt>
                <c:pt idx="40">
                  <c:v>3.4999899999999994E-2</c:v>
                </c:pt>
                <c:pt idx="41">
                  <c:v>3.7499899999999996E-2</c:v>
                </c:pt>
                <c:pt idx="42">
                  <c:v>3.9999899999999998E-2</c:v>
                </c:pt>
                <c:pt idx="43">
                  <c:v>4.4999899999999995E-2</c:v>
                </c:pt>
                <c:pt idx="44">
                  <c:v>4.99999E-2</c:v>
                </c:pt>
                <c:pt idx="45">
                  <c:v>5.4999899999999997E-2</c:v>
                </c:pt>
                <c:pt idx="46">
                  <c:v>5.9999899999999995E-2</c:v>
                </c:pt>
                <c:pt idx="47">
                  <c:v>6.4999899999999999E-2</c:v>
                </c:pt>
                <c:pt idx="48">
                  <c:v>6.999989999999999E-2</c:v>
                </c:pt>
                <c:pt idx="49">
                  <c:v>7.9999899999999999E-2</c:v>
                </c:pt>
                <c:pt idx="50">
                  <c:v>8.9999899999999994E-2</c:v>
                </c:pt>
                <c:pt idx="51">
                  <c:v>9.9999900000000003E-2</c:v>
                </c:pt>
                <c:pt idx="52">
                  <c:v>0.11</c:v>
                </c:pt>
                <c:pt idx="53">
                  <c:v>0.12</c:v>
                </c:pt>
                <c:pt idx="54">
                  <c:v>0.13</c:v>
                </c:pt>
                <c:pt idx="55">
                  <c:v>0.13999899999999998</c:v>
                </c:pt>
                <c:pt idx="56">
                  <c:v>0.14999899999999999</c:v>
                </c:pt>
                <c:pt idx="57">
                  <c:v>0.159999</c:v>
                </c:pt>
                <c:pt idx="58">
                  <c:v>0.16999899999999998</c:v>
                </c:pt>
                <c:pt idx="59">
                  <c:v>0.17999899999999999</c:v>
                </c:pt>
                <c:pt idx="60">
                  <c:v>0.19999899999999998</c:v>
                </c:pt>
                <c:pt idx="61">
                  <c:v>0.224999</c:v>
                </c:pt>
                <c:pt idx="62">
                  <c:v>0.249999</c:v>
                </c:pt>
                <c:pt idx="63">
                  <c:v>0.27499900000000005</c:v>
                </c:pt>
                <c:pt idx="64">
                  <c:v>0.29999900000000002</c:v>
                </c:pt>
                <c:pt idx="65">
                  <c:v>0.32499900000000004</c:v>
                </c:pt>
                <c:pt idx="66">
                  <c:v>0.349999</c:v>
                </c:pt>
                <c:pt idx="67">
                  <c:v>0.37499900000000003</c:v>
                </c:pt>
                <c:pt idx="68">
                  <c:v>0.39999900000000005</c:v>
                </c:pt>
                <c:pt idx="69">
                  <c:v>0.44999900000000004</c:v>
                </c:pt>
                <c:pt idx="70">
                  <c:v>0.49999900000000003</c:v>
                </c:pt>
                <c:pt idx="71">
                  <c:v>0.54999900000000002</c:v>
                </c:pt>
                <c:pt idx="72">
                  <c:v>0.59999900000000006</c:v>
                </c:pt>
                <c:pt idx="73">
                  <c:v>0.64999899999999999</c:v>
                </c:pt>
                <c:pt idx="74">
                  <c:v>0.69999900000000004</c:v>
                </c:pt>
                <c:pt idx="75">
                  <c:v>0.79999900000000002</c:v>
                </c:pt>
                <c:pt idx="76">
                  <c:v>0.89999899999999999</c:v>
                </c:pt>
                <c:pt idx="77">
                  <c:v>0.99999899999999997</c:v>
                </c:pt>
                <c:pt idx="78">
                  <c:v>1.1000000000000001</c:v>
                </c:pt>
                <c:pt idx="79">
                  <c:v>1.2</c:v>
                </c:pt>
                <c:pt idx="80">
                  <c:v>1.3</c:v>
                </c:pt>
                <c:pt idx="81">
                  <c:v>1.4</c:v>
                </c:pt>
                <c:pt idx="82">
                  <c:v>1.5</c:v>
                </c:pt>
                <c:pt idx="83">
                  <c:v>1.6</c:v>
                </c:pt>
                <c:pt idx="84">
                  <c:v>1.7</c:v>
                </c:pt>
                <c:pt idx="85">
                  <c:v>1.8</c:v>
                </c:pt>
                <c:pt idx="86">
                  <c:v>2</c:v>
                </c:pt>
                <c:pt idx="87">
                  <c:v>2.25</c:v>
                </c:pt>
                <c:pt idx="88">
                  <c:v>2.5</c:v>
                </c:pt>
                <c:pt idx="89">
                  <c:v>2.75</c:v>
                </c:pt>
                <c:pt idx="90">
                  <c:v>3</c:v>
                </c:pt>
                <c:pt idx="91">
                  <c:v>3.25</c:v>
                </c:pt>
                <c:pt idx="92">
                  <c:v>3.5</c:v>
                </c:pt>
                <c:pt idx="93">
                  <c:v>3.75</c:v>
                </c:pt>
                <c:pt idx="94">
                  <c:v>4</c:v>
                </c:pt>
                <c:pt idx="95">
                  <c:v>4.5</c:v>
                </c:pt>
                <c:pt idx="96">
                  <c:v>5</c:v>
                </c:pt>
                <c:pt idx="97">
                  <c:v>5.5</c:v>
                </c:pt>
                <c:pt idx="98">
                  <c:v>6</c:v>
                </c:pt>
                <c:pt idx="99">
                  <c:v>6.5</c:v>
                </c:pt>
                <c:pt idx="100">
                  <c:v>7</c:v>
                </c:pt>
                <c:pt idx="101">
                  <c:v>8</c:v>
                </c:pt>
                <c:pt idx="102">
                  <c:v>9</c:v>
                </c:pt>
                <c:pt idx="103">
                  <c:v>10</c:v>
                </c:pt>
                <c:pt idx="104">
                  <c:v>11</c:v>
                </c:pt>
                <c:pt idx="105">
                  <c:v>12</c:v>
                </c:pt>
                <c:pt idx="106">
                  <c:v>13</c:v>
                </c:pt>
                <c:pt idx="107">
                  <c:v>14</c:v>
                </c:pt>
                <c:pt idx="108">
                  <c:v>15</c:v>
                </c:pt>
                <c:pt idx="109">
                  <c:v>16</c:v>
                </c:pt>
                <c:pt idx="110">
                  <c:v>17</c:v>
                </c:pt>
                <c:pt idx="111">
                  <c:v>18</c:v>
                </c:pt>
                <c:pt idx="112">
                  <c:v>20</c:v>
                </c:pt>
                <c:pt idx="113">
                  <c:v>22.5</c:v>
                </c:pt>
                <c:pt idx="114">
                  <c:v>25</c:v>
                </c:pt>
                <c:pt idx="115">
                  <c:v>27.5</c:v>
                </c:pt>
                <c:pt idx="116">
                  <c:v>30</c:v>
                </c:pt>
                <c:pt idx="117">
                  <c:v>32.5</c:v>
                </c:pt>
                <c:pt idx="118">
                  <c:v>35</c:v>
                </c:pt>
                <c:pt idx="119">
                  <c:v>37.5</c:v>
                </c:pt>
                <c:pt idx="120">
                  <c:v>40</c:v>
                </c:pt>
                <c:pt idx="121">
                  <c:v>45</c:v>
                </c:pt>
                <c:pt idx="122">
                  <c:v>50</c:v>
                </c:pt>
                <c:pt idx="123">
                  <c:v>55</c:v>
                </c:pt>
                <c:pt idx="124">
                  <c:v>60</c:v>
                </c:pt>
                <c:pt idx="125">
                  <c:v>65</c:v>
                </c:pt>
                <c:pt idx="126">
                  <c:v>70</c:v>
                </c:pt>
                <c:pt idx="127">
                  <c:v>80</c:v>
                </c:pt>
                <c:pt idx="128">
                  <c:v>90</c:v>
                </c:pt>
                <c:pt idx="129">
                  <c:v>100</c:v>
                </c:pt>
                <c:pt idx="130">
                  <c:v>110</c:v>
                </c:pt>
                <c:pt idx="131">
                  <c:v>120</c:v>
                </c:pt>
                <c:pt idx="132">
                  <c:v>130</c:v>
                </c:pt>
                <c:pt idx="133">
                  <c:v>140</c:v>
                </c:pt>
                <c:pt idx="134">
                  <c:v>150</c:v>
                </c:pt>
                <c:pt idx="135">
                  <c:v>160</c:v>
                </c:pt>
                <c:pt idx="136">
                  <c:v>170</c:v>
                </c:pt>
                <c:pt idx="137">
                  <c:v>180</c:v>
                </c:pt>
                <c:pt idx="138">
                  <c:v>200</c:v>
                </c:pt>
                <c:pt idx="139">
                  <c:v>225</c:v>
                </c:pt>
                <c:pt idx="140">
                  <c:v>250</c:v>
                </c:pt>
                <c:pt idx="141">
                  <c:v>275</c:v>
                </c:pt>
                <c:pt idx="142">
                  <c:v>300</c:v>
                </c:pt>
                <c:pt idx="143">
                  <c:v>325</c:v>
                </c:pt>
                <c:pt idx="144">
                  <c:v>350</c:v>
                </c:pt>
                <c:pt idx="145">
                  <c:v>375</c:v>
                </c:pt>
                <c:pt idx="146">
                  <c:v>400</c:v>
                </c:pt>
                <c:pt idx="147">
                  <c:v>450</c:v>
                </c:pt>
                <c:pt idx="148">
                  <c:v>500</c:v>
                </c:pt>
                <c:pt idx="149">
                  <c:v>550</c:v>
                </c:pt>
                <c:pt idx="150">
                  <c:v>600</c:v>
                </c:pt>
                <c:pt idx="151">
                  <c:v>650</c:v>
                </c:pt>
                <c:pt idx="152">
                  <c:v>700</c:v>
                </c:pt>
                <c:pt idx="153">
                  <c:v>800</c:v>
                </c:pt>
                <c:pt idx="154">
                  <c:v>900</c:v>
                </c:pt>
                <c:pt idx="155">
                  <c:v>1000</c:v>
                </c:pt>
              </c:numCache>
            </c:numRef>
          </c:xVal>
          <c:yVal>
            <c:numRef>
              <c:f>'28Mg_Poly'!$B$5:$FA$5</c:f>
              <c:numCache>
                <c:formatCode>General</c:formatCode>
                <c:ptCount val="156"/>
                <c:pt idx="0">
                  <c:v>7.3967000000000001</c:v>
                </c:pt>
                <c:pt idx="1">
                  <c:v>7.7917000000000005</c:v>
                </c:pt>
                <c:pt idx="2">
                  <c:v>8.1974999999999998</c:v>
                </c:pt>
                <c:pt idx="3">
                  <c:v>8.5905000000000005</c:v>
                </c:pt>
                <c:pt idx="4">
                  <c:v>8.9726999999999997</c:v>
                </c:pt>
                <c:pt idx="5">
                  <c:v>9.3442000000000007</c:v>
                </c:pt>
                <c:pt idx="6">
                  <c:v>9.7060999999999993</c:v>
                </c:pt>
                <c:pt idx="7">
                  <c:v>10.0594</c:v>
                </c:pt>
                <c:pt idx="8">
                  <c:v>10.7425</c:v>
                </c:pt>
                <c:pt idx="9">
                  <c:v>11.556299999999998</c:v>
                </c:pt>
                <c:pt idx="10">
                  <c:v>12.3378</c:v>
                </c:pt>
                <c:pt idx="11">
                  <c:v>13.077200000000001</c:v>
                </c:pt>
                <c:pt idx="12">
                  <c:v>13.7949</c:v>
                </c:pt>
                <c:pt idx="13">
                  <c:v>14.481</c:v>
                </c:pt>
                <c:pt idx="14">
                  <c:v>15.155799999999999</c:v>
                </c:pt>
                <c:pt idx="15">
                  <c:v>15.799300000000001</c:v>
                </c:pt>
                <c:pt idx="16">
                  <c:v>16.431999999999999</c:v>
                </c:pt>
                <c:pt idx="17">
                  <c:v>17.634</c:v>
                </c:pt>
                <c:pt idx="18">
                  <c:v>18.782</c:v>
                </c:pt>
                <c:pt idx="19">
                  <c:v>19.868000000000002</c:v>
                </c:pt>
                <c:pt idx="20">
                  <c:v>20.921000000000003</c:v>
                </c:pt>
                <c:pt idx="21">
                  <c:v>21.933</c:v>
                </c:pt>
                <c:pt idx="22">
                  <c:v>22.902000000000001</c:v>
                </c:pt>
                <c:pt idx="23">
                  <c:v>24.754999999999999</c:v>
                </c:pt>
                <c:pt idx="24">
                  <c:v>26.503</c:v>
                </c:pt>
                <c:pt idx="25">
                  <c:v>28.155999999999999</c:v>
                </c:pt>
                <c:pt idx="26">
                  <c:v>29.724</c:v>
                </c:pt>
                <c:pt idx="27">
                  <c:v>31.23</c:v>
                </c:pt>
                <c:pt idx="28">
                  <c:v>32.671999999999997</c:v>
                </c:pt>
                <c:pt idx="29">
                  <c:v>34.061999999999998</c:v>
                </c:pt>
                <c:pt idx="30">
                  <c:v>35.388999999999996</c:v>
                </c:pt>
                <c:pt idx="31">
                  <c:v>36.683999999999997</c:v>
                </c:pt>
                <c:pt idx="32">
                  <c:v>37.936</c:v>
                </c:pt>
                <c:pt idx="33">
                  <c:v>39.147999999999996</c:v>
                </c:pt>
                <c:pt idx="34">
                  <c:v>41.465000000000003</c:v>
                </c:pt>
                <c:pt idx="35">
                  <c:v>44.203000000000003</c:v>
                </c:pt>
                <c:pt idx="36">
                  <c:v>46.774000000000001</c:v>
                </c:pt>
                <c:pt idx="37">
                  <c:v>49.209000000000003</c:v>
                </c:pt>
                <c:pt idx="38">
                  <c:v>51.527999999999999</c:v>
                </c:pt>
                <c:pt idx="39">
                  <c:v>53.732999999999997</c:v>
                </c:pt>
                <c:pt idx="40">
                  <c:v>55.841999999999999</c:v>
                </c:pt>
                <c:pt idx="41">
                  <c:v>57.869</c:v>
                </c:pt>
                <c:pt idx="42">
                  <c:v>59.821000000000005</c:v>
                </c:pt>
                <c:pt idx="43">
                  <c:v>63.517000000000003</c:v>
                </c:pt>
                <c:pt idx="44">
                  <c:v>66.983000000000004</c:v>
                </c:pt>
                <c:pt idx="45">
                  <c:v>70.239000000000004</c:v>
                </c:pt>
                <c:pt idx="46">
                  <c:v>73.316999999999993</c:v>
                </c:pt>
                <c:pt idx="47">
                  <c:v>76.239000000000004</c:v>
                </c:pt>
                <c:pt idx="48">
                  <c:v>79.013999999999996</c:v>
                </c:pt>
                <c:pt idx="49">
                  <c:v>84.22999999999999</c:v>
                </c:pt>
                <c:pt idx="50">
                  <c:v>89.027000000000001</c:v>
                </c:pt>
                <c:pt idx="51">
                  <c:v>93.478999999999999</c:v>
                </c:pt>
                <c:pt idx="52">
                  <c:v>97.64800000000001</c:v>
                </c:pt>
                <c:pt idx="53">
                  <c:v>101.55699999999999</c:v>
                </c:pt>
                <c:pt idx="54">
                  <c:v>105.25500000000001</c:v>
                </c:pt>
                <c:pt idx="55">
                  <c:v>108.745</c:v>
                </c:pt>
                <c:pt idx="56">
                  <c:v>112.057</c:v>
                </c:pt>
                <c:pt idx="57">
                  <c:v>115.262</c:v>
                </c:pt>
                <c:pt idx="58">
                  <c:v>118.261</c:v>
                </c:pt>
                <c:pt idx="59">
                  <c:v>121.154</c:v>
                </c:pt>
                <c:pt idx="60">
                  <c:v>126.625</c:v>
                </c:pt>
                <c:pt idx="61">
                  <c:v>132.863</c:v>
                </c:pt>
                <c:pt idx="62">
                  <c:v>138.678</c:v>
                </c:pt>
                <c:pt idx="63">
                  <c:v>143.97200000000001</c:v>
                </c:pt>
                <c:pt idx="64">
                  <c:v>148.84899999999999</c:v>
                </c:pt>
                <c:pt idx="65">
                  <c:v>153.51000000000002</c:v>
                </c:pt>
                <c:pt idx="66">
                  <c:v>157.858</c:v>
                </c:pt>
                <c:pt idx="67">
                  <c:v>161.893</c:v>
                </c:pt>
                <c:pt idx="68">
                  <c:v>165.82</c:v>
                </c:pt>
                <c:pt idx="69">
                  <c:v>172.94</c:v>
                </c:pt>
                <c:pt idx="70">
                  <c:v>179.42</c:v>
                </c:pt>
                <c:pt idx="71">
                  <c:v>185.28</c:v>
                </c:pt>
                <c:pt idx="72">
                  <c:v>190.70999999999998</c:v>
                </c:pt>
                <c:pt idx="73">
                  <c:v>195.73</c:v>
                </c:pt>
                <c:pt idx="74">
                  <c:v>200.42000000000002</c:v>
                </c:pt>
                <c:pt idx="75">
                  <c:v>208.95</c:v>
                </c:pt>
                <c:pt idx="76">
                  <c:v>216.43</c:v>
                </c:pt>
                <c:pt idx="77">
                  <c:v>223.16</c:v>
                </c:pt>
                <c:pt idx="78">
                  <c:v>229.24</c:v>
                </c:pt>
                <c:pt idx="79">
                  <c:v>234.7</c:v>
                </c:pt>
                <c:pt idx="80">
                  <c:v>239.72000000000003</c:v>
                </c:pt>
                <c:pt idx="81">
                  <c:v>244.42000000000002</c:v>
                </c:pt>
                <c:pt idx="82">
                  <c:v>248.69</c:v>
                </c:pt>
                <c:pt idx="83">
                  <c:v>252.64</c:v>
                </c:pt>
                <c:pt idx="84">
                  <c:v>256.36</c:v>
                </c:pt>
                <c:pt idx="85">
                  <c:v>259.77999999999997</c:v>
                </c:pt>
                <c:pt idx="86">
                  <c:v>266.05</c:v>
                </c:pt>
                <c:pt idx="87">
                  <c:v>272.93</c:v>
                </c:pt>
                <c:pt idx="88">
                  <c:v>278.84000000000003</c:v>
                </c:pt>
                <c:pt idx="89">
                  <c:v>284.09000000000003</c:v>
                </c:pt>
                <c:pt idx="90">
                  <c:v>288.68</c:v>
                </c:pt>
                <c:pt idx="91">
                  <c:v>292.83</c:v>
                </c:pt>
                <c:pt idx="92">
                  <c:v>296.52</c:v>
                </c:pt>
                <c:pt idx="93">
                  <c:v>299.79000000000002</c:v>
                </c:pt>
                <c:pt idx="94">
                  <c:v>302.81</c:v>
                </c:pt>
                <c:pt idx="95">
                  <c:v>307.96999999999997</c:v>
                </c:pt>
                <c:pt idx="96">
                  <c:v>312.33</c:v>
                </c:pt>
                <c:pt idx="97">
                  <c:v>315.99</c:v>
                </c:pt>
                <c:pt idx="98">
                  <c:v>319.07</c:v>
                </c:pt>
                <c:pt idx="99">
                  <c:v>321.69</c:v>
                </c:pt>
                <c:pt idx="100">
                  <c:v>323.94</c:v>
                </c:pt>
                <c:pt idx="101">
                  <c:v>327.5</c:v>
                </c:pt>
                <c:pt idx="102">
                  <c:v>330.16999999999996</c:v>
                </c:pt>
                <c:pt idx="103">
                  <c:v>332.09000000000003</c:v>
                </c:pt>
                <c:pt idx="104">
                  <c:v>333.47999999999996</c:v>
                </c:pt>
                <c:pt idx="105">
                  <c:v>334.47</c:v>
                </c:pt>
                <c:pt idx="106">
                  <c:v>335.15</c:v>
                </c:pt>
                <c:pt idx="107">
                  <c:v>335.55</c:v>
                </c:pt>
                <c:pt idx="108">
                  <c:v>335.77</c:v>
                </c:pt>
                <c:pt idx="109">
                  <c:v>335.92</c:v>
                </c:pt>
                <c:pt idx="110">
                  <c:v>335.81</c:v>
                </c:pt>
                <c:pt idx="111">
                  <c:v>335.64000000000004</c:v>
                </c:pt>
                <c:pt idx="112">
                  <c:v>335.15</c:v>
                </c:pt>
                <c:pt idx="113">
                  <c:v>334.13</c:v>
                </c:pt>
                <c:pt idx="114">
                  <c:v>333.08000000000004</c:v>
                </c:pt>
                <c:pt idx="115">
                  <c:v>331.82</c:v>
                </c:pt>
                <c:pt idx="116">
                  <c:v>330.59</c:v>
                </c:pt>
                <c:pt idx="117">
                  <c:v>329.4</c:v>
                </c:pt>
                <c:pt idx="118">
                  <c:v>328.18</c:v>
                </c:pt>
                <c:pt idx="119">
                  <c:v>327.03999999999996</c:v>
                </c:pt>
                <c:pt idx="120">
                  <c:v>326</c:v>
                </c:pt>
                <c:pt idx="121">
                  <c:v>324.10000000000002</c:v>
                </c:pt>
                <c:pt idx="122">
                  <c:v>322.39999999999998</c:v>
                </c:pt>
                <c:pt idx="123">
                  <c:v>321.10000000000002</c:v>
                </c:pt>
                <c:pt idx="124">
                  <c:v>323.10000000000002</c:v>
                </c:pt>
                <c:pt idx="125">
                  <c:v>324.5</c:v>
                </c:pt>
                <c:pt idx="126">
                  <c:v>324.89999999999998</c:v>
                </c:pt>
                <c:pt idx="127">
                  <c:v>324.20000000000005</c:v>
                </c:pt>
                <c:pt idx="128">
                  <c:v>322.60000000000002</c:v>
                </c:pt>
                <c:pt idx="129">
                  <c:v>321</c:v>
                </c:pt>
                <c:pt idx="130">
                  <c:v>319.5</c:v>
                </c:pt>
                <c:pt idx="131">
                  <c:v>318.5</c:v>
                </c:pt>
                <c:pt idx="132">
                  <c:v>317.89999999999998</c:v>
                </c:pt>
                <c:pt idx="133">
                  <c:v>317.8</c:v>
                </c:pt>
                <c:pt idx="134">
                  <c:v>318.10000000000002</c:v>
                </c:pt>
                <c:pt idx="135">
                  <c:v>318.89999999999998</c:v>
                </c:pt>
                <c:pt idx="136">
                  <c:v>320.10000000000002</c:v>
                </c:pt>
                <c:pt idx="137">
                  <c:v>321.7</c:v>
                </c:pt>
                <c:pt idx="138">
                  <c:v>325.70000000000005</c:v>
                </c:pt>
                <c:pt idx="139">
                  <c:v>332.1</c:v>
                </c:pt>
                <c:pt idx="140">
                  <c:v>339.5</c:v>
                </c:pt>
                <c:pt idx="141">
                  <c:v>347.53</c:v>
                </c:pt>
                <c:pt idx="142">
                  <c:v>356.11</c:v>
                </c:pt>
                <c:pt idx="143">
                  <c:v>364.93</c:v>
                </c:pt>
                <c:pt idx="144">
                  <c:v>373.89</c:v>
                </c:pt>
                <c:pt idx="145">
                  <c:v>382.93</c:v>
                </c:pt>
                <c:pt idx="146">
                  <c:v>392.09000000000003</c:v>
                </c:pt>
                <c:pt idx="147">
                  <c:v>410.58000000000004</c:v>
                </c:pt>
                <c:pt idx="148">
                  <c:v>429.2</c:v>
                </c:pt>
                <c:pt idx="149">
                  <c:v>448.15999999999997</c:v>
                </c:pt>
                <c:pt idx="150">
                  <c:v>467.23</c:v>
                </c:pt>
                <c:pt idx="151">
                  <c:v>486.31</c:v>
                </c:pt>
                <c:pt idx="152">
                  <c:v>505.32</c:v>
                </c:pt>
                <c:pt idx="153">
                  <c:v>542.93999999999994</c:v>
                </c:pt>
                <c:pt idx="154">
                  <c:v>579.95999999999992</c:v>
                </c:pt>
                <c:pt idx="155">
                  <c:v>616.06999999999994</c:v>
                </c:pt>
              </c:numCache>
            </c:numRef>
          </c:yVal>
          <c:smooth val="1"/>
          <c:extLst>
            <c:ext xmlns:c16="http://schemas.microsoft.com/office/drawing/2014/chart" uri="{C3380CC4-5D6E-409C-BE32-E72D297353CC}">
              <c16:uniqueId val="{00000006-0EB3-4CC4-836E-7EE3900C49CC}"/>
            </c:ext>
          </c:extLst>
        </c:ser>
        <c:dLbls>
          <c:showLegendKey val="0"/>
          <c:showVal val="0"/>
          <c:showCatName val="0"/>
          <c:showSerName val="0"/>
          <c:showPercent val="0"/>
          <c:showBubbleSize val="0"/>
        </c:dLbls>
        <c:axId val="733374248"/>
        <c:axId val="733380912"/>
        <c:extLst/>
      </c:scatterChart>
      <c:valAx>
        <c:axId val="733374248"/>
        <c:scaling>
          <c:orientation val="minMax"/>
          <c:max val="1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SP_Energy (keV)</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80912"/>
        <c:crosses val="autoZero"/>
        <c:crossBetween val="midCat"/>
      </c:valAx>
      <c:valAx>
        <c:axId val="7333809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SP_dEdx (keV/</a:t>
                </a:r>
                <a:r>
                  <a:rPr lang="el-GR"/>
                  <a:t>μ</a:t>
                </a:r>
                <a:r>
                  <a:rPr lang="en-US"/>
                  <a:t>m)</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74248"/>
        <c:crosses val="autoZero"/>
        <c:crossBetween val="midCat"/>
      </c:valAx>
      <c:spPr>
        <a:noFill/>
        <a:ln>
          <a:noFill/>
        </a:ln>
        <a:effectLst/>
      </c:spPr>
    </c:plotArea>
    <c:legend>
      <c:legendPos val="r"/>
      <c:layout>
        <c:manualLayout>
          <c:xMode val="edge"/>
          <c:yMode val="edge"/>
          <c:x val="0.58913817135583502"/>
          <c:y val="0.1853791192767571"/>
          <c:w val="0.32801603206412827"/>
          <c:h val="0.266070647419072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28Mg in silicon Energy vs Length</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0"/>
          <c:tx>
            <c:strRef>
              <c:f>stepG4!$AC$818</c:f>
              <c:strCache>
                <c:ptCount val="1"/>
                <c:pt idx="0">
                  <c:v>0.0000001*um</c:v>
                </c:pt>
              </c:strCache>
            </c:strRef>
          </c:tx>
          <c:spPr>
            <a:ln w="19050" cap="rnd">
              <a:solidFill>
                <a:srgbClr val="FF0000"/>
              </a:solidFill>
              <a:round/>
            </a:ln>
            <a:effectLst/>
          </c:spPr>
          <c:marker>
            <c:symbol val="circle"/>
            <c:size val="5"/>
            <c:spPr>
              <a:solidFill>
                <a:srgbClr val="FF0000"/>
              </a:solidFill>
              <a:ln w="9525">
                <a:solidFill>
                  <a:srgbClr val="FF0000"/>
                </a:solidFill>
              </a:ln>
              <a:effectLst/>
            </c:spPr>
          </c:marker>
          <c:xVal>
            <c:numRef>
              <c:f>stepG4!$BJ$818:$BJ$847</c:f>
              <c:numCache>
                <c:formatCode>General</c:formatCode>
                <c:ptCount val="30"/>
                <c:pt idx="0">
                  <c:v>0</c:v>
                </c:pt>
                <c:pt idx="1">
                  <c:v>4.4346900000000002E-2</c:v>
                </c:pt>
                <c:pt idx="2">
                  <c:v>8.3117700000000003E-2</c:v>
                </c:pt>
                <c:pt idx="3">
                  <c:v>0.11565599999999999</c:v>
                </c:pt>
                <c:pt idx="4">
                  <c:v>0.14371</c:v>
                </c:pt>
                <c:pt idx="5">
                  <c:v>0.165964</c:v>
                </c:pt>
                <c:pt idx="6">
                  <c:v>0.18323300000000001</c:v>
                </c:pt>
                <c:pt idx="7">
                  <c:v>0.19689699999999999</c:v>
                </c:pt>
                <c:pt idx="8">
                  <c:v>0.208536</c:v>
                </c:pt>
                <c:pt idx="9">
                  <c:v>0.217251</c:v>
                </c:pt>
                <c:pt idx="10">
                  <c:v>0.22368299999999999</c:v>
                </c:pt>
                <c:pt idx="11">
                  <c:v>0.227322</c:v>
                </c:pt>
                <c:pt idx="12">
                  <c:v>0.22953699999999999</c:v>
                </c:pt>
                <c:pt idx="13">
                  <c:v>0.231015</c:v>
                </c:pt>
                <c:pt idx="14">
                  <c:v>0.231632</c:v>
                </c:pt>
                <c:pt idx="15">
                  <c:v>0.23202500000000001</c:v>
                </c:pt>
                <c:pt idx="16">
                  <c:v>0.23225799999999999</c:v>
                </c:pt>
                <c:pt idx="17">
                  <c:v>0.23239299999999999</c:v>
                </c:pt>
                <c:pt idx="18">
                  <c:v>0.232464</c:v>
                </c:pt>
                <c:pt idx="19">
                  <c:v>0.23250399999999999</c:v>
                </c:pt>
                <c:pt idx="20">
                  <c:v>0.23252400000000001</c:v>
                </c:pt>
                <c:pt idx="21">
                  <c:v>0.23253299999999999</c:v>
                </c:pt>
                <c:pt idx="22">
                  <c:v>0.23328099999999999</c:v>
                </c:pt>
                <c:pt idx="23">
                  <c:v>0.233792</c:v>
                </c:pt>
                <c:pt idx="24">
                  <c:v>0.23421400000000001</c:v>
                </c:pt>
                <c:pt idx="25">
                  <c:v>0.23452600000000001</c:v>
                </c:pt>
                <c:pt idx="26">
                  <c:v>0.23477899999999999</c:v>
                </c:pt>
                <c:pt idx="27">
                  <c:v>0.23499700000000001</c:v>
                </c:pt>
                <c:pt idx="28">
                  <c:v>0.23519300000000001</c:v>
                </c:pt>
                <c:pt idx="29">
                  <c:v>0.23537</c:v>
                </c:pt>
              </c:numCache>
            </c:numRef>
          </c:xVal>
          <c:yVal>
            <c:numRef>
              <c:f>stepG4!$AI$818:$AI$847</c:f>
              <c:numCache>
                <c:formatCode>General</c:formatCode>
                <c:ptCount val="30"/>
                <c:pt idx="0">
                  <c:v>103.45</c:v>
                </c:pt>
                <c:pt idx="1">
                  <c:v>83.784899999999993</c:v>
                </c:pt>
                <c:pt idx="2">
                  <c:v>64.190299999999993</c:v>
                </c:pt>
                <c:pt idx="3">
                  <c:v>51.771000000000001</c:v>
                </c:pt>
                <c:pt idx="4">
                  <c:v>37.910499999999999</c:v>
                </c:pt>
                <c:pt idx="5">
                  <c:v>27.8019</c:v>
                </c:pt>
                <c:pt idx="6">
                  <c:v>21.744800000000001</c:v>
                </c:pt>
                <c:pt idx="7">
                  <c:v>18.6874</c:v>
                </c:pt>
                <c:pt idx="8">
                  <c:v>14.523300000000001</c:v>
                </c:pt>
                <c:pt idx="9">
                  <c:v>11.526400000000001</c:v>
                </c:pt>
                <c:pt idx="10">
                  <c:v>7.7538299999999998</c:v>
                </c:pt>
                <c:pt idx="11">
                  <c:v>5.5032699999999997</c:v>
                </c:pt>
                <c:pt idx="12">
                  <c:v>4.2120600000000001</c:v>
                </c:pt>
                <c:pt idx="13">
                  <c:v>2.2348400000000002</c:v>
                </c:pt>
                <c:pt idx="14">
                  <c:v>1.5563499999999999</c:v>
                </c:pt>
                <c:pt idx="15">
                  <c:v>1.0498499999999999</c:v>
                </c:pt>
                <c:pt idx="16">
                  <c:v>0.65788999999999997</c:v>
                </c:pt>
                <c:pt idx="17">
                  <c:v>0.371757</c:v>
                </c:pt>
                <c:pt idx="18">
                  <c:v>0.21629000000000001</c:v>
                </c:pt>
                <c:pt idx="19">
                  <c:v>0.110096</c:v>
                </c:pt>
                <c:pt idx="20">
                  <c:v>4.8146799999999997E-2</c:v>
                </c:pt>
                <c:pt idx="21">
                  <c:v>2.25168E-2</c:v>
                </c:pt>
                <c:pt idx="22">
                  <c:v>1.047E-2</c:v>
                </c:pt>
                <c:pt idx="23">
                  <c:v>7.15265E-3</c:v>
                </c:pt>
                <c:pt idx="24">
                  <c:v>3.9313000000000004E-3</c:v>
                </c:pt>
                <c:pt idx="25" formatCode="0.00E+00">
                  <c:v>2.5662300000000001E-3</c:v>
                </c:pt>
                <c:pt idx="26" formatCode="0.00E+00">
                  <c:v>1.89533E-3</c:v>
                </c:pt>
                <c:pt idx="27">
                  <c:v>1.54693E-3</c:v>
                </c:pt>
                <c:pt idx="28">
                  <c:v>1.2527700000000001E-3</c:v>
                </c:pt>
                <c:pt idx="29" formatCode="0.00E+00">
                  <c:v>4.7045699999999998E-15</c:v>
                </c:pt>
              </c:numCache>
            </c:numRef>
          </c:yVal>
          <c:smooth val="1"/>
          <c:extLst>
            <c:ext xmlns:c16="http://schemas.microsoft.com/office/drawing/2014/chart" uri="{C3380CC4-5D6E-409C-BE32-E72D297353CC}">
              <c16:uniqueId val="{00000000-351A-4279-9432-A4D3B7BE65AB}"/>
            </c:ext>
          </c:extLst>
        </c:ser>
        <c:ser>
          <c:idx val="1"/>
          <c:order val="1"/>
          <c:tx>
            <c:strRef>
              <c:f>stepG4!$AC$877</c:f>
              <c:strCache>
                <c:ptCount val="1"/>
                <c:pt idx="0">
                  <c:v>0.000001*um</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stepG4!$BJ$877:$BJ$906</c:f>
              <c:numCache>
                <c:formatCode>General</c:formatCode>
                <c:ptCount val="30"/>
                <c:pt idx="0">
                  <c:v>0</c:v>
                </c:pt>
                <c:pt idx="1">
                  <c:v>4.43483E-2</c:v>
                </c:pt>
                <c:pt idx="2">
                  <c:v>8.3120299999999994E-2</c:v>
                </c:pt>
                <c:pt idx="3">
                  <c:v>0.11566</c:v>
                </c:pt>
                <c:pt idx="4">
                  <c:v>0.14371400000000001</c:v>
                </c:pt>
                <c:pt idx="5">
                  <c:v>0.165968</c:v>
                </c:pt>
                <c:pt idx="6">
                  <c:v>0.18323600000000001</c:v>
                </c:pt>
                <c:pt idx="7">
                  <c:v>0.19689999999999999</c:v>
                </c:pt>
                <c:pt idx="8">
                  <c:v>0.208538</c:v>
                </c:pt>
                <c:pt idx="9">
                  <c:v>0.217252</c:v>
                </c:pt>
                <c:pt idx="10">
                  <c:v>0.22368199999999999</c:v>
                </c:pt>
                <c:pt idx="11">
                  <c:v>0.22731999999999999</c:v>
                </c:pt>
                <c:pt idx="12">
                  <c:v>0.22953399999999999</c:v>
                </c:pt>
                <c:pt idx="13">
                  <c:v>0.23101099999999999</c:v>
                </c:pt>
                <c:pt idx="14">
                  <c:v>0.231627</c:v>
                </c:pt>
                <c:pt idx="15">
                  <c:v>0.23202</c:v>
                </c:pt>
                <c:pt idx="16">
                  <c:v>0.23225299999999999</c:v>
                </c:pt>
                <c:pt idx="17">
                  <c:v>0.23238800000000001</c:v>
                </c:pt>
                <c:pt idx="18">
                  <c:v>0.232459</c:v>
                </c:pt>
                <c:pt idx="19">
                  <c:v>0.23249800000000001</c:v>
                </c:pt>
                <c:pt idx="20">
                  <c:v>0.232519</c:v>
                </c:pt>
                <c:pt idx="21">
                  <c:v>0.23252800000000001</c:v>
                </c:pt>
                <c:pt idx="22">
                  <c:v>0.23327600000000001</c:v>
                </c:pt>
                <c:pt idx="23">
                  <c:v>0.23378699999999999</c:v>
                </c:pt>
                <c:pt idx="24">
                  <c:v>0.234209</c:v>
                </c:pt>
                <c:pt idx="25">
                  <c:v>0.23452200000000001</c:v>
                </c:pt>
                <c:pt idx="26">
                  <c:v>0.23477500000000001</c:v>
                </c:pt>
                <c:pt idx="27">
                  <c:v>0.23499200000000001</c:v>
                </c:pt>
                <c:pt idx="28">
                  <c:v>0.23518900000000001</c:v>
                </c:pt>
                <c:pt idx="29">
                  <c:v>0.23536599999999999</c:v>
                </c:pt>
              </c:numCache>
            </c:numRef>
          </c:xVal>
          <c:yVal>
            <c:numRef>
              <c:f>stepG4!$AI$877:$AI$906</c:f>
              <c:numCache>
                <c:formatCode>General</c:formatCode>
                <c:ptCount val="30"/>
                <c:pt idx="0">
                  <c:v>103.45</c:v>
                </c:pt>
                <c:pt idx="1">
                  <c:v>83.784199999999998</c:v>
                </c:pt>
                <c:pt idx="2">
                  <c:v>64.189099999999996</c:v>
                </c:pt>
                <c:pt idx="3">
                  <c:v>51.769399999999997</c:v>
                </c:pt>
                <c:pt idx="4">
                  <c:v>37.9086</c:v>
                </c:pt>
                <c:pt idx="5">
                  <c:v>27.799800000000001</c:v>
                </c:pt>
                <c:pt idx="6">
                  <c:v>21.742699999999999</c:v>
                </c:pt>
                <c:pt idx="7">
                  <c:v>18.685300000000002</c:v>
                </c:pt>
                <c:pt idx="8">
                  <c:v>14.5212</c:v>
                </c:pt>
                <c:pt idx="9">
                  <c:v>11.5245</c:v>
                </c:pt>
                <c:pt idx="10">
                  <c:v>7.7518700000000003</c:v>
                </c:pt>
                <c:pt idx="11">
                  <c:v>5.5015700000000001</c:v>
                </c:pt>
                <c:pt idx="12">
                  <c:v>4.2104600000000003</c:v>
                </c:pt>
                <c:pt idx="13">
                  <c:v>2.2338</c:v>
                </c:pt>
                <c:pt idx="14">
                  <c:v>1.55542</c:v>
                </c:pt>
                <c:pt idx="15">
                  <c:v>1.04905</c:v>
                </c:pt>
                <c:pt idx="16">
                  <c:v>0.65734000000000004</c:v>
                </c:pt>
                <c:pt idx="17">
                  <c:v>0.371504</c:v>
                </c:pt>
                <c:pt idx="18" formatCode="0.00E+00">
                  <c:v>0.216058</c:v>
                </c:pt>
                <c:pt idx="19">
                  <c:v>0.10990999999999999</c:v>
                </c:pt>
                <c:pt idx="20">
                  <c:v>4.8013100000000003E-2</c:v>
                </c:pt>
                <c:pt idx="21">
                  <c:v>2.2425400000000002E-2</c:v>
                </c:pt>
                <c:pt idx="22">
                  <c:v>1.04075E-2</c:v>
                </c:pt>
                <c:pt idx="23">
                  <c:v>7.1028100000000002E-3</c:v>
                </c:pt>
                <c:pt idx="24">
                  <c:v>3.8947600000000001E-3</c:v>
                </c:pt>
                <c:pt idx="25">
                  <c:v>2.5372200000000002E-3</c:v>
                </c:pt>
                <c:pt idx="26">
                  <c:v>1.8709E-3</c:v>
                </c:pt>
                <c:pt idx="27">
                  <c:v>1.52545E-3</c:v>
                </c:pt>
                <c:pt idx="28">
                  <c:v>1.23204E-3</c:v>
                </c:pt>
                <c:pt idx="29" formatCode="0.00E+00">
                  <c:v>-3.6928800000000002E-14</c:v>
                </c:pt>
              </c:numCache>
            </c:numRef>
          </c:yVal>
          <c:smooth val="1"/>
          <c:extLst>
            <c:ext xmlns:c16="http://schemas.microsoft.com/office/drawing/2014/chart" uri="{C3380CC4-5D6E-409C-BE32-E72D297353CC}">
              <c16:uniqueId val="{00000001-351A-4279-9432-A4D3B7BE65AB}"/>
            </c:ext>
          </c:extLst>
        </c:ser>
        <c:ser>
          <c:idx val="2"/>
          <c:order val="2"/>
          <c:tx>
            <c:strRef>
              <c:f>stepG4!$AC$936</c:f>
              <c:strCache>
                <c:ptCount val="1"/>
                <c:pt idx="0">
                  <c:v>0.00001*um</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stepG4!$BJ$936:$BJ$964</c:f>
              <c:numCache>
                <c:formatCode>General</c:formatCode>
                <c:ptCount val="29"/>
                <c:pt idx="0">
                  <c:v>0</c:v>
                </c:pt>
                <c:pt idx="1">
                  <c:v>4.43623E-2</c:v>
                </c:pt>
                <c:pt idx="2">
                  <c:v>8.3145899999999995E-2</c:v>
                </c:pt>
                <c:pt idx="3">
                  <c:v>0.11569400000000001</c:v>
                </c:pt>
                <c:pt idx="4">
                  <c:v>0.14375299999999999</c:v>
                </c:pt>
                <c:pt idx="5">
                  <c:v>0.16600799999999999</c:v>
                </c:pt>
                <c:pt idx="6">
                  <c:v>0.18327299999999999</c:v>
                </c:pt>
                <c:pt idx="7">
                  <c:v>0.19692799999999999</c:v>
                </c:pt>
                <c:pt idx="8">
                  <c:v>0.20855599999999999</c:v>
                </c:pt>
                <c:pt idx="9">
                  <c:v>0.21725700000000001</c:v>
                </c:pt>
                <c:pt idx="10">
                  <c:v>0.22367400000000001</c:v>
                </c:pt>
                <c:pt idx="11">
                  <c:v>0.227298</c:v>
                </c:pt>
                <c:pt idx="12">
                  <c:v>0.22950200000000001</c:v>
                </c:pt>
                <c:pt idx="13">
                  <c:v>0.23097100000000001</c:v>
                </c:pt>
                <c:pt idx="14">
                  <c:v>0.23158300000000001</c:v>
                </c:pt>
                <c:pt idx="15">
                  <c:v>0.23197300000000001</c:v>
                </c:pt>
                <c:pt idx="16">
                  <c:v>0.23220299999999999</c:v>
                </c:pt>
                <c:pt idx="17">
                  <c:v>0.23233699999999999</c:v>
                </c:pt>
                <c:pt idx="18">
                  <c:v>0.232407</c:v>
                </c:pt>
                <c:pt idx="19">
                  <c:v>0.23244699999999999</c:v>
                </c:pt>
                <c:pt idx="20">
                  <c:v>0.23246700000000001</c:v>
                </c:pt>
                <c:pt idx="21">
                  <c:v>0.23247499999999999</c:v>
                </c:pt>
                <c:pt idx="22">
                  <c:v>0.23322499999999999</c:v>
                </c:pt>
                <c:pt idx="23">
                  <c:v>0.233736</c:v>
                </c:pt>
                <c:pt idx="24">
                  <c:v>0.23416699999999999</c:v>
                </c:pt>
                <c:pt idx="25">
                  <c:v>0.23452799999999999</c:v>
                </c:pt>
                <c:pt idx="26">
                  <c:v>0.23480000000000001</c:v>
                </c:pt>
                <c:pt idx="27">
                  <c:v>0.23502300000000001</c:v>
                </c:pt>
                <c:pt idx="28">
                  <c:v>0.23521600000000001</c:v>
                </c:pt>
              </c:numCache>
            </c:numRef>
          </c:xVal>
          <c:yVal>
            <c:numRef>
              <c:f>stepG4!$AI$936:$AI$964</c:f>
              <c:numCache>
                <c:formatCode>General</c:formatCode>
                <c:ptCount val="29"/>
                <c:pt idx="0">
                  <c:v>103.45</c:v>
                </c:pt>
                <c:pt idx="1">
                  <c:v>83.777699999999996</c:v>
                </c:pt>
                <c:pt idx="2">
                  <c:v>64.176900000000003</c:v>
                </c:pt>
                <c:pt idx="3">
                  <c:v>51.753799999999998</c:v>
                </c:pt>
                <c:pt idx="4">
                  <c:v>37.889800000000001</c:v>
                </c:pt>
                <c:pt idx="5">
                  <c:v>27.7791</c:v>
                </c:pt>
                <c:pt idx="6">
                  <c:v>21.721599999999999</c:v>
                </c:pt>
                <c:pt idx="7">
                  <c:v>18.664100000000001</c:v>
                </c:pt>
                <c:pt idx="8">
                  <c:v>14.5007</c:v>
                </c:pt>
                <c:pt idx="9">
                  <c:v>11.505100000000001</c:v>
                </c:pt>
                <c:pt idx="10">
                  <c:v>7.7322300000000004</c:v>
                </c:pt>
                <c:pt idx="11">
                  <c:v>5.48454</c:v>
                </c:pt>
                <c:pt idx="12">
                  <c:v>4.1944800000000004</c:v>
                </c:pt>
                <c:pt idx="13">
                  <c:v>2.22342</c:v>
                </c:pt>
                <c:pt idx="14">
                  <c:v>1.54613</c:v>
                </c:pt>
                <c:pt idx="15">
                  <c:v>1.0410299999999999</c:v>
                </c:pt>
                <c:pt idx="16">
                  <c:v>0.65182899999999999</c:v>
                </c:pt>
                <c:pt idx="17">
                  <c:v>0.36894900000000003</c:v>
                </c:pt>
                <c:pt idx="18">
                  <c:v>0.21371599999999999</c:v>
                </c:pt>
                <c:pt idx="19">
                  <c:v>0.108045</c:v>
                </c:pt>
                <c:pt idx="20">
                  <c:v>4.6678799999999999E-2</c:v>
                </c:pt>
                <c:pt idx="21">
                  <c:v>2.1515900000000001E-2</c:v>
                </c:pt>
                <c:pt idx="22">
                  <c:v>9.7885799999999999E-3</c:v>
                </c:pt>
                <c:pt idx="23">
                  <c:v>6.8523500000000001E-3</c:v>
                </c:pt>
                <c:pt idx="24">
                  <c:v>4.7399699999999996E-3</c:v>
                </c:pt>
                <c:pt idx="25">
                  <c:v>2.5972299999999999E-3</c:v>
                </c:pt>
                <c:pt idx="26">
                  <c:v>1.6869299999999999E-3</c:v>
                </c:pt>
                <c:pt idx="27">
                  <c:v>1.2325000000000001E-3</c:v>
                </c:pt>
                <c:pt idx="28" formatCode="0.00E+00">
                  <c:v>-9.1732199999999996E-15</c:v>
                </c:pt>
              </c:numCache>
            </c:numRef>
          </c:yVal>
          <c:smooth val="1"/>
          <c:extLst>
            <c:ext xmlns:c16="http://schemas.microsoft.com/office/drawing/2014/chart" uri="{C3380CC4-5D6E-409C-BE32-E72D297353CC}">
              <c16:uniqueId val="{00000002-351A-4279-9432-A4D3B7BE65AB}"/>
            </c:ext>
          </c:extLst>
        </c:ser>
        <c:ser>
          <c:idx val="3"/>
          <c:order val="3"/>
          <c:tx>
            <c:strRef>
              <c:f>stepG4!$AC$997</c:f>
              <c:strCache>
                <c:ptCount val="1"/>
                <c:pt idx="0">
                  <c:v>0.0001*um</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stepG4!$BJ$997:$BJ$1018</c:f>
              <c:numCache>
                <c:formatCode>General</c:formatCode>
                <c:ptCount val="22"/>
                <c:pt idx="0">
                  <c:v>0</c:v>
                </c:pt>
                <c:pt idx="1">
                  <c:v>4.4503000000000001E-2</c:v>
                </c:pt>
                <c:pt idx="2">
                  <c:v>8.3401299999999998E-2</c:v>
                </c:pt>
                <c:pt idx="3">
                  <c:v>0.116032</c:v>
                </c:pt>
                <c:pt idx="4">
                  <c:v>0.144145</c:v>
                </c:pt>
                <c:pt idx="5">
                  <c:v>0.166411</c:v>
                </c:pt>
                <c:pt idx="6">
                  <c:v>0.18363399999999999</c:v>
                </c:pt>
                <c:pt idx="7">
                  <c:v>0.19720399999999999</c:v>
                </c:pt>
                <c:pt idx="8">
                  <c:v>0.208733</c:v>
                </c:pt>
                <c:pt idx="9">
                  <c:v>0.217307</c:v>
                </c:pt>
                <c:pt idx="10">
                  <c:v>0.22358700000000001</c:v>
                </c:pt>
                <c:pt idx="11">
                  <c:v>0.227077</c:v>
                </c:pt>
                <c:pt idx="12">
                  <c:v>0.229182</c:v>
                </c:pt>
                <c:pt idx="13">
                  <c:v>0.23056499999999999</c:v>
                </c:pt>
                <c:pt idx="14">
                  <c:v>0.23119100000000001</c:v>
                </c:pt>
                <c:pt idx="15">
                  <c:v>0.23156099999999999</c:v>
                </c:pt>
                <c:pt idx="16">
                  <c:v>0.23157700000000001</c:v>
                </c:pt>
                <c:pt idx="17">
                  <c:v>0.23158400000000001</c:v>
                </c:pt>
                <c:pt idx="18">
                  <c:v>0.23245199999999999</c:v>
                </c:pt>
                <c:pt idx="19">
                  <c:v>0.23305600000000001</c:v>
                </c:pt>
                <c:pt idx="20">
                  <c:v>0.23355899999999999</c:v>
                </c:pt>
                <c:pt idx="21">
                  <c:v>0.23391300000000001</c:v>
                </c:pt>
              </c:numCache>
            </c:numRef>
          </c:xVal>
          <c:yVal>
            <c:numRef>
              <c:f>stepG4!$AI$997:$AI$1018</c:f>
              <c:numCache>
                <c:formatCode>General</c:formatCode>
                <c:ptCount val="22"/>
                <c:pt idx="0">
                  <c:v>103.45</c:v>
                </c:pt>
                <c:pt idx="1">
                  <c:v>83.712100000000007</c:v>
                </c:pt>
                <c:pt idx="2">
                  <c:v>64.055700000000002</c:v>
                </c:pt>
                <c:pt idx="3">
                  <c:v>51.597499999999997</c:v>
                </c:pt>
                <c:pt idx="4">
                  <c:v>37.702199999999998</c:v>
                </c:pt>
                <c:pt idx="5">
                  <c:v>27.572800000000001</c:v>
                </c:pt>
                <c:pt idx="6">
                  <c:v>21.510999999999999</c:v>
                </c:pt>
                <c:pt idx="7">
                  <c:v>18.452400000000001</c:v>
                </c:pt>
                <c:pt idx="8">
                  <c:v>14.295999999999999</c:v>
                </c:pt>
                <c:pt idx="9">
                  <c:v>11.3123</c:v>
                </c:pt>
                <c:pt idx="10">
                  <c:v>7.5367100000000002</c:v>
                </c:pt>
                <c:pt idx="11">
                  <c:v>5.3155599999999996</c:v>
                </c:pt>
                <c:pt idx="12">
                  <c:v>4.03592</c:v>
                </c:pt>
                <c:pt idx="13">
                  <c:v>2.25665</c:v>
                </c:pt>
                <c:pt idx="14">
                  <c:v>1.48315</c:v>
                </c:pt>
                <c:pt idx="15">
                  <c:v>8.7220800000000001E-2</c:v>
                </c:pt>
                <c:pt idx="16">
                  <c:v>3.9150299999999999E-2</c:v>
                </c:pt>
                <c:pt idx="17">
                  <c:v>1.9074199999999999E-2</c:v>
                </c:pt>
                <c:pt idx="18">
                  <c:v>7.3249099999999996E-3</c:v>
                </c:pt>
                <c:pt idx="19">
                  <c:v>4.2455599999999998E-3</c:v>
                </c:pt>
                <c:pt idx="20">
                  <c:v>1.3005200000000001E-3</c:v>
                </c:pt>
                <c:pt idx="21" formatCode="0.00E+00">
                  <c:v>-9.1732199999999996E-15</c:v>
                </c:pt>
              </c:numCache>
            </c:numRef>
          </c:yVal>
          <c:smooth val="1"/>
          <c:extLst>
            <c:ext xmlns:c16="http://schemas.microsoft.com/office/drawing/2014/chart" uri="{C3380CC4-5D6E-409C-BE32-E72D297353CC}">
              <c16:uniqueId val="{00000003-351A-4279-9432-A4D3B7BE65AB}"/>
            </c:ext>
          </c:extLst>
        </c:ser>
        <c:ser>
          <c:idx val="4"/>
          <c:order val="4"/>
          <c:tx>
            <c:strRef>
              <c:f>stepG4!$AC$1044</c:f>
              <c:strCache>
                <c:ptCount val="1"/>
                <c:pt idx="0">
                  <c:v>0.001*um</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stepG4!$BJ$1044:$BJ$1062</c:f>
              <c:numCache>
                <c:formatCode>General</c:formatCode>
                <c:ptCount val="19"/>
                <c:pt idx="0">
                  <c:v>0</c:v>
                </c:pt>
                <c:pt idx="1">
                  <c:v>4.5904100000000003E-2</c:v>
                </c:pt>
                <c:pt idx="2">
                  <c:v>8.5940900000000001E-2</c:v>
                </c:pt>
                <c:pt idx="3">
                  <c:v>0.119381</c:v>
                </c:pt>
                <c:pt idx="4">
                  <c:v>0.14799599999999999</c:v>
                </c:pt>
                <c:pt idx="5">
                  <c:v>0.17030300000000001</c:v>
                </c:pt>
                <c:pt idx="6">
                  <c:v>0.187003</c:v>
                </c:pt>
                <c:pt idx="7">
                  <c:v>0.19960700000000001</c:v>
                </c:pt>
                <c:pt idx="8">
                  <c:v>0.21001</c:v>
                </c:pt>
                <c:pt idx="9">
                  <c:v>0.217226</c:v>
                </c:pt>
                <c:pt idx="10">
                  <c:v>0.22211900000000001</c:v>
                </c:pt>
                <c:pt idx="11">
                  <c:v>0.225548</c:v>
                </c:pt>
                <c:pt idx="12">
                  <c:v>0.22770299999999999</c:v>
                </c:pt>
                <c:pt idx="13">
                  <c:v>0.228741</c:v>
                </c:pt>
                <c:pt idx="14">
                  <c:v>0.22932900000000001</c:v>
                </c:pt>
                <c:pt idx="15">
                  <c:v>0.22961899999999999</c:v>
                </c:pt>
                <c:pt idx="16">
                  <c:v>0.22975699999999999</c:v>
                </c:pt>
                <c:pt idx="17">
                  <c:v>0.22981699999999999</c:v>
                </c:pt>
                <c:pt idx="18">
                  <c:v>0.229827</c:v>
                </c:pt>
              </c:numCache>
            </c:numRef>
          </c:xVal>
          <c:yVal>
            <c:numRef>
              <c:f>stepG4!$AI$1044:$AI$1062</c:f>
              <c:numCache>
                <c:formatCode>General</c:formatCode>
                <c:ptCount val="19"/>
                <c:pt idx="0">
                  <c:v>103.45</c:v>
                </c:pt>
                <c:pt idx="1">
                  <c:v>83.058099999999996</c:v>
                </c:pt>
                <c:pt idx="2">
                  <c:v>62.847900000000003</c:v>
                </c:pt>
                <c:pt idx="3">
                  <c:v>50.043700000000001</c:v>
                </c:pt>
                <c:pt idx="4">
                  <c:v>35.841000000000001</c:v>
                </c:pt>
                <c:pt idx="5">
                  <c:v>25.5366</c:v>
                </c:pt>
                <c:pt idx="6">
                  <c:v>19.442900000000002</c:v>
                </c:pt>
                <c:pt idx="7">
                  <c:v>16.378799999999998</c:v>
                </c:pt>
                <c:pt idx="8">
                  <c:v>12.319800000000001</c:v>
                </c:pt>
                <c:pt idx="9">
                  <c:v>9.4219899999999992</c:v>
                </c:pt>
                <c:pt idx="10">
                  <c:v>7.4196</c:v>
                </c:pt>
                <c:pt idx="11">
                  <c:v>5.3940799999999998</c:v>
                </c:pt>
                <c:pt idx="12">
                  <c:v>3.2291599999999998</c:v>
                </c:pt>
                <c:pt idx="13">
                  <c:v>2.1648900000000002</c:v>
                </c:pt>
                <c:pt idx="14">
                  <c:v>1.2284299999999999</c:v>
                </c:pt>
                <c:pt idx="15">
                  <c:v>0.67627300000000001</c:v>
                </c:pt>
                <c:pt idx="16">
                  <c:v>0.31482199999999999</c:v>
                </c:pt>
                <c:pt idx="17">
                  <c:v>5.5566299999999999E-2</c:v>
                </c:pt>
                <c:pt idx="18" formatCode="0.00E+00">
                  <c:v>-9.1732199999999996E-15</c:v>
                </c:pt>
              </c:numCache>
            </c:numRef>
          </c:yVal>
          <c:smooth val="1"/>
          <c:extLst>
            <c:ext xmlns:c16="http://schemas.microsoft.com/office/drawing/2014/chart" uri="{C3380CC4-5D6E-409C-BE32-E72D297353CC}">
              <c16:uniqueId val="{00000004-351A-4279-9432-A4D3B7BE65AB}"/>
            </c:ext>
          </c:extLst>
        </c:ser>
        <c:ser>
          <c:idx val="5"/>
          <c:order val="5"/>
          <c:tx>
            <c:strRef>
              <c:f>stepG4!$AC$1082</c:f>
              <c:strCache>
                <c:ptCount val="1"/>
                <c:pt idx="0">
                  <c:v>0.01*um</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stepG4!$BJ$1082:$BJ$1089</c:f>
              <c:numCache>
                <c:formatCode>General</c:formatCode>
                <c:ptCount val="8"/>
                <c:pt idx="0">
                  <c:v>0</c:v>
                </c:pt>
                <c:pt idx="1">
                  <c:v>5.9387799999999998E-2</c:v>
                </c:pt>
                <c:pt idx="2">
                  <c:v>0.10972</c:v>
                </c:pt>
                <c:pt idx="3">
                  <c:v>0.14879800000000001</c:v>
                </c:pt>
                <c:pt idx="4">
                  <c:v>0.178179</c:v>
                </c:pt>
                <c:pt idx="5">
                  <c:v>0.191188</c:v>
                </c:pt>
                <c:pt idx="6">
                  <c:v>0.19348299999999999</c:v>
                </c:pt>
                <c:pt idx="7">
                  <c:v>0.19390199999999999</c:v>
                </c:pt>
              </c:numCache>
            </c:numRef>
          </c:xVal>
          <c:yVal>
            <c:numRef>
              <c:f>stepG4!$AI$1082:$AI$1089</c:f>
              <c:numCache>
                <c:formatCode>General</c:formatCode>
                <c:ptCount val="8"/>
                <c:pt idx="0">
                  <c:v>103.45</c:v>
                </c:pt>
                <c:pt idx="1">
                  <c:v>76.645600000000002</c:v>
                </c:pt>
                <c:pt idx="2">
                  <c:v>51.2196</c:v>
                </c:pt>
                <c:pt idx="3">
                  <c:v>35.554099999999998</c:v>
                </c:pt>
                <c:pt idx="4">
                  <c:v>17.437799999999999</c:v>
                </c:pt>
                <c:pt idx="5">
                  <c:v>5.6213499999999996</c:v>
                </c:pt>
                <c:pt idx="6">
                  <c:v>1.64174</c:v>
                </c:pt>
                <c:pt idx="7" formatCode="0.00E+00">
                  <c:v>1.8582400000000002E-14</c:v>
                </c:pt>
              </c:numCache>
            </c:numRef>
          </c:yVal>
          <c:smooth val="1"/>
          <c:extLst>
            <c:ext xmlns:c16="http://schemas.microsoft.com/office/drawing/2014/chart" uri="{C3380CC4-5D6E-409C-BE32-E72D297353CC}">
              <c16:uniqueId val="{00000005-351A-4279-9432-A4D3B7BE65AB}"/>
            </c:ext>
          </c:extLst>
        </c:ser>
        <c:ser>
          <c:idx val="6"/>
          <c:order val="6"/>
          <c:tx>
            <c:strRef>
              <c:f>stepG4!$AC$1102</c:f>
              <c:strCache>
                <c:ptCount val="1"/>
                <c:pt idx="0">
                  <c:v>0.1*um</c:v>
                </c:pt>
              </c:strCache>
            </c:strRef>
          </c:tx>
          <c:spPr>
            <a:ln w="19050"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xVal>
            <c:numRef>
              <c:f>stepG4!$BJ$1102:$BJ$1105</c:f>
              <c:numCache>
                <c:formatCode>General</c:formatCode>
                <c:ptCount val="4"/>
                <c:pt idx="0">
                  <c:v>0</c:v>
                </c:pt>
                <c:pt idx="1">
                  <c:v>0.150589</c:v>
                </c:pt>
                <c:pt idx="2">
                  <c:v>0.18289800000000001</c:v>
                </c:pt>
                <c:pt idx="3">
                  <c:v>0.18382899999999999</c:v>
                </c:pt>
              </c:numCache>
            </c:numRef>
          </c:xVal>
          <c:yVal>
            <c:numRef>
              <c:f>stepG4!$AI$1102:$AI$1105</c:f>
              <c:numCache>
                <c:formatCode>General</c:formatCode>
                <c:ptCount val="4"/>
                <c:pt idx="0">
                  <c:v>103.45</c:v>
                </c:pt>
                <c:pt idx="1">
                  <c:v>29.7026</c:v>
                </c:pt>
                <c:pt idx="2">
                  <c:v>2.98176</c:v>
                </c:pt>
                <c:pt idx="3" formatCode="0.00E+00">
                  <c:v>-9.1732199999999996E-15</c:v>
                </c:pt>
              </c:numCache>
            </c:numRef>
          </c:yVal>
          <c:smooth val="1"/>
          <c:extLst>
            <c:ext xmlns:c16="http://schemas.microsoft.com/office/drawing/2014/chart" uri="{C3380CC4-5D6E-409C-BE32-E72D297353CC}">
              <c16:uniqueId val="{00000006-351A-4279-9432-A4D3B7BE65AB}"/>
            </c:ext>
          </c:extLst>
        </c:ser>
        <c:dLbls>
          <c:showLegendKey val="0"/>
          <c:showVal val="0"/>
          <c:showCatName val="0"/>
          <c:showSerName val="0"/>
          <c:showPercent val="0"/>
          <c:showBubbleSize val="0"/>
        </c:dLbls>
        <c:axId val="733364056"/>
        <c:axId val="733372288"/>
      </c:scatterChart>
      <c:valAx>
        <c:axId val="73336405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Length (μm)</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72288"/>
        <c:crosses val="autoZero"/>
        <c:crossBetween val="midCat"/>
      </c:valAx>
      <c:valAx>
        <c:axId val="733372288"/>
        <c:scaling>
          <c:orientation val="minMax"/>
          <c:max val="11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Recoil energy (keV)</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4056"/>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28Mg in silicon Energy vs Time</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0"/>
          <c:tx>
            <c:strRef>
              <c:f>stepG4!$AC$818</c:f>
              <c:strCache>
                <c:ptCount val="1"/>
                <c:pt idx="0">
                  <c:v>0.0000001*um</c:v>
                </c:pt>
              </c:strCache>
            </c:strRef>
          </c:tx>
          <c:spPr>
            <a:ln w="19050" cap="rnd">
              <a:solidFill>
                <a:srgbClr val="FF0000"/>
              </a:solidFill>
              <a:round/>
            </a:ln>
            <a:effectLst/>
          </c:spPr>
          <c:marker>
            <c:symbol val="circle"/>
            <c:size val="5"/>
            <c:spPr>
              <a:solidFill>
                <a:srgbClr val="FF0000"/>
              </a:solidFill>
              <a:ln w="9525">
                <a:solidFill>
                  <a:srgbClr val="FF0000"/>
                </a:solidFill>
              </a:ln>
              <a:effectLst/>
            </c:spPr>
          </c:marker>
          <c:xVal>
            <c:numRef>
              <c:f>stepG4!$AO$818:$AO$847</c:f>
              <c:numCache>
                <c:formatCode>0.00E+00</c:formatCode>
                <c:ptCount val="30"/>
                <c:pt idx="0" formatCode="General">
                  <c:v>0</c:v>
                </c:pt>
                <c:pt idx="1">
                  <c:v>5.2505800000000001E-5</c:v>
                </c:pt>
                <c:pt idx="2" formatCode="General">
                  <c:v>1.03513E-4</c:v>
                </c:pt>
                <c:pt idx="3" formatCode="General">
                  <c:v>1.5242000000000001E-4</c:v>
                </c:pt>
                <c:pt idx="4" formatCode="General">
                  <c:v>1.99373E-4</c:v>
                </c:pt>
                <c:pt idx="5" formatCode="General">
                  <c:v>2.42897E-4</c:v>
                </c:pt>
                <c:pt idx="6" formatCode="General">
                  <c:v>2.8233700000000002E-4</c:v>
                </c:pt>
                <c:pt idx="7" formatCode="General">
                  <c:v>3.1762400000000002E-4</c:v>
                </c:pt>
                <c:pt idx="8" formatCode="General">
                  <c:v>3.5004699999999998E-4</c:v>
                </c:pt>
                <c:pt idx="9" formatCode="General">
                  <c:v>3.7758600000000001E-4</c:v>
                </c:pt>
                <c:pt idx="10" formatCode="General">
                  <c:v>4.0040099999999999E-4</c:v>
                </c:pt>
                <c:pt idx="11" formatCode="General">
                  <c:v>4.1613700000000002E-4</c:v>
                </c:pt>
                <c:pt idx="12" formatCode="General">
                  <c:v>4.27508E-4</c:v>
                </c:pt>
                <c:pt idx="13" formatCode="General">
                  <c:v>4.3617900000000003E-4</c:v>
                </c:pt>
                <c:pt idx="14" formatCode="General">
                  <c:v>4.4114799999999999E-4</c:v>
                </c:pt>
                <c:pt idx="15" formatCode="General">
                  <c:v>4.4494199999999998E-4</c:v>
                </c:pt>
                <c:pt idx="16" formatCode="General">
                  <c:v>4.4768500000000002E-4</c:v>
                </c:pt>
                <c:pt idx="17" formatCode="General">
                  <c:v>4.4968200000000002E-4</c:v>
                </c:pt>
                <c:pt idx="18" formatCode="General">
                  <c:v>4.5108700000000003E-4</c:v>
                </c:pt>
                <c:pt idx="19" formatCode="General">
                  <c:v>4.52118E-4</c:v>
                </c:pt>
                <c:pt idx="20" formatCode="General">
                  <c:v>4.52855E-4</c:v>
                </c:pt>
                <c:pt idx="21" formatCode="General">
                  <c:v>4.5333800000000002E-4</c:v>
                </c:pt>
                <c:pt idx="22" formatCode="General">
                  <c:v>5.1340499999999998E-4</c:v>
                </c:pt>
                <c:pt idx="23" formatCode="General">
                  <c:v>5.7347799999999999E-4</c:v>
                </c:pt>
                <c:pt idx="24" formatCode="General">
                  <c:v>6.3355599999999996E-4</c:v>
                </c:pt>
                <c:pt idx="25" formatCode="General">
                  <c:v>6.9364299999999997E-4</c:v>
                </c:pt>
                <c:pt idx="26" formatCode="General">
                  <c:v>7.53738E-4</c:v>
                </c:pt>
                <c:pt idx="27">
                  <c:v>8.1384000000000003E-4</c:v>
                </c:pt>
                <c:pt idx="28" formatCode="General">
                  <c:v>8.7394700000000003E-4</c:v>
                </c:pt>
                <c:pt idx="29" formatCode="General">
                  <c:v>9.3406000000000001E-4</c:v>
                </c:pt>
              </c:numCache>
            </c:numRef>
          </c:xVal>
          <c:yVal>
            <c:numRef>
              <c:f>stepG4!$AI$818:$AI$847</c:f>
              <c:numCache>
                <c:formatCode>General</c:formatCode>
                <c:ptCount val="30"/>
                <c:pt idx="0">
                  <c:v>103.45</c:v>
                </c:pt>
                <c:pt idx="1">
                  <c:v>83.784899999999993</c:v>
                </c:pt>
                <c:pt idx="2">
                  <c:v>64.190299999999993</c:v>
                </c:pt>
                <c:pt idx="3">
                  <c:v>51.771000000000001</c:v>
                </c:pt>
                <c:pt idx="4">
                  <c:v>37.910499999999999</c:v>
                </c:pt>
                <c:pt idx="5">
                  <c:v>27.8019</c:v>
                </c:pt>
                <c:pt idx="6">
                  <c:v>21.744800000000001</c:v>
                </c:pt>
                <c:pt idx="7">
                  <c:v>18.6874</c:v>
                </c:pt>
                <c:pt idx="8">
                  <c:v>14.523300000000001</c:v>
                </c:pt>
                <c:pt idx="9">
                  <c:v>11.526400000000001</c:v>
                </c:pt>
                <c:pt idx="10">
                  <c:v>7.7538299999999998</c:v>
                </c:pt>
                <c:pt idx="11">
                  <c:v>5.5032699999999997</c:v>
                </c:pt>
                <c:pt idx="12">
                  <c:v>4.2120600000000001</c:v>
                </c:pt>
                <c:pt idx="13">
                  <c:v>2.2348400000000002</c:v>
                </c:pt>
                <c:pt idx="14">
                  <c:v>1.5563499999999999</c:v>
                </c:pt>
                <c:pt idx="15">
                  <c:v>1.0498499999999999</c:v>
                </c:pt>
                <c:pt idx="16">
                  <c:v>0.65788999999999997</c:v>
                </c:pt>
                <c:pt idx="17">
                  <c:v>0.371757</c:v>
                </c:pt>
                <c:pt idx="18">
                  <c:v>0.21629000000000001</c:v>
                </c:pt>
                <c:pt idx="19">
                  <c:v>0.110096</c:v>
                </c:pt>
                <c:pt idx="20">
                  <c:v>4.8146799999999997E-2</c:v>
                </c:pt>
                <c:pt idx="21">
                  <c:v>2.25168E-2</c:v>
                </c:pt>
                <c:pt idx="22">
                  <c:v>1.047E-2</c:v>
                </c:pt>
                <c:pt idx="23">
                  <c:v>7.15265E-3</c:v>
                </c:pt>
                <c:pt idx="24">
                  <c:v>3.9313000000000004E-3</c:v>
                </c:pt>
                <c:pt idx="25" formatCode="0.00E+00">
                  <c:v>2.5662300000000001E-3</c:v>
                </c:pt>
                <c:pt idx="26" formatCode="0.00E+00">
                  <c:v>1.89533E-3</c:v>
                </c:pt>
                <c:pt idx="27">
                  <c:v>1.54693E-3</c:v>
                </c:pt>
                <c:pt idx="28">
                  <c:v>1.2527700000000001E-3</c:v>
                </c:pt>
                <c:pt idx="29" formatCode="0.00E+00">
                  <c:v>4.7045699999999998E-15</c:v>
                </c:pt>
              </c:numCache>
            </c:numRef>
          </c:yVal>
          <c:smooth val="1"/>
          <c:extLst>
            <c:ext xmlns:c16="http://schemas.microsoft.com/office/drawing/2014/chart" uri="{C3380CC4-5D6E-409C-BE32-E72D297353CC}">
              <c16:uniqueId val="{00000000-6E8F-44CD-AD48-B069C549C449}"/>
            </c:ext>
          </c:extLst>
        </c:ser>
        <c:ser>
          <c:idx val="1"/>
          <c:order val="1"/>
          <c:tx>
            <c:strRef>
              <c:f>stepG4!$AC$877</c:f>
              <c:strCache>
                <c:ptCount val="1"/>
                <c:pt idx="0">
                  <c:v>0.000001*um</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stepG4!$AO$877:$AO$906</c:f>
              <c:numCache>
                <c:formatCode>0.00E+00</c:formatCode>
                <c:ptCount val="30"/>
                <c:pt idx="0" formatCode="General">
                  <c:v>0</c:v>
                </c:pt>
                <c:pt idx="1">
                  <c:v>5.2507499999999998E-5</c:v>
                </c:pt>
                <c:pt idx="2" formatCode="General">
                  <c:v>1.03516E-4</c:v>
                </c:pt>
                <c:pt idx="3" formatCode="General">
                  <c:v>1.5242500000000001E-4</c:v>
                </c:pt>
                <c:pt idx="4" formatCode="General">
                  <c:v>1.9937899999999999E-4</c:v>
                </c:pt>
                <c:pt idx="5" formatCode="General">
                  <c:v>2.4290499999999999E-4</c:v>
                </c:pt>
                <c:pt idx="6" formatCode="General">
                  <c:v>2.8234499999999998E-4</c:v>
                </c:pt>
                <c:pt idx="7" formatCode="General">
                  <c:v>3.1763199999999998E-4</c:v>
                </c:pt>
                <c:pt idx="8" formatCode="General">
                  <c:v>3.50055E-4</c:v>
                </c:pt>
                <c:pt idx="9" formatCode="General">
                  <c:v>3.7759099999999998E-4</c:v>
                </c:pt>
                <c:pt idx="10" formatCode="General">
                  <c:v>4.0040300000000002E-4</c:v>
                </c:pt>
                <c:pt idx="11" formatCode="General">
                  <c:v>4.1613499999999999E-4</c:v>
                </c:pt>
                <c:pt idx="12" formatCode="General">
                  <c:v>4.2750299999999998E-4</c:v>
                </c:pt>
                <c:pt idx="13" formatCode="General">
                  <c:v>4.3617100000000001E-4</c:v>
                </c:pt>
                <c:pt idx="14" formatCode="General">
                  <c:v>4.4113699999999997E-4</c:v>
                </c:pt>
                <c:pt idx="15" formatCode="General">
                  <c:v>4.4493000000000001E-4</c:v>
                </c:pt>
                <c:pt idx="16" formatCode="General">
                  <c:v>4.4767100000000002E-4</c:v>
                </c:pt>
                <c:pt idx="17" formatCode="General">
                  <c:v>4.49667E-4</c:v>
                </c:pt>
                <c:pt idx="18" formatCode="General">
                  <c:v>4.5107200000000001E-4</c:v>
                </c:pt>
                <c:pt idx="19">
                  <c:v>4.52101E-4</c:v>
                </c:pt>
                <c:pt idx="20" formatCode="General">
                  <c:v>4.52838E-4</c:v>
                </c:pt>
                <c:pt idx="21" formatCode="General">
                  <c:v>4.5332100000000002E-4</c:v>
                </c:pt>
                <c:pt idx="22" formatCode="General">
                  <c:v>5.1351700000000001E-4</c:v>
                </c:pt>
                <c:pt idx="23" formatCode="General">
                  <c:v>5.73782E-4</c:v>
                </c:pt>
                <c:pt idx="24" formatCode="General">
                  <c:v>6.3409200000000005E-4</c:v>
                </c:pt>
                <c:pt idx="25" formatCode="General">
                  <c:v>6.9449099999999999E-4</c:v>
                </c:pt>
                <c:pt idx="26" formatCode="General">
                  <c:v>7.5497300000000004E-4</c:v>
                </c:pt>
                <c:pt idx="27" formatCode="General">
                  <c:v>8.1552700000000003E-4</c:v>
                </c:pt>
                <c:pt idx="28" formatCode="General">
                  <c:v>8.7613399999999998E-4</c:v>
                </c:pt>
                <c:pt idx="29" formatCode="General">
                  <c:v>9.3680300000000005E-4</c:v>
                </c:pt>
              </c:numCache>
            </c:numRef>
          </c:xVal>
          <c:yVal>
            <c:numRef>
              <c:f>stepG4!$AI$877:$AI$906</c:f>
              <c:numCache>
                <c:formatCode>General</c:formatCode>
                <c:ptCount val="30"/>
                <c:pt idx="0">
                  <c:v>103.45</c:v>
                </c:pt>
                <c:pt idx="1">
                  <c:v>83.784199999999998</c:v>
                </c:pt>
                <c:pt idx="2">
                  <c:v>64.189099999999996</c:v>
                </c:pt>
                <c:pt idx="3">
                  <c:v>51.769399999999997</c:v>
                </c:pt>
                <c:pt idx="4">
                  <c:v>37.9086</c:v>
                </c:pt>
                <c:pt idx="5">
                  <c:v>27.799800000000001</c:v>
                </c:pt>
                <c:pt idx="6">
                  <c:v>21.742699999999999</c:v>
                </c:pt>
                <c:pt idx="7">
                  <c:v>18.685300000000002</c:v>
                </c:pt>
                <c:pt idx="8">
                  <c:v>14.5212</c:v>
                </c:pt>
                <c:pt idx="9">
                  <c:v>11.5245</c:v>
                </c:pt>
                <c:pt idx="10">
                  <c:v>7.7518700000000003</c:v>
                </c:pt>
                <c:pt idx="11">
                  <c:v>5.5015700000000001</c:v>
                </c:pt>
                <c:pt idx="12">
                  <c:v>4.2104600000000003</c:v>
                </c:pt>
                <c:pt idx="13">
                  <c:v>2.2338</c:v>
                </c:pt>
                <c:pt idx="14">
                  <c:v>1.55542</c:v>
                </c:pt>
                <c:pt idx="15">
                  <c:v>1.04905</c:v>
                </c:pt>
                <c:pt idx="16">
                  <c:v>0.65734000000000004</c:v>
                </c:pt>
                <c:pt idx="17">
                  <c:v>0.371504</c:v>
                </c:pt>
                <c:pt idx="18" formatCode="0.00E+00">
                  <c:v>0.216058</c:v>
                </c:pt>
                <c:pt idx="19">
                  <c:v>0.10990999999999999</c:v>
                </c:pt>
                <c:pt idx="20">
                  <c:v>4.8013100000000003E-2</c:v>
                </c:pt>
                <c:pt idx="21">
                  <c:v>2.2425400000000002E-2</c:v>
                </c:pt>
                <c:pt idx="22">
                  <c:v>1.04075E-2</c:v>
                </c:pt>
                <c:pt idx="23">
                  <c:v>7.1028100000000002E-3</c:v>
                </c:pt>
                <c:pt idx="24">
                  <c:v>3.8947600000000001E-3</c:v>
                </c:pt>
                <c:pt idx="25">
                  <c:v>2.5372200000000002E-3</c:v>
                </c:pt>
                <c:pt idx="26">
                  <c:v>1.8709E-3</c:v>
                </c:pt>
                <c:pt idx="27">
                  <c:v>1.52545E-3</c:v>
                </c:pt>
                <c:pt idx="28">
                  <c:v>1.23204E-3</c:v>
                </c:pt>
                <c:pt idx="29" formatCode="0.00E+00">
                  <c:v>-3.6928800000000002E-14</c:v>
                </c:pt>
              </c:numCache>
            </c:numRef>
          </c:yVal>
          <c:smooth val="1"/>
          <c:extLst>
            <c:ext xmlns:c16="http://schemas.microsoft.com/office/drawing/2014/chart" uri="{C3380CC4-5D6E-409C-BE32-E72D297353CC}">
              <c16:uniqueId val="{00000001-6E8F-44CD-AD48-B069C549C449}"/>
            </c:ext>
          </c:extLst>
        </c:ser>
        <c:ser>
          <c:idx val="2"/>
          <c:order val="2"/>
          <c:tx>
            <c:strRef>
              <c:f>stepG4!$AC$936</c:f>
              <c:strCache>
                <c:ptCount val="1"/>
                <c:pt idx="0">
                  <c:v>0.00001*um</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stepG4!$AO$936:$AO$964</c:f>
              <c:numCache>
                <c:formatCode>0.00E+00</c:formatCode>
                <c:ptCount val="29"/>
                <c:pt idx="0" formatCode="General">
                  <c:v>0</c:v>
                </c:pt>
                <c:pt idx="1">
                  <c:v>5.2524100000000001E-5</c:v>
                </c:pt>
                <c:pt idx="2" formatCode="General">
                  <c:v>1.0355E-4</c:v>
                </c:pt>
                <c:pt idx="3" formatCode="General">
                  <c:v>1.52476E-4</c:v>
                </c:pt>
                <c:pt idx="4" formatCode="General">
                  <c:v>1.9944599999999999E-4</c:v>
                </c:pt>
                <c:pt idx="5" formatCode="General">
                  <c:v>2.4298500000000001E-4</c:v>
                </c:pt>
                <c:pt idx="6" formatCode="General">
                  <c:v>2.8243000000000002E-4</c:v>
                </c:pt>
                <c:pt idx="7" formatCode="General">
                  <c:v>3.1771300000000001E-4</c:v>
                </c:pt>
                <c:pt idx="8" formatCode="General">
                  <c:v>3.5012699999999999E-4</c:v>
                </c:pt>
                <c:pt idx="9" formatCode="General">
                  <c:v>3.7764299999999999E-4</c:v>
                </c:pt>
                <c:pt idx="10" formatCode="General">
                  <c:v>4.0042499999999999E-4</c:v>
                </c:pt>
                <c:pt idx="11" formatCode="General">
                  <c:v>4.1612000000000002E-4</c:v>
                </c:pt>
                <c:pt idx="12" formatCode="General">
                  <c:v>4.27453E-4</c:v>
                </c:pt>
                <c:pt idx="13" formatCode="General">
                  <c:v>4.3608699999999999E-4</c:v>
                </c:pt>
                <c:pt idx="14" formatCode="General">
                  <c:v>4.4103000000000002E-4</c:v>
                </c:pt>
                <c:pt idx="15" formatCode="General">
                  <c:v>4.4480700000000003E-4</c:v>
                </c:pt>
                <c:pt idx="16" formatCode="General">
                  <c:v>4.47529E-4</c:v>
                </c:pt>
                <c:pt idx="17" formatCode="General">
                  <c:v>4.4951700000000003E-4</c:v>
                </c:pt>
                <c:pt idx="18" formatCode="General">
                  <c:v>4.5091700000000001E-4</c:v>
                </c:pt>
                <c:pt idx="19" formatCode="General">
                  <c:v>4.5194000000000001E-4</c:v>
                </c:pt>
                <c:pt idx="20" formatCode="General">
                  <c:v>4.5267000000000001E-4</c:v>
                </c:pt>
                <c:pt idx="21" formatCode="General">
                  <c:v>4.5314599999999997E-4</c:v>
                </c:pt>
                <c:pt idx="22" formatCode="General">
                  <c:v>5.1467500000000003E-4</c:v>
                </c:pt>
                <c:pt idx="23" formatCode="General">
                  <c:v>5.7691600000000002E-4</c:v>
                </c:pt>
                <c:pt idx="24" formatCode="General">
                  <c:v>6.3958299999999999E-4</c:v>
                </c:pt>
                <c:pt idx="25" formatCode="General">
                  <c:v>7.0277899999999995E-4</c:v>
                </c:pt>
                <c:pt idx="26" formatCode="General">
                  <c:v>7.6707700000000001E-4</c:v>
                </c:pt>
                <c:pt idx="27" formatCode="General">
                  <c:v>8.3239299999999996E-4</c:v>
                </c:pt>
                <c:pt idx="28" formatCode="General">
                  <c:v>8.9860199999999997E-4</c:v>
                </c:pt>
              </c:numCache>
            </c:numRef>
          </c:xVal>
          <c:yVal>
            <c:numRef>
              <c:f>stepG4!$AI$936:$AI$964</c:f>
              <c:numCache>
                <c:formatCode>General</c:formatCode>
                <c:ptCount val="29"/>
                <c:pt idx="0">
                  <c:v>103.45</c:v>
                </c:pt>
                <c:pt idx="1">
                  <c:v>83.777699999999996</c:v>
                </c:pt>
                <c:pt idx="2">
                  <c:v>64.176900000000003</c:v>
                </c:pt>
                <c:pt idx="3">
                  <c:v>51.753799999999998</c:v>
                </c:pt>
                <c:pt idx="4">
                  <c:v>37.889800000000001</c:v>
                </c:pt>
                <c:pt idx="5">
                  <c:v>27.7791</c:v>
                </c:pt>
                <c:pt idx="6">
                  <c:v>21.721599999999999</c:v>
                </c:pt>
                <c:pt idx="7">
                  <c:v>18.664100000000001</c:v>
                </c:pt>
                <c:pt idx="8">
                  <c:v>14.5007</c:v>
                </c:pt>
                <c:pt idx="9">
                  <c:v>11.505100000000001</c:v>
                </c:pt>
                <c:pt idx="10">
                  <c:v>7.7322300000000004</c:v>
                </c:pt>
                <c:pt idx="11">
                  <c:v>5.48454</c:v>
                </c:pt>
                <c:pt idx="12">
                  <c:v>4.1944800000000004</c:v>
                </c:pt>
                <c:pt idx="13">
                  <c:v>2.22342</c:v>
                </c:pt>
                <c:pt idx="14">
                  <c:v>1.54613</c:v>
                </c:pt>
                <c:pt idx="15">
                  <c:v>1.0410299999999999</c:v>
                </c:pt>
                <c:pt idx="16">
                  <c:v>0.65182899999999999</c:v>
                </c:pt>
                <c:pt idx="17">
                  <c:v>0.36894900000000003</c:v>
                </c:pt>
                <c:pt idx="18">
                  <c:v>0.21371599999999999</c:v>
                </c:pt>
                <c:pt idx="19">
                  <c:v>0.108045</c:v>
                </c:pt>
                <c:pt idx="20">
                  <c:v>4.6678799999999999E-2</c:v>
                </c:pt>
                <c:pt idx="21">
                  <c:v>2.1515900000000001E-2</c:v>
                </c:pt>
                <c:pt idx="22">
                  <c:v>9.7885799999999999E-3</c:v>
                </c:pt>
                <c:pt idx="23">
                  <c:v>6.8523500000000001E-3</c:v>
                </c:pt>
                <c:pt idx="24">
                  <c:v>4.7399699999999996E-3</c:v>
                </c:pt>
                <c:pt idx="25">
                  <c:v>2.5972299999999999E-3</c:v>
                </c:pt>
                <c:pt idx="26">
                  <c:v>1.6869299999999999E-3</c:v>
                </c:pt>
                <c:pt idx="27">
                  <c:v>1.2325000000000001E-3</c:v>
                </c:pt>
                <c:pt idx="28" formatCode="0.00E+00">
                  <c:v>-9.1732199999999996E-15</c:v>
                </c:pt>
              </c:numCache>
            </c:numRef>
          </c:yVal>
          <c:smooth val="1"/>
          <c:extLst>
            <c:ext xmlns:c16="http://schemas.microsoft.com/office/drawing/2014/chart" uri="{C3380CC4-5D6E-409C-BE32-E72D297353CC}">
              <c16:uniqueId val="{00000002-6E8F-44CD-AD48-B069C549C449}"/>
            </c:ext>
          </c:extLst>
        </c:ser>
        <c:ser>
          <c:idx val="3"/>
          <c:order val="3"/>
          <c:tx>
            <c:strRef>
              <c:f>stepG4!$AC$997</c:f>
              <c:strCache>
                <c:ptCount val="1"/>
                <c:pt idx="0">
                  <c:v>0.0001*um</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stepG4!$AO$997:$AO$1018</c:f>
              <c:numCache>
                <c:formatCode>0.00E+00</c:formatCode>
                <c:ptCount val="22"/>
                <c:pt idx="0" formatCode="General">
                  <c:v>0</c:v>
                </c:pt>
                <c:pt idx="1">
                  <c:v>5.26906E-5</c:v>
                </c:pt>
                <c:pt idx="2" formatCode="General">
                  <c:v>1.0388800000000001E-4</c:v>
                </c:pt>
                <c:pt idx="3" formatCode="General">
                  <c:v>1.5298500000000001E-4</c:v>
                </c:pt>
                <c:pt idx="4" formatCode="General">
                  <c:v>2.0011599999999999E-4</c:v>
                </c:pt>
                <c:pt idx="5" formatCode="General">
                  <c:v>2.4378400000000001E-4</c:v>
                </c:pt>
                <c:pt idx="6" formatCode="General">
                  <c:v>2.8328099999999997E-4</c:v>
                </c:pt>
                <c:pt idx="7" formatCode="General">
                  <c:v>3.1851699999999999E-4</c:v>
                </c:pt>
                <c:pt idx="8" formatCode="General">
                  <c:v>3.50837E-4</c:v>
                </c:pt>
                <c:pt idx="9" formatCode="General">
                  <c:v>3.7814400000000002E-4</c:v>
                </c:pt>
                <c:pt idx="10" formatCode="General">
                  <c:v>4.0063000000000002E-4</c:v>
                </c:pt>
                <c:pt idx="11" formatCode="General">
                  <c:v>4.1593799999999997E-4</c:v>
                </c:pt>
                <c:pt idx="12" formatCode="General">
                  <c:v>4.2693400000000002E-4</c:v>
                </c:pt>
                <c:pt idx="13" formatCode="General">
                  <c:v>4.3522299999999999E-4</c:v>
                </c:pt>
                <c:pt idx="14" formatCode="General">
                  <c:v>4.4023899999999998E-4</c:v>
                </c:pt>
                <c:pt idx="15" formatCode="General">
                  <c:v>4.4389899999999999E-4</c:v>
                </c:pt>
                <c:pt idx="16" formatCode="General">
                  <c:v>4.4454899999999997E-4</c:v>
                </c:pt>
                <c:pt idx="17" formatCode="General">
                  <c:v>4.4499200000000001E-4</c:v>
                </c:pt>
                <c:pt idx="18" formatCode="General">
                  <c:v>5.2062600000000005E-4</c:v>
                </c:pt>
                <c:pt idx="19" formatCode="General">
                  <c:v>6.0570800000000005E-4</c:v>
                </c:pt>
                <c:pt idx="20" formatCode="General">
                  <c:v>6.9851500000000003E-4</c:v>
                </c:pt>
                <c:pt idx="21" formatCode="General">
                  <c:v>8.1700299999999996E-4</c:v>
                </c:pt>
              </c:numCache>
            </c:numRef>
          </c:xVal>
          <c:yVal>
            <c:numRef>
              <c:f>stepG4!$AI$997:$AI$1018</c:f>
              <c:numCache>
                <c:formatCode>General</c:formatCode>
                <c:ptCount val="22"/>
                <c:pt idx="0">
                  <c:v>103.45</c:v>
                </c:pt>
                <c:pt idx="1">
                  <c:v>83.712100000000007</c:v>
                </c:pt>
                <c:pt idx="2">
                  <c:v>64.055700000000002</c:v>
                </c:pt>
                <c:pt idx="3">
                  <c:v>51.597499999999997</c:v>
                </c:pt>
                <c:pt idx="4">
                  <c:v>37.702199999999998</c:v>
                </c:pt>
                <c:pt idx="5">
                  <c:v>27.572800000000001</c:v>
                </c:pt>
                <c:pt idx="6">
                  <c:v>21.510999999999999</c:v>
                </c:pt>
                <c:pt idx="7">
                  <c:v>18.452400000000001</c:v>
                </c:pt>
                <c:pt idx="8">
                  <c:v>14.295999999999999</c:v>
                </c:pt>
                <c:pt idx="9">
                  <c:v>11.3123</c:v>
                </c:pt>
                <c:pt idx="10">
                  <c:v>7.5367100000000002</c:v>
                </c:pt>
                <c:pt idx="11">
                  <c:v>5.3155599999999996</c:v>
                </c:pt>
                <c:pt idx="12">
                  <c:v>4.03592</c:v>
                </c:pt>
                <c:pt idx="13">
                  <c:v>2.25665</c:v>
                </c:pt>
                <c:pt idx="14">
                  <c:v>1.48315</c:v>
                </c:pt>
                <c:pt idx="15">
                  <c:v>8.7220800000000001E-2</c:v>
                </c:pt>
                <c:pt idx="16">
                  <c:v>3.9150299999999999E-2</c:v>
                </c:pt>
                <c:pt idx="17">
                  <c:v>1.9074199999999999E-2</c:v>
                </c:pt>
                <c:pt idx="18">
                  <c:v>7.3249099999999996E-3</c:v>
                </c:pt>
                <c:pt idx="19">
                  <c:v>4.2455599999999998E-3</c:v>
                </c:pt>
                <c:pt idx="20">
                  <c:v>1.3005200000000001E-3</c:v>
                </c:pt>
                <c:pt idx="21" formatCode="0.00E+00">
                  <c:v>-9.1732199999999996E-15</c:v>
                </c:pt>
              </c:numCache>
            </c:numRef>
          </c:yVal>
          <c:smooth val="1"/>
          <c:extLst>
            <c:ext xmlns:c16="http://schemas.microsoft.com/office/drawing/2014/chart" uri="{C3380CC4-5D6E-409C-BE32-E72D297353CC}">
              <c16:uniqueId val="{00000003-6E8F-44CD-AD48-B069C549C449}"/>
            </c:ext>
          </c:extLst>
        </c:ser>
        <c:ser>
          <c:idx val="4"/>
          <c:order val="4"/>
          <c:tx>
            <c:strRef>
              <c:f>stepG4!$AC$1044</c:f>
              <c:strCache>
                <c:ptCount val="1"/>
                <c:pt idx="0">
                  <c:v>0.001*um</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stepG4!$AO$1044:$AO$1062</c:f>
              <c:numCache>
                <c:formatCode>0.00E+00</c:formatCode>
                <c:ptCount val="19"/>
                <c:pt idx="0" formatCode="General">
                  <c:v>0</c:v>
                </c:pt>
                <c:pt idx="1">
                  <c:v>5.4349599999999999E-5</c:v>
                </c:pt>
                <c:pt idx="2" formatCode="General">
                  <c:v>1.07252E-4</c:v>
                </c:pt>
                <c:pt idx="3" formatCode="General">
                  <c:v>1.5804799999999999E-4</c:v>
                </c:pt>
                <c:pt idx="4" formatCode="General">
                  <c:v>2.0676000000000001E-4</c:v>
                </c:pt>
                <c:pt idx="5" formatCode="General">
                  <c:v>2.5162999999999997E-4</c:v>
                </c:pt>
                <c:pt idx="6" formatCode="General">
                  <c:v>2.9142699999999997E-4</c:v>
                </c:pt>
                <c:pt idx="7" formatCode="General">
                  <c:v>3.25848E-4</c:v>
                </c:pt>
                <c:pt idx="8" formatCode="General">
                  <c:v>3.5680299999999999E-4</c:v>
                </c:pt>
                <c:pt idx="9" formatCode="General">
                  <c:v>3.81562E-4</c:v>
                </c:pt>
                <c:pt idx="10" formatCode="General">
                  <c:v>4.0075499999999998E-4</c:v>
                </c:pt>
                <c:pt idx="11" formatCode="General">
                  <c:v>4.1591499999999999E-4</c:v>
                </c:pt>
                <c:pt idx="12" formatCode="General">
                  <c:v>4.2708999999999998E-4</c:v>
                </c:pt>
                <c:pt idx="13" formatCode="General">
                  <c:v>4.3404400000000002E-4</c:v>
                </c:pt>
                <c:pt idx="14" formatCode="General">
                  <c:v>4.3886000000000001E-4</c:v>
                </c:pt>
                <c:pt idx="15" formatCode="General">
                  <c:v>4.42006E-4</c:v>
                </c:pt>
                <c:pt idx="16" formatCode="General">
                  <c:v>4.4402999999999999E-4</c:v>
                </c:pt>
                <c:pt idx="17" formatCode="General">
                  <c:v>4.4532699999999997E-4</c:v>
                </c:pt>
                <c:pt idx="18" formatCode="General">
                  <c:v>4.4584300000000002E-4</c:v>
                </c:pt>
              </c:numCache>
            </c:numRef>
          </c:xVal>
          <c:yVal>
            <c:numRef>
              <c:f>stepG4!$AI$1044:$AI$1062</c:f>
              <c:numCache>
                <c:formatCode>General</c:formatCode>
                <c:ptCount val="19"/>
                <c:pt idx="0">
                  <c:v>103.45</c:v>
                </c:pt>
                <c:pt idx="1">
                  <c:v>83.058099999999996</c:v>
                </c:pt>
                <c:pt idx="2">
                  <c:v>62.847900000000003</c:v>
                </c:pt>
                <c:pt idx="3">
                  <c:v>50.043700000000001</c:v>
                </c:pt>
                <c:pt idx="4">
                  <c:v>35.841000000000001</c:v>
                </c:pt>
                <c:pt idx="5">
                  <c:v>25.5366</c:v>
                </c:pt>
                <c:pt idx="6">
                  <c:v>19.442900000000002</c:v>
                </c:pt>
                <c:pt idx="7">
                  <c:v>16.378799999999998</c:v>
                </c:pt>
                <c:pt idx="8">
                  <c:v>12.319800000000001</c:v>
                </c:pt>
                <c:pt idx="9">
                  <c:v>9.4219899999999992</c:v>
                </c:pt>
                <c:pt idx="10">
                  <c:v>7.4196</c:v>
                </c:pt>
                <c:pt idx="11">
                  <c:v>5.3940799999999998</c:v>
                </c:pt>
                <c:pt idx="12">
                  <c:v>3.2291599999999998</c:v>
                </c:pt>
                <c:pt idx="13">
                  <c:v>2.1648900000000002</c:v>
                </c:pt>
                <c:pt idx="14">
                  <c:v>1.2284299999999999</c:v>
                </c:pt>
                <c:pt idx="15">
                  <c:v>0.67627300000000001</c:v>
                </c:pt>
                <c:pt idx="16">
                  <c:v>0.31482199999999999</c:v>
                </c:pt>
                <c:pt idx="17">
                  <c:v>5.5566299999999999E-2</c:v>
                </c:pt>
                <c:pt idx="18" formatCode="0.00E+00">
                  <c:v>-9.1732199999999996E-15</c:v>
                </c:pt>
              </c:numCache>
            </c:numRef>
          </c:yVal>
          <c:smooth val="1"/>
          <c:extLst>
            <c:ext xmlns:c16="http://schemas.microsoft.com/office/drawing/2014/chart" uri="{C3380CC4-5D6E-409C-BE32-E72D297353CC}">
              <c16:uniqueId val="{00000004-6E8F-44CD-AD48-B069C549C449}"/>
            </c:ext>
          </c:extLst>
        </c:ser>
        <c:ser>
          <c:idx val="5"/>
          <c:order val="5"/>
          <c:tx>
            <c:strRef>
              <c:f>stepG4!$AC$1082</c:f>
              <c:strCache>
                <c:ptCount val="1"/>
                <c:pt idx="0">
                  <c:v>0.01*um</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stepG4!$AO$1082:$AO$1089</c:f>
              <c:numCache>
                <c:formatCode>0.00E+00</c:formatCode>
                <c:ptCount val="8"/>
                <c:pt idx="0" formatCode="General">
                  <c:v>0</c:v>
                </c:pt>
                <c:pt idx="1">
                  <c:v>7.0314000000000005E-5</c:v>
                </c:pt>
                <c:pt idx="2" formatCode="General">
                  <c:v>1.39546E-4</c:v>
                </c:pt>
                <c:pt idx="3" formatCode="General">
                  <c:v>2.053E-4</c:v>
                </c:pt>
                <c:pt idx="4" formatCode="General">
                  <c:v>2.6463799999999998E-4</c:v>
                </c:pt>
                <c:pt idx="5" formatCode="General">
                  <c:v>3.0215400000000001E-4</c:v>
                </c:pt>
                <c:pt idx="6" formatCode="General">
                  <c:v>3.1381099999999999E-4</c:v>
                </c:pt>
                <c:pt idx="7" formatCode="General">
                  <c:v>3.1775299999999999E-4</c:v>
                </c:pt>
              </c:numCache>
            </c:numRef>
          </c:xVal>
          <c:yVal>
            <c:numRef>
              <c:f>stepG4!$AI$1082:$AI$1089</c:f>
              <c:numCache>
                <c:formatCode>General</c:formatCode>
                <c:ptCount val="8"/>
                <c:pt idx="0">
                  <c:v>103.45</c:v>
                </c:pt>
                <c:pt idx="1">
                  <c:v>76.645600000000002</c:v>
                </c:pt>
                <c:pt idx="2">
                  <c:v>51.2196</c:v>
                </c:pt>
                <c:pt idx="3">
                  <c:v>35.554099999999998</c:v>
                </c:pt>
                <c:pt idx="4">
                  <c:v>17.437799999999999</c:v>
                </c:pt>
                <c:pt idx="5">
                  <c:v>5.6213499999999996</c:v>
                </c:pt>
                <c:pt idx="6">
                  <c:v>1.64174</c:v>
                </c:pt>
                <c:pt idx="7" formatCode="0.00E+00">
                  <c:v>1.8582400000000002E-14</c:v>
                </c:pt>
              </c:numCache>
            </c:numRef>
          </c:yVal>
          <c:smooth val="1"/>
          <c:extLst>
            <c:ext xmlns:c16="http://schemas.microsoft.com/office/drawing/2014/chart" uri="{C3380CC4-5D6E-409C-BE32-E72D297353CC}">
              <c16:uniqueId val="{00000005-6E8F-44CD-AD48-B069C549C449}"/>
            </c:ext>
          </c:extLst>
        </c:ser>
        <c:ser>
          <c:idx val="6"/>
          <c:order val="6"/>
          <c:tx>
            <c:strRef>
              <c:f>stepG4!$AC$1102</c:f>
              <c:strCache>
                <c:ptCount val="1"/>
                <c:pt idx="0">
                  <c:v>0.1*um</c:v>
                </c:pt>
              </c:strCache>
            </c:strRef>
          </c:tx>
          <c:spPr>
            <a:ln w="19050"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xVal>
            <c:numRef>
              <c:f>stepG4!$AO$1102:$AO$1105</c:f>
              <c:numCache>
                <c:formatCode>General</c:formatCode>
                <c:ptCount val="4"/>
                <c:pt idx="0">
                  <c:v>0</c:v>
                </c:pt>
                <c:pt idx="1">
                  <c:v>1.78295E-4</c:v>
                </c:pt>
                <c:pt idx="2">
                  <c:v>2.49683E-4</c:v>
                </c:pt>
                <c:pt idx="3">
                  <c:v>2.5617800000000003E-4</c:v>
                </c:pt>
              </c:numCache>
            </c:numRef>
          </c:xVal>
          <c:yVal>
            <c:numRef>
              <c:f>stepG4!$AI$1102:$AI$1105</c:f>
              <c:numCache>
                <c:formatCode>General</c:formatCode>
                <c:ptCount val="4"/>
                <c:pt idx="0">
                  <c:v>103.45</c:v>
                </c:pt>
                <c:pt idx="1">
                  <c:v>29.7026</c:v>
                </c:pt>
                <c:pt idx="2">
                  <c:v>2.98176</c:v>
                </c:pt>
                <c:pt idx="3" formatCode="0.00E+00">
                  <c:v>-9.1732199999999996E-15</c:v>
                </c:pt>
              </c:numCache>
            </c:numRef>
          </c:yVal>
          <c:smooth val="1"/>
          <c:extLst>
            <c:ext xmlns:c16="http://schemas.microsoft.com/office/drawing/2014/chart" uri="{C3380CC4-5D6E-409C-BE32-E72D297353CC}">
              <c16:uniqueId val="{00000006-6E8F-44CD-AD48-B069C549C449}"/>
            </c:ext>
          </c:extLst>
        </c:ser>
        <c:dLbls>
          <c:showLegendKey val="0"/>
          <c:showVal val="0"/>
          <c:showCatName val="0"/>
          <c:showSerName val="0"/>
          <c:showPercent val="0"/>
          <c:showBubbleSize val="0"/>
        </c:dLbls>
        <c:axId val="733368368"/>
        <c:axId val="733364448"/>
      </c:scatterChart>
      <c:valAx>
        <c:axId val="73336836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Time (ns)</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4448"/>
        <c:crosses val="autoZero"/>
        <c:crossBetween val="midCat"/>
      </c:valAx>
      <c:valAx>
        <c:axId val="733364448"/>
        <c:scaling>
          <c:orientation val="minMax"/>
          <c:max val="11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Recoil energy (keV)</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8368"/>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solidFill>
                <a:latin typeface="+mn-lt"/>
                <a:ea typeface="+mn-ea"/>
                <a:cs typeface="+mn-cs"/>
              </a:defRPr>
            </a:pPr>
            <a:r>
              <a:rPr lang="en-US"/>
              <a:t>χ2</a:t>
            </a:r>
            <a:endParaRPr lang="zh-CN"/>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solidFill>
              <a:latin typeface="+mn-lt"/>
              <a:ea typeface="+mn-ea"/>
              <a:cs typeface="+mn-cs"/>
            </a:defRPr>
          </a:pPr>
          <a:endParaRPr lang="en-US"/>
        </a:p>
      </c:txPr>
    </c:title>
    <c:autoTitleDeleted val="0"/>
    <c:plotArea>
      <c:layout/>
      <c:scatterChart>
        <c:scatterStyle val="lineMarker"/>
        <c:varyColors val="0"/>
        <c:ser>
          <c:idx val="1"/>
          <c:order val="0"/>
          <c:tx>
            <c:strRef>
              <c:f>Chi!$CE$2</c:f>
              <c:strCache>
                <c:ptCount val="1"/>
                <c:pt idx="0">
                  <c:v>Likelihood</c:v>
                </c:pt>
              </c:strCache>
            </c:strRef>
          </c:tx>
          <c:spPr>
            <a:ln w="19050" cap="rnd">
              <a:noFill/>
              <a:round/>
            </a:ln>
            <a:effectLst/>
          </c:spPr>
          <c:marker>
            <c:symbol val="circle"/>
            <c:size val="4"/>
            <c:spPr>
              <a:solidFill>
                <a:srgbClr val="FF0000"/>
              </a:solidFill>
              <a:ln w="9525">
                <a:solidFill>
                  <a:srgbClr val="FF0000"/>
                </a:solidFill>
              </a:ln>
              <a:effectLst/>
            </c:spPr>
          </c:marker>
          <c:xVal>
            <c:numRef>
              <c:f>Chi!$BZ$15:$BZ$55</c:f>
              <c:numCache>
                <c:formatCode>General</c:formatCode>
                <c:ptCount val="41"/>
                <c:pt idx="0">
                  <c:v>2752.2</c:v>
                </c:pt>
                <c:pt idx="1">
                  <c:v>2752.3</c:v>
                </c:pt>
                <c:pt idx="2">
                  <c:v>2752.4</c:v>
                </c:pt>
                <c:pt idx="3">
                  <c:v>2752.5</c:v>
                </c:pt>
                <c:pt idx="4">
                  <c:v>2752.6</c:v>
                </c:pt>
                <c:pt idx="5">
                  <c:v>2752.7</c:v>
                </c:pt>
                <c:pt idx="6">
                  <c:v>2752.8</c:v>
                </c:pt>
                <c:pt idx="7">
                  <c:v>2752.9</c:v>
                </c:pt>
                <c:pt idx="8">
                  <c:v>2753</c:v>
                </c:pt>
                <c:pt idx="9">
                  <c:v>2753.1</c:v>
                </c:pt>
                <c:pt idx="10">
                  <c:v>2753.2</c:v>
                </c:pt>
                <c:pt idx="11">
                  <c:v>2753.3</c:v>
                </c:pt>
                <c:pt idx="12">
                  <c:v>2753.4</c:v>
                </c:pt>
                <c:pt idx="13">
                  <c:v>2753.5</c:v>
                </c:pt>
                <c:pt idx="14">
                  <c:v>2753.6</c:v>
                </c:pt>
                <c:pt idx="15">
                  <c:v>2753.7</c:v>
                </c:pt>
                <c:pt idx="16">
                  <c:v>2753.8</c:v>
                </c:pt>
                <c:pt idx="17">
                  <c:v>2753.9</c:v>
                </c:pt>
                <c:pt idx="18">
                  <c:v>2754</c:v>
                </c:pt>
                <c:pt idx="19">
                  <c:v>2754.1</c:v>
                </c:pt>
                <c:pt idx="20">
                  <c:v>2754.2</c:v>
                </c:pt>
                <c:pt idx="21">
                  <c:v>2754.3</c:v>
                </c:pt>
                <c:pt idx="22">
                  <c:v>2754.4</c:v>
                </c:pt>
                <c:pt idx="23">
                  <c:v>2754.5</c:v>
                </c:pt>
                <c:pt idx="24">
                  <c:v>2754.6</c:v>
                </c:pt>
                <c:pt idx="25">
                  <c:v>2754.7</c:v>
                </c:pt>
                <c:pt idx="26">
                  <c:v>2754.8</c:v>
                </c:pt>
                <c:pt idx="27">
                  <c:v>2754.9</c:v>
                </c:pt>
                <c:pt idx="28">
                  <c:v>2755</c:v>
                </c:pt>
                <c:pt idx="29">
                  <c:v>2755.1</c:v>
                </c:pt>
                <c:pt idx="30">
                  <c:v>2755.2</c:v>
                </c:pt>
                <c:pt idx="31">
                  <c:v>2755.3</c:v>
                </c:pt>
                <c:pt idx="32">
                  <c:v>2755.4</c:v>
                </c:pt>
                <c:pt idx="33">
                  <c:v>2755.5</c:v>
                </c:pt>
                <c:pt idx="34">
                  <c:v>2755.6</c:v>
                </c:pt>
                <c:pt idx="35">
                  <c:v>2755.7</c:v>
                </c:pt>
                <c:pt idx="36">
                  <c:v>2755.8</c:v>
                </c:pt>
                <c:pt idx="37">
                  <c:v>2755.9</c:v>
                </c:pt>
                <c:pt idx="38">
                  <c:v>2756</c:v>
                </c:pt>
                <c:pt idx="39">
                  <c:v>2756.1</c:v>
                </c:pt>
                <c:pt idx="40">
                  <c:v>2756.2</c:v>
                </c:pt>
              </c:numCache>
            </c:numRef>
          </c:xVal>
          <c:yVal>
            <c:numRef>
              <c:f>Chi!$CH$15:$CH$55</c:f>
              <c:numCache>
                <c:formatCode>General</c:formatCode>
                <c:ptCount val="41"/>
                <c:pt idx="0">
                  <c:v>1267.5519999999999</c:v>
                </c:pt>
                <c:pt idx="1">
                  <c:v>1211.0840000000001</c:v>
                </c:pt>
                <c:pt idx="2">
                  <c:v>1156.308</c:v>
                </c:pt>
                <c:pt idx="3">
                  <c:v>1101.846</c:v>
                </c:pt>
                <c:pt idx="4">
                  <c:v>1051.7</c:v>
                </c:pt>
                <c:pt idx="5">
                  <c:v>1005.1559999999999</c:v>
                </c:pt>
                <c:pt idx="6">
                  <c:v>960.68399999999997</c:v>
                </c:pt>
                <c:pt idx="7">
                  <c:v>916.94600000000003</c:v>
                </c:pt>
                <c:pt idx="8">
                  <c:v>877.19</c:v>
                </c:pt>
                <c:pt idx="9">
                  <c:v>842.63400000000001</c:v>
                </c:pt>
                <c:pt idx="10">
                  <c:v>809.03200000000004</c:v>
                </c:pt>
                <c:pt idx="11">
                  <c:v>777.16399999999999</c:v>
                </c:pt>
                <c:pt idx="12">
                  <c:v>752.33399999999995</c:v>
                </c:pt>
                <c:pt idx="13">
                  <c:v>728.03</c:v>
                </c:pt>
                <c:pt idx="14">
                  <c:v>706.822</c:v>
                </c:pt>
                <c:pt idx="15">
                  <c:v>687.86599999999999</c:v>
                </c:pt>
                <c:pt idx="16">
                  <c:v>675.56600000000003</c:v>
                </c:pt>
                <c:pt idx="17">
                  <c:v>660.84199999999998</c:v>
                </c:pt>
                <c:pt idx="18">
                  <c:v>651.96199999999999</c:v>
                </c:pt>
                <c:pt idx="19">
                  <c:v>648.54399999999998</c:v>
                </c:pt>
                <c:pt idx="20">
                  <c:v>645.00800000000004</c:v>
                </c:pt>
                <c:pt idx="21">
                  <c:v>649.00400000000002</c:v>
                </c:pt>
                <c:pt idx="22">
                  <c:v>652.35799999999995</c:v>
                </c:pt>
                <c:pt idx="23">
                  <c:v>660.99400000000003</c:v>
                </c:pt>
                <c:pt idx="24">
                  <c:v>673.91600000000005</c:v>
                </c:pt>
                <c:pt idx="25">
                  <c:v>687.93200000000002</c:v>
                </c:pt>
                <c:pt idx="26">
                  <c:v>703.31600000000003</c:v>
                </c:pt>
                <c:pt idx="27">
                  <c:v>725.34799999999996</c:v>
                </c:pt>
                <c:pt idx="28">
                  <c:v>750.86</c:v>
                </c:pt>
                <c:pt idx="29">
                  <c:v>776.75199999999995</c:v>
                </c:pt>
                <c:pt idx="30">
                  <c:v>806.98</c:v>
                </c:pt>
                <c:pt idx="31">
                  <c:v>842.76599999999996</c:v>
                </c:pt>
                <c:pt idx="32">
                  <c:v>878.28</c:v>
                </c:pt>
                <c:pt idx="33">
                  <c:v>917.92399999999998</c:v>
                </c:pt>
                <c:pt idx="34">
                  <c:v>960.44799999999998</c:v>
                </c:pt>
                <c:pt idx="35">
                  <c:v>1005.3440000000001</c:v>
                </c:pt>
                <c:pt idx="36">
                  <c:v>1053.848</c:v>
                </c:pt>
                <c:pt idx="37">
                  <c:v>1103.296</c:v>
                </c:pt>
                <c:pt idx="38">
                  <c:v>1154.5039999999999</c:v>
                </c:pt>
                <c:pt idx="39">
                  <c:v>1211.7</c:v>
                </c:pt>
                <c:pt idx="40">
                  <c:v>1266.6780000000001</c:v>
                </c:pt>
              </c:numCache>
            </c:numRef>
          </c:yVal>
          <c:smooth val="0"/>
          <c:extLst>
            <c:ext xmlns:c16="http://schemas.microsoft.com/office/drawing/2014/chart" uri="{C3380CC4-5D6E-409C-BE32-E72D297353CC}">
              <c16:uniqueId val="{00000000-5239-4FDE-880E-6451FF43E1AA}"/>
            </c:ext>
          </c:extLst>
        </c:ser>
        <c:ser>
          <c:idx val="2"/>
          <c:order val="1"/>
          <c:tx>
            <c:strRef>
              <c:f>Chi!$BT$2</c:f>
              <c:strCache>
                <c:ptCount val="1"/>
                <c:pt idx="0">
                  <c:v>Neyman</c:v>
                </c:pt>
              </c:strCache>
            </c:strRef>
          </c:tx>
          <c:spPr>
            <a:ln w="19050" cap="rnd">
              <a:noFill/>
              <a:round/>
            </a:ln>
            <a:effectLst/>
          </c:spPr>
          <c:marker>
            <c:symbol val="circle"/>
            <c:size val="4"/>
            <c:spPr>
              <a:solidFill>
                <a:srgbClr val="00B050"/>
              </a:solidFill>
              <a:ln w="9525">
                <a:solidFill>
                  <a:srgbClr val="00B050"/>
                </a:solidFill>
              </a:ln>
              <a:effectLst/>
            </c:spPr>
          </c:marker>
          <c:xVal>
            <c:numRef>
              <c:f>Chi!$BZ$15:$BZ$55</c:f>
              <c:numCache>
                <c:formatCode>General</c:formatCode>
                <c:ptCount val="41"/>
                <c:pt idx="0">
                  <c:v>2752.2</c:v>
                </c:pt>
                <c:pt idx="1">
                  <c:v>2752.3</c:v>
                </c:pt>
                <c:pt idx="2">
                  <c:v>2752.4</c:v>
                </c:pt>
                <c:pt idx="3">
                  <c:v>2752.5</c:v>
                </c:pt>
                <c:pt idx="4">
                  <c:v>2752.6</c:v>
                </c:pt>
                <c:pt idx="5">
                  <c:v>2752.7</c:v>
                </c:pt>
                <c:pt idx="6">
                  <c:v>2752.8</c:v>
                </c:pt>
                <c:pt idx="7">
                  <c:v>2752.9</c:v>
                </c:pt>
                <c:pt idx="8">
                  <c:v>2753</c:v>
                </c:pt>
                <c:pt idx="9">
                  <c:v>2753.1</c:v>
                </c:pt>
                <c:pt idx="10">
                  <c:v>2753.2</c:v>
                </c:pt>
                <c:pt idx="11">
                  <c:v>2753.3</c:v>
                </c:pt>
                <c:pt idx="12">
                  <c:v>2753.4</c:v>
                </c:pt>
                <c:pt idx="13">
                  <c:v>2753.5</c:v>
                </c:pt>
                <c:pt idx="14">
                  <c:v>2753.6</c:v>
                </c:pt>
                <c:pt idx="15">
                  <c:v>2753.7</c:v>
                </c:pt>
                <c:pt idx="16">
                  <c:v>2753.8</c:v>
                </c:pt>
                <c:pt idx="17">
                  <c:v>2753.9</c:v>
                </c:pt>
                <c:pt idx="18">
                  <c:v>2754</c:v>
                </c:pt>
                <c:pt idx="19">
                  <c:v>2754.1</c:v>
                </c:pt>
                <c:pt idx="20">
                  <c:v>2754.2</c:v>
                </c:pt>
                <c:pt idx="21">
                  <c:v>2754.3</c:v>
                </c:pt>
                <c:pt idx="22">
                  <c:v>2754.4</c:v>
                </c:pt>
                <c:pt idx="23">
                  <c:v>2754.5</c:v>
                </c:pt>
                <c:pt idx="24">
                  <c:v>2754.6</c:v>
                </c:pt>
                <c:pt idx="25">
                  <c:v>2754.7</c:v>
                </c:pt>
                <c:pt idx="26">
                  <c:v>2754.8</c:v>
                </c:pt>
                <c:pt idx="27">
                  <c:v>2754.9</c:v>
                </c:pt>
                <c:pt idx="28">
                  <c:v>2755</c:v>
                </c:pt>
                <c:pt idx="29">
                  <c:v>2755.1</c:v>
                </c:pt>
                <c:pt idx="30">
                  <c:v>2755.2</c:v>
                </c:pt>
                <c:pt idx="31">
                  <c:v>2755.3</c:v>
                </c:pt>
                <c:pt idx="32">
                  <c:v>2755.4</c:v>
                </c:pt>
                <c:pt idx="33">
                  <c:v>2755.5</c:v>
                </c:pt>
                <c:pt idx="34">
                  <c:v>2755.6</c:v>
                </c:pt>
                <c:pt idx="35">
                  <c:v>2755.7</c:v>
                </c:pt>
                <c:pt idx="36">
                  <c:v>2755.8</c:v>
                </c:pt>
                <c:pt idx="37">
                  <c:v>2755.9</c:v>
                </c:pt>
                <c:pt idx="38">
                  <c:v>2756</c:v>
                </c:pt>
                <c:pt idx="39">
                  <c:v>2756.1</c:v>
                </c:pt>
                <c:pt idx="40">
                  <c:v>2756.2</c:v>
                </c:pt>
              </c:numCache>
            </c:numRef>
          </c:xVal>
          <c:yVal>
            <c:numRef>
              <c:f>Chi!$BS$15:$BS$55</c:f>
              <c:numCache>
                <c:formatCode>General</c:formatCode>
                <c:ptCount val="41"/>
                <c:pt idx="0">
                  <c:v>1224.6420000000001</c:v>
                </c:pt>
                <c:pt idx="1">
                  <c:v>1172.326</c:v>
                </c:pt>
                <c:pt idx="2">
                  <c:v>1123.7</c:v>
                </c:pt>
                <c:pt idx="3">
                  <c:v>1075.81</c:v>
                </c:pt>
                <c:pt idx="4">
                  <c:v>1031.711</c:v>
                </c:pt>
                <c:pt idx="5">
                  <c:v>988.62599999999998</c:v>
                </c:pt>
                <c:pt idx="6">
                  <c:v>949.00300000000004</c:v>
                </c:pt>
                <c:pt idx="7">
                  <c:v>909.26700000000005</c:v>
                </c:pt>
                <c:pt idx="8">
                  <c:v>873.56600000000003</c:v>
                </c:pt>
                <c:pt idx="9">
                  <c:v>841.697</c:v>
                </c:pt>
                <c:pt idx="10">
                  <c:v>811.46699999999998</c:v>
                </c:pt>
                <c:pt idx="11">
                  <c:v>783.36300000000006</c:v>
                </c:pt>
                <c:pt idx="12">
                  <c:v>760.87199999999996</c:v>
                </c:pt>
                <c:pt idx="13">
                  <c:v>738.56</c:v>
                </c:pt>
                <c:pt idx="14">
                  <c:v>719.53899999999999</c:v>
                </c:pt>
                <c:pt idx="15">
                  <c:v>702.16899999999998</c:v>
                </c:pt>
                <c:pt idx="16">
                  <c:v>691.20699999999999</c:v>
                </c:pt>
                <c:pt idx="17">
                  <c:v>677.70399999999995</c:v>
                </c:pt>
                <c:pt idx="18">
                  <c:v>669.47900000000004</c:v>
                </c:pt>
                <c:pt idx="19">
                  <c:v>666.39800000000002</c:v>
                </c:pt>
                <c:pt idx="20">
                  <c:v>663.63699999999994</c:v>
                </c:pt>
                <c:pt idx="21">
                  <c:v>667.32600000000002</c:v>
                </c:pt>
                <c:pt idx="22">
                  <c:v>670.59400000000005</c:v>
                </c:pt>
                <c:pt idx="23">
                  <c:v>678.41399999999999</c:v>
                </c:pt>
                <c:pt idx="24">
                  <c:v>691.09100000000001</c:v>
                </c:pt>
                <c:pt idx="25">
                  <c:v>703.82</c:v>
                </c:pt>
                <c:pt idx="26">
                  <c:v>718.16200000000003</c:v>
                </c:pt>
                <c:pt idx="27">
                  <c:v>738.10900000000004</c:v>
                </c:pt>
                <c:pt idx="28">
                  <c:v>761.947</c:v>
                </c:pt>
                <c:pt idx="29">
                  <c:v>785.79300000000001</c:v>
                </c:pt>
                <c:pt idx="30">
                  <c:v>813.755</c:v>
                </c:pt>
                <c:pt idx="31">
                  <c:v>848.02499999999998</c:v>
                </c:pt>
                <c:pt idx="32">
                  <c:v>880.12599999999998</c:v>
                </c:pt>
                <c:pt idx="33">
                  <c:v>916.98400000000004</c:v>
                </c:pt>
                <c:pt idx="34">
                  <c:v>955.904</c:v>
                </c:pt>
                <c:pt idx="35">
                  <c:v>997.36699999999996</c:v>
                </c:pt>
                <c:pt idx="36">
                  <c:v>1041.76</c:v>
                </c:pt>
                <c:pt idx="37">
                  <c:v>1086.2149999999999</c:v>
                </c:pt>
                <c:pt idx="38">
                  <c:v>1132.864</c:v>
                </c:pt>
                <c:pt idx="39">
                  <c:v>1185.2929999999999</c:v>
                </c:pt>
                <c:pt idx="40">
                  <c:v>1234.6790000000001</c:v>
                </c:pt>
              </c:numCache>
            </c:numRef>
          </c:yVal>
          <c:smooth val="0"/>
          <c:extLst>
            <c:ext xmlns:c16="http://schemas.microsoft.com/office/drawing/2014/chart" uri="{C3380CC4-5D6E-409C-BE32-E72D297353CC}">
              <c16:uniqueId val="{00000001-5239-4FDE-880E-6451FF43E1AA}"/>
            </c:ext>
          </c:extLst>
        </c:ser>
        <c:ser>
          <c:idx val="0"/>
          <c:order val="2"/>
          <c:tx>
            <c:strRef>
              <c:f>Chi!$CP$2</c:f>
              <c:strCache>
                <c:ptCount val="1"/>
                <c:pt idx="0">
                  <c:v>Pearson</c:v>
                </c:pt>
              </c:strCache>
            </c:strRef>
          </c:tx>
          <c:spPr>
            <a:ln w="19050" cap="rnd">
              <a:noFill/>
              <a:round/>
            </a:ln>
            <a:effectLst/>
          </c:spPr>
          <c:marker>
            <c:symbol val="circle"/>
            <c:size val="4"/>
            <c:spPr>
              <a:solidFill>
                <a:srgbClr val="0000FF"/>
              </a:solidFill>
              <a:ln w="9525">
                <a:solidFill>
                  <a:srgbClr val="0000FF"/>
                </a:solidFill>
              </a:ln>
              <a:effectLst/>
            </c:spPr>
          </c:marker>
          <c:xVal>
            <c:numRef>
              <c:f>Chi!$BZ$15:$BZ$55</c:f>
              <c:numCache>
                <c:formatCode>General</c:formatCode>
                <c:ptCount val="41"/>
                <c:pt idx="0">
                  <c:v>2752.2</c:v>
                </c:pt>
                <c:pt idx="1">
                  <c:v>2752.3</c:v>
                </c:pt>
                <c:pt idx="2">
                  <c:v>2752.4</c:v>
                </c:pt>
                <c:pt idx="3">
                  <c:v>2752.5</c:v>
                </c:pt>
                <c:pt idx="4">
                  <c:v>2752.6</c:v>
                </c:pt>
                <c:pt idx="5">
                  <c:v>2752.7</c:v>
                </c:pt>
                <c:pt idx="6">
                  <c:v>2752.8</c:v>
                </c:pt>
                <c:pt idx="7">
                  <c:v>2752.9</c:v>
                </c:pt>
                <c:pt idx="8">
                  <c:v>2753</c:v>
                </c:pt>
                <c:pt idx="9">
                  <c:v>2753.1</c:v>
                </c:pt>
                <c:pt idx="10">
                  <c:v>2753.2</c:v>
                </c:pt>
                <c:pt idx="11">
                  <c:v>2753.3</c:v>
                </c:pt>
                <c:pt idx="12">
                  <c:v>2753.4</c:v>
                </c:pt>
                <c:pt idx="13">
                  <c:v>2753.5</c:v>
                </c:pt>
                <c:pt idx="14">
                  <c:v>2753.6</c:v>
                </c:pt>
                <c:pt idx="15">
                  <c:v>2753.7</c:v>
                </c:pt>
                <c:pt idx="16">
                  <c:v>2753.8</c:v>
                </c:pt>
                <c:pt idx="17">
                  <c:v>2753.9</c:v>
                </c:pt>
                <c:pt idx="18">
                  <c:v>2754</c:v>
                </c:pt>
                <c:pt idx="19">
                  <c:v>2754.1</c:v>
                </c:pt>
                <c:pt idx="20">
                  <c:v>2754.2</c:v>
                </c:pt>
                <c:pt idx="21">
                  <c:v>2754.3</c:v>
                </c:pt>
                <c:pt idx="22">
                  <c:v>2754.4</c:v>
                </c:pt>
                <c:pt idx="23">
                  <c:v>2754.5</c:v>
                </c:pt>
                <c:pt idx="24">
                  <c:v>2754.6</c:v>
                </c:pt>
                <c:pt idx="25">
                  <c:v>2754.7</c:v>
                </c:pt>
                <c:pt idx="26">
                  <c:v>2754.8</c:v>
                </c:pt>
                <c:pt idx="27">
                  <c:v>2754.9</c:v>
                </c:pt>
                <c:pt idx="28">
                  <c:v>2755</c:v>
                </c:pt>
                <c:pt idx="29">
                  <c:v>2755.1</c:v>
                </c:pt>
                <c:pt idx="30">
                  <c:v>2755.2</c:v>
                </c:pt>
                <c:pt idx="31">
                  <c:v>2755.3</c:v>
                </c:pt>
                <c:pt idx="32">
                  <c:v>2755.4</c:v>
                </c:pt>
                <c:pt idx="33">
                  <c:v>2755.5</c:v>
                </c:pt>
                <c:pt idx="34">
                  <c:v>2755.6</c:v>
                </c:pt>
                <c:pt idx="35">
                  <c:v>2755.7</c:v>
                </c:pt>
                <c:pt idx="36">
                  <c:v>2755.8</c:v>
                </c:pt>
                <c:pt idx="37">
                  <c:v>2755.9</c:v>
                </c:pt>
                <c:pt idx="38">
                  <c:v>2756</c:v>
                </c:pt>
                <c:pt idx="39">
                  <c:v>2756.1</c:v>
                </c:pt>
                <c:pt idx="40">
                  <c:v>2756.2</c:v>
                </c:pt>
              </c:numCache>
            </c:numRef>
          </c:xVal>
          <c:yVal>
            <c:numRef>
              <c:f>Chi!$CO$15:$CO$55</c:f>
              <c:numCache>
                <c:formatCode>General</c:formatCode>
                <c:ptCount val="41"/>
                <c:pt idx="0">
                  <c:v>1299.069</c:v>
                </c:pt>
                <c:pt idx="1">
                  <c:v>1238.921</c:v>
                </c:pt>
                <c:pt idx="2">
                  <c:v>1179.779</c:v>
                </c:pt>
                <c:pt idx="3">
                  <c:v>1121.047</c:v>
                </c:pt>
                <c:pt idx="4">
                  <c:v>1066.4480000000001</c:v>
                </c:pt>
                <c:pt idx="5">
                  <c:v>1017.245</c:v>
                </c:pt>
                <c:pt idx="6">
                  <c:v>969.23199999999997</c:v>
                </c:pt>
                <c:pt idx="7">
                  <c:v>922.98299999999995</c:v>
                </c:pt>
                <c:pt idx="8">
                  <c:v>880.41099999999994</c:v>
                </c:pt>
                <c:pt idx="9">
                  <c:v>844.03599999999994</c:v>
                </c:pt>
                <c:pt idx="10">
                  <c:v>808.27499999999998</c:v>
                </c:pt>
                <c:pt idx="11">
                  <c:v>774.29200000000003</c:v>
                </c:pt>
                <c:pt idx="12">
                  <c:v>747.97</c:v>
                </c:pt>
                <c:pt idx="13">
                  <c:v>722.54</c:v>
                </c:pt>
                <c:pt idx="14">
                  <c:v>700.09900000000005</c:v>
                </c:pt>
                <c:pt idx="15">
                  <c:v>680.31799999999998</c:v>
                </c:pt>
                <c:pt idx="16">
                  <c:v>667.32399999999996</c:v>
                </c:pt>
                <c:pt idx="17">
                  <c:v>652.04600000000005</c:v>
                </c:pt>
                <c:pt idx="18">
                  <c:v>642.86900000000003</c:v>
                </c:pt>
                <c:pt idx="19">
                  <c:v>639.38099999999997</c:v>
                </c:pt>
                <c:pt idx="20">
                  <c:v>635.52800000000002</c:v>
                </c:pt>
                <c:pt idx="21">
                  <c:v>639.80799999999999</c:v>
                </c:pt>
                <c:pt idx="22">
                  <c:v>643.28399999999999</c:v>
                </c:pt>
                <c:pt idx="23">
                  <c:v>652.30399999999997</c:v>
                </c:pt>
                <c:pt idx="24">
                  <c:v>665.53099999999995</c:v>
                </c:pt>
                <c:pt idx="25">
                  <c:v>680.27099999999996</c:v>
                </c:pt>
                <c:pt idx="26">
                  <c:v>696.34100000000001</c:v>
                </c:pt>
                <c:pt idx="27">
                  <c:v>719.56899999999996</c:v>
                </c:pt>
                <c:pt idx="28">
                  <c:v>745.95299999999997</c:v>
                </c:pt>
                <c:pt idx="29">
                  <c:v>773.00900000000001</c:v>
                </c:pt>
                <c:pt idx="30">
                  <c:v>804.49400000000003</c:v>
                </c:pt>
                <c:pt idx="31">
                  <c:v>841.17100000000005</c:v>
                </c:pt>
                <c:pt idx="32">
                  <c:v>878.53099999999995</c:v>
                </c:pt>
                <c:pt idx="33">
                  <c:v>919.72699999999998</c:v>
                </c:pt>
                <c:pt idx="34">
                  <c:v>964.46199999999999</c:v>
                </c:pt>
                <c:pt idx="35">
                  <c:v>1011.532</c:v>
                </c:pt>
                <c:pt idx="36">
                  <c:v>1062.2639999999999</c:v>
                </c:pt>
                <c:pt idx="37">
                  <c:v>1114.4849999999999</c:v>
                </c:pt>
                <c:pt idx="38">
                  <c:v>1168.7719999999999</c:v>
                </c:pt>
                <c:pt idx="39">
                  <c:v>1228.481</c:v>
                </c:pt>
                <c:pt idx="40">
                  <c:v>1286.7850000000001</c:v>
                </c:pt>
              </c:numCache>
            </c:numRef>
          </c:yVal>
          <c:smooth val="0"/>
          <c:extLst>
            <c:ext xmlns:c16="http://schemas.microsoft.com/office/drawing/2014/chart" uri="{C3380CC4-5D6E-409C-BE32-E72D297353CC}">
              <c16:uniqueId val="{00000002-5239-4FDE-880E-6451FF43E1AA}"/>
            </c:ext>
          </c:extLst>
        </c:ser>
        <c:dLbls>
          <c:showLegendKey val="0"/>
          <c:showVal val="0"/>
          <c:showCatName val="0"/>
          <c:showSerName val="0"/>
          <c:showPercent val="0"/>
          <c:showBubbleSize val="0"/>
        </c:dLbls>
        <c:axId val="733371896"/>
        <c:axId val="733372680"/>
      </c:scatterChart>
      <c:valAx>
        <c:axId val="733371896"/>
        <c:scaling>
          <c:orientation val="minMax"/>
          <c:max val="2756.4"/>
          <c:min val="2752"/>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733372680"/>
        <c:crosses val="autoZero"/>
        <c:crossBetween val="midCat"/>
      </c:valAx>
      <c:valAx>
        <c:axId val="733372680"/>
        <c:scaling>
          <c:orientation val="minMax"/>
          <c:min val="6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733371896"/>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ltLang="zh-CN" i="1"/>
              <a:t>χ</a:t>
            </a:r>
            <a:r>
              <a:rPr lang="en-US" altLang="zh-CN" baseline="30000"/>
              <a:t>2</a:t>
            </a:r>
            <a:r>
              <a:rPr lang="en-US" altLang="zh-CN"/>
              <a:t> vs </a:t>
            </a:r>
            <a:r>
              <a:rPr lang="en-US"/>
              <a:t>power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0"/>
          <c:tx>
            <c:strRef>
              <c:f>Eg_final!$AA$64</c:f>
              <c:strCache>
                <c:ptCount val="1"/>
                <c:pt idx="0">
                  <c:v>order</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Eg_final!$AA$65:$AA$83</c:f>
              <c:numCache>
                <c:formatCode>General</c:formatCode>
                <c:ptCount val="19"/>
                <c:pt idx="0">
                  <c:v>1</c:v>
                </c:pt>
                <c:pt idx="1">
                  <c:v>2</c:v>
                </c:pt>
                <c:pt idx="2">
                  <c:v>3</c:v>
                </c:pt>
                <c:pt idx="3">
                  <c:v>4</c:v>
                </c:pt>
                <c:pt idx="4">
                  <c:v>5</c:v>
                </c:pt>
                <c:pt idx="5">
                  <c:v>6</c:v>
                </c:pt>
                <c:pt idx="6">
                  <c:v>7</c:v>
                </c:pt>
                <c:pt idx="7">
                  <c:v>8</c:v>
                </c:pt>
                <c:pt idx="8">
                  <c:v>9</c:v>
                </c:pt>
                <c:pt idx="9">
                  <c:v>10</c:v>
                </c:pt>
                <c:pt idx="10">
                  <c:v>11</c:v>
                </c:pt>
                <c:pt idx="11">
                  <c:v>12</c:v>
                </c:pt>
                <c:pt idx="12">
                  <c:v>15</c:v>
                </c:pt>
                <c:pt idx="13">
                  <c:v>18</c:v>
                </c:pt>
                <c:pt idx="14">
                  <c:v>21</c:v>
                </c:pt>
                <c:pt idx="15">
                  <c:v>24</c:v>
                </c:pt>
                <c:pt idx="16">
                  <c:v>30</c:v>
                </c:pt>
                <c:pt idx="17">
                  <c:v>40</c:v>
                </c:pt>
                <c:pt idx="18">
                  <c:v>50</c:v>
                </c:pt>
              </c:numCache>
            </c:numRef>
          </c:xVal>
          <c:yVal>
            <c:numRef>
              <c:f>Eg_final!$U$65:$U$83</c:f>
              <c:numCache>
                <c:formatCode>General</c:formatCode>
                <c:ptCount val="19"/>
                <c:pt idx="0">
                  <c:v>1029.4565</c:v>
                </c:pt>
                <c:pt idx="1">
                  <c:v>961.72825999999998</c:v>
                </c:pt>
                <c:pt idx="2">
                  <c:v>916.01836000000003</c:v>
                </c:pt>
                <c:pt idx="3">
                  <c:v>888.06131000000005</c:v>
                </c:pt>
                <c:pt idx="4">
                  <c:v>872.52670999999998</c:v>
                </c:pt>
                <c:pt idx="5">
                  <c:v>864.87424999999996</c:v>
                </c:pt>
                <c:pt idx="6">
                  <c:v>861.90153999999995</c:v>
                </c:pt>
                <c:pt idx="7">
                  <c:v>861.56939</c:v>
                </c:pt>
                <c:pt idx="8">
                  <c:v>862.64598000000001</c:v>
                </c:pt>
                <c:pt idx="9">
                  <c:v>864.41426000000001</c:v>
                </c:pt>
                <c:pt idx="10">
                  <c:v>866.45844999999997</c:v>
                </c:pt>
                <c:pt idx="11">
                  <c:v>868.54602</c:v>
                </c:pt>
                <c:pt idx="12">
                  <c:v>874.07583</c:v>
                </c:pt>
                <c:pt idx="13">
                  <c:v>878.02242999999999</c:v>
                </c:pt>
                <c:pt idx="14">
                  <c:v>880.61089000000004</c:v>
                </c:pt>
                <c:pt idx="15">
                  <c:v>882.24923000000001</c:v>
                </c:pt>
                <c:pt idx="16">
                  <c:v>883.90250000000003</c:v>
                </c:pt>
                <c:pt idx="17">
                  <c:v>884.72765000000004</c:v>
                </c:pt>
                <c:pt idx="18">
                  <c:v>884.92092000000002</c:v>
                </c:pt>
              </c:numCache>
            </c:numRef>
          </c:yVal>
          <c:smooth val="1"/>
          <c:extLst>
            <c:ext xmlns:c16="http://schemas.microsoft.com/office/drawing/2014/chart" uri="{C3380CC4-5D6E-409C-BE32-E72D297353CC}">
              <c16:uniqueId val="{00000000-E294-4B73-B6C4-DA62360AE8CD}"/>
            </c:ext>
          </c:extLst>
        </c:ser>
        <c:dLbls>
          <c:showLegendKey val="0"/>
          <c:showVal val="0"/>
          <c:showCatName val="0"/>
          <c:showSerName val="0"/>
          <c:showPercent val="0"/>
          <c:showBubbleSize val="0"/>
        </c:dLbls>
        <c:axId val="733365624"/>
        <c:axId val="733361312"/>
      </c:scatterChart>
      <c:valAx>
        <c:axId val="73336562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ltLang="zh-CN" sz="1400"/>
                  <a:t>power</a:t>
                </a:r>
                <a:endParaRPr lang="zh-CN" altLang="en-US" sz="1400"/>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1312"/>
        <c:crosses val="autoZero"/>
        <c:crossBetween val="midCat"/>
      </c:valAx>
      <c:valAx>
        <c:axId val="7333613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ltLang="zh-CN" sz="1400"/>
                  <a:t>χ2 min</a:t>
                </a:r>
                <a:endParaRPr lang="zh-CN" altLang="en-US" sz="1400"/>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5624"/>
        <c:crosses val="autoZero"/>
        <c:crossBetween val="midCat"/>
      </c:valAx>
      <c:spPr>
        <a:noFill/>
        <a:ln>
          <a:noFill/>
        </a:ln>
        <a:effectLst/>
      </c:spPr>
    </c:plotArea>
    <c:plotVisOnly val="1"/>
    <c:dispBlanksAs val="gap"/>
    <c:showDLblsOverMax val="0"/>
  </c:chart>
  <c:spPr>
    <a:noFill/>
    <a:ln>
      <a:noFill/>
    </a:ln>
    <a:effectLst/>
  </c:spPr>
  <c:txPr>
    <a:bodyPr/>
    <a:lstStyle/>
    <a:p>
      <a:pPr>
        <a:defRPr>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Energy vs power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0"/>
          <c:tx>
            <c:strRef>
              <c:f>Eg_final!$AA$64</c:f>
              <c:strCache>
                <c:ptCount val="1"/>
                <c:pt idx="0">
                  <c:v>order</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Eg_final!$AA$65:$AA$83</c:f>
              <c:numCache>
                <c:formatCode>General</c:formatCode>
                <c:ptCount val="19"/>
                <c:pt idx="0">
                  <c:v>1</c:v>
                </c:pt>
                <c:pt idx="1">
                  <c:v>2</c:v>
                </c:pt>
                <c:pt idx="2">
                  <c:v>3</c:v>
                </c:pt>
                <c:pt idx="3">
                  <c:v>4</c:v>
                </c:pt>
                <c:pt idx="4">
                  <c:v>5</c:v>
                </c:pt>
                <c:pt idx="5">
                  <c:v>6</c:v>
                </c:pt>
                <c:pt idx="6">
                  <c:v>7</c:v>
                </c:pt>
                <c:pt idx="7">
                  <c:v>8</c:v>
                </c:pt>
                <c:pt idx="8">
                  <c:v>9</c:v>
                </c:pt>
                <c:pt idx="9">
                  <c:v>10</c:v>
                </c:pt>
                <c:pt idx="10">
                  <c:v>11</c:v>
                </c:pt>
                <c:pt idx="11">
                  <c:v>12</c:v>
                </c:pt>
                <c:pt idx="12">
                  <c:v>15</c:v>
                </c:pt>
                <c:pt idx="13">
                  <c:v>18</c:v>
                </c:pt>
                <c:pt idx="14">
                  <c:v>21</c:v>
                </c:pt>
                <c:pt idx="15">
                  <c:v>24</c:v>
                </c:pt>
                <c:pt idx="16">
                  <c:v>30</c:v>
                </c:pt>
                <c:pt idx="17">
                  <c:v>40</c:v>
                </c:pt>
                <c:pt idx="18">
                  <c:v>50</c:v>
                </c:pt>
              </c:numCache>
            </c:numRef>
          </c:xVal>
          <c:yVal>
            <c:numRef>
              <c:f>Eg_final!$W$65:$W$83</c:f>
              <c:numCache>
                <c:formatCode>General</c:formatCode>
                <c:ptCount val="19"/>
                <c:pt idx="0">
                  <c:v>1368.9672700000001</c:v>
                </c:pt>
                <c:pt idx="1">
                  <c:v>1368.97119</c:v>
                </c:pt>
                <c:pt idx="2">
                  <c:v>1368.97505</c:v>
                </c:pt>
                <c:pt idx="3">
                  <c:v>1368.9788100000001</c:v>
                </c:pt>
                <c:pt idx="4">
                  <c:v>1368.98243</c:v>
                </c:pt>
                <c:pt idx="5">
                  <c:v>1368.9858899999999</c:v>
                </c:pt>
                <c:pt idx="6">
                  <c:v>1368.98918</c:v>
                </c:pt>
                <c:pt idx="7">
                  <c:v>1368.99227</c:v>
                </c:pt>
                <c:pt idx="8">
                  <c:v>1368.9951599999999</c:v>
                </c:pt>
                <c:pt idx="9">
                  <c:v>1368.99785</c:v>
                </c:pt>
                <c:pt idx="10">
                  <c:v>1369.0003400000001</c:v>
                </c:pt>
                <c:pt idx="11">
                  <c:v>1369.0026399999999</c:v>
                </c:pt>
                <c:pt idx="12">
                  <c:v>1369.0084300000001</c:v>
                </c:pt>
                <c:pt idx="13">
                  <c:v>1369.0128099999999</c:v>
                </c:pt>
                <c:pt idx="14">
                  <c:v>1369.0160699999999</c:v>
                </c:pt>
                <c:pt idx="15">
                  <c:v>1369.0184899999999</c:v>
                </c:pt>
                <c:pt idx="16">
                  <c:v>1369.02161</c:v>
                </c:pt>
                <c:pt idx="17">
                  <c:v>1369.0241000000001</c:v>
                </c:pt>
                <c:pt idx="18">
                  <c:v>1369.0251599999999</c:v>
                </c:pt>
              </c:numCache>
            </c:numRef>
          </c:yVal>
          <c:smooth val="1"/>
          <c:extLst>
            <c:ext xmlns:c16="http://schemas.microsoft.com/office/drawing/2014/chart" uri="{C3380CC4-5D6E-409C-BE32-E72D297353CC}">
              <c16:uniqueId val="{00000000-DA8B-4BFD-883E-D3EFAD92D9C4}"/>
            </c:ext>
          </c:extLst>
        </c:ser>
        <c:dLbls>
          <c:showLegendKey val="0"/>
          <c:showVal val="0"/>
          <c:showCatName val="0"/>
          <c:showSerName val="0"/>
          <c:showPercent val="0"/>
          <c:showBubbleSize val="0"/>
        </c:dLbls>
        <c:axId val="733365232"/>
        <c:axId val="733361704"/>
      </c:scatterChart>
      <c:valAx>
        <c:axId val="73336523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ltLang="zh-CN" sz="1400"/>
                  <a:t>power</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1704"/>
        <c:crosses val="autoZero"/>
        <c:crossBetween val="midCat"/>
      </c:valAx>
      <c:valAx>
        <c:axId val="7333617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ltLang="zh-CN" sz="1400"/>
                  <a:t>Energy (keV)</a:t>
                </a:r>
                <a:endParaRPr lang="zh-CN" altLang="en-US" sz="1400"/>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5232"/>
        <c:crosses val="autoZero"/>
        <c:crossBetween val="midCat"/>
      </c:valAx>
      <c:spPr>
        <a:noFill/>
        <a:ln>
          <a:noFill/>
        </a:ln>
        <a:effectLst/>
      </c:spPr>
    </c:plotArea>
    <c:plotVisOnly val="1"/>
    <c:dispBlanksAs val="gap"/>
    <c:showDLblsOverMax val="0"/>
  </c:chart>
  <c:spPr>
    <a:noFill/>
    <a:ln>
      <a:noFill/>
    </a:ln>
    <a:effectLst/>
  </c:spPr>
  <c:txPr>
    <a:bodyPr/>
    <a:lstStyle/>
    <a:p>
      <a:pPr>
        <a:defRPr>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baseline="30000"/>
              <a:t>28</a:t>
            </a:r>
            <a:r>
              <a:rPr lang="en-US"/>
              <a:t>Mg in Al Energy vs Length</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2"/>
          <c:tx>
            <c:strRef>
              <c:f>'28Mg_Al'!$A$101</c:f>
              <c:strCache>
                <c:ptCount val="1"/>
                <c:pt idx="0">
                  <c:v>28Mg in Al3</c:v>
                </c:pt>
              </c:strCache>
            </c:strRef>
          </c:tx>
          <c:spPr>
            <a:ln w="25400" cap="rnd">
              <a:solidFill>
                <a:srgbClr val="FF0000"/>
              </a:solidFill>
              <a:round/>
            </a:ln>
            <a:effectLst/>
          </c:spPr>
          <c:marker>
            <c:symbol val="none"/>
          </c:marker>
          <c:xVal>
            <c:numRef>
              <c:f>'28Mg_Al'!$AH$101:$AH$123</c:f>
              <c:numCache>
                <c:formatCode>General</c:formatCode>
                <c:ptCount val="23"/>
                <c:pt idx="0">
                  <c:v>0</c:v>
                </c:pt>
                <c:pt idx="1">
                  <c:v>4.5419899999999999E-2</c:v>
                </c:pt>
                <c:pt idx="2">
                  <c:v>8.7672700000000006E-2</c:v>
                </c:pt>
                <c:pt idx="3">
                  <c:v>0.125608</c:v>
                </c:pt>
                <c:pt idx="4">
                  <c:v>0.160161</c:v>
                </c:pt>
                <c:pt idx="5">
                  <c:v>0.19211700000000001</c:v>
                </c:pt>
                <c:pt idx="6">
                  <c:v>0.221582</c:v>
                </c:pt>
                <c:pt idx="7">
                  <c:v>0.24729799999999999</c:v>
                </c:pt>
                <c:pt idx="8">
                  <c:v>0.269791</c:v>
                </c:pt>
                <c:pt idx="9">
                  <c:v>0.29059499999999999</c:v>
                </c:pt>
                <c:pt idx="10">
                  <c:v>0.30792799999999998</c:v>
                </c:pt>
                <c:pt idx="11">
                  <c:v>0.32152900000000001</c:v>
                </c:pt>
                <c:pt idx="12">
                  <c:v>0.32999899999999999</c:v>
                </c:pt>
                <c:pt idx="13">
                  <c:v>0.33679500000000001</c:v>
                </c:pt>
                <c:pt idx="14">
                  <c:v>0.34246500000000002</c:v>
                </c:pt>
                <c:pt idx="15">
                  <c:v>0.347024</c:v>
                </c:pt>
                <c:pt idx="16">
                  <c:v>0.35053099999999998</c:v>
                </c:pt>
                <c:pt idx="17">
                  <c:v>0.35180400000000001</c:v>
                </c:pt>
                <c:pt idx="18">
                  <c:v>0.35272700000000001</c:v>
                </c:pt>
                <c:pt idx="19">
                  <c:v>0.35335699999999998</c:v>
                </c:pt>
                <c:pt idx="20">
                  <c:v>0.35378199999999999</c:v>
                </c:pt>
                <c:pt idx="21">
                  <c:v>0.35406399999999999</c:v>
                </c:pt>
                <c:pt idx="22">
                  <c:v>0.35424499999999998</c:v>
                </c:pt>
              </c:numCache>
            </c:numRef>
          </c:xVal>
          <c:yVal>
            <c:numRef>
              <c:f>'28Mg_Al'!$G$101:$G$123</c:f>
              <c:numCache>
                <c:formatCode>General</c:formatCode>
                <c:ptCount val="23"/>
                <c:pt idx="0" formatCode="0.000">
                  <c:v>172.413793103448</c:v>
                </c:pt>
                <c:pt idx="1">
                  <c:v>153.31800000000001</c:v>
                </c:pt>
                <c:pt idx="2">
                  <c:v>128.827</c:v>
                </c:pt>
                <c:pt idx="3">
                  <c:v>110.94</c:v>
                </c:pt>
                <c:pt idx="4">
                  <c:v>98.006100000000004</c:v>
                </c:pt>
                <c:pt idx="5">
                  <c:v>86.244699999999995</c:v>
                </c:pt>
                <c:pt idx="6">
                  <c:v>69.765100000000004</c:v>
                </c:pt>
                <c:pt idx="7">
                  <c:v>56.861899999999999</c:v>
                </c:pt>
                <c:pt idx="8">
                  <c:v>50.635800000000003</c:v>
                </c:pt>
                <c:pt idx="9">
                  <c:v>38.990299999999998</c:v>
                </c:pt>
                <c:pt idx="10" formatCode="0.00E+00">
                  <c:v>28.367599999999999</c:v>
                </c:pt>
                <c:pt idx="11">
                  <c:v>18.382400000000001</c:v>
                </c:pt>
                <c:pt idx="12">
                  <c:v>15.318</c:v>
                </c:pt>
                <c:pt idx="13">
                  <c:v>13.4107</c:v>
                </c:pt>
                <c:pt idx="14">
                  <c:v>11.6153</c:v>
                </c:pt>
                <c:pt idx="15">
                  <c:v>9.8340800000000002</c:v>
                </c:pt>
                <c:pt idx="16">
                  <c:v>5.7270000000000003</c:v>
                </c:pt>
                <c:pt idx="17">
                  <c:v>4.8395299999999999</c:v>
                </c:pt>
                <c:pt idx="18">
                  <c:v>4.0946100000000003</c:v>
                </c:pt>
                <c:pt idx="19">
                  <c:v>3.4779399999999998</c:v>
                </c:pt>
                <c:pt idx="20">
                  <c:v>2.9757600000000002</c:v>
                </c:pt>
                <c:pt idx="21">
                  <c:v>2.6035699999999999</c:v>
                </c:pt>
                <c:pt idx="22">
                  <c:v>1.6848399999999999</c:v>
                </c:pt>
              </c:numCache>
            </c:numRef>
          </c:yVal>
          <c:smooth val="1"/>
          <c:extLst>
            <c:ext xmlns:c16="http://schemas.microsoft.com/office/drawing/2014/chart" uri="{C3380CC4-5D6E-409C-BE32-E72D297353CC}">
              <c16:uniqueId val="{00000000-6E0A-431A-939A-3B0B44E29799}"/>
            </c:ext>
          </c:extLst>
        </c:ser>
        <c:ser>
          <c:idx val="1"/>
          <c:order val="3"/>
          <c:tx>
            <c:strRef>
              <c:f>'28Mg_Al'!$A$125</c:f>
              <c:strCache>
                <c:ptCount val="1"/>
                <c:pt idx="0">
                  <c:v>28Mg in Al4</c:v>
                </c:pt>
              </c:strCache>
            </c:strRef>
          </c:tx>
          <c:spPr>
            <a:ln w="25400" cap="rnd">
              <a:solidFill>
                <a:schemeClr val="accent4"/>
              </a:solidFill>
              <a:round/>
            </a:ln>
            <a:effectLst/>
          </c:spPr>
          <c:marker>
            <c:symbol val="none"/>
          </c:marker>
          <c:xVal>
            <c:numRef>
              <c:f>'28Mg_Al'!$AH$125:$AH$148</c:f>
              <c:numCache>
                <c:formatCode>General</c:formatCode>
                <c:ptCount val="24"/>
                <c:pt idx="0">
                  <c:v>0</c:v>
                </c:pt>
                <c:pt idx="1">
                  <c:v>4.5419899999999999E-2</c:v>
                </c:pt>
                <c:pt idx="2">
                  <c:v>8.7486800000000003E-2</c:v>
                </c:pt>
                <c:pt idx="3">
                  <c:v>0.125109</c:v>
                </c:pt>
                <c:pt idx="4">
                  <c:v>0.158328</c:v>
                </c:pt>
                <c:pt idx="5">
                  <c:v>0.187088</c:v>
                </c:pt>
                <c:pt idx="6">
                  <c:v>0.21251400000000001</c:v>
                </c:pt>
                <c:pt idx="7">
                  <c:v>0.23558200000000001</c:v>
                </c:pt>
                <c:pt idx="8">
                  <c:v>0.25747199999999998</c:v>
                </c:pt>
                <c:pt idx="9">
                  <c:v>0.27723100000000001</c:v>
                </c:pt>
                <c:pt idx="10">
                  <c:v>0.29241800000000001</c:v>
                </c:pt>
                <c:pt idx="11">
                  <c:v>0.30804999999999999</c:v>
                </c:pt>
                <c:pt idx="12">
                  <c:v>0.321494</c:v>
                </c:pt>
                <c:pt idx="13">
                  <c:v>0.33237499999999998</c:v>
                </c:pt>
                <c:pt idx="14">
                  <c:v>0.34042600000000001</c:v>
                </c:pt>
                <c:pt idx="15">
                  <c:v>0.34666599999999997</c:v>
                </c:pt>
                <c:pt idx="16">
                  <c:v>0.351829</c:v>
                </c:pt>
                <c:pt idx="17">
                  <c:v>0.35369499999999998</c:v>
                </c:pt>
                <c:pt idx="18">
                  <c:v>0.354796</c:v>
                </c:pt>
                <c:pt idx="19">
                  <c:v>0.35557499999999997</c:v>
                </c:pt>
                <c:pt idx="20">
                  <c:v>0.35609400000000002</c:v>
                </c:pt>
                <c:pt idx="21">
                  <c:v>0.35645300000000002</c:v>
                </c:pt>
                <c:pt idx="22">
                  <c:v>0.356653</c:v>
                </c:pt>
                <c:pt idx="23">
                  <c:v>0.35678300000000002</c:v>
                </c:pt>
              </c:numCache>
            </c:numRef>
          </c:xVal>
          <c:yVal>
            <c:numRef>
              <c:f>'28Mg_Al'!$G$125:$G$148</c:f>
              <c:numCache>
                <c:formatCode>General</c:formatCode>
                <c:ptCount val="24"/>
                <c:pt idx="0" formatCode="0.000">
                  <c:v>172.413793103448</c:v>
                </c:pt>
                <c:pt idx="1">
                  <c:v>152.227</c:v>
                </c:pt>
                <c:pt idx="2">
                  <c:v>127.126</c:v>
                </c:pt>
                <c:pt idx="3">
                  <c:v>104.20699999999999</c:v>
                </c:pt>
                <c:pt idx="4">
                  <c:v>83.033900000000003</c:v>
                </c:pt>
                <c:pt idx="5">
                  <c:v>68.553100000000001</c:v>
                </c:pt>
                <c:pt idx="6">
                  <c:v>59.066899999999997</c:v>
                </c:pt>
                <c:pt idx="7">
                  <c:v>54.593499999999999</c:v>
                </c:pt>
                <c:pt idx="8">
                  <c:v>46.970500000000001</c:v>
                </c:pt>
                <c:pt idx="9">
                  <c:v>40.847200000000001</c:v>
                </c:pt>
                <c:pt idx="10">
                  <c:v>35.450000000000003</c:v>
                </c:pt>
                <c:pt idx="11">
                  <c:v>29.4024</c:v>
                </c:pt>
                <c:pt idx="12">
                  <c:v>23.326499999999999</c:v>
                </c:pt>
                <c:pt idx="13">
                  <c:v>17.574000000000002</c:v>
                </c:pt>
                <c:pt idx="14">
                  <c:v>14.3521</c:v>
                </c:pt>
                <c:pt idx="15">
                  <c:v>12.5701</c:v>
                </c:pt>
                <c:pt idx="16">
                  <c:v>6.8758699999999999</c:v>
                </c:pt>
                <c:pt idx="17">
                  <c:v>5.2807599999999999</c:v>
                </c:pt>
                <c:pt idx="18">
                  <c:v>4.4645900000000003</c:v>
                </c:pt>
                <c:pt idx="19">
                  <c:v>3.7853400000000001</c:v>
                </c:pt>
                <c:pt idx="20">
                  <c:v>3.2311800000000002</c:v>
                </c:pt>
                <c:pt idx="21">
                  <c:v>2.6777600000000001</c:v>
                </c:pt>
                <c:pt idx="22">
                  <c:v>2.3750200000000001</c:v>
                </c:pt>
                <c:pt idx="23">
                  <c:v>1.67296</c:v>
                </c:pt>
              </c:numCache>
            </c:numRef>
          </c:yVal>
          <c:smooth val="1"/>
          <c:extLst>
            <c:ext xmlns:c16="http://schemas.microsoft.com/office/drawing/2014/chart" uri="{C3380CC4-5D6E-409C-BE32-E72D297353CC}">
              <c16:uniqueId val="{00000001-6E0A-431A-939A-3B0B44E29799}"/>
            </c:ext>
          </c:extLst>
        </c:ser>
        <c:ser>
          <c:idx val="4"/>
          <c:order val="4"/>
          <c:tx>
            <c:strRef>
              <c:f>'28Mg_Al'!$A$150</c:f>
              <c:strCache>
                <c:ptCount val="1"/>
                <c:pt idx="0">
                  <c:v>28Mg in Al5</c:v>
                </c:pt>
              </c:strCache>
            </c:strRef>
          </c:tx>
          <c:spPr>
            <a:ln w="25400" cap="rnd">
              <a:solidFill>
                <a:srgbClr val="00B050"/>
              </a:solidFill>
              <a:round/>
            </a:ln>
            <a:effectLst/>
          </c:spPr>
          <c:marker>
            <c:symbol val="none"/>
          </c:marker>
          <c:xVal>
            <c:numRef>
              <c:f>'28Mg_Al'!$AH$150:$AH$174</c:f>
              <c:numCache>
                <c:formatCode>General</c:formatCode>
                <c:ptCount val="25"/>
                <c:pt idx="0">
                  <c:v>0</c:v>
                </c:pt>
                <c:pt idx="1">
                  <c:v>4.5419899999999999E-2</c:v>
                </c:pt>
                <c:pt idx="2">
                  <c:v>8.5935200000000003E-2</c:v>
                </c:pt>
                <c:pt idx="3">
                  <c:v>9.2016600000000004E-2</c:v>
                </c:pt>
                <c:pt idx="4">
                  <c:v>0.12859400000000001</c:v>
                </c:pt>
                <c:pt idx="5">
                  <c:v>0.1623</c:v>
                </c:pt>
                <c:pt idx="6">
                  <c:v>0.19362599999999999</c:v>
                </c:pt>
                <c:pt idx="7">
                  <c:v>0.221884</c:v>
                </c:pt>
                <c:pt idx="8">
                  <c:v>0.24753</c:v>
                </c:pt>
                <c:pt idx="9">
                  <c:v>0.270791</c:v>
                </c:pt>
                <c:pt idx="10">
                  <c:v>0.290906</c:v>
                </c:pt>
                <c:pt idx="11">
                  <c:v>0.30862499999999998</c:v>
                </c:pt>
                <c:pt idx="12">
                  <c:v>0.32469100000000001</c:v>
                </c:pt>
                <c:pt idx="13">
                  <c:v>0.33905200000000002</c:v>
                </c:pt>
                <c:pt idx="14">
                  <c:v>0.35080299999999998</c:v>
                </c:pt>
                <c:pt idx="15">
                  <c:v>0.36096</c:v>
                </c:pt>
                <c:pt idx="16">
                  <c:v>0.36752499999999999</c:v>
                </c:pt>
                <c:pt idx="17">
                  <c:v>0.371585</c:v>
                </c:pt>
                <c:pt idx="18">
                  <c:v>0.37375799999999998</c:v>
                </c:pt>
                <c:pt idx="19">
                  <c:v>0.37488300000000002</c:v>
                </c:pt>
                <c:pt idx="20">
                  <c:v>0.37568400000000002</c:v>
                </c:pt>
                <c:pt idx="21">
                  <c:v>0.37621700000000002</c:v>
                </c:pt>
                <c:pt idx="22">
                  <c:v>0.37657200000000002</c:v>
                </c:pt>
                <c:pt idx="23">
                  <c:v>0.376803</c:v>
                </c:pt>
                <c:pt idx="24">
                  <c:v>0.37695200000000001</c:v>
                </c:pt>
              </c:numCache>
            </c:numRef>
          </c:xVal>
          <c:yVal>
            <c:numRef>
              <c:f>'28Mg_Al'!$G$150:$G$174</c:f>
              <c:numCache>
                <c:formatCode>General</c:formatCode>
                <c:ptCount val="25"/>
                <c:pt idx="0" formatCode="0.000">
                  <c:v>172.413793103448</c:v>
                </c:pt>
                <c:pt idx="1">
                  <c:v>143.24799999999999</c:v>
                </c:pt>
                <c:pt idx="2">
                  <c:v>120.84</c:v>
                </c:pt>
                <c:pt idx="3">
                  <c:v>118.00700000000001</c:v>
                </c:pt>
                <c:pt idx="4">
                  <c:v>103.146</c:v>
                </c:pt>
                <c:pt idx="5">
                  <c:v>91.473699999999994</c:v>
                </c:pt>
                <c:pt idx="6">
                  <c:v>77.277100000000004</c:v>
                </c:pt>
                <c:pt idx="7">
                  <c:v>65.968199999999996</c:v>
                </c:pt>
                <c:pt idx="8">
                  <c:v>56.3157</c:v>
                </c:pt>
                <c:pt idx="9">
                  <c:v>44.703400000000002</c:v>
                </c:pt>
                <c:pt idx="10">
                  <c:v>36.708500000000001</c:v>
                </c:pt>
                <c:pt idx="11">
                  <c:v>31.567</c:v>
                </c:pt>
                <c:pt idx="12" formatCode="0.00E+00">
                  <c:v>26.6645</c:v>
                </c:pt>
                <c:pt idx="13">
                  <c:v>20.090800000000002</c:v>
                </c:pt>
                <c:pt idx="14">
                  <c:v>16.621200000000002</c:v>
                </c:pt>
                <c:pt idx="15">
                  <c:v>9.7279</c:v>
                </c:pt>
                <c:pt idx="16">
                  <c:v>5.5756600000000001</c:v>
                </c:pt>
                <c:pt idx="17">
                  <c:v>2.2792699999999999</c:v>
                </c:pt>
                <c:pt idx="18">
                  <c:v>0.165739</c:v>
                </c:pt>
                <c:pt idx="19">
                  <c:v>-0.65767200000000003</c:v>
                </c:pt>
                <c:pt idx="20">
                  <c:v>-1.3549800000000001</c:v>
                </c:pt>
                <c:pt idx="21">
                  <c:v>-1.9589300000000001</c:v>
                </c:pt>
                <c:pt idx="22">
                  <c:v>-2.39235</c:v>
                </c:pt>
                <c:pt idx="23">
                  <c:v>-2.7217500000000001</c:v>
                </c:pt>
                <c:pt idx="24">
                  <c:v>-3.50441</c:v>
                </c:pt>
              </c:numCache>
            </c:numRef>
          </c:yVal>
          <c:smooth val="1"/>
          <c:extLst>
            <c:ext xmlns:c16="http://schemas.microsoft.com/office/drawing/2014/chart" uri="{C3380CC4-5D6E-409C-BE32-E72D297353CC}">
              <c16:uniqueId val="{00000002-6E0A-431A-939A-3B0B44E29799}"/>
            </c:ext>
          </c:extLst>
        </c:ser>
        <c:ser>
          <c:idx val="5"/>
          <c:order val="5"/>
          <c:tx>
            <c:strRef>
              <c:f>'28Mg_Al'!$AL$46</c:f>
              <c:strCache>
                <c:ptCount val="1"/>
                <c:pt idx="0">
                  <c:v>Brent</c:v>
                </c:pt>
              </c:strCache>
            </c:strRef>
          </c:tx>
          <c:spPr>
            <a:ln w="25400" cap="rnd">
              <a:solidFill>
                <a:srgbClr val="0000FF"/>
              </a:solidFill>
              <a:round/>
            </a:ln>
            <a:effectLst/>
          </c:spPr>
          <c:marker>
            <c:symbol val="none"/>
          </c:marker>
          <c:xVal>
            <c:numRef>
              <c:f>'28Mg_Al'!$AZ$46:$AZ$1046</c:f>
              <c:numCache>
                <c:formatCode>0.000000</c:formatCode>
                <c:ptCount val="1001"/>
                <c:pt idx="0" formatCode="General">
                  <c:v>0</c:v>
                </c:pt>
                <c:pt idx="1">
                  <c:v>1.2403200000000001E-3</c:v>
                </c:pt>
                <c:pt idx="2">
                  <c:v>2.47832E-3</c:v>
                </c:pt>
                <c:pt idx="3">
                  <c:v>3.7139999999999999E-3</c:v>
                </c:pt>
                <c:pt idx="4">
                  <c:v>4.9473700000000004E-3</c:v>
                </c:pt>
                <c:pt idx="5">
                  <c:v>6.1784199999999996E-3</c:v>
                </c:pt>
                <c:pt idx="6">
                  <c:v>7.4071500000000004E-3</c:v>
                </c:pt>
                <c:pt idx="7">
                  <c:v>8.6335600000000002E-3</c:v>
                </c:pt>
                <c:pt idx="8">
                  <c:v>9.8576600000000007E-3</c:v>
                </c:pt>
                <c:pt idx="9">
                  <c:v>1.10794E-2</c:v>
                </c:pt>
                <c:pt idx="10">
                  <c:v>1.22989E-2</c:v>
                </c:pt>
                <c:pt idx="11">
                  <c:v>1.35161E-2</c:v>
                </c:pt>
                <c:pt idx="12">
                  <c:v>1.47309E-2</c:v>
                </c:pt>
                <c:pt idx="13">
                  <c:v>1.59434E-2</c:v>
                </c:pt>
                <c:pt idx="14">
                  <c:v>1.7153600000000001E-2</c:v>
                </c:pt>
                <c:pt idx="15">
                  <c:v>1.8361499999999999E-2</c:v>
                </c:pt>
                <c:pt idx="16">
                  <c:v>1.95671E-2</c:v>
                </c:pt>
                <c:pt idx="17">
                  <c:v>2.0770299999999998E-2</c:v>
                </c:pt>
                <c:pt idx="18">
                  <c:v>2.1971299999999999E-2</c:v>
                </c:pt>
                <c:pt idx="19">
                  <c:v>2.31699E-2</c:v>
                </c:pt>
                <c:pt idx="20">
                  <c:v>2.4366200000000001E-2</c:v>
                </c:pt>
                <c:pt idx="21">
                  <c:v>2.5560200000000002E-2</c:v>
                </c:pt>
                <c:pt idx="22">
                  <c:v>2.6751799999999999E-2</c:v>
                </c:pt>
                <c:pt idx="23">
                  <c:v>2.7941199999999999E-2</c:v>
                </c:pt>
                <c:pt idx="24">
                  <c:v>2.91282E-2</c:v>
                </c:pt>
                <c:pt idx="25">
                  <c:v>3.0313E-2</c:v>
                </c:pt>
                <c:pt idx="26">
                  <c:v>3.14954E-2</c:v>
                </c:pt>
                <c:pt idx="27">
                  <c:v>3.2675500000000003E-2</c:v>
                </c:pt>
                <c:pt idx="28">
                  <c:v>3.38532E-2</c:v>
                </c:pt>
                <c:pt idx="29">
                  <c:v>3.5028700000000003E-2</c:v>
                </c:pt>
                <c:pt idx="30">
                  <c:v>3.6201799999999999E-2</c:v>
                </c:pt>
                <c:pt idx="31">
                  <c:v>3.7372700000000002E-2</c:v>
                </c:pt>
                <c:pt idx="32">
                  <c:v>3.8541199999999998E-2</c:v>
                </c:pt>
                <c:pt idx="33">
                  <c:v>3.9707300000000001E-2</c:v>
                </c:pt>
                <c:pt idx="34">
                  <c:v>4.0871200000000003E-2</c:v>
                </c:pt>
                <c:pt idx="35">
                  <c:v>4.2032800000000002E-2</c:v>
                </c:pt>
                <c:pt idx="36">
                  <c:v>4.3192000000000001E-2</c:v>
                </c:pt>
                <c:pt idx="37">
                  <c:v>4.4348899999999997E-2</c:v>
                </c:pt>
                <c:pt idx="38">
                  <c:v>4.5503500000000002E-2</c:v>
                </c:pt>
                <c:pt idx="39">
                  <c:v>4.6655799999999997E-2</c:v>
                </c:pt>
                <c:pt idx="40">
                  <c:v>4.7805800000000002E-2</c:v>
                </c:pt>
                <c:pt idx="41">
                  <c:v>4.8953400000000001E-2</c:v>
                </c:pt>
                <c:pt idx="42">
                  <c:v>5.0098799999999999E-2</c:v>
                </c:pt>
                <c:pt idx="43">
                  <c:v>5.1241799999999997E-2</c:v>
                </c:pt>
                <c:pt idx="44">
                  <c:v>5.2382499999999999E-2</c:v>
                </c:pt>
                <c:pt idx="45">
                  <c:v>5.35208E-2</c:v>
                </c:pt>
                <c:pt idx="46">
                  <c:v>5.4656900000000001E-2</c:v>
                </c:pt>
                <c:pt idx="47">
                  <c:v>5.5790600000000003E-2</c:v>
                </c:pt>
                <c:pt idx="48">
                  <c:v>5.6922E-2</c:v>
                </c:pt>
                <c:pt idx="49">
                  <c:v>5.8051100000000001E-2</c:v>
                </c:pt>
                <c:pt idx="50">
                  <c:v>5.9177899999999999E-2</c:v>
                </c:pt>
                <c:pt idx="51">
                  <c:v>6.0302300000000003E-2</c:v>
                </c:pt>
                <c:pt idx="52">
                  <c:v>6.14245E-2</c:v>
                </c:pt>
                <c:pt idx="53">
                  <c:v>6.2544299999999997E-2</c:v>
                </c:pt>
                <c:pt idx="54">
                  <c:v>6.3661800000000004E-2</c:v>
                </c:pt>
                <c:pt idx="55">
                  <c:v>6.4776899999999998E-2</c:v>
                </c:pt>
                <c:pt idx="56">
                  <c:v>6.5889799999999998E-2</c:v>
                </c:pt>
                <c:pt idx="57">
                  <c:v>6.7000299999999999E-2</c:v>
                </c:pt>
                <c:pt idx="58">
                  <c:v>6.8108500000000002E-2</c:v>
                </c:pt>
                <c:pt idx="59">
                  <c:v>6.9214399999999995E-2</c:v>
                </c:pt>
                <c:pt idx="60">
                  <c:v>7.0317900000000003E-2</c:v>
                </c:pt>
                <c:pt idx="61">
                  <c:v>7.1419200000000002E-2</c:v>
                </c:pt>
                <c:pt idx="62">
                  <c:v>7.2518100000000002E-2</c:v>
                </c:pt>
                <c:pt idx="63">
                  <c:v>7.3614700000000005E-2</c:v>
                </c:pt>
                <c:pt idx="64">
                  <c:v>7.4708899999999995E-2</c:v>
                </c:pt>
                <c:pt idx="65">
                  <c:v>7.5800900000000004E-2</c:v>
                </c:pt>
                <c:pt idx="66">
                  <c:v>7.6890500000000001E-2</c:v>
                </c:pt>
                <c:pt idx="67">
                  <c:v>7.79778E-2</c:v>
                </c:pt>
                <c:pt idx="68">
                  <c:v>7.90627E-2</c:v>
                </c:pt>
                <c:pt idx="69">
                  <c:v>8.0145400000000006E-2</c:v>
                </c:pt>
                <c:pt idx="70">
                  <c:v>8.1225699999999998E-2</c:v>
                </c:pt>
                <c:pt idx="71">
                  <c:v>8.2303699999999994E-2</c:v>
                </c:pt>
                <c:pt idx="72">
                  <c:v>8.3379300000000003E-2</c:v>
                </c:pt>
                <c:pt idx="73">
                  <c:v>8.4452700000000006E-2</c:v>
                </c:pt>
                <c:pt idx="74">
                  <c:v>8.5523699999999994E-2</c:v>
                </c:pt>
                <c:pt idx="75">
                  <c:v>8.6592299999999997E-2</c:v>
                </c:pt>
                <c:pt idx="76">
                  <c:v>8.7658700000000006E-2</c:v>
                </c:pt>
                <c:pt idx="77">
                  <c:v>8.8722700000000002E-2</c:v>
                </c:pt>
                <c:pt idx="78">
                  <c:v>8.97844E-2</c:v>
                </c:pt>
                <c:pt idx="79">
                  <c:v>9.0843800000000002E-2</c:v>
                </c:pt>
                <c:pt idx="80">
                  <c:v>9.1900800000000005E-2</c:v>
                </c:pt>
                <c:pt idx="81">
                  <c:v>9.2955499999999996E-2</c:v>
                </c:pt>
                <c:pt idx="82">
                  <c:v>9.4007900000000005E-2</c:v>
                </c:pt>
                <c:pt idx="83">
                  <c:v>9.5057900000000001E-2</c:v>
                </c:pt>
                <c:pt idx="84">
                  <c:v>9.6105700000000002E-2</c:v>
                </c:pt>
                <c:pt idx="85">
                  <c:v>9.7151100000000004E-2</c:v>
                </c:pt>
                <c:pt idx="86">
                  <c:v>9.8194100000000006E-2</c:v>
                </c:pt>
                <c:pt idx="87">
                  <c:v>9.9234799999999998E-2</c:v>
                </c:pt>
                <c:pt idx="88">
                  <c:v>0.100273</c:v>
                </c:pt>
                <c:pt idx="89">
                  <c:v>0.101309</c:v>
                </c:pt>
                <c:pt idx="90">
                  <c:v>0.102343</c:v>
                </c:pt>
                <c:pt idx="91">
                  <c:v>0.10337399999999999</c:v>
                </c:pt>
                <c:pt idx="92">
                  <c:v>0.104404</c:v>
                </c:pt>
                <c:pt idx="93">
                  <c:v>0.10543</c:v>
                </c:pt>
                <c:pt idx="94">
                  <c:v>0.10645499999999999</c:v>
                </c:pt>
                <c:pt idx="95">
                  <c:v>0.107477</c:v>
                </c:pt>
                <c:pt idx="96">
                  <c:v>0.108496</c:v>
                </c:pt>
                <c:pt idx="97">
                  <c:v>0.109514</c:v>
                </c:pt>
                <c:pt idx="98">
                  <c:v>0.110529</c:v>
                </c:pt>
                <c:pt idx="99">
                  <c:v>0.111542</c:v>
                </c:pt>
                <c:pt idx="100">
                  <c:v>0.112552</c:v>
                </c:pt>
                <c:pt idx="101">
                  <c:v>0.11355999999999999</c:v>
                </c:pt>
                <c:pt idx="102">
                  <c:v>0.114566</c:v>
                </c:pt>
                <c:pt idx="103">
                  <c:v>0.11556900000000001</c:v>
                </c:pt>
                <c:pt idx="104">
                  <c:v>0.11656999999999999</c:v>
                </c:pt>
                <c:pt idx="105">
                  <c:v>0.11756900000000001</c:v>
                </c:pt>
                <c:pt idx="106">
                  <c:v>0.118565</c:v>
                </c:pt>
                <c:pt idx="107">
                  <c:v>0.119559</c:v>
                </c:pt>
                <c:pt idx="108">
                  <c:v>0.12055100000000001</c:v>
                </c:pt>
                <c:pt idx="109">
                  <c:v>0.121541</c:v>
                </c:pt>
                <c:pt idx="110">
                  <c:v>0.122528</c:v>
                </c:pt>
                <c:pt idx="111">
                  <c:v>0.123512</c:v>
                </c:pt>
                <c:pt idx="112">
                  <c:v>0.12449499999999999</c:v>
                </c:pt>
                <c:pt idx="113">
                  <c:v>0.125475</c:v>
                </c:pt>
                <c:pt idx="114">
                  <c:v>0.12645200000000001</c:v>
                </c:pt>
                <c:pt idx="115">
                  <c:v>0.12742800000000001</c:v>
                </c:pt>
                <c:pt idx="116">
                  <c:v>0.12840099999999999</c:v>
                </c:pt>
                <c:pt idx="117">
                  <c:v>0.12937100000000001</c:v>
                </c:pt>
                <c:pt idx="118">
                  <c:v>0.13034000000000001</c:v>
                </c:pt>
                <c:pt idx="119">
                  <c:v>0.13130600000000001</c:v>
                </c:pt>
                <c:pt idx="120">
                  <c:v>0.13227</c:v>
                </c:pt>
                <c:pt idx="121">
                  <c:v>0.13323099999999999</c:v>
                </c:pt>
                <c:pt idx="122">
                  <c:v>0.13419</c:v>
                </c:pt>
                <c:pt idx="123">
                  <c:v>0.13514599999999999</c:v>
                </c:pt>
                <c:pt idx="124">
                  <c:v>0.136101</c:v>
                </c:pt>
                <c:pt idx="125">
                  <c:v>0.13705300000000001</c:v>
                </c:pt>
                <c:pt idx="126">
                  <c:v>0.13800200000000001</c:v>
                </c:pt>
                <c:pt idx="127">
                  <c:v>0.13894999999999999</c:v>
                </c:pt>
                <c:pt idx="128">
                  <c:v>0.13989499999999999</c:v>
                </c:pt>
                <c:pt idx="129">
                  <c:v>0.14083699999999999</c:v>
                </c:pt>
                <c:pt idx="130">
                  <c:v>0.14177799999999999</c:v>
                </c:pt>
                <c:pt idx="131">
                  <c:v>0.14271600000000001</c:v>
                </c:pt>
                <c:pt idx="132">
                  <c:v>0.143651</c:v>
                </c:pt>
                <c:pt idx="133">
                  <c:v>0.14458399999999999</c:v>
                </c:pt>
                <c:pt idx="134">
                  <c:v>0.14551500000000001</c:v>
                </c:pt>
                <c:pt idx="135">
                  <c:v>0.14644399999999999</c:v>
                </c:pt>
                <c:pt idx="136">
                  <c:v>0.14737</c:v>
                </c:pt>
                <c:pt idx="137">
                  <c:v>0.14829400000000001</c:v>
                </c:pt>
                <c:pt idx="138">
                  <c:v>0.14921599999999999</c:v>
                </c:pt>
                <c:pt idx="139">
                  <c:v>0.15013499999999999</c:v>
                </c:pt>
                <c:pt idx="140">
                  <c:v>0.15105199999999999</c:v>
                </c:pt>
                <c:pt idx="141">
                  <c:v>0.15196699999999999</c:v>
                </c:pt>
                <c:pt idx="142">
                  <c:v>0.15287899999999999</c:v>
                </c:pt>
                <c:pt idx="143">
                  <c:v>0.15378900000000001</c:v>
                </c:pt>
                <c:pt idx="144">
                  <c:v>0.154696</c:v>
                </c:pt>
                <c:pt idx="145">
                  <c:v>0.15560199999999999</c:v>
                </c:pt>
                <c:pt idx="146">
                  <c:v>0.156504</c:v>
                </c:pt>
                <c:pt idx="147">
                  <c:v>0.15740499999999999</c:v>
                </c:pt>
                <c:pt idx="148">
                  <c:v>0.158303</c:v>
                </c:pt>
                <c:pt idx="149">
                  <c:v>0.15919900000000001</c:v>
                </c:pt>
                <c:pt idx="150">
                  <c:v>0.16009300000000001</c:v>
                </c:pt>
                <c:pt idx="151">
                  <c:v>0.16098399999999999</c:v>
                </c:pt>
                <c:pt idx="152">
                  <c:v>0.16187299999999999</c:v>
                </c:pt>
                <c:pt idx="153">
                  <c:v>0.16275999999999999</c:v>
                </c:pt>
                <c:pt idx="154">
                  <c:v>0.16364400000000001</c:v>
                </c:pt>
                <c:pt idx="155">
                  <c:v>0.16452600000000001</c:v>
                </c:pt>
                <c:pt idx="156">
                  <c:v>0.165405</c:v>
                </c:pt>
                <c:pt idx="157">
                  <c:v>0.16628299999999999</c:v>
                </c:pt>
                <c:pt idx="158">
                  <c:v>0.167158</c:v>
                </c:pt>
                <c:pt idx="159">
                  <c:v>0.16803000000000001</c:v>
                </c:pt>
                <c:pt idx="160">
                  <c:v>0.168901</c:v>
                </c:pt>
                <c:pt idx="161">
                  <c:v>0.169769</c:v>
                </c:pt>
                <c:pt idx="162">
                  <c:v>0.17063400000000001</c:v>
                </c:pt>
                <c:pt idx="163">
                  <c:v>0.17149800000000001</c:v>
                </c:pt>
                <c:pt idx="164">
                  <c:v>0.17235900000000001</c:v>
                </c:pt>
                <c:pt idx="165">
                  <c:v>0.17321700000000001</c:v>
                </c:pt>
                <c:pt idx="166">
                  <c:v>0.17407400000000001</c:v>
                </c:pt>
                <c:pt idx="167">
                  <c:v>0.174928</c:v>
                </c:pt>
                <c:pt idx="168">
                  <c:v>0.17577999999999999</c:v>
                </c:pt>
                <c:pt idx="169">
                  <c:v>0.17662900000000001</c:v>
                </c:pt>
                <c:pt idx="170">
                  <c:v>0.17747599999999999</c:v>
                </c:pt>
                <c:pt idx="171">
                  <c:v>0.17832100000000001</c:v>
                </c:pt>
                <c:pt idx="172">
                  <c:v>0.17916399999999999</c:v>
                </c:pt>
                <c:pt idx="173">
                  <c:v>0.180004</c:v>
                </c:pt>
                <c:pt idx="174">
                  <c:v>0.180842</c:v>
                </c:pt>
                <c:pt idx="175">
                  <c:v>0.18167700000000001</c:v>
                </c:pt>
                <c:pt idx="176">
                  <c:v>0.18251000000000001</c:v>
                </c:pt>
                <c:pt idx="177">
                  <c:v>0.183341</c:v>
                </c:pt>
                <c:pt idx="178">
                  <c:v>0.18417</c:v>
                </c:pt>
                <c:pt idx="179">
                  <c:v>0.18499699999999999</c:v>
                </c:pt>
                <c:pt idx="180">
                  <c:v>0.18582099999999999</c:v>
                </c:pt>
                <c:pt idx="181">
                  <c:v>0.186642</c:v>
                </c:pt>
                <c:pt idx="182">
                  <c:v>0.18746199999999999</c:v>
                </c:pt>
                <c:pt idx="183">
                  <c:v>0.188279</c:v>
                </c:pt>
                <c:pt idx="184">
                  <c:v>0.18909400000000001</c:v>
                </c:pt>
                <c:pt idx="185">
                  <c:v>0.18990699999999999</c:v>
                </c:pt>
                <c:pt idx="186">
                  <c:v>0.190717</c:v>
                </c:pt>
                <c:pt idx="187">
                  <c:v>0.191525</c:v>
                </c:pt>
                <c:pt idx="188">
                  <c:v>0.192331</c:v>
                </c:pt>
                <c:pt idx="189">
                  <c:v>0.193134</c:v>
                </c:pt>
                <c:pt idx="190">
                  <c:v>0.193936</c:v>
                </c:pt>
                <c:pt idx="191">
                  <c:v>0.19473399999999999</c:v>
                </c:pt>
                <c:pt idx="192">
                  <c:v>0.19553100000000001</c:v>
                </c:pt>
                <c:pt idx="193">
                  <c:v>0.196326</c:v>
                </c:pt>
                <c:pt idx="194">
                  <c:v>0.19711799999999999</c:v>
                </c:pt>
                <c:pt idx="195">
                  <c:v>0.197908</c:v>
                </c:pt>
                <c:pt idx="196">
                  <c:v>0.19869500000000001</c:v>
                </c:pt>
                <c:pt idx="197">
                  <c:v>0.19947999999999999</c:v>
                </c:pt>
                <c:pt idx="198">
                  <c:v>0.200263</c:v>
                </c:pt>
                <c:pt idx="199">
                  <c:v>0.201044</c:v>
                </c:pt>
                <c:pt idx="200">
                  <c:v>0.201823</c:v>
                </c:pt>
                <c:pt idx="201">
                  <c:v>0.202599</c:v>
                </c:pt>
                <c:pt idx="202">
                  <c:v>0.203373</c:v>
                </c:pt>
                <c:pt idx="203">
                  <c:v>0.20414499999999999</c:v>
                </c:pt>
                <c:pt idx="204">
                  <c:v>0.20491500000000001</c:v>
                </c:pt>
                <c:pt idx="205">
                  <c:v>0.205682</c:v>
                </c:pt>
                <c:pt idx="206">
                  <c:v>0.20644699999999999</c:v>
                </c:pt>
                <c:pt idx="207">
                  <c:v>0.20721000000000001</c:v>
                </c:pt>
                <c:pt idx="208">
                  <c:v>0.20796999999999999</c:v>
                </c:pt>
                <c:pt idx="209">
                  <c:v>0.208729</c:v>
                </c:pt>
                <c:pt idx="210">
                  <c:v>0.209485</c:v>
                </c:pt>
                <c:pt idx="211">
                  <c:v>0.21023900000000001</c:v>
                </c:pt>
                <c:pt idx="212">
                  <c:v>0.21099100000000001</c:v>
                </c:pt>
                <c:pt idx="213">
                  <c:v>0.21174000000000001</c:v>
                </c:pt>
                <c:pt idx="214">
                  <c:v>0.21248700000000001</c:v>
                </c:pt>
                <c:pt idx="215">
                  <c:v>0.213232</c:v>
                </c:pt>
                <c:pt idx="216">
                  <c:v>0.213975</c:v>
                </c:pt>
                <c:pt idx="217">
                  <c:v>0.21471599999999999</c:v>
                </c:pt>
                <c:pt idx="218">
                  <c:v>0.21545400000000001</c:v>
                </c:pt>
                <c:pt idx="219">
                  <c:v>0.21619099999999999</c:v>
                </c:pt>
                <c:pt idx="220">
                  <c:v>0.21692500000000001</c:v>
                </c:pt>
                <c:pt idx="221">
                  <c:v>0.21765699999999999</c:v>
                </c:pt>
                <c:pt idx="222">
                  <c:v>0.218387</c:v>
                </c:pt>
                <c:pt idx="223">
                  <c:v>0.219114</c:v>
                </c:pt>
                <c:pt idx="224">
                  <c:v>0.21983900000000001</c:v>
                </c:pt>
                <c:pt idx="225">
                  <c:v>0.22056300000000001</c:v>
                </c:pt>
                <c:pt idx="226">
                  <c:v>0.22128400000000001</c:v>
                </c:pt>
                <c:pt idx="227">
                  <c:v>0.22200300000000001</c:v>
                </c:pt>
                <c:pt idx="228">
                  <c:v>0.222719</c:v>
                </c:pt>
                <c:pt idx="229">
                  <c:v>0.22343399999999999</c:v>
                </c:pt>
                <c:pt idx="230">
                  <c:v>0.22414600000000001</c:v>
                </c:pt>
                <c:pt idx="231">
                  <c:v>0.224856</c:v>
                </c:pt>
                <c:pt idx="232">
                  <c:v>0.22556499999999999</c:v>
                </c:pt>
                <c:pt idx="233">
                  <c:v>0.226271</c:v>
                </c:pt>
                <c:pt idx="234">
                  <c:v>0.22697400000000001</c:v>
                </c:pt>
                <c:pt idx="235">
                  <c:v>0.22767599999999999</c:v>
                </c:pt>
                <c:pt idx="236">
                  <c:v>0.228376</c:v>
                </c:pt>
                <c:pt idx="237">
                  <c:v>0.229073</c:v>
                </c:pt>
                <c:pt idx="238">
                  <c:v>0.229768</c:v>
                </c:pt>
                <c:pt idx="239">
                  <c:v>0.230461</c:v>
                </c:pt>
                <c:pt idx="240">
                  <c:v>0.231152</c:v>
                </c:pt>
                <c:pt idx="241">
                  <c:v>0.23184099999999999</c:v>
                </c:pt>
                <c:pt idx="242">
                  <c:v>0.23252800000000001</c:v>
                </c:pt>
                <c:pt idx="243">
                  <c:v>0.233213</c:v>
                </c:pt>
                <c:pt idx="244">
                  <c:v>0.23389499999999999</c:v>
                </c:pt>
                <c:pt idx="245">
                  <c:v>0.23457600000000001</c:v>
                </c:pt>
                <c:pt idx="246">
                  <c:v>0.23525399999999999</c:v>
                </c:pt>
                <c:pt idx="247">
                  <c:v>0.23593</c:v>
                </c:pt>
                <c:pt idx="248">
                  <c:v>0.23660400000000001</c:v>
                </c:pt>
                <c:pt idx="249">
                  <c:v>0.23727599999999999</c:v>
                </c:pt>
                <c:pt idx="250">
                  <c:v>0.23794499999999999</c:v>
                </c:pt>
                <c:pt idx="251">
                  <c:v>0.23861299999999999</c:v>
                </c:pt>
                <c:pt idx="252">
                  <c:v>0.23927799999999999</c:v>
                </c:pt>
                <c:pt idx="253">
                  <c:v>0.23994099999999999</c:v>
                </c:pt>
                <c:pt idx="254">
                  <c:v>0.24060200000000001</c:v>
                </c:pt>
                <c:pt idx="255">
                  <c:v>0.241261</c:v>
                </c:pt>
                <c:pt idx="256">
                  <c:v>0.24191799999999999</c:v>
                </c:pt>
                <c:pt idx="257">
                  <c:v>0.24257300000000001</c:v>
                </c:pt>
                <c:pt idx="258">
                  <c:v>0.243225</c:v>
                </c:pt>
                <c:pt idx="259">
                  <c:v>0.24387600000000001</c:v>
                </c:pt>
                <c:pt idx="260">
                  <c:v>0.24452399999999999</c:v>
                </c:pt>
                <c:pt idx="261">
                  <c:v>0.24517</c:v>
                </c:pt>
                <c:pt idx="262">
                  <c:v>0.245814</c:v>
                </c:pt>
                <c:pt idx="263">
                  <c:v>0.24645600000000001</c:v>
                </c:pt>
                <c:pt idx="264">
                  <c:v>0.24709600000000001</c:v>
                </c:pt>
                <c:pt idx="265">
                  <c:v>0.24773300000000001</c:v>
                </c:pt>
                <c:pt idx="266">
                  <c:v>0.24836900000000001</c:v>
                </c:pt>
                <c:pt idx="267">
                  <c:v>0.249002</c:v>
                </c:pt>
                <c:pt idx="268">
                  <c:v>0.24963299999999999</c:v>
                </c:pt>
                <c:pt idx="269">
                  <c:v>0.25026199999999998</c:v>
                </c:pt>
                <c:pt idx="270">
                  <c:v>0.25088899999999997</c:v>
                </c:pt>
                <c:pt idx="271">
                  <c:v>0.25151299999999999</c:v>
                </c:pt>
                <c:pt idx="272">
                  <c:v>0.25213600000000003</c:v>
                </c:pt>
                <c:pt idx="273">
                  <c:v>0.25275599999999998</c:v>
                </c:pt>
                <c:pt idx="274">
                  <c:v>0.25337399999999999</c:v>
                </c:pt>
                <c:pt idx="275">
                  <c:v>0.25398999999999999</c:v>
                </c:pt>
                <c:pt idx="276">
                  <c:v>0.254604</c:v>
                </c:pt>
                <c:pt idx="277">
                  <c:v>0.255216</c:v>
                </c:pt>
                <c:pt idx="278">
                  <c:v>0.255826</c:v>
                </c:pt>
                <c:pt idx="279">
                  <c:v>0.25643300000000002</c:v>
                </c:pt>
                <c:pt idx="280">
                  <c:v>0.25703799999999999</c:v>
                </c:pt>
                <c:pt idx="281">
                  <c:v>0.25764100000000001</c:v>
                </c:pt>
                <c:pt idx="282" formatCode="General">
                  <c:v>0.25824200000000003</c:v>
                </c:pt>
                <c:pt idx="283" formatCode="General">
                  <c:v>0.25884099999999999</c:v>
                </c:pt>
                <c:pt idx="284" formatCode="General">
                  <c:v>0.259438</c:v>
                </c:pt>
                <c:pt idx="285" formatCode="General">
                  <c:v>0.26003199999999999</c:v>
                </c:pt>
                <c:pt idx="286" formatCode="General">
                  <c:v>0.260625</c:v>
                </c:pt>
                <c:pt idx="287" formatCode="General">
                  <c:v>0.26121499999999997</c:v>
                </c:pt>
                <c:pt idx="288" formatCode="General">
                  <c:v>0.26180300000000001</c:v>
                </c:pt>
                <c:pt idx="289" formatCode="General">
                  <c:v>0.26238899999999998</c:v>
                </c:pt>
                <c:pt idx="290" formatCode="General">
                  <c:v>0.26297300000000001</c:v>
                </c:pt>
                <c:pt idx="291" formatCode="General">
                  <c:v>0.26355400000000001</c:v>
                </c:pt>
                <c:pt idx="292" formatCode="General">
                  <c:v>0.26413399999999998</c:v>
                </c:pt>
                <c:pt idx="293" formatCode="General">
                  <c:v>0.26471099999999997</c:v>
                </c:pt>
                <c:pt idx="294" formatCode="General">
                  <c:v>0.26528600000000002</c:v>
                </c:pt>
                <c:pt idx="295" formatCode="General">
                  <c:v>0.26585900000000001</c:v>
                </c:pt>
                <c:pt idx="296" formatCode="General">
                  <c:v>0.26643</c:v>
                </c:pt>
                <c:pt idx="297" formatCode="General">
                  <c:v>0.26699800000000001</c:v>
                </c:pt>
                <c:pt idx="298" formatCode="General">
                  <c:v>0.267565</c:v>
                </c:pt>
                <c:pt idx="299" formatCode="General">
                  <c:v>0.26812900000000001</c:v>
                </c:pt>
                <c:pt idx="300" formatCode="General">
                  <c:v>0.26869100000000001</c:v>
                </c:pt>
                <c:pt idx="301" formatCode="General">
                  <c:v>0.26925100000000002</c:v>
                </c:pt>
                <c:pt idx="302" formatCode="General">
                  <c:v>0.26980900000000002</c:v>
                </c:pt>
                <c:pt idx="303" formatCode="General">
                  <c:v>0.27036399999999999</c:v>
                </c:pt>
                <c:pt idx="304" formatCode="General">
                  <c:v>0.27091799999999999</c:v>
                </c:pt>
                <c:pt idx="305" formatCode="General">
                  <c:v>0.27146900000000002</c:v>
                </c:pt>
                <c:pt idx="306" formatCode="General">
                  <c:v>0.27201799999999998</c:v>
                </c:pt>
                <c:pt idx="307" formatCode="General">
                  <c:v>0.272565</c:v>
                </c:pt>
                <c:pt idx="308" formatCode="General">
                  <c:v>0.27311000000000002</c:v>
                </c:pt>
                <c:pt idx="309" formatCode="General">
                  <c:v>0.27365299999999998</c:v>
                </c:pt>
                <c:pt idx="310" formatCode="General">
                  <c:v>0.27419300000000002</c:v>
                </c:pt>
                <c:pt idx="311" formatCode="General">
                  <c:v>0.27473199999999998</c:v>
                </c:pt>
                <c:pt idx="312" formatCode="General">
                  <c:v>0.27526800000000001</c:v>
                </c:pt>
                <c:pt idx="313" formatCode="General">
                  <c:v>0.27580199999999999</c:v>
                </c:pt>
                <c:pt idx="314" formatCode="General">
                  <c:v>0.27633400000000002</c:v>
                </c:pt>
                <c:pt idx="315" formatCode="General">
                  <c:v>0.27686300000000003</c:v>
                </c:pt>
                <c:pt idx="316" formatCode="General">
                  <c:v>0.277391</c:v>
                </c:pt>
                <c:pt idx="317" formatCode="General">
                  <c:v>0.277916</c:v>
                </c:pt>
                <c:pt idx="318" formatCode="General">
                  <c:v>0.27843899999999999</c:v>
                </c:pt>
                <c:pt idx="319" formatCode="General">
                  <c:v>0.27895999999999999</c:v>
                </c:pt>
                <c:pt idx="320" formatCode="General">
                  <c:v>0.27947899999999998</c:v>
                </c:pt>
                <c:pt idx="321" formatCode="General">
                  <c:v>0.27999600000000002</c:v>
                </c:pt>
                <c:pt idx="322" formatCode="General">
                  <c:v>0.28050999999999998</c:v>
                </c:pt>
                <c:pt idx="323" formatCode="General">
                  <c:v>0.28102199999999999</c:v>
                </c:pt>
                <c:pt idx="324" formatCode="General">
                  <c:v>0.281532</c:v>
                </c:pt>
                <c:pt idx="325" formatCode="General">
                  <c:v>0.28204000000000001</c:v>
                </c:pt>
                <c:pt idx="326" formatCode="General">
                  <c:v>0.28254600000000002</c:v>
                </c:pt>
                <c:pt idx="327" formatCode="General">
                  <c:v>0.28305000000000002</c:v>
                </c:pt>
                <c:pt idx="328" formatCode="General">
                  <c:v>0.283551</c:v>
                </c:pt>
                <c:pt idx="329" formatCode="General">
                  <c:v>0.28405000000000002</c:v>
                </c:pt>
                <c:pt idx="330" formatCode="General">
                  <c:v>0.28454699999999999</c:v>
                </c:pt>
                <c:pt idx="331" formatCode="General">
                  <c:v>0.28504200000000002</c:v>
                </c:pt>
                <c:pt idx="332" formatCode="General">
                  <c:v>0.28553499999999998</c:v>
                </c:pt>
                <c:pt idx="333" formatCode="General">
                  <c:v>0.286026</c:v>
                </c:pt>
                <c:pt idx="334" formatCode="General">
                  <c:v>0.28651399999999999</c:v>
                </c:pt>
                <c:pt idx="335" formatCode="General">
                  <c:v>0.28699999999999998</c:v>
                </c:pt>
                <c:pt idx="336" formatCode="General">
                  <c:v>0.28748400000000002</c:v>
                </c:pt>
                <c:pt idx="337" formatCode="General">
                  <c:v>0.287966</c:v>
                </c:pt>
                <c:pt idx="338" formatCode="General">
                  <c:v>0.28844599999999998</c:v>
                </c:pt>
                <c:pt idx="339" formatCode="General">
                  <c:v>0.28892299999999999</c:v>
                </c:pt>
                <c:pt idx="340" formatCode="General">
                  <c:v>0.28939900000000002</c:v>
                </c:pt>
                <c:pt idx="341" formatCode="General">
                  <c:v>0.28987200000000002</c:v>
                </c:pt>
                <c:pt idx="342" formatCode="General">
                  <c:v>0.29034300000000002</c:v>
                </c:pt>
                <c:pt idx="343" formatCode="General">
                  <c:v>0.29081200000000001</c:v>
                </c:pt>
                <c:pt idx="344" formatCode="General">
                  <c:v>0.29127900000000001</c:v>
                </c:pt>
                <c:pt idx="345" formatCode="General">
                  <c:v>0.29174299999999997</c:v>
                </c:pt>
                <c:pt idx="346" formatCode="General">
                  <c:v>0.29220499999999999</c:v>
                </c:pt>
                <c:pt idx="347" formatCode="General">
                  <c:v>0.29266599999999998</c:v>
                </c:pt>
                <c:pt idx="348" formatCode="General">
                  <c:v>0.29312300000000002</c:v>
                </c:pt>
                <c:pt idx="349" formatCode="General">
                  <c:v>0.29357899999999998</c:v>
                </c:pt>
                <c:pt idx="350" formatCode="General">
                  <c:v>0.29403299999999999</c:v>
                </c:pt>
                <c:pt idx="351" formatCode="General">
                  <c:v>0.29448400000000002</c:v>
                </c:pt>
                <c:pt idx="352" formatCode="General">
                  <c:v>0.29493399999999997</c:v>
                </c:pt>
                <c:pt idx="353" formatCode="General">
                  <c:v>0.295381</c:v>
                </c:pt>
                <c:pt idx="354" formatCode="General">
                  <c:v>0.29582599999999998</c:v>
                </c:pt>
                <c:pt idx="355" formatCode="General">
                  <c:v>0.29626799999999998</c:v>
                </c:pt>
                <c:pt idx="356" formatCode="General">
                  <c:v>0.296709</c:v>
                </c:pt>
                <c:pt idx="357" formatCode="General">
                  <c:v>0.29714699999999999</c:v>
                </c:pt>
                <c:pt idx="358" formatCode="General">
                  <c:v>0.29758400000000002</c:v>
                </c:pt>
                <c:pt idx="359" formatCode="General">
                  <c:v>0.29801800000000001</c:v>
                </c:pt>
                <c:pt idx="360" formatCode="General">
                  <c:v>0.29844999999999999</c:v>
                </c:pt>
                <c:pt idx="361" formatCode="General">
                  <c:v>0.29887900000000001</c:v>
                </c:pt>
                <c:pt idx="362" formatCode="General">
                  <c:v>0.29930699999999999</c:v>
                </c:pt>
                <c:pt idx="363" formatCode="General">
                  <c:v>0.299732</c:v>
                </c:pt>
                <c:pt idx="364" formatCode="General">
                  <c:v>0.30015599999999998</c:v>
                </c:pt>
                <c:pt idx="365" formatCode="General">
                  <c:v>0.30057699999999998</c:v>
                </c:pt>
                <c:pt idx="366" formatCode="General">
                  <c:v>0.30099500000000001</c:v>
                </c:pt>
                <c:pt idx="367" formatCode="General">
                  <c:v>0.30141200000000001</c:v>
                </c:pt>
                <c:pt idx="368" formatCode="General">
                  <c:v>0.30182700000000001</c:v>
                </c:pt>
                <c:pt idx="369" formatCode="General">
                  <c:v>0.30223899999999998</c:v>
                </c:pt>
                <c:pt idx="370" formatCode="General">
                  <c:v>0.302649</c:v>
                </c:pt>
                <c:pt idx="371" formatCode="General">
                  <c:v>0.30305700000000002</c:v>
                </c:pt>
                <c:pt idx="372" formatCode="General">
                  <c:v>0.30346299999999998</c:v>
                </c:pt>
                <c:pt idx="373" formatCode="General">
                  <c:v>0.303867</c:v>
                </c:pt>
                <c:pt idx="374" formatCode="General">
                  <c:v>0.30426799999999998</c:v>
                </c:pt>
                <c:pt idx="375" formatCode="General">
                  <c:v>0.30466799999999999</c:v>
                </c:pt>
                <c:pt idx="376" formatCode="General">
                  <c:v>0.30506499999999998</c:v>
                </c:pt>
                <c:pt idx="377" formatCode="General">
                  <c:v>0.30546000000000001</c:v>
                </c:pt>
                <c:pt idx="378" formatCode="General">
                  <c:v>0.30585299999999999</c:v>
                </c:pt>
                <c:pt idx="379" formatCode="General">
                  <c:v>0.30624400000000002</c:v>
                </c:pt>
                <c:pt idx="380" formatCode="General">
                  <c:v>0.30663200000000002</c:v>
                </c:pt>
                <c:pt idx="381" formatCode="General">
                  <c:v>0.30701899999999999</c:v>
                </c:pt>
                <c:pt idx="382" formatCode="General">
                  <c:v>0.30740299999999998</c:v>
                </c:pt>
                <c:pt idx="383" formatCode="General">
                  <c:v>0.30778499999999998</c:v>
                </c:pt>
                <c:pt idx="384" formatCode="General">
                  <c:v>0.30816500000000002</c:v>
                </c:pt>
                <c:pt idx="385" formatCode="General">
                  <c:v>0.30854300000000001</c:v>
                </c:pt>
                <c:pt idx="386" formatCode="General">
                  <c:v>0.30891800000000003</c:v>
                </c:pt>
                <c:pt idx="387" formatCode="General">
                  <c:v>0.30929200000000001</c:v>
                </c:pt>
                <c:pt idx="388" formatCode="General">
                  <c:v>0.30966300000000002</c:v>
                </c:pt>
                <c:pt idx="389" formatCode="General">
                  <c:v>0.31003199999999997</c:v>
                </c:pt>
                <c:pt idx="390" formatCode="General">
                  <c:v>0.31039899999999998</c:v>
                </c:pt>
                <c:pt idx="391" formatCode="General">
                  <c:v>0.31076399999999998</c:v>
                </c:pt>
                <c:pt idx="392" formatCode="General">
                  <c:v>0.31112699999999999</c:v>
                </c:pt>
                <c:pt idx="393" formatCode="General">
                  <c:v>0.31148700000000001</c:v>
                </c:pt>
                <c:pt idx="394" formatCode="General">
                  <c:v>0.31184499999999998</c:v>
                </c:pt>
                <c:pt idx="395" formatCode="General">
                  <c:v>0.31220199999999998</c:v>
                </c:pt>
                <c:pt idx="396" formatCode="General">
                  <c:v>0.312556</c:v>
                </c:pt>
                <c:pt idx="397" formatCode="General">
                  <c:v>0.31290800000000002</c:v>
                </c:pt>
                <c:pt idx="398" formatCode="General">
                  <c:v>0.31325799999999998</c:v>
                </c:pt>
                <c:pt idx="399" formatCode="General">
                  <c:v>0.31360500000000002</c:v>
                </c:pt>
                <c:pt idx="400" formatCode="General">
                  <c:v>0.31395099999999998</c:v>
                </c:pt>
                <c:pt idx="401" formatCode="General">
                  <c:v>0.31429400000000002</c:v>
                </c:pt>
                <c:pt idx="402" formatCode="General">
                  <c:v>0.314635</c:v>
                </c:pt>
                <c:pt idx="403" formatCode="General">
                  <c:v>0.314975</c:v>
                </c:pt>
                <c:pt idx="404" formatCode="General">
                  <c:v>0.31531199999999998</c:v>
                </c:pt>
                <c:pt idx="405" formatCode="General">
                  <c:v>0.31564599999999998</c:v>
                </c:pt>
                <c:pt idx="406" formatCode="General">
                  <c:v>0.31597900000000001</c:v>
                </c:pt>
                <c:pt idx="407" formatCode="General">
                  <c:v>0.31630999999999998</c:v>
                </c:pt>
                <c:pt idx="408" formatCode="General">
                  <c:v>0.31663799999999998</c:v>
                </c:pt>
                <c:pt idx="409" formatCode="General">
                  <c:v>0.316965</c:v>
                </c:pt>
                <c:pt idx="410" formatCode="General">
                  <c:v>0.31728899999999999</c:v>
                </c:pt>
                <c:pt idx="411" formatCode="General">
                  <c:v>0.31761099999999998</c:v>
                </c:pt>
                <c:pt idx="412" formatCode="General">
                  <c:v>0.31793100000000002</c:v>
                </c:pt>
                <c:pt idx="413" formatCode="General">
                  <c:v>0.318249</c:v>
                </c:pt>
                <c:pt idx="414" formatCode="General">
                  <c:v>0.31856499999999999</c:v>
                </c:pt>
                <c:pt idx="415" formatCode="General">
                  <c:v>0.31887799999999999</c:v>
                </c:pt>
                <c:pt idx="416" formatCode="General">
                  <c:v>0.31918999999999997</c:v>
                </c:pt>
                <c:pt idx="417" formatCode="General">
                  <c:v>0.31949899999999998</c:v>
                </c:pt>
                <c:pt idx="418" formatCode="General">
                  <c:v>0.31980700000000001</c:v>
                </c:pt>
                <c:pt idx="419" formatCode="General">
                  <c:v>0.32011200000000001</c:v>
                </c:pt>
                <c:pt idx="420" formatCode="General">
                  <c:v>0.32041500000000001</c:v>
                </c:pt>
                <c:pt idx="421" formatCode="General">
                  <c:v>0.320716</c:v>
                </c:pt>
                <c:pt idx="422" formatCode="General">
                  <c:v>0.32101499999999999</c:v>
                </c:pt>
                <c:pt idx="423" formatCode="General">
                  <c:v>0.32131199999999999</c:v>
                </c:pt>
                <c:pt idx="424" formatCode="General">
                  <c:v>0.32160699999999998</c:v>
                </c:pt>
                <c:pt idx="425" formatCode="General">
                  <c:v>0.32189899999999999</c:v>
                </c:pt>
                <c:pt idx="426" formatCode="General">
                  <c:v>0.32218999999999998</c:v>
                </c:pt>
                <c:pt idx="427" formatCode="General">
                  <c:v>0.32247799999999999</c:v>
                </c:pt>
                <c:pt idx="428" formatCode="General">
                  <c:v>0.32276500000000002</c:v>
                </c:pt>
                <c:pt idx="429" formatCode="General">
                  <c:v>0.32304899999999998</c:v>
                </c:pt>
                <c:pt idx="430" formatCode="General">
                  <c:v>0.32333099999999998</c:v>
                </c:pt>
                <c:pt idx="431" formatCode="General">
                  <c:v>0.32361200000000001</c:v>
                </c:pt>
                <c:pt idx="432" formatCode="General">
                  <c:v>0.32389000000000001</c:v>
                </c:pt>
                <c:pt idx="433" formatCode="General">
                  <c:v>0.32416600000000001</c:v>
                </c:pt>
                <c:pt idx="434" formatCode="General">
                  <c:v>0.32444000000000001</c:v>
                </c:pt>
                <c:pt idx="435" formatCode="General">
                  <c:v>0.324712</c:v>
                </c:pt>
                <c:pt idx="436" formatCode="General">
                  <c:v>0.32498199999999999</c:v>
                </c:pt>
                <c:pt idx="437" formatCode="General">
                  <c:v>0.32524999999999998</c:v>
                </c:pt>
                <c:pt idx="438" formatCode="General">
                  <c:v>0.32551600000000003</c:v>
                </c:pt>
                <c:pt idx="439" formatCode="General">
                  <c:v>0.32577899999999999</c:v>
                </c:pt>
                <c:pt idx="440" formatCode="General">
                  <c:v>0.32604100000000003</c:v>
                </c:pt>
                <c:pt idx="441" formatCode="General">
                  <c:v>0.32630100000000001</c:v>
                </c:pt>
                <c:pt idx="442" formatCode="General">
                  <c:v>0.32655800000000001</c:v>
                </c:pt>
                <c:pt idx="443" formatCode="General">
                  <c:v>0.32681399999999999</c:v>
                </c:pt>
                <c:pt idx="444" formatCode="General">
                  <c:v>0.32706800000000003</c:v>
                </c:pt>
                <c:pt idx="445" formatCode="General">
                  <c:v>0.32731900000000003</c:v>
                </c:pt>
                <c:pt idx="446" formatCode="General">
                  <c:v>0.327569</c:v>
                </c:pt>
                <c:pt idx="447" formatCode="General">
                  <c:v>0.32781700000000003</c:v>
                </c:pt>
                <c:pt idx="448" formatCode="General">
                  <c:v>0.32806200000000002</c:v>
                </c:pt>
                <c:pt idx="449" formatCode="General">
                  <c:v>0.32830599999999999</c:v>
                </c:pt>
                <c:pt idx="450" formatCode="General">
                  <c:v>0.32854699999999998</c:v>
                </c:pt>
                <c:pt idx="451" formatCode="General">
                  <c:v>0.328787</c:v>
                </c:pt>
                <c:pt idx="452" formatCode="General">
                  <c:v>0.32902399999999998</c:v>
                </c:pt>
                <c:pt idx="453" formatCode="General">
                  <c:v>0.32926</c:v>
                </c:pt>
                <c:pt idx="454" formatCode="General">
                  <c:v>0.32949400000000001</c:v>
                </c:pt>
                <c:pt idx="455" formatCode="General">
                  <c:v>0.32972499999999999</c:v>
                </c:pt>
                <c:pt idx="456" formatCode="General">
                  <c:v>0.329955</c:v>
                </c:pt>
                <c:pt idx="457" formatCode="General">
                  <c:v>0.330183</c:v>
                </c:pt>
                <c:pt idx="458" formatCode="General">
                  <c:v>0.33040900000000001</c:v>
                </c:pt>
                <c:pt idx="459" formatCode="General">
                  <c:v>0.33063199999999998</c:v>
                </c:pt>
                <c:pt idx="460" formatCode="General">
                  <c:v>0.33085399999999998</c:v>
                </c:pt>
                <c:pt idx="461" formatCode="General">
                  <c:v>0.33107399999999998</c:v>
                </c:pt>
                <c:pt idx="462" formatCode="General">
                  <c:v>0.33129199999999998</c:v>
                </c:pt>
                <c:pt idx="463" formatCode="General">
                  <c:v>0.33150800000000002</c:v>
                </c:pt>
                <c:pt idx="464" formatCode="General">
                  <c:v>0.33172200000000002</c:v>
                </c:pt>
                <c:pt idx="465" formatCode="General">
                  <c:v>0.33193400000000001</c:v>
                </c:pt>
                <c:pt idx="466" formatCode="General">
                  <c:v>0.33214500000000002</c:v>
                </c:pt>
                <c:pt idx="467" formatCode="General">
                  <c:v>0.33235300000000001</c:v>
                </c:pt>
                <c:pt idx="468" formatCode="General">
                  <c:v>0.33255899999999999</c:v>
                </c:pt>
                <c:pt idx="469" formatCode="General">
                  <c:v>0.332764</c:v>
                </c:pt>
                <c:pt idx="470" formatCode="General">
                  <c:v>0.33296700000000001</c:v>
                </c:pt>
                <c:pt idx="471" formatCode="General">
                  <c:v>0.33316699999999999</c:v>
                </c:pt>
                <c:pt idx="472" formatCode="General">
                  <c:v>0.333366</c:v>
                </c:pt>
                <c:pt idx="473" formatCode="General">
                  <c:v>0.333563</c:v>
                </c:pt>
                <c:pt idx="474" formatCode="General">
                  <c:v>0.333758</c:v>
                </c:pt>
                <c:pt idx="475" formatCode="General">
                  <c:v>0.33395200000000003</c:v>
                </c:pt>
                <c:pt idx="476" formatCode="General">
                  <c:v>0.33414300000000002</c:v>
                </c:pt>
                <c:pt idx="477" formatCode="General">
                  <c:v>0.33433299999999999</c:v>
                </c:pt>
                <c:pt idx="478" formatCode="General">
                  <c:v>0.33451999999999998</c:v>
                </c:pt>
                <c:pt idx="479" formatCode="General">
                  <c:v>0.334706</c:v>
                </c:pt>
                <c:pt idx="480" formatCode="General">
                  <c:v>0.33489000000000002</c:v>
                </c:pt>
                <c:pt idx="481" formatCode="General">
                  <c:v>0.33507199999999998</c:v>
                </c:pt>
                <c:pt idx="482" formatCode="General">
                  <c:v>0.33525300000000002</c:v>
                </c:pt>
                <c:pt idx="483" formatCode="General">
                  <c:v>0.33543099999999998</c:v>
                </c:pt>
                <c:pt idx="484" formatCode="General">
                  <c:v>0.33560800000000002</c:v>
                </c:pt>
                <c:pt idx="485" formatCode="General">
                  <c:v>0.335783</c:v>
                </c:pt>
                <c:pt idx="486" formatCode="General">
                  <c:v>0.33595599999999998</c:v>
                </c:pt>
                <c:pt idx="487" formatCode="General">
                  <c:v>0.33612799999999998</c:v>
                </c:pt>
                <c:pt idx="488" formatCode="General">
                  <c:v>0.33629799999999999</c:v>
                </c:pt>
                <c:pt idx="489" formatCode="General">
                  <c:v>0.33646500000000001</c:v>
                </c:pt>
                <c:pt idx="490" formatCode="General">
                  <c:v>0.33663199999999999</c:v>
                </c:pt>
                <c:pt idx="491" formatCode="General">
                  <c:v>0.33679599999999998</c:v>
                </c:pt>
                <c:pt idx="492" formatCode="General">
                  <c:v>0.33695900000000001</c:v>
                </c:pt>
                <c:pt idx="493" formatCode="General">
                  <c:v>0.337119</c:v>
                </c:pt>
                <c:pt idx="494" formatCode="General">
                  <c:v>0.337279</c:v>
                </c:pt>
                <c:pt idx="495" formatCode="General">
                  <c:v>0.33743600000000001</c:v>
                </c:pt>
                <c:pt idx="496" formatCode="General">
                  <c:v>0.337592</c:v>
                </c:pt>
                <c:pt idx="497" formatCode="General">
                  <c:v>0.33774599999999999</c:v>
                </c:pt>
                <c:pt idx="498" formatCode="General">
                  <c:v>0.33789799999999998</c:v>
                </c:pt>
                <c:pt idx="499" formatCode="General">
                  <c:v>0.33804899999999999</c:v>
                </c:pt>
                <c:pt idx="500" formatCode="General">
                  <c:v>0.338198</c:v>
                </c:pt>
                <c:pt idx="501" formatCode="General">
                  <c:v>0.33834500000000001</c:v>
                </c:pt>
                <c:pt idx="502" formatCode="General">
                  <c:v>0.33849099999999999</c:v>
                </c:pt>
                <c:pt idx="503" formatCode="General">
                  <c:v>0.33863500000000002</c:v>
                </c:pt>
                <c:pt idx="504" formatCode="General">
                  <c:v>0.33877699999999999</c:v>
                </c:pt>
                <c:pt idx="505" formatCode="General">
                  <c:v>0.338918</c:v>
                </c:pt>
                <c:pt idx="506" formatCode="General">
                  <c:v>0.339057</c:v>
                </c:pt>
                <c:pt idx="507" formatCode="General">
                  <c:v>0.33919500000000002</c:v>
                </c:pt>
                <c:pt idx="508" formatCode="General">
                  <c:v>0.33933000000000002</c:v>
                </c:pt>
                <c:pt idx="509" formatCode="General">
                  <c:v>0.33946500000000002</c:v>
                </c:pt>
                <c:pt idx="510" formatCode="General">
                  <c:v>0.33959699999999998</c:v>
                </c:pt>
                <c:pt idx="511" formatCode="General">
                  <c:v>0.339729</c:v>
                </c:pt>
                <c:pt idx="512" formatCode="General">
                  <c:v>0.33985799999999999</c:v>
                </c:pt>
                <c:pt idx="513" formatCode="General">
                  <c:v>0.33998600000000001</c:v>
                </c:pt>
                <c:pt idx="514" formatCode="General">
                  <c:v>0.340113</c:v>
                </c:pt>
                <c:pt idx="515" formatCode="General">
                  <c:v>0.34023799999999998</c:v>
                </c:pt>
                <c:pt idx="516" formatCode="General">
                  <c:v>0.34036100000000002</c:v>
                </c:pt>
                <c:pt idx="517" formatCode="General">
                  <c:v>0.34048299999999998</c:v>
                </c:pt>
                <c:pt idx="518" formatCode="General">
                  <c:v>0.34060299999999999</c:v>
                </c:pt>
                <c:pt idx="519" formatCode="General">
                  <c:v>0.34072200000000002</c:v>
                </c:pt>
                <c:pt idx="520" formatCode="General">
                  <c:v>0.34083999999999998</c:v>
                </c:pt>
                <c:pt idx="521" formatCode="General">
                  <c:v>0.34095500000000001</c:v>
                </c:pt>
                <c:pt idx="522" formatCode="General">
                  <c:v>0.34106999999999998</c:v>
                </c:pt>
                <c:pt idx="523" formatCode="General">
                  <c:v>0.34118300000000001</c:v>
                </c:pt>
                <c:pt idx="524" formatCode="General">
                  <c:v>0.34129399999999999</c:v>
                </c:pt>
                <c:pt idx="525" formatCode="General">
                  <c:v>0.34140399999999999</c:v>
                </c:pt>
                <c:pt idx="526" formatCode="General">
                  <c:v>0.34151300000000001</c:v>
                </c:pt>
                <c:pt idx="527" formatCode="General">
                  <c:v>0.34161999999999998</c:v>
                </c:pt>
                <c:pt idx="528" formatCode="General">
                  <c:v>0.34172599999999997</c:v>
                </c:pt>
                <c:pt idx="529" formatCode="General">
                  <c:v>0.341831</c:v>
                </c:pt>
                <c:pt idx="530" formatCode="General">
                  <c:v>0.34193400000000002</c:v>
                </c:pt>
                <c:pt idx="531" formatCode="General">
                  <c:v>0.34203600000000001</c:v>
                </c:pt>
                <c:pt idx="532" formatCode="General">
                  <c:v>0.342136</c:v>
                </c:pt>
                <c:pt idx="533" formatCode="General">
                  <c:v>0.34223500000000001</c:v>
                </c:pt>
                <c:pt idx="534" formatCode="General">
                  <c:v>0.342333</c:v>
                </c:pt>
                <c:pt idx="535" formatCode="General">
                  <c:v>0.34242899999999998</c:v>
                </c:pt>
                <c:pt idx="536" formatCode="General">
                  <c:v>0.342524</c:v>
                </c:pt>
                <c:pt idx="537" formatCode="General">
                  <c:v>0.34261799999999998</c:v>
                </c:pt>
                <c:pt idx="538" formatCode="General">
                  <c:v>0.34271000000000001</c:v>
                </c:pt>
                <c:pt idx="539" formatCode="General">
                  <c:v>0.34280100000000002</c:v>
                </c:pt>
                <c:pt idx="540" formatCode="General">
                  <c:v>0.342891</c:v>
                </c:pt>
                <c:pt idx="541" formatCode="General">
                  <c:v>0.34298000000000001</c:v>
                </c:pt>
                <c:pt idx="542" formatCode="General">
                  <c:v>0.34306700000000001</c:v>
                </c:pt>
                <c:pt idx="543" formatCode="General">
                  <c:v>0.34315299999999999</c:v>
                </c:pt>
                <c:pt idx="544" formatCode="General">
                  <c:v>0.34323799999999999</c:v>
                </c:pt>
                <c:pt idx="545" formatCode="General">
                  <c:v>0.34332200000000002</c:v>
                </c:pt>
                <c:pt idx="546" formatCode="General">
                  <c:v>0.34340399999999999</c:v>
                </c:pt>
                <c:pt idx="547" formatCode="General">
                  <c:v>0.34348600000000001</c:v>
                </c:pt>
                <c:pt idx="548" formatCode="General">
                  <c:v>0.34356599999999998</c:v>
                </c:pt>
                <c:pt idx="549" formatCode="General">
                  <c:v>0.34364499999999998</c:v>
                </c:pt>
                <c:pt idx="550" formatCode="General">
                  <c:v>0.34372200000000003</c:v>
                </c:pt>
                <c:pt idx="551" formatCode="General">
                  <c:v>0.34379900000000002</c:v>
                </c:pt>
                <c:pt idx="552" formatCode="General">
                  <c:v>0.34387499999999999</c:v>
                </c:pt>
                <c:pt idx="553" formatCode="General">
                  <c:v>0.343949</c:v>
                </c:pt>
                <c:pt idx="554" formatCode="General">
                  <c:v>0.34402199999999999</c:v>
                </c:pt>
                <c:pt idx="555" formatCode="General">
                  <c:v>0.34409499999999998</c:v>
                </c:pt>
                <c:pt idx="556" formatCode="General">
                  <c:v>0.34416600000000003</c:v>
                </c:pt>
                <c:pt idx="557" formatCode="General">
                  <c:v>0.34423599999999999</c:v>
                </c:pt>
                <c:pt idx="558" formatCode="General">
                  <c:v>0.34430500000000003</c:v>
                </c:pt>
                <c:pt idx="559" formatCode="General">
                  <c:v>0.34437299999999998</c:v>
                </c:pt>
                <c:pt idx="560" formatCode="General">
                  <c:v>0.344439</c:v>
                </c:pt>
                <c:pt idx="561" formatCode="General">
                  <c:v>0.34450500000000001</c:v>
                </c:pt>
                <c:pt idx="562" formatCode="General">
                  <c:v>0.34456999999999999</c:v>
                </c:pt>
                <c:pt idx="563" formatCode="General">
                  <c:v>0.344634</c:v>
                </c:pt>
                <c:pt idx="564" formatCode="General">
                  <c:v>0.34469699999999998</c:v>
                </c:pt>
                <c:pt idx="565" formatCode="General">
                  <c:v>0.34475899999999998</c:v>
                </c:pt>
                <c:pt idx="566" formatCode="General">
                  <c:v>0.34482000000000002</c:v>
                </c:pt>
                <c:pt idx="567" formatCode="General">
                  <c:v>0.34488000000000002</c:v>
                </c:pt>
                <c:pt idx="568" formatCode="General">
                  <c:v>0.344939</c:v>
                </c:pt>
                <c:pt idx="569" formatCode="General">
                  <c:v>0.344997</c:v>
                </c:pt>
                <c:pt idx="570" formatCode="General">
                  <c:v>0.34505400000000003</c:v>
                </c:pt>
                <c:pt idx="571" formatCode="General">
                  <c:v>0.34510999999999997</c:v>
                </c:pt>
                <c:pt idx="572" formatCode="General">
                  <c:v>0.345165</c:v>
                </c:pt>
                <c:pt idx="573" formatCode="General">
                  <c:v>0.34522000000000003</c:v>
                </c:pt>
                <c:pt idx="574" formatCode="General">
                  <c:v>0.345273</c:v>
                </c:pt>
                <c:pt idx="575" formatCode="General">
                  <c:v>0.34532600000000002</c:v>
                </c:pt>
                <c:pt idx="576" formatCode="General">
                  <c:v>0.34537800000000002</c:v>
                </c:pt>
                <c:pt idx="577" formatCode="General">
                  <c:v>0.34542899999999999</c:v>
                </c:pt>
                <c:pt idx="578" formatCode="General">
                  <c:v>0.34547899999999998</c:v>
                </c:pt>
                <c:pt idx="579" formatCode="General">
                  <c:v>0.345528</c:v>
                </c:pt>
                <c:pt idx="580" formatCode="General">
                  <c:v>0.34557700000000002</c:v>
                </c:pt>
                <c:pt idx="581" formatCode="General">
                  <c:v>0.34562500000000002</c:v>
                </c:pt>
                <c:pt idx="582" formatCode="General">
                  <c:v>0.34567199999999998</c:v>
                </c:pt>
                <c:pt idx="583" formatCode="General">
                  <c:v>0.34571800000000003</c:v>
                </c:pt>
                <c:pt idx="584" formatCode="General">
                  <c:v>0.34576299999999999</c:v>
                </c:pt>
                <c:pt idx="585" formatCode="General">
                  <c:v>0.345808</c:v>
                </c:pt>
                <c:pt idx="586" formatCode="General">
                  <c:v>0.34585199999999999</c:v>
                </c:pt>
                <c:pt idx="587" formatCode="General">
                  <c:v>0.34589500000000001</c:v>
                </c:pt>
                <c:pt idx="588" formatCode="General">
                  <c:v>0.34593800000000002</c:v>
                </c:pt>
                <c:pt idx="589" formatCode="General">
                  <c:v>0.34597899999999998</c:v>
                </c:pt>
                <c:pt idx="590" formatCode="General">
                  <c:v>0.34602100000000002</c:v>
                </c:pt>
                <c:pt idx="591" formatCode="General">
                  <c:v>0.34606100000000001</c:v>
                </c:pt>
                <c:pt idx="592" formatCode="General">
                  <c:v>0.34610099999999999</c:v>
                </c:pt>
                <c:pt idx="593" formatCode="General">
                  <c:v>0.34614</c:v>
                </c:pt>
                <c:pt idx="594" formatCode="General">
                  <c:v>0.34617799999999999</c:v>
                </c:pt>
                <c:pt idx="595" formatCode="General">
                  <c:v>0.34621600000000002</c:v>
                </c:pt>
                <c:pt idx="596" formatCode="General">
                  <c:v>0.34625299999999998</c:v>
                </c:pt>
                <c:pt idx="597" formatCode="General">
                  <c:v>0.34628900000000001</c:v>
                </c:pt>
                <c:pt idx="598" formatCode="General">
                  <c:v>0.34632499999999999</c:v>
                </c:pt>
                <c:pt idx="599" formatCode="General">
                  <c:v>0.34636</c:v>
                </c:pt>
                <c:pt idx="600" formatCode="General">
                  <c:v>0.34639500000000001</c:v>
                </c:pt>
                <c:pt idx="601" formatCode="General">
                  <c:v>0.34642899999999999</c:v>
                </c:pt>
                <c:pt idx="602" formatCode="General">
                  <c:v>0.34646199999999999</c:v>
                </c:pt>
                <c:pt idx="603" formatCode="General">
                  <c:v>0.346495</c:v>
                </c:pt>
                <c:pt idx="604" formatCode="General">
                  <c:v>0.34652699999999997</c:v>
                </c:pt>
                <c:pt idx="605" formatCode="General">
                  <c:v>0.34655900000000001</c:v>
                </c:pt>
                <c:pt idx="606" formatCode="General">
                  <c:v>0.34659000000000001</c:v>
                </c:pt>
                <c:pt idx="607" formatCode="General">
                  <c:v>0.34662100000000001</c:v>
                </c:pt>
                <c:pt idx="608" formatCode="General">
                  <c:v>0.34665099999999999</c:v>
                </c:pt>
                <c:pt idx="609" formatCode="General">
                  <c:v>0.34668100000000002</c:v>
                </c:pt>
                <c:pt idx="610" formatCode="General">
                  <c:v>0.34671000000000002</c:v>
                </c:pt>
                <c:pt idx="611" formatCode="General">
                  <c:v>0.34673900000000002</c:v>
                </c:pt>
                <c:pt idx="612" formatCode="General">
                  <c:v>0.34676699999999999</c:v>
                </c:pt>
                <c:pt idx="613" formatCode="General">
                  <c:v>0.34679399999999999</c:v>
                </c:pt>
                <c:pt idx="614" formatCode="General">
                  <c:v>0.34682099999999999</c:v>
                </c:pt>
                <c:pt idx="615" formatCode="General">
                  <c:v>0.34684799999999999</c:v>
                </c:pt>
                <c:pt idx="616" formatCode="General">
                  <c:v>0.34687400000000002</c:v>
                </c:pt>
                <c:pt idx="617" formatCode="General">
                  <c:v>0.34689999999999999</c:v>
                </c:pt>
                <c:pt idx="618" formatCode="General">
                  <c:v>0.34692499999999998</c:v>
                </c:pt>
                <c:pt idx="619" formatCode="General">
                  <c:v>0.34694999999999998</c:v>
                </c:pt>
                <c:pt idx="620" formatCode="General">
                  <c:v>0.34697499999999998</c:v>
                </c:pt>
                <c:pt idx="621" formatCode="General">
                  <c:v>0.346999</c:v>
                </c:pt>
                <c:pt idx="622" formatCode="General">
                  <c:v>0.347022</c:v>
                </c:pt>
                <c:pt idx="623" formatCode="General">
                  <c:v>0.34704499999999999</c:v>
                </c:pt>
                <c:pt idx="624" formatCode="General">
                  <c:v>0.34706799999999999</c:v>
                </c:pt>
                <c:pt idx="625" formatCode="General">
                  <c:v>0.34709099999999998</c:v>
                </c:pt>
                <c:pt idx="626" formatCode="General">
                  <c:v>0.347113</c:v>
                </c:pt>
                <c:pt idx="627" formatCode="General">
                  <c:v>0.347134</c:v>
                </c:pt>
                <c:pt idx="628" formatCode="General">
                  <c:v>0.34715600000000002</c:v>
                </c:pt>
                <c:pt idx="629" formatCode="General">
                  <c:v>0.34717599999999998</c:v>
                </c:pt>
                <c:pt idx="630" formatCode="General">
                  <c:v>0.34719699999999998</c:v>
                </c:pt>
                <c:pt idx="631" formatCode="General">
                  <c:v>0.347217</c:v>
                </c:pt>
                <c:pt idx="632" formatCode="General">
                  <c:v>0.34723700000000002</c:v>
                </c:pt>
                <c:pt idx="633" formatCode="General">
                  <c:v>0.34725600000000001</c:v>
                </c:pt>
                <c:pt idx="634" formatCode="General">
                  <c:v>0.34727599999999997</c:v>
                </c:pt>
                <c:pt idx="635" formatCode="General">
                  <c:v>0.34729399999999999</c:v>
                </c:pt>
                <c:pt idx="636" formatCode="General">
                  <c:v>0.34731299999999998</c:v>
                </c:pt>
                <c:pt idx="637" formatCode="General">
                  <c:v>0.347331</c:v>
                </c:pt>
                <c:pt idx="638" formatCode="General">
                  <c:v>0.34734900000000002</c:v>
                </c:pt>
                <c:pt idx="639" formatCode="General">
                  <c:v>0.34736699999999998</c:v>
                </c:pt>
                <c:pt idx="640" formatCode="General">
                  <c:v>0.34738400000000003</c:v>
                </c:pt>
                <c:pt idx="641" formatCode="General">
                  <c:v>0.34740100000000002</c:v>
                </c:pt>
                <c:pt idx="642" formatCode="General">
                  <c:v>0.347418</c:v>
                </c:pt>
                <c:pt idx="643" formatCode="General">
                  <c:v>0.34743400000000002</c:v>
                </c:pt>
                <c:pt idx="644" formatCode="General">
                  <c:v>0.34744999999999998</c:v>
                </c:pt>
                <c:pt idx="645" formatCode="General">
                  <c:v>0.347466</c:v>
                </c:pt>
                <c:pt idx="646" formatCode="General">
                  <c:v>0.34748099999999998</c:v>
                </c:pt>
                <c:pt idx="647" formatCode="General">
                  <c:v>0.347497</c:v>
                </c:pt>
                <c:pt idx="648" formatCode="General">
                  <c:v>0.34751199999999999</c:v>
                </c:pt>
                <c:pt idx="649" formatCode="General">
                  <c:v>0.34752699999999997</c:v>
                </c:pt>
                <c:pt idx="650" formatCode="General">
                  <c:v>0.34754099999999999</c:v>
                </c:pt>
                <c:pt idx="651" formatCode="General">
                  <c:v>0.347555</c:v>
                </c:pt>
                <c:pt idx="652" formatCode="General">
                  <c:v>0.34756999999999999</c:v>
                </c:pt>
                <c:pt idx="653" formatCode="General">
                  <c:v>0.34758299999999998</c:v>
                </c:pt>
                <c:pt idx="654" formatCode="General">
                  <c:v>0.34759699999999999</c:v>
                </c:pt>
                <c:pt idx="655" formatCode="General">
                  <c:v>0.34760999999999997</c:v>
                </c:pt>
                <c:pt idx="656" formatCode="General">
                  <c:v>0.34762300000000002</c:v>
                </c:pt>
                <c:pt idx="657" formatCode="General">
                  <c:v>0.347636</c:v>
                </c:pt>
                <c:pt idx="658" formatCode="General">
                  <c:v>0.34764899999999999</c:v>
                </c:pt>
                <c:pt idx="659" formatCode="General">
                  <c:v>0.34766200000000003</c:v>
                </c:pt>
                <c:pt idx="660" formatCode="General">
                  <c:v>0.34767399999999998</c:v>
                </c:pt>
                <c:pt idx="661" formatCode="General">
                  <c:v>0.347686</c:v>
                </c:pt>
                <c:pt idx="662" formatCode="General">
                  <c:v>0.34769800000000001</c:v>
                </c:pt>
                <c:pt idx="663" formatCode="General">
                  <c:v>0.34771000000000002</c:v>
                </c:pt>
                <c:pt idx="664" formatCode="General">
                  <c:v>0.347721</c:v>
                </c:pt>
                <c:pt idx="665" formatCode="General">
                  <c:v>0.34773199999999999</c:v>
                </c:pt>
                <c:pt idx="666" formatCode="General">
                  <c:v>0.347744</c:v>
                </c:pt>
                <c:pt idx="667" formatCode="General">
                  <c:v>0.34775499999999998</c:v>
                </c:pt>
                <c:pt idx="668" formatCode="General">
                  <c:v>0.34776499999999999</c:v>
                </c:pt>
                <c:pt idx="669" formatCode="General">
                  <c:v>0.34777599999999997</c:v>
                </c:pt>
                <c:pt idx="670" formatCode="General">
                  <c:v>0.34778599999999998</c:v>
                </c:pt>
                <c:pt idx="671" formatCode="General">
                  <c:v>0.34779700000000002</c:v>
                </c:pt>
                <c:pt idx="672" formatCode="General">
                  <c:v>0.34780699999999998</c:v>
                </c:pt>
                <c:pt idx="673" formatCode="General">
                  <c:v>0.34781699999999999</c:v>
                </c:pt>
                <c:pt idx="674" formatCode="General">
                  <c:v>0.34782600000000002</c:v>
                </c:pt>
                <c:pt idx="675" formatCode="General">
                  <c:v>0.34783599999999998</c:v>
                </c:pt>
                <c:pt idx="676" formatCode="General">
                  <c:v>0.34784599999999999</c:v>
                </c:pt>
                <c:pt idx="677" formatCode="General">
                  <c:v>0.34785500000000003</c:v>
                </c:pt>
                <c:pt idx="678" formatCode="General">
                  <c:v>0.34786400000000001</c:v>
                </c:pt>
                <c:pt idx="679" formatCode="General">
                  <c:v>0.34787299999999999</c:v>
                </c:pt>
                <c:pt idx="680" formatCode="General">
                  <c:v>0.34788200000000002</c:v>
                </c:pt>
                <c:pt idx="681" formatCode="General">
                  <c:v>0.34789100000000001</c:v>
                </c:pt>
                <c:pt idx="682" formatCode="General">
                  <c:v>0.34789900000000001</c:v>
                </c:pt>
                <c:pt idx="683" formatCode="General">
                  <c:v>0.347908</c:v>
                </c:pt>
                <c:pt idx="684" formatCode="General">
                  <c:v>0.347916</c:v>
                </c:pt>
                <c:pt idx="685" formatCode="General">
                  <c:v>0.34792400000000001</c:v>
                </c:pt>
                <c:pt idx="686" formatCode="General">
                  <c:v>0.34793200000000002</c:v>
                </c:pt>
                <c:pt idx="687" formatCode="General">
                  <c:v>0.34794000000000003</c:v>
                </c:pt>
                <c:pt idx="688" formatCode="General">
                  <c:v>0.34794799999999998</c:v>
                </c:pt>
                <c:pt idx="689" formatCode="General">
                  <c:v>0.34795599999999999</c:v>
                </c:pt>
                <c:pt idx="690" formatCode="General">
                  <c:v>0.347964</c:v>
                </c:pt>
                <c:pt idx="691" formatCode="General">
                  <c:v>0.34797099999999997</c:v>
                </c:pt>
                <c:pt idx="692" formatCode="General">
                  <c:v>0.34797800000000001</c:v>
                </c:pt>
                <c:pt idx="693" formatCode="General">
                  <c:v>0.34798600000000002</c:v>
                </c:pt>
                <c:pt idx="694" formatCode="General">
                  <c:v>0.347993</c:v>
                </c:pt>
                <c:pt idx="695" formatCode="General">
                  <c:v>0.34799999999999998</c:v>
                </c:pt>
                <c:pt idx="696" formatCode="General">
                  <c:v>0.34800700000000001</c:v>
                </c:pt>
                <c:pt idx="697" formatCode="General">
                  <c:v>0.34801399999999999</c:v>
                </c:pt>
                <c:pt idx="698" formatCode="General">
                  <c:v>0.34802</c:v>
                </c:pt>
                <c:pt idx="699" formatCode="General">
                  <c:v>0.34802699999999998</c:v>
                </c:pt>
                <c:pt idx="700" formatCode="General">
                  <c:v>0.34803400000000001</c:v>
                </c:pt>
                <c:pt idx="701" formatCode="General">
                  <c:v>0.34804000000000002</c:v>
                </c:pt>
                <c:pt idx="702" formatCode="General">
                  <c:v>0.34804600000000002</c:v>
                </c:pt>
                <c:pt idx="703" formatCode="General">
                  <c:v>0.348053</c:v>
                </c:pt>
                <c:pt idx="704" formatCode="General">
                  <c:v>0.34805900000000001</c:v>
                </c:pt>
                <c:pt idx="705" formatCode="General">
                  <c:v>0.34806500000000001</c:v>
                </c:pt>
                <c:pt idx="706" formatCode="General">
                  <c:v>0.34807100000000002</c:v>
                </c:pt>
                <c:pt idx="707" formatCode="General">
                  <c:v>0.34807700000000003</c:v>
                </c:pt>
                <c:pt idx="708" formatCode="General">
                  <c:v>0.348082</c:v>
                </c:pt>
                <c:pt idx="709" formatCode="General">
                  <c:v>0.34808800000000001</c:v>
                </c:pt>
                <c:pt idx="710" formatCode="General">
                  <c:v>0.34809400000000001</c:v>
                </c:pt>
                <c:pt idx="711" formatCode="General">
                  <c:v>0.34809899999999999</c:v>
                </c:pt>
                <c:pt idx="712" formatCode="General">
                  <c:v>0.348105</c:v>
                </c:pt>
                <c:pt idx="713" formatCode="General">
                  <c:v>0.34810999999999998</c:v>
                </c:pt>
                <c:pt idx="714" formatCode="General">
                  <c:v>0.34811599999999998</c:v>
                </c:pt>
                <c:pt idx="715" formatCode="General">
                  <c:v>0.34812100000000001</c:v>
                </c:pt>
                <c:pt idx="716" formatCode="General">
                  <c:v>0.34812599999999999</c:v>
                </c:pt>
                <c:pt idx="717" formatCode="General">
                  <c:v>0.34813100000000002</c:v>
                </c:pt>
                <c:pt idx="718" formatCode="General">
                  <c:v>0.348136</c:v>
                </c:pt>
                <c:pt idx="719" formatCode="General">
                  <c:v>0.34814099999999998</c:v>
                </c:pt>
                <c:pt idx="720" formatCode="General">
                  <c:v>0.34814600000000001</c:v>
                </c:pt>
                <c:pt idx="721" formatCode="General">
                  <c:v>0.34815099999999999</c:v>
                </c:pt>
                <c:pt idx="722" formatCode="General">
                  <c:v>0.34815600000000002</c:v>
                </c:pt>
                <c:pt idx="723" formatCode="General">
                  <c:v>0.34816000000000003</c:v>
                </c:pt>
                <c:pt idx="724" formatCode="General">
                  <c:v>0.348165</c:v>
                </c:pt>
                <c:pt idx="725" formatCode="General">
                  <c:v>0.34816900000000001</c:v>
                </c:pt>
                <c:pt idx="726" formatCode="General">
                  <c:v>0.34817399999999998</c:v>
                </c:pt>
                <c:pt idx="727" formatCode="General">
                  <c:v>0.34817799999999999</c:v>
                </c:pt>
                <c:pt idx="728" formatCode="General">
                  <c:v>0.34818300000000002</c:v>
                </c:pt>
                <c:pt idx="729" formatCode="General">
                  <c:v>0.34818700000000002</c:v>
                </c:pt>
                <c:pt idx="730" formatCode="General">
                  <c:v>0.34819099999999997</c:v>
                </c:pt>
                <c:pt idx="731" formatCode="General">
                  <c:v>0.34819600000000001</c:v>
                </c:pt>
                <c:pt idx="732" formatCode="General">
                  <c:v>0.34820000000000001</c:v>
                </c:pt>
                <c:pt idx="733" formatCode="General">
                  <c:v>0.34820400000000001</c:v>
                </c:pt>
                <c:pt idx="734" formatCode="General">
                  <c:v>0.34820800000000002</c:v>
                </c:pt>
                <c:pt idx="735" formatCode="General">
                  <c:v>0.34821200000000002</c:v>
                </c:pt>
                <c:pt idx="736" formatCode="General">
                  <c:v>0.34821600000000003</c:v>
                </c:pt>
                <c:pt idx="737" formatCode="General">
                  <c:v>0.34821999999999997</c:v>
                </c:pt>
                <c:pt idx="738" formatCode="General">
                  <c:v>0.348223</c:v>
                </c:pt>
                <c:pt idx="739" formatCode="General">
                  <c:v>0.34822700000000001</c:v>
                </c:pt>
                <c:pt idx="740" formatCode="General">
                  <c:v>0.34823100000000001</c:v>
                </c:pt>
                <c:pt idx="741" formatCode="General">
                  <c:v>0.34823500000000002</c:v>
                </c:pt>
                <c:pt idx="742" formatCode="General">
                  <c:v>0.34823799999999999</c:v>
                </c:pt>
                <c:pt idx="743" formatCode="General">
                  <c:v>0.348242</c:v>
                </c:pt>
                <c:pt idx="744" formatCode="General">
                  <c:v>0.348246</c:v>
                </c:pt>
                <c:pt idx="745" formatCode="General">
                  <c:v>0.34824899999999998</c:v>
                </c:pt>
                <c:pt idx="746" formatCode="General">
                  <c:v>0.34825200000000001</c:v>
                </c:pt>
                <c:pt idx="747" formatCode="General">
                  <c:v>0.34825600000000001</c:v>
                </c:pt>
                <c:pt idx="748" formatCode="General">
                  <c:v>0.34825899999999999</c:v>
                </c:pt>
                <c:pt idx="749" formatCode="General">
                  <c:v>0.34826299999999999</c:v>
                </c:pt>
                <c:pt idx="750" formatCode="General">
                  <c:v>0.34826600000000002</c:v>
                </c:pt>
                <c:pt idx="751" formatCode="General">
                  <c:v>0.348269</c:v>
                </c:pt>
                <c:pt idx="752" formatCode="General">
                  <c:v>0.34827200000000003</c:v>
                </c:pt>
                <c:pt idx="753" formatCode="General">
                  <c:v>0.34827599999999997</c:v>
                </c:pt>
                <c:pt idx="754" formatCode="General">
                  <c:v>0.34827900000000001</c:v>
                </c:pt>
                <c:pt idx="755" formatCode="General">
                  <c:v>0.34828199999999998</c:v>
                </c:pt>
                <c:pt idx="756" formatCode="General">
                  <c:v>0.34828500000000001</c:v>
                </c:pt>
                <c:pt idx="757" formatCode="General">
                  <c:v>0.34828799999999999</c:v>
                </c:pt>
                <c:pt idx="758" formatCode="General">
                  <c:v>0.34829100000000002</c:v>
                </c:pt>
                <c:pt idx="759" formatCode="General">
                  <c:v>0.34829399999999999</c:v>
                </c:pt>
                <c:pt idx="760" formatCode="General">
                  <c:v>0.34829700000000002</c:v>
                </c:pt>
                <c:pt idx="761" formatCode="General">
                  <c:v>0.3483</c:v>
                </c:pt>
                <c:pt idx="762" formatCode="General">
                  <c:v>0.348302</c:v>
                </c:pt>
                <c:pt idx="763" formatCode="General">
                  <c:v>0.34830499999999998</c:v>
                </c:pt>
                <c:pt idx="764" formatCode="General">
                  <c:v>0.34830800000000001</c:v>
                </c:pt>
                <c:pt idx="765" formatCode="General">
                  <c:v>0.34831099999999998</c:v>
                </c:pt>
                <c:pt idx="766" formatCode="General">
                  <c:v>0.34831299999999998</c:v>
                </c:pt>
                <c:pt idx="767" formatCode="General">
                  <c:v>0.34831600000000001</c:v>
                </c:pt>
                <c:pt idx="768" formatCode="General">
                  <c:v>0.34831899999999999</c:v>
                </c:pt>
                <c:pt idx="769" formatCode="General">
                  <c:v>0.34832099999999999</c:v>
                </c:pt>
                <c:pt idx="770" formatCode="General">
                  <c:v>0.34832400000000002</c:v>
                </c:pt>
                <c:pt idx="771" formatCode="General">
                  <c:v>0.34832600000000002</c:v>
                </c:pt>
                <c:pt idx="772" formatCode="General">
                  <c:v>0.348329</c:v>
                </c:pt>
                <c:pt idx="773" formatCode="General">
                  <c:v>0.348331</c:v>
                </c:pt>
                <c:pt idx="774" formatCode="General">
                  <c:v>0.34833399999999998</c:v>
                </c:pt>
                <c:pt idx="775" formatCode="General">
                  <c:v>0.34833599999999998</c:v>
                </c:pt>
                <c:pt idx="776" formatCode="General">
                  <c:v>0.34833900000000001</c:v>
                </c:pt>
                <c:pt idx="777" formatCode="General">
                  <c:v>0.34834100000000001</c:v>
                </c:pt>
                <c:pt idx="778" formatCode="General">
                  <c:v>0.34834300000000001</c:v>
                </c:pt>
                <c:pt idx="779" formatCode="General">
                  <c:v>0.34834599999999999</c:v>
                </c:pt>
                <c:pt idx="780" formatCode="General">
                  <c:v>0.34834799999999999</c:v>
                </c:pt>
                <c:pt idx="781" formatCode="General">
                  <c:v>0.34834999999999999</c:v>
                </c:pt>
                <c:pt idx="782" formatCode="General">
                  <c:v>0.34835199999999999</c:v>
                </c:pt>
                <c:pt idx="783" formatCode="General">
                  <c:v>0.34835500000000003</c:v>
                </c:pt>
                <c:pt idx="784" formatCode="General">
                  <c:v>0.34835700000000003</c:v>
                </c:pt>
                <c:pt idx="785" formatCode="General">
                  <c:v>0.34835899999999997</c:v>
                </c:pt>
                <c:pt idx="786" formatCode="General">
                  <c:v>0.34836099999999998</c:v>
                </c:pt>
                <c:pt idx="787" formatCode="General">
                  <c:v>0.34836299999999998</c:v>
                </c:pt>
                <c:pt idx="788" formatCode="General">
                  <c:v>0.34836499999999998</c:v>
                </c:pt>
                <c:pt idx="789" formatCode="General">
                  <c:v>0.34836699999999998</c:v>
                </c:pt>
                <c:pt idx="790" formatCode="General">
                  <c:v>0.34836899999999998</c:v>
                </c:pt>
                <c:pt idx="791" formatCode="General">
                  <c:v>0.34837099999999999</c:v>
                </c:pt>
                <c:pt idx="792" formatCode="General">
                  <c:v>0.34837299999999999</c:v>
                </c:pt>
                <c:pt idx="793" formatCode="General">
                  <c:v>0.34837499999999999</c:v>
                </c:pt>
                <c:pt idx="794" formatCode="General">
                  <c:v>0.34837699999999999</c:v>
                </c:pt>
                <c:pt idx="795" formatCode="General">
                  <c:v>0.34837899999999999</c:v>
                </c:pt>
                <c:pt idx="796" formatCode="General">
                  <c:v>0.348381</c:v>
                </c:pt>
                <c:pt idx="797" formatCode="General">
                  <c:v>0.348383</c:v>
                </c:pt>
                <c:pt idx="798" formatCode="General">
                  <c:v>0.34838400000000003</c:v>
                </c:pt>
                <c:pt idx="799" formatCode="General">
                  <c:v>0.34838599999999997</c:v>
                </c:pt>
                <c:pt idx="800" formatCode="General">
                  <c:v>0.34838799999999998</c:v>
                </c:pt>
                <c:pt idx="801" formatCode="General">
                  <c:v>0.34838999999999998</c:v>
                </c:pt>
                <c:pt idx="802" formatCode="General">
                  <c:v>0.34839100000000001</c:v>
                </c:pt>
                <c:pt idx="803" formatCode="General">
                  <c:v>0.34839300000000001</c:v>
                </c:pt>
                <c:pt idx="804" formatCode="General">
                  <c:v>0.34839500000000001</c:v>
                </c:pt>
                <c:pt idx="805" formatCode="General">
                  <c:v>0.34839599999999998</c:v>
                </c:pt>
                <c:pt idx="806" formatCode="General">
                  <c:v>0.34839799999999999</c:v>
                </c:pt>
                <c:pt idx="807" formatCode="General">
                  <c:v>0.34839999999999999</c:v>
                </c:pt>
                <c:pt idx="808" formatCode="General">
                  <c:v>0.34840100000000002</c:v>
                </c:pt>
                <c:pt idx="809" formatCode="General">
                  <c:v>0.34840300000000002</c:v>
                </c:pt>
                <c:pt idx="810" formatCode="General">
                  <c:v>0.34840399999999999</c:v>
                </c:pt>
                <c:pt idx="811" formatCode="General">
                  <c:v>0.34840599999999999</c:v>
                </c:pt>
                <c:pt idx="812" formatCode="General">
                  <c:v>0.34840700000000002</c:v>
                </c:pt>
                <c:pt idx="813" formatCode="General">
                  <c:v>0.34840900000000002</c:v>
                </c:pt>
                <c:pt idx="814" formatCode="General">
                  <c:v>0.34841</c:v>
                </c:pt>
                <c:pt idx="815" formatCode="General">
                  <c:v>0.348412</c:v>
                </c:pt>
                <c:pt idx="816" formatCode="General">
                  <c:v>0.34841299999999997</c:v>
                </c:pt>
                <c:pt idx="817" formatCode="General">
                  <c:v>0.34841499999999997</c:v>
                </c:pt>
                <c:pt idx="818" formatCode="General">
                  <c:v>0.348416</c:v>
                </c:pt>
                <c:pt idx="819" formatCode="General">
                  <c:v>0.34841699999999998</c:v>
                </c:pt>
                <c:pt idx="820" formatCode="General">
                  <c:v>0.34841899999999998</c:v>
                </c:pt>
                <c:pt idx="821" formatCode="General">
                  <c:v>0.34842000000000001</c:v>
                </c:pt>
                <c:pt idx="822" formatCode="General">
                  <c:v>0.34842099999999998</c:v>
                </c:pt>
                <c:pt idx="823" formatCode="General">
                  <c:v>0.34842299999999998</c:v>
                </c:pt>
                <c:pt idx="824" formatCode="General">
                  <c:v>0.34842400000000001</c:v>
                </c:pt>
                <c:pt idx="825" formatCode="General">
                  <c:v>0.34842499999999998</c:v>
                </c:pt>
                <c:pt idx="826" formatCode="General">
                  <c:v>0.34842600000000001</c:v>
                </c:pt>
                <c:pt idx="827" formatCode="General">
                  <c:v>0.34842800000000002</c:v>
                </c:pt>
                <c:pt idx="828" formatCode="General">
                  <c:v>0.34842899999999999</c:v>
                </c:pt>
                <c:pt idx="829" formatCode="General">
                  <c:v>0.34843000000000002</c:v>
                </c:pt>
                <c:pt idx="830" formatCode="General">
                  <c:v>0.34843099999999999</c:v>
                </c:pt>
                <c:pt idx="831" formatCode="General">
                  <c:v>0.34843200000000002</c:v>
                </c:pt>
                <c:pt idx="832" formatCode="General">
                  <c:v>0.34843299999999999</c:v>
                </c:pt>
                <c:pt idx="833" formatCode="General">
                  <c:v>0.34843400000000002</c:v>
                </c:pt>
                <c:pt idx="834" formatCode="General">
                  <c:v>0.34843499999999999</c:v>
                </c:pt>
                <c:pt idx="835" formatCode="General">
                  <c:v>0.34843600000000002</c:v>
                </c:pt>
                <c:pt idx="836" formatCode="General">
                  <c:v>0.348437</c:v>
                </c:pt>
                <c:pt idx="837" formatCode="General">
                  <c:v>0.34843800000000003</c:v>
                </c:pt>
                <c:pt idx="838" formatCode="General">
                  <c:v>0.348439</c:v>
                </c:pt>
                <c:pt idx="839" formatCode="General">
                  <c:v>0.34844000000000003</c:v>
                </c:pt>
                <c:pt idx="840" formatCode="General">
                  <c:v>0.348441</c:v>
                </c:pt>
                <c:pt idx="841" formatCode="General">
                  <c:v>0.34844199999999997</c:v>
                </c:pt>
                <c:pt idx="842" formatCode="General">
                  <c:v>0.348443</c:v>
                </c:pt>
                <c:pt idx="843" formatCode="General">
                  <c:v>0.34844399999999998</c:v>
                </c:pt>
                <c:pt idx="844" formatCode="General">
                  <c:v>0.348445</c:v>
                </c:pt>
                <c:pt idx="845" formatCode="General">
                  <c:v>0.34844599999999998</c:v>
                </c:pt>
                <c:pt idx="846" formatCode="General">
                  <c:v>0.34844700000000001</c:v>
                </c:pt>
                <c:pt idx="847" formatCode="General">
                  <c:v>0.34844799999999998</c:v>
                </c:pt>
                <c:pt idx="848" formatCode="General">
                  <c:v>0.34844799999999998</c:v>
                </c:pt>
                <c:pt idx="849" formatCode="General">
                  <c:v>0.34844900000000001</c:v>
                </c:pt>
                <c:pt idx="850" formatCode="General">
                  <c:v>0.34844999999999998</c:v>
                </c:pt>
                <c:pt idx="851" formatCode="General">
                  <c:v>0.34845100000000001</c:v>
                </c:pt>
                <c:pt idx="852" formatCode="General">
                  <c:v>0.34845199999999998</c:v>
                </c:pt>
                <c:pt idx="853" formatCode="General">
                  <c:v>0.34845199999999998</c:v>
                </c:pt>
                <c:pt idx="854" formatCode="General">
                  <c:v>0.34845300000000001</c:v>
                </c:pt>
                <c:pt idx="855" formatCode="General">
                  <c:v>0.34845399999999999</c:v>
                </c:pt>
                <c:pt idx="856" formatCode="General">
                  <c:v>0.34845399999999999</c:v>
                </c:pt>
                <c:pt idx="857" formatCode="General">
                  <c:v>0.34845500000000001</c:v>
                </c:pt>
                <c:pt idx="858" formatCode="General">
                  <c:v>0.34845599999999999</c:v>
                </c:pt>
                <c:pt idx="859" formatCode="General">
                  <c:v>0.34845599999999999</c:v>
                </c:pt>
                <c:pt idx="860" formatCode="General">
                  <c:v>0.34845700000000002</c:v>
                </c:pt>
                <c:pt idx="861" formatCode="General">
                  <c:v>0.34845799999999999</c:v>
                </c:pt>
                <c:pt idx="862" formatCode="General">
                  <c:v>0.34845799999999999</c:v>
                </c:pt>
                <c:pt idx="863" formatCode="General">
                  <c:v>0.34845900000000002</c:v>
                </c:pt>
                <c:pt idx="864" formatCode="General">
                  <c:v>0.34845900000000002</c:v>
                </c:pt>
                <c:pt idx="865" formatCode="General">
                  <c:v>0.34845999999999999</c:v>
                </c:pt>
                <c:pt idx="866" formatCode="General">
                  <c:v>0.34845999999999999</c:v>
                </c:pt>
                <c:pt idx="867" formatCode="General">
                  <c:v>0.34846100000000002</c:v>
                </c:pt>
                <c:pt idx="868" formatCode="General">
                  <c:v>0.34846100000000002</c:v>
                </c:pt>
                <c:pt idx="869" formatCode="General">
                  <c:v>0.34846199999999999</c:v>
                </c:pt>
                <c:pt idx="870" formatCode="General">
                  <c:v>0.34846199999999999</c:v>
                </c:pt>
                <c:pt idx="871" formatCode="General">
                  <c:v>0.34846300000000002</c:v>
                </c:pt>
                <c:pt idx="872" formatCode="General">
                  <c:v>0.34846300000000002</c:v>
                </c:pt>
                <c:pt idx="873" formatCode="General">
                  <c:v>0.34846300000000002</c:v>
                </c:pt>
                <c:pt idx="874" formatCode="General">
                  <c:v>0.348464</c:v>
                </c:pt>
                <c:pt idx="875" formatCode="General">
                  <c:v>0.348464</c:v>
                </c:pt>
                <c:pt idx="876" formatCode="General">
                  <c:v>0.348464</c:v>
                </c:pt>
                <c:pt idx="877" formatCode="General">
                  <c:v>0.34846500000000002</c:v>
                </c:pt>
                <c:pt idx="878" formatCode="General">
                  <c:v>0.34846500000000002</c:v>
                </c:pt>
                <c:pt idx="879" formatCode="General">
                  <c:v>0.34846500000000002</c:v>
                </c:pt>
                <c:pt idx="880" formatCode="General">
                  <c:v>0.348466</c:v>
                </c:pt>
                <c:pt idx="881" formatCode="General">
                  <c:v>0.348466</c:v>
                </c:pt>
                <c:pt idx="882" formatCode="General">
                  <c:v>0.348466</c:v>
                </c:pt>
                <c:pt idx="883" formatCode="General">
                  <c:v>0.348466</c:v>
                </c:pt>
                <c:pt idx="884" formatCode="General">
                  <c:v>0.34846700000000003</c:v>
                </c:pt>
                <c:pt idx="885" formatCode="General">
                  <c:v>0.34846700000000003</c:v>
                </c:pt>
                <c:pt idx="886" formatCode="General">
                  <c:v>0.34846700000000003</c:v>
                </c:pt>
                <c:pt idx="887" formatCode="General">
                  <c:v>0.34846700000000003</c:v>
                </c:pt>
                <c:pt idx="888" formatCode="General">
                  <c:v>0.34846700000000003</c:v>
                </c:pt>
                <c:pt idx="889" formatCode="General">
                  <c:v>0.34846700000000003</c:v>
                </c:pt>
                <c:pt idx="890" formatCode="General">
                  <c:v>0.348468</c:v>
                </c:pt>
                <c:pt idx="891" formatCode="General">
                  <c:v>0.348468</c:v>
                </c:pt>
                <c:pt idx="892" formatCode="General">
                  <c:v>0.348468</c:v>
                </c:pt>
                <c:pt idx="893" formatCode="General">
                  <c:v>0.348468</c:v>
                </c:pt>
                <c:pt idx="894" formatCode="General">
                  <c:v>0.348468</c:v>
                </c:pt>
                <c:pt idx="895" formatCode="General">
                  <c:v>0.348468</c:v>
                </c:pt>
                <c:pt idx="896" formatCode="General">
                  <c:v>0.348468</c:v>
                </c:pt>
                <c:pt idx="897" formatCode="General">
                  <c:v>0.348468</c:v>
                </c:pt>
                <c:pt idx="898" formatCode="General">
                  <c:v>0.348468</c:v>
                </c:pt>
                <c:pt idx="899" formatCode="General">
                  <c:v>0.348468</c:v>
                </c:pt>
                <c:pt idx="900" formatCode="General">
                  <c:v>0.348468</c:v>
                </c:pt>
                <c:pt idx="901" formatCode="General">
                  <c:v>0.348468</c:v>
                </c:pt>
                <c:pt idx="902" formatCode="General">
                  <c:v>0.348468</c:v>
                </c:pt>
                <c:pt idx="903" formatCode="General">
                  <c:v>0.348468</c:v>
                </c:pt>
                <c:pt idx="904" formatCode="General">
                  <c:v>0.348468</c:v>
                </c:pt>
                <c:pt idx="905" formatCode="General">
                  <c:v>0.348468</c:v>
                </c:pt>
                <c:pt idx="906" formatCode="General">
                  <c:v>0.348468</c:v>
                </c:pt>
                <c:pt idx="907" formatCode="General">
                  <c:v>0.348468</c:v>
                </c:pt>
                <c:pt idx="908" formatCode="General">
                  <c:v>0.348468</c:v>
                </c:pt>
                <c:pt idx="909" formatCode="General">
                  <c:v>0.348468</c:v>
                </c:pt>
                <c:pt idx="910" formatCode="General">
                  <c:v>0.348468</c:v>
                </c:pt>
                <c:pt idx="911" formatCode="General">
                  <c:v>0.348468</c:v>
                </c:pt>
                <c:pt idx="912" formatCode="General">
                  <c:v>0.348468</c:v>
                </c:pt>
                <c:pt idx="913" formatCode="General">
                  <c:v>0.348468</c:v>
                </c:pt>
                <c:pt idx="914" formatCode="General">
                  <c:v>0.348468</c:v>
                </c:pt>
                <c:pt idx="915" formatCode="General">
                  <c:v>0.348468</c:v>
                </c:pt>
                <c:pt idx="916" formatCode="General">
                  <c:v>0.348468</c:v>
                </c:pt>
                <c:pt idx="917" formatCode="General">
                  <c:v>0.348468</c:v>
                </c:pt>
                <c:pt idx="918" formatCode="General">
                  <c:v>0.348468</c:v>
                </c:pt>
                <c:pt idx="919" formatCode="General">
                  <c:v>0.348468</c:v>
                </c:pt>
                <c:pt idx="920" formatCode="General">
                  <c:v>0.348468</c:v>
                </c:pt>
                <c:pt idx="921" formatCode="General">
                  <c:v>0.348468</c:v>
                </c:pt>
                <c:pt idx="922" formatCode="General">
                  <c:v>0.348468</c:v>
                </c:pt>
                <c:pt idx="923" formatCode="General">
                  <c:v>0.348468</c:v>
                </c:pt>
                <c:pt idx="924" formatCode="General">
                  <c:v>0.348468</c:v>
                </c:pt>
                <c:pt idx="925" formatCode="General">
                  <c:v>0.348468</c:v>
                </c:pt>
                <c:pt idx="926" formatCode="General">
                  <c:v>0.348468</c:v>
                </c:pt>
                <c:pt idx="927" formatCode="General">
                  <c:v>0.348468</c:v>
                </c:pt>
                <c:pt idx="928" formatCode="General">
                  <c:v>0.348468</c:v>
                </c:pt>
                <c:pt idx="929" formatCode="General">
                  <c:v>0.348468</c:v>
                </c:pt>
                <c:pt idx="930" formatCode="General">
                  <c:v>0.348468</c:v>
                </c:pt>
                <c:pt idx="931" formatCode="General">
                  <c:v>0.348468</c:v>
                </c:pt>
                <c:pt idx="932" formatCode="General">
                  <c:v>0.348468</c:v>
                </c:pt>
                <c:pt idx="933" formatCode="General">
                  <c:v>0.348468</c:v>
                </c:pt>
                <c:pt idx="934" formatCode="General">
                  <c:v>0.348468</c:v>
                </c:pt>
                <c:pt idx="935" formatCode="General">
                  <c:v>0.348468</c:v>
                </c:pt>
                <c:pt idx="936" formatCode="General">
                  <c:v>0.348468</c:v>
                </c:pt>
                <c:pt idx="937" formatCode="General">
                  <c:v>0.348468</c:v>
                </c:pt>
                <c:pt idx="938" formatCode="General">
                  <c:v>0.348468</c:v>
                </c:pt>
                <c:pt idx="939" formatCode="General">
                  <c:v>0.348468</c:v>
                </c:pt>
                <c:pt idx="940" formatCode="General">
                  <c:v>0.348468</c:v>
                </c:pt>
                <c:pt idx="941" formatCode="General">
                  <c:v>0.348468</c:v>
                </c:pt>
                <c:pt idx="942" formatCode="General">
                  <c:v>0.348468</c:v>
                </c:pt>
                <c:pt idx="943" formatCode="General">
                  <c:v>0.348468</c:v>
                </c:pt>
                <c:pt idx="944" formatCode="General">
                  <c:v>0.348468</c:v>
                </c:pt>
                <c:pt idx="945" formatCode="General">
                  <c:v>0.348468</c:v>
                </c:pt>
                <c:pt idx="946" formatCode="General">
                  <c:v>0.348468</c:v>
                </c:pt>
                <c:pt idx="947" formatCode="General">
                  <c:v>0.348468</c:v>
                </c:pt>
                <c:pt idx="948" formatCode="General">
                  <c:v>0.348468</c:v>
                </c:pt>
                <c:pt idx="949" formatCode="General">
                  <c:v>0.348468</c:v>
                </c:pt>
                <c:pt idx="950" formatCode="General">
                  <c:v>0.348468</c:v>
                </c:pt>
                <c:pt idx="951" formatCode="General">
                  <c:v>0.348468</c:v>
                </c:pt>
                <c:pt idx="952" formatCode="General">
                  <c:v>0.348468</c:v>
                </c:pt>
                <c:pt idx="953" formatCode="General">
                  <c:v>0.348468</c:v>
                </c:pt>
                <c:pt idx="954" formatCode="General">
                  <c:v>0.348468</c:v>
                </c:pt>
                <c:pt idx="955" formatCode="General">
                  <c:v>0.348468</c:v>
                </c:pt>
                <c:pt idx="956" formatCode="General">
                  <c:v>0.348468</c:v>
                </c:pt>
                <c:pt idx="957" formatCode="General">
                  <c:v>0.348468</c:v>
                </c:pt>
                <c:pt idx="958" formatCode="General">
                  <c:v>0.348468</c:v>
                </c:pt>
                <c:pt idx="959" formatCode="General">
                  <c:v>0.348468</c:v>
                </c:pt>
                <c:pt idx="960" formatCode="General">
                  <c:v>0.348468</c:v>
                </c:pt>
                <c:pt idx="961" formatCode="General">
                  <c:v>0.348468</c:v>
                </c:pt>
                <c:pt idx="962" formatCode="General">
                  <c:v>0.348468</c:v>
                </c:pt>
                <c:pt idx="963" formatCode="General">
                  <c:v>0.348468</c:v>
                </c:pt>
                <c:pt idx="964" formatCode="General">
                  <c:v>0.348468</c:v>
                </c:pt>
                <c:pt idx="965" formatCode="General">
                  <c:v>0.348468</c:v>
                </c:pt>
                <c:pt idx="966" formatCode="General">
                  <c:v>0.348468</c:v>
                </c:pt>
                <c:pt idx="967" formatCode="General">
                  <c:v>0.348468</c:v>
                </c:pt>
                <c:pt idx="968" formatCode="General">
                  <c:v>0.348468</c:v>
                </c:pt>
                <c:pt idx="969" formatCode="General">
                  <c:v>0.348468</c:v>
                </c:pt>
                <c:pt idx="970" formatCode="General">
                  <c:v>0.348468</c:v>
                </c:pt>
                <c:pt idx="971" formatCode="General">
                  <c:v>0.348468</c:v>
                </c:pt>
                <c:pt idx="972" formatCode="General">
                  <c:v>0.348468</c:v>
                </c:pt>
                <c:pt idx="973" formatCode="General">
                  <c:v>0.348468</c:v>
                </c:pt>
                <c:pt idx="974" formatCode="General">
                  <c:v>0.348468</c:v>
                </c:pt>
                <c:pt idx="975" formatCode="General">
                  <c:v>0.348468</c:v>
                </c:pt>
                <c:pt idx="976" formatCode="General">
                  <c:v>0.348468</c:v>
                </c:pt>
                <c:pt idx="977" formatCode="General">
                  <c:v>0.348468</c:v>
                </c:pt>
                <c:pt idx="978" formatCode="General">
                  <c:v>0.348468</c:v>
                </c:pt>
                <c:pt idx="979" formatCode="General">
                  <c:v>0.348468</c:v>
                </c:pt>
                <c:pt idx="980" formatCode="General">
                  <c:v>0.348468</c:v>
                </c:pt>
                <c:pt idx="981" formatCode="General">
                  <c:v>0.348468</c:v>
                </c:pt>
                <c:pt idx="982" formatCode="General">
                  <c:v>0.348468</c:v>
                </c:pt>
                <c:pt idx="983" formatCode="General">
                  <c:v>0.348468</c:v>
                </c:pt>
                <c:pt idx="984" formatCode="General">
                  <c:v>0.348468</c:v>
                </c:pt>
                <c:pt idx="985" formatCode="General">
                  <c:v>0.348468</c:v>
                </c:pt>
                <c:pt idx="986" formatCode="General">
                  <c:v>0.348468</c:v>
                </c:pt>
                <c:pt idx="987" formatCode="General">
                  <c:v>0.348468</c:v>
                </c:pt>
                <c:pt idx="988" formatCode="General">
                  <c:v>0.348468</c:v>
                </c:pt>
                <c:pt idx="989" formatCode="General">
                  <c:v>0.348468</c:v>
                </c:pt>
                <c:pt idx="990" formatCode="General">
                  <c:v>0.348468</c:v>
                </c:pt>
                <c:pt idx="991" formatCode="General">
                  <c:v>0.348468</c:v>
                </c:pt>
                <c:pt idx="992" formatCode="General">
                  <c:v>0.348468</c:v>
                </c:pt>
                <c:pt idx="993" formatCode="General">
                  <c:v>0.348468</c:v>
                </c:pt>
                <c:pt idx="994" formatCode="General">
                  <c:v>0.348468</c:v>
                </c:pt>
                <c:pt idx="995" formatCode="General">
                  <c:v>0.348468</c:v>
                </c:pt>
                <c:pt idx="996" formatCode="General">
                  <c:v>0.348468</c:v>
                </c:pt>
                <c:pt idx="997" formatCode="General">
                  <c:v>0.348468</c:v>
                </c:pt>
                <c:pt idx="998" formatCode="General">
                  <c:v>0.348468</c:v>
                </c:pt>
                <c:pt idx="999" formatCode="General">
                  <c:v>0.348468</c:v>
                </c:pt>
                <c:pt idx="1000" formatCode="General">
                  <c:v>0.348468</c:v>
                </c:pt>
              </c:numCache>
            </c:numRef>
          </c:xVal>
          <c:yVal>
            <c:numRef>
              <c:f>'28Mg_Al'!$BG$46:$BG$1046</c:f>
              <c:numCache>
                <c:formatCode>0.00E+00</c:formatCode>
                <c:ptCount val="1001"/>
                <c:pt idx="0">
                  <c:v>172.413793103448</c:v>
                </c:pt>
                <c:pt idx="1">
                  <c:v>171.77</c:v>
                </c:pt>
                <c:pt idx="2">
                  <c:v>171.12800000000001</c:v>
                </c:pt>
                <c:pt idx="3">
                  <c:v>170.48699999999999</c:v>
                </c:pt>
                <c:pt idx="4">
                  <c:v>169.84700000000001</c:v>
                </c:pt>
                <c:pt idx="5">
                  <c:v>169.208</c:v>
                </c:pt>
                <c:pt idx="6">
                  <c:v>168.571</c:v>
                </c:pt>
                <c:pt idx="7">
                  <c:v>167.934</c:v>
                </c:pt>
                <c:pt idx="8">
                  <c:v>167.29900000000001</c:v>
                </c:pt>
                <c:pt idx="9">
                  <c:v>166.666</c:v>
                </c:pt>
                <c:pt idx="10">
                  <c:v>166.03299999999999</c:v>
                </c:pt>
                <c:pt idx="11">
                  <c:v>165.40199999999999</c:v>
                </c:pt>
                <c:pt idx="12">
                  <c:v>164.77100000000002</c:v>
                </c:pt>
                <c:pt idx="13">
                  <c:v>164.143</c:v>
                </c:pt>
                <c:pt idx="14">
                  <c:v>163.51499999999999</c:v>
                </c:pt>
                <c:pt idx="15">
                  <c:v>162.88800000000001</c:v>
                </c:pt>
                <c:pt idx="16">
                  <c:v>162.26299999999998</c:v>
                </c:pt>
                <c:pt idx="17">
                  <c:v>161.63900000000001</c:v>
                </c:pt>
                <c:pt idx="18">
                  <c:v>161.01599999999999</c:v>
                </c:pt>
                <c:pt idx="19">
                  <c:v>160.39400000000001</c:v>
                </c:pt>
                <c:pt idx="20">
                  <c:v>159.774</c:v>
                </c:pt>
                <c:pt idx="21">
                  <c:v>159.155</c:v>
                </c:pt>
                <c:pt idx="22">
                  <c:v>158.53700000000001</c:v>
                </c:pt>
                <c:pt idx="23">
                  <c:v>157.92000000000002</c:v>
                </c:pt>
                <c:pt idx="24">
                  <c:v>157.304</c:v>
                </c:pt>
                <c:pt idx="25">
                  <c:v>156.69</c:v>
                </c:pt>
                <c:pt idx="26">
                  <c:v>156.07599999999999</c:v>
                </c:pt>
                <c:pt idx="27">
                  <c:v>155.464</c:v>
                </c:pt>
                <c:pt idx="28">
                  <c:v>154.85299999999998</c:v>
                </c:pt>
                <c:pt idx="29">
                  <c:v>154.24299999999999</c:v>
                </c:pt>
                <c:pt idx="30">
                  <c:v>153.63499999999999</c:v>
                </c:pt>
                <c:pt idx="31">
                  <c:v>153.02699999999999</c:v>
                </c:pt>
                <c:pt idx="32">
                  <c:v>152.42099999999999</c:v>
                </c:pt>
                <c:pt idx="33">
                  <c:v>151.816</c:v>
                </c:pt>
                <c:pt idx="34">
                  <c:v>151.21200000000002</c:v>
                </c:pt>
                <c:pt idx="35">
                  <c:v>150.60899999999998</c:v>
                </c:pt>
                <c:pt idx="36">
                  <c:v>150.00700000000001</c:v>
                </c:pt>
                <c:pt idx="37">
                  <c:v>149.40700000000001</c:v>
                </c:pt>
                <c:pt idx="38">
                  <c:v>148.80799999999999</c:v>
                </c:pt>
                <c:pt idx="39">
                  <c:v>148.21</c:v>
                </c:pt>
                <c:pt idx="40">
                  <c:v>147.613</c:v>
                </c:pt>
                <c:pt idx="41">
                  <c:v>147.017</c:v>
                </c:pt>
                <c:pt idx="42">
                  <c:v>146.422</c:v>
                </c:pt>
                <c:pt idx="43">
                  <c:v>145.828</c:v>
                </c:pt>
                <c:pt idx="44">
                  <c:v>145.23599999999999</c:v>
                </c:pt>
                <c:pt idx="45">
                  <c:v>144.64499999999998</c:v>
                </c:pt>
                <c:pt idx="46">
                  <c:v>144.05499999999998</c:v>
                </c:pt>
                <c:pt idx="47">
                  <c:v>143.46600000000001</c:v>
                </c:pt>
                <c:pt idx="48">
                  <c:v>142.87800000000001</c:v>
                </c:pt>
                <c:pt idx="49">
                  <c:v>142.291</c:v>
                </c:pt>
                <c:pt idx="50">
                  <c:v>141.70599999999999</c:v>
                </c:pt>
                <c:pt idx="51">
                  <c:v>141.12100000000001</c:v>
                </c:pt>
                <c:pt idx="52">
                  <c:v>140.53799999999998</c:v>
                </c:pt>
                <c:pt idx="53">
                  <c:v>139.95599999999999</c:v>
                </c:pt>
                <c:pt idx="54">
                  <c:v>139.375</c:v>
                </c:pt>
                <c:pt idx="55">
                  <c:v>138.79599999999999</c:v>
                </c:pt>
                <c:pt idx="56">
                  <c:v>138.21700000000001</c:v>
                </c:pt>
                <c:pt idx="57">
                  <c:v>137.64000000000001</c:v>
                </c:pt>
                <c:pt idx="58">
                  <c:v>137.06299999999999</c:v>
                </c:pt>
                <c:pt idx="59">
                  <c:v>136.488</c:v>
                </c:pt>
                <c:pt idx="60">
                  <c:v>135.91400000000002</c:v>
                </c:pt>
                <c:pt idx="61">
                  <c:v>135.34099999999998</c:v>
                </c:pt>
                <c:pt idx="62">
                  <c:v>134.76900000000001</c:v>
                </c:pt>
                <c:pt idx="63">
                  <c:v>134.19900000000001</c:v>
                </c:pt>
                <c:pt idx="64">
                  <c:v>133.62899999999999</c:v>
                </c:pt>
                <c:pt idx="65">
                  <c:v>133.06100000000001</c:v>
                </c:pt>
                <c:pt idx="66">
                  <c:v>132.494</c:v>
                </c:pt>
                <c:pt idx="67">
                  <c:v>131.928</c:v>
                </c:pt>
                <c:pt idx="68">
                  <c:v>131.363</c:v>
                </c:pt>
                <c:pt idx="69">
                  <c:v>130.79900000000001</c:v>
                </c:pt>
                <c:pt idx="70">
                  <c:v>130.23599999999999</c:v>
                </c:pt>
                <c:pt idx="71">
                  <c:v>129.67500000000001</c:v>
                </c:pt>
                <c:pt idx="72">
                  <c:v>129.114</c:v>
                </c:pt>
                <c:pt idx="73">
                  <c:v>128.55500000000001</c:v>
                </c:pt>
                <c:pt idx="74">
                  <c:v>127.997</c:v>
                </c:pt>
                <c:pt idx="75">
                  <c:v>127.44</c:v>
                </c:pt>
                <c:pt idx="76">
                  <c:v>126.884</c:v>
                </c:pt>
                <c:pt idx="77">
                  <c:v>126.33</c:v>
                </c:pt>
                <c:pt idx="78">
                  <c:v>125.776</c:v>
                </c:pt>
                <c:pt idx="79">
                  <c:v>125.224</c:v>
                </c:pt>
                <c:pt idx="80">
                  <c:v>124.673</c:v>
                </c:pt>
                <c:pt idx="81">
                  <c:v>124.12299999999999</c:v>
                </c:pt>
                <c:pt idx="82">
                  <c:v>123.574</c:v>
                </c:pt>
                <c:pt idx="83">
                  <c:v>123.026</c:v>
                </c:pt>
                <c:pt idx="84">
                  <c:v>122.479</c:v>
                </c:pt>
                <c:pt idx="85">
                  <c:v>121.934</c:v>
                </c:pt>
                <c:pt idx="86">
                  <c:v>121.389</c:v>
                </c:pt>
                <c:pt idx="87">
                  <c:v>120.84599999999999</c:v>
                </c:pt>
                <c:pt idx="88">
                  <c:v>120.30399999999999</c:v>
                </c:pt>
                <c:pt idx="89">
                  <c:v>119.76299999999999</c:v>
                </c:pt>
                <c:pt idx="90">
                  <c:v>119.223</c:v>
                </c:pt>
                <c:pt idx="91">
                  <c:v>118.685</c:v>
                </c:pt>
                <c:pt idx="92">
                  <c:v>118.14700000000001</c:v>
                </c:pt>
                <c:pt idx="93">
                  <c:v>117.61099999999999</c:v>
                </c:pt>
                <c:pt idx="94">
                  <c:v>117.07599999999999</c:v>
                </c:pt>
                <c:pt idx="95">
                  <c:v>116.542</c:v>
                </c:pt>
                <c:pt idx="96">
                  <c:v>116.009</c:v>
                </c:pt>
                <c:pt idx="97">
                  <c:v>115.47799999999999</c:v>
                </c:pt>
                <c:pt idx="98">
                  <c:v>114.94699999999999</c:v>
                </c:pt>
                <c:pt idx="99">
                  <c:v>114.41800000000001</c:v>
                </c:pt>
                <c:pt idx="100">
                  <c:v>113.89</c:v>
                </c:pt>
                <c:pt idx="101">
                  <c:v>113.363</c:v>
                </c:pt>
                <c:pt idx="102">
                  <c:v>112.837</c:v>
                </c:pt>
                <c:pt idx="103">
                  <c:v>112.312</c:v>
                </c:pt>
                <c:pt idx="104">
                  <c:v>111.789</c:v>
                </c:pt>
                <c:pt idx="105">
                  <c:v>111.26600000000001</c:v>
                </c:pt>
                <c:pt idx="106">
                  <c:v>110.74499999999999</c:v>
                </c:pt>
                <c:pt idx="107">
                  <c:v>110.22500000000001</c:v>
                </c:pt>
                <c:pt idx="108">
                  <c:v>109.706</c:v>
                </c:pt>
                <c:pt idx="109">
                  <c:v>109.18899999999999</c:v>
                </c:pt>
                <c:pt idx="110">
                  <c:v>108.67200000000001</c:v>
                </c:pt>
                <c:pt idx="111">
                  <c:v>108.157</c:v>
                </c:pt>
                <c:pt idx="112">
                  <c:v>107.643</c:v>
                </c:pt>
                <c:pt idx="113">
                  <c:v>107.13000000000001</c:v>
                </c:pt>
                <c:pt idx="114">
                  <c:v>106.619</c:v>
                </c:pt>
                <c:pt idx="115">
                  <c:v>106.10799999999999</c:v>
                </c:pt>
                <c:pt idx="116">
                  <c:v>105.599</c:v>
                </c:pt>
                <c:pt idx="117">
                  <c:v>105.09100000000001</c:v>
                </c:pt>
                <c:pt idx="118">
                  <c:v>104.584</c:v>
                </c:pt>
                <c:pt idx="119">
                  <c:v>104.07900000000001</c:v>
                </c:pt>
                <c:pt idx="120">
                  <c:v>103.574</c:v>
                </c:pt>
                <c:pt idx="121">
                  <c:v>103.071</c:v>
                </c:pt>
                <c:pt idx="122">
                  <c:v>102.56899999999999</c:v>
                </c:pt>
                <c:pt idx="123">
                  <c:v>102.06899999999999</c:v>
                </c:pt>
                <c:pt idx="124">
                  <c:v>101.569</c:v>
                </c:pt>
                <c:pt idx="125">
                  <c:v>101.071</c:v>
                </c:pt>
                <c:pt idx="126">
                  <c:v>100.574</c:v>
                </c:pt>
                <c:pt idx="127">
                  <c:v>100.078</c:v>
                </c:pt>
                <c:pt idx="128">
                  <c:v>99.582999999999998</c:v>
                </c:pt>
                <c:pt idx="129">
                  <c:v>99.089600000000004</c:v>
                </c:pt>
                <c:pt idx="130">
                  <c:v>98.597500000000011</c:v>
                </c:pt>
                <c:pt idx="131">
                  <c:v>98.1066</c:v>
                </c:pt>
                <c:pt idx="132">
                  <c:v>97.617099999999994</c:v>
                </c:pt>
                <c:pt idx="133">
                  <c:v>97.128799999999998</c:v>
                </c:pt>
                <c:pt idx="134">
                  <c:v>96.641800000000003</c:v>
                </c:pt>
                <c:pt idx="135">
                  <c:v>96.156199999999998</c:v>
                </c:pt>
                <c:pt idx="136">
                  <c:v>95.671800000000005</c:v>
                </c:pt>
                <c:pt idx="137">
                  <c:v>95.188599999999994</c:v>
                </c:pt>
                <c:pt idx="138">
                  <c:v>94.706799999999987</c:v>
                </c:pt>
                <c:pt idx="139">
                  <c:v>94.226299999999995</c:v>
                </c:pt>
                <c:pt idx="140">
                  <c:v>93.747</c:v>
                </c:pt>
                <c:pt idx="141">
                  <c:v>93.269000000000005</c:v>
                </c:pt>
                <c:pt idx="142">
                  <c:v>92.792299999999997</c:v>
                </c:pt>
                <c:pt idx="143">
                  <c:v>92.31689999999999</c:v>
                </c:pt>
                <c:pt idx="144">
                  <c:v>91.842699999999994</c:v>
                </c:pt>
                <c:pt idx="145">
                  <c:v>91.369900000000001</c:v>
                </c:pt>
                <c:pt idx="146">
                  <c:v>90.898300000000006</c:v>
                </c:pt>
                <c:pt idx="147">
                  <c:v>90.427999999999997</c:v>
                </c:pt>
                <c:pt idx="148">
                  <c:v>89.9589</c:v>
                </c:pt>
                <c:pt idx="149">
                  <c:v>89.491200000000006</c:v>
                </c:pt>
                <c:pt idx="150">
                  <c:v>89.024900000000002</c:v>
                </c:pt>
                <c:pt idx="151">
                  <c:v>88.559899999999999</c:v>
                </c:pt>
                <c:pt idx="152">
                  <c:v>88.096400000000003</c:v>
                </c:pt>
                <c:pt idx="153">
                  <c:v>87.634299999999996</c:v>
                </c:pt>
                <c:pt idx="154">
                  <c:v>87.173500000000004</c:v>
                </c:pt>
                <c:pt idx="155">
                  <c:v>86.714200000000005</c:v>
                </c:pt>
                <c:pt idx="156">
                  <c:v>86.256200000000007</c:v>
                </c:pt>
                <c:pt idx="157">
                  <c:v>85.799700000000001</c:v>
                </c:pt>
                <c:pt idx="158">
                  <c:v>85.344500000000011</c:v>
                </c:pt>
                <c:pt idx="159">
                  <c:v>84.890699999999995</c:v>
                </c:pt>
                <c:pt idx="160">
                  <c:v>84.438400000000001</c:v>
                </c:pt>
                <c:pt idx="161">
                  <c:v>83.987300000000005</c:v>
                </c:pt>
                <c:pt idx="162">
                  <c:v>83.537700000000001</c:v>
                </c:pt>
                <c:pt idx="163">
                  <c:v>83.089500000000001</c:v>
                </c:pt>
                <c:pt idx="164">
                  <c:v>82.642600000000002</c:v>
                </c:pt>
                <c:pt idx="165">
                  <c:v>82.197099999999992</c:v>
                </c:pt>
                <c:pt idx="166">
                  <c:v>81.753</c:v>
                </c:pt>
                <c:pt idx="167">
                  <c:v>81.310199999999995</c:v>
                </c:pt>
                <c:pt idx="168">
                  <c:v>80.868899999999996</c:v>
                </c:pt>
                <c:pt idx="169">
                  <c:v>80.428899999999999</c:v>
                </c:pt>
                <c:pt idx="170">
                  <c:v>79.990200000000002</c:v>
                </c:pt>
                <c:pt idx="171">
                  <c:v>79.552999999999997</c:v>
                </c:pt>
                <c:pt idx="172">
                  <c:v>79.1173</c:v>
                </c:pt>
                <c:pt idx="173">
                  <c:v>78.68310000000001</c:v>
                </c:pt>
                <c:pt idx="174">
                  <c:v>78.250500000000002</c:v>
                </c:pt>
                <c:pt idx="175">
                  <c:v>77.819500000000005</c:v>
                </c:pt>
                <c:pt idx="176">
                  <c:v>77.39</c:v>
                </c:pt>
                <c:pt idx="177">
                  <c:v>76.962100000000007</c:v>
                </c:pt>
                <c:pt idx="178">
                  <c:v>76.535699999999991</c:v>
                </c:pt>
                <c:pt idx="179">
                  <c:v>76.110900000000001</c:v>
                </c:pt>
                <c:pt idx="180">
                  <c:v>75.687599999999989</c:v>
                </c:pt>
                <c:pt idx="181">
                  <c:v>75.265799999999999</c:v>
                </c:pt>
                <c:pt idx="182">
                  <c:v>74.845600000000005</c:v>
                </c:pt>
                <c:pt idx="183">
                  <c:v>74.4268</c:v>
                </c:pt>
                <c:pt idx="184">
                  <c:v>74.009599999999992</c:v>
                </c:pt>
                <c:pt idx="185">
                  <c:v>73.593900000000005</c:v>
                </c:pt>
                <c:pt idx="186">
                  <c:v>73.179699999999997</c:v>
                </c:pt>
                <c:pt idx="187">
                  <c:v>72.766999999999996</c:v>
                </c:pt>
                <c:pt idx="188">
                  <c:v>72.355900000000005</c:v>
                </c:pt>
                <c:pt idx="189">
                  <c:v>71.946200000000005</c:v>
                </c:pt>
                <c:pt idx="190">
                  <c:v>71.538000000000011</c:v>
                </c:pt>
                <c:pt idx="191">
                  <c:v>71.131299999999996</c:v>
                </c:pt>
                <c:pt idx="192">
                  <c:v>70.726100000000002</c:v>
                </c:pt>
                <c:pt idx="193">
                  <c:v>70.322299999999998</c:v>
                </c:pt>
                <c:pt idx="194">
                  <c:v>69.920100000000005</c:v>
                </c:pt>
                <c:pt idx="195">
                  <c:v>69.519300000000001</c:v>
                </c:pt>
                <c:pt idx="196">
                  <c:v>69.120200000000011</c:v>
                </c:pt>
                <c:pt idx="197">
                  <c:v>68.722800000000007</c:v>
                </c:pt>
                <c:pt idx="198">
                  <c:v>68.326999999999998</c:v>
                </c:pt>
                <c:pt idx="199">
                  <c:v>67.932900000000004</c:v>
                </c:pt>
                <c:pt idx="200">
                  <c:v>67.540400000000005</c:v>
                </c:pt>
                <c:pt idx="201">
                  <c:v>67.149500000000003</c:v>
                </c:pt>
                <c:pt idx="202">
                  <c:v>66.760200000000012</c:v>
                </c:pt>
                <c:pt idx="203">
                  <c:v>66.372600000000006</c:v>
                </c:pt>
                <c:pt idx="204">
                  <c:v>65.98660000000001</c:v>
                </c:pt>
                <c:pt idx="205">
                  <c:v>65.602099999999993</c:v>
                </c:pt>
                <c:pt idx="206">
                  <c:v>65.21929999999999</c:v>
                </c:pt>
                <c:pt idx="207">
                  <c:v>64.838099999999997</c:v>
                </c:pt>
                <c:pt idx="208">
                  <c:v>64.458500000000001</c:v>
                </c:pt>
                <c:pt idx="209">
                  <c:v>64.080700000000007</c:v>
                </c:pt>
                <c:pt idx="210">
                  <c:v>63.704599999999999</c:v>
                </c:pt>
                <c:pt idx="211">
                  <c:v>63.330200000000005</c:v>
                </c:pt>
                <c:pt idx="212">
                  <c:v>62.957599999999999</c:v>
                </c:pt>
                <c:pt idx="213">
                  <c:v>62.586699999999993</c:v>
                </c:pt>
                <c:pt idx="214">
                  <c:v>62.217500000000001</c:v>
                </c:pt>
                <c:pt idx="215">
                  <c:v>61.85</c:v>
                </c:pt>
                <c:pt idx="216">
                  <c:v>61.484200000000001</c:v>
                </c:pt>
                <c:pt idx="217">
                  <c:v>61.120099999999994</c:v>
                </c:pt>
                <c:pt idx="218">
                  <c:v>60.7577</c:v>
                </c:pt>
                <c:pt idx="219">
                  <c:v>60.396900000000002</c:v>
                </c:pt>
                <c:pt idx="220">
                  <c:v>60.037800000000004</c:v>
                </c:pt>
                <c:pt idx="221">
                  <c:v>59.680399999999999</c:v>
                </c:pt>
                <c:pt idx="222">
                  <c:v>59.324599999999997</c:v>
                </c:pt>
                <c:pt idx="223">
                  <c:v>58.970399999999998</c:v>
                </c:pt>
                <c:pt idx="224">
                  <c:v>58.617899999999999</c:v>
                </c:pt>
                <c:pt idx="225">
                  <c:v>58.266999999999996</c:v>
                </c:pt>
                <c:pt idx="226">
                  <c:v>57.917700000000004</c:v>
                </c:pt>
                <c:pt idx="227">
                  <c:v>57.57</c:v>
                </c:pt>
                <c:pt idx="228">
                  <c:v>57.2239</c:v>
                </c:pt>
                <c:pt idx="229">
                  <c:v>56.8795</c:v>
                </c:pt>
                <c:pt idx="230">
                  <c:v>56.5366</c:v>
                </c:pt>
                <c:pt idx="231">
                  <c:v>56.195299999999996</c:v>
                </c:pt>
                <c:pt idx="232">
                  <c:v>55.855499999999999</c:v>
                </c:pt>
                <c:pt idx="233">
                  <c:v>55.517400000000002</c:v>
                </c:pt>
                <c:pt idx="234">
                  <c:v>55.180800000000005</c:v>
                </c:pt>
                <c:pt idx="235">
                  <c:v>54.845699999999994</c:v>
                </c:pt>
                <c:pt idx="236">
                  <c:v>54.511900000000004</c:v>
                </c:pt>
                <c:pt idx="237">
                  <c:v>54.179099999999998</c:v>
                </c:pt>
                <c:pt idx="238">
                  <c:v>53.847200000000001</c:v>
                </c:pt>
                <c:pt idx="239">
                  <c:v>53.516199999999998</c:v>
                </c:pt>
                <c:pt idx="240">
                  <c:v>53.186199999999999</c:v>
                </c:pt>
                <c:pt idx="241">
                  <c:v>52.857099999999996</c:v>
                </c:pt>
                <c:pt idx="242">
                  <c:v>52.528999999999996</c:v>
                </c:pt>
                <c:pt idx="243">
                  <c:v>52.201799999999999</c:v>
                </c:pt>
                <c:pt idx="244">
                  <c:v>51.875599999999999</c:v>
                </c:pt>
                <c:pt idx="245">
                  <c:v>51.5503</c:v>
                </c:pt>
                <c:pt idx="246">
                  <c:v>51.225999999999999</c:v>
                </c:pt>
                <c:pt idx="247">
                  <c:v>50.902700000000003</c:v>
                </c:pt>
                <c:pt idx="248">
                  <c:v>50.580199999999998</c:v>
                </c:pt>
                <c:pt idx="249">
                  <c:v>50.258800000000001</c:v>
                </c:pt>
                <c:pt idx="250">
                  <c:v>49.938299999999998</c:v>
                </c:pt>
                <c:pt idx="251">
                  <c:v>49.618700000000004</c:v>
                </c:pt>
                <c:pt idx="252">
                  <c:v>49.3001</c:v>
                </c:pt>
                <c:pt idx="253">
                  <c:v>48.982500000000002</c:v>
                </c:pt>
                <c:pt idx="254">
                  <c:v>48.665800000000004</c:v>
                </c:pt>
                <c:pt idx="255">
                  <c:v>48.349999999999994</c:v>
                </c:pt>
                <c:pt idx="256">
                  <c:v>48.035200000000003</c:v>
                </c:pt>
                <c:pt idx="257">
                  <c:v>47.721399999999996</c:v>
                </c:pt>
                <c:pt idx="258">
                  <c:v>47.408499999999997</c:v>
                </c:pt>
                <c:pt idx="259">
                  <c:v>47.096600000000002</c:v>
                </c:pt>
                <c:pt idx="260">
                  <c:v>46.785699999999999</c:v>
                </c:pt>
                <c:pt idx="261">
                  <c:v>46.475700000000003</c:v>
                </c:pt>
                <c:pt idx="262">
                  <c:v>46.166600000000003</c:v>
                </c:pt>
                <c:pt idx="263">
                  <c:v>45.858500000000006</c:v>
                </c:pt>
                <c:pt idx="264">
                  <c:v>45.551400000000001</c:v>
                </c:pt>
                <c:pt idx="265">
                  <c:v>45.2453</c:v>
                </c:pt>
                <c:pt idx="266">
                  <c:v>44.940099999999994</c:v>
                </c:pt>
                <c:pt idx="267">
                  <c:v>44.635899999999999</c:v>
                </c:pt>
                <c:pt idx="268">
                  <c:v>44.332599999999999</c:v>
                </c:pt>
                <c:pt idx="269">
                  <c:v>44.030300000000004</c:v>
                </c:pt>
                <c:pt idx="270">
                  <c:v>43.728999999999999</c:v>
                </c:pt>
                <c:pt idx="271">
                  <c:v>43.428599999999996</c:v>
                </c:pt>
                <c:pt idx="272">
                  <c:v>43.129199999999997</c:v>
                </c:pt>
                <c:pt idx="273">
                  <c:v>42.830800000000004</c:v>
                </c:pt>
                <c:pt idx="274">
                  <c:v>42.533300000000004</c:v>
                </c:pt>
                <c:pt idx="275">
                  <c:v>42.236899999999999</c:v>
                </c:pt>
                <c:pt idx="276">
                  <c:v>41.941299999999998</c:v>
                </c:pt>
                <c:pt idx="277">
                  <c:v>41.646799999999999</c:v>
                </c:pt>
                <c:pt idx="278">
                  <c:v>41.353200000000001</c:v>
                </c:pt>
                <c:pt idx="279">
                  <c:v>41.060600000000001</c:v>
                </c:pt>
                <c:pt idx="280">
                  <c:v>40.768899999999995</c:v>
                </c:pt>
                <c:pt idx="281">
                  <c:v>40.478300000000004</c:v>
                </c:pt>
                <c:pt idx="282">
                  <c:v>40.188600000000001</c:v>
                </c:pt>
                <c:pt idx="283">
                  <c:v>39.899900000000002</c:v>
                </c:pt>
                <c:pt idx="284">
                  <c:v>39.612099999999998</c:v>
                </c:pt>
                <c:pt idx="285">
                  <c:v>39.325400000000002</c:v>
                </c:pt>
                <c:pt idx="286">
                  <c:v>39.0396</c:v>
                </c:pt>
                <c:pt idx="287">
                  <c:v>38.754799999999996</c:v>
                </c:pt>
                <c:pt idx="288">
                  <c:v>38.470999999999997</c:v>
                </c:pt>
                <c:pt idx="289">
                  <c:v>38.188200000000002</c:v>
                </c:pt>
                <c:pt idx="290">
                  <c:v>37.906299999999995</c:v>
                </c:pt>
                <c:pt idx="291">
                  <c:v>37.625400000000006</c:v>
                </c:pt>
                <c:pt idx="292">
                  <c:v>37.345499999999994</c:v>
                </c:pt>
                <c:pt idx="293">
                  <c:v>37.066600000000001</c:v>
                </c:pt>
                <c:pt idx="294">
                  <c:v>36.788699999999999</c:v>
                </c:pt>
                <c:pt idx="295">
                  <c:v>36.511799999999994</c:v>
                </c:pt>
                <c:pt idx="296">
                  <c:v>36.235799999999998</c:v>
                </c:pt>
                <c:pt idx="297">
                  <c:v>35.960899999999995</c:v>
                </c:pt>
                <c:pt idx="298">
                  <c:v>35.686900000000001</c:v>
                </c:pt>
                <c:pt idx="299">
                  <c:v>35.414000000000001</c:v>
                </c:pt>
                <c:pt idx="300">
                  <c:v>35.142000000000003</c:v>
                </c:pt>
                <c:pt idx="301">
                  <c:v>34.871000000000002</c:v>
                </c:pt>
                <c:pt idx="302">
                  <c:v>34.600999999999999</c:v>
                </c:pt>
                <c:pt idx="303">
                  <c:v>34.332000000000001</c:v>
                </c:pt>
                <c:pt idx="304">
                  <c:v>34.064</c:v>
                </c:pt>
                <c:pt idx="305">
                  <c:v>33.797000000000004</c:v>
                </c:pt>
                <c:pt idx="306">
                  <c:v>33.530999999999999</c:v>
                </c:pt>
                <c:pt idx="307">
                  <c:v>33.265999999999998</c:v>
                </c:pt>
                <c:pt idx="308">
                  <c:v>33.001999999999995</c:v>
                </c:pt>
                <c:pt idx="309">
                  <c:v>32.738999999999997</c:v>
                </c:pt>
                <c:pt idx="310">
                  <c:v>32.476999999999997</c:v>
                </c:pt>
                <c:pt idx="311">
                  <c:v>32.216000000000001</c:v>
                </c:pt>
                <c:pt idx="312">
                  <c:v>31.956100000000003</c:v>
                </c:pt>
                <c:pt idx="313">
                  <c:v>31.697099999999999</c:v>
                </c:pt>
                <c:pt idx="314">
                  <c:v>31.4392</c:v>
                </c:pt>
                <c:pt idx="315">
                  <c:v>31.182299999999998</c:v>
                </c:pt>
                <c:pt idx="316">
                  <c:v>30.926400000000001</c:v>
                </c:pt>
                <c:pt idx="317">
                  <c:v>30.671600000000002</c:v>
                </c:pt>
                <c:pt idx="318">
                  <c:v>30.4177</c:v>
                </c:pt>
                <c:pt idx="319">
                  <c:v>30.164900000000003</c:v>
                </c:pt>
                <c:pt idx="320">
                  <c:v>29.9131</c:v>
                </c:pt>
                <c:pt idx="321">
                  <c:v>29.662299999999998</c:v>
                </c:pt>
                <c:pt idx="322">
                  <c:v>29.412600000000001</c:v>
                </c:pt>
                <c:pt idx="323">
                  <c:v>29.163799999999998</c:v>
                </c:pt>
                <c:pt idx="324">
                  <c:v>28.9161</c:v>
                </c:pt>
                <c:pt idx="325">
                  <c:v>28.669499999999999</c:v>
                </c:pt>
                <c:pt idx="326">
                  <c:v>28.4238</c:v>
                </c:pt>
                <c:pt idx="327">
                  <c:v>28.179200000000002</c:v>
                </c:pt>
                <c:pt idx="328">
                  <c:v>27.935600000000001</c:v>
                </c:pt>
                <c:pt idx="329">
                  <c:v>27.693099999999998</c:v>
                </c:pt>
                <c:pt idx="330">
                  <c:v>27.451599999999999</c:v>
                </c:pt>
                <c:pt idx="331">
                  <c:v>27.211099999999998</c:v>
                </c:pt>
                <c:pt idx="332">
                  <c:v>26.971700000000002</c:v>
                </c:pt>
                <c:pt idx="333">
                  <c:v>26.7333</c:v>
                </c:pt>
                <c:pt idx="334">
                  <c:v>26.495899999999999</c:v>
                </c:pt>
                <c:pt idx="335">
                  <c:v>26.259600000000002</c:v>
                </c:pt>
                <c:pt idx="336">
                  <c:v>26.0244</c:v>
                </c:pt>
                <c:pt idx="337">
                  <c:v>25.790199999999999</c:v>
                </c:pt>
                <c:pt idx="338">
                  <c:v>25.556999999999999</c:v>
                </c:pt>
                <c:pt idx="339">
                  <c:v>25.3249</c:v>
                </c:pt>
                <c:pt idx="340">
                  <c:v>25.093899999999998</c:v>
                </c:pt>
                <c:pt idx="341">
                  <c:v>24.863900000000001</c:v>
                </c:pt>
                <c:pt idx="342">
                  <c:v>24.634900000000002</c:v>
                </c:pt>
                <c:pt idx="343">
                  <c:v>24.407</c:v>
                </c:pt>
                <c:pt idx="344">
                  <c:v>24.180199999999999</c:v>
                </c:pt>
                <c:pt idx="345">
                  <c:v>23.9544</c:v>
                </c:pt>
                <c:pt idx="346">
                  <c:v>23.729700000000001</c:v>
                </c:pt>
                <c:pt idx="347">
                  <c:v>23.5061</c:v>
                </c:pt>
                <c:pt idx="348">
                  <c:v>23.2835</c:v>
                </c:pt>
                <c:pt idx="349">
                  <c:v>23.061999999999998</c:v>
                </c:pt>
                <c:pt idx="350">
                  <c:v>22.8416</c:v>
                </c:pt>
                <c:pt idx="351">
                  <c:v>22.622199999999999</c:v>
                </c:pt>
                <c:pt idx="352">
                  <c:v>22.4039</c:v>
                </c:pt>
                <c:pt idx="353">
                  <c:v>22.186700000000002</c:v>
                </c:pt>
                <c:pt idx="354">
                  <c:v>21.970500000000001</c:v>
                </c:pt>
                <c:pt idx="355">
                  <c:v>21.755500000000001</c:v>
                </c:pt>
                <c:pt idx="356">
                  <c:v>21.541500000000003</c:v>
                </c:pt>
                <c:pt idx="357">
                  <c:v>21.328599999999998</c:v>
                </c:pt>
                <c:pt idx="358">
                  <c:v>21.116699999999998</c:v>
                </c:pt>
                <c:pt idx="359">
                  <c:v>20.906000000000002</c:v>
                </c:pt>
                <c:pt idx="360">
                  <c:v>20.696300000000001</c:v>
                </c:pt>
                <c:pt idx="361">
                  <c:v>20.4877</c:v>
                </c:pt>
                <c:pt idx="362">
                  <c:v>20.280200000000001</c:v>
                </c:pt>
                <c:pt idx="363">
                  <c:v>20.073799999999999</c:v>
                </c:pt>
                <c:pt idx="364">
                  <c:v>19.868500000000001</c:v>
                </c:pt>
                <c:pt idx="365">
                  <c:v>19.664200000000001</c:v>
                </c:pt>
                <c:pt idx="366">
                  <c:v>19.460999999999999</c:v>
                </c:pt>
                <c:pt idx="367">
                  <c:v>19.258999999999997</c:v>
                </c:pt>
                <c:pt idx="368">
                  <c:v>19.058</c:v>
                </c:pt>
                <c:pt idx="369">
                  <c:v>18.8582</c:v>
                </c:pt>
                <c:pt idx="370">
                  <c:v>18.659499999999998</c:v>
                </c:pt>
                <c:pt idx="371">
                  <c:v>18.4618</c:v>
                </c:pt>
                <c:pt idx="372">
                  <c:v>18.265300000000003</c:v>
                </c:pt>
                <c:pt idx="373">
                  <c:v>18.069800000000001</c:v>
                </c:pt>
                <c:pt idx="374">
                  <c:v>17.875499999999999</c:v>
                </c:pt>
                <c:pt idx="375">
                  <c:v>17.682199999999998</c:v>
                </c:pt>
                <c:pt idx="376">
                  <c:v>17.490100000000002</c:v>
                </c:pt>
                <c:pt idx="377">
                  <c:v>17.299100000000003</c:v>
                </c:pt>
                <c:pt idx="378">
                  <c:v>17.109200000000001</c:v>
                </c:pt>
                <c:pt idx="379">
                  <c:v>16.920399999999997</c:v>
                </c:pt>
                <c:pt idx="380">
                  <c:v>16.732700000000001</c:v>
                </c:pt>
                <c:pt idx="381">
                  <c:v>16.546100000000003</c:v>
                </c:pt>
                <c:pt idx="382">
                  <c:v>16.360699999999998</c:v>
                </c:pt>
                <c:pt idx="383">
                  <c:v>16.176400000000001</c:v>
                </c:pt>
                <c:pt idx="384">
                  <c:v>15.9932</c:v>
                </c:pt>
                <c:pt idx="385">
                  <c:v>15.811200000000001</c:v>
                </c:pt>
                <c:pt idx="386">
                  <c:v>15.6302</c:v>
                </c:pt>
                <c:pt idx="387">
                  <c:v>15.4504</c:v>
                </c:pt>
                <c:pt idx="388">
                  <c:v>15.271699999999999</c:v>
                </c:pt>
                <c:pt idx="389">
                  <c:v>15.094200000000001</c:v>
                </c:pt>
                <c:pt idx="390">
                  <c:v>14.9177</c:v>
                </c:pt>
                <c:pt idx="391">
                  <c:v>14.7424</c:v>
                </c:pt>
                <c:pt idx="392">
                  <c:v>14.568299999999999</c:v>
                </c:pt>
                <c:pt idx="393">
                  <c:v>14.395299999999999</c:v>
                </c:pt>
                <c:pt idx="394">
                  <c:v>14.2234</c:v>
                </c:pt>
                <c:pt idx="395">
                  <c:v>14.0526</c:v>
                </c:pt>
                <c:pt idx="396">
                  <c:v>13.882999999999999</c:v>
                </c:pt>
                <c:pt idx="397">
                  <c:v>13.714499999999999</c:v>
                </c:pt>
                <c:pt idx="398">
                  <c:v>13.5472</c:v>
                </c:pt>
                <c:pt idx="399">
                  <c:v>13.381</c:v>
                </c:pt>
                <c:pt idx="400">
                  <c:v>13.216000000000001</c:v>
                </c:pt>
                <c:pt idx="401">
                  <c:v>13.052100000000001</c:v>
                </c:pt>
                <c:pt idx="402">
                  <c:v>12.8894</c:v>
                </c:pt>
                <c:pt idx="403">
                  <c:v>12.727799999999998</c:v>
                </c:pt>
                <c:pt idx="404">
                  <c:v>12.567299999999999</c:v>
                </c:pt>
                <c:pt idx="405">
                  <c:v>12.408000000000001</c:v>
                </c:pt>
                <c:pt idx="406">
                  <c:v>12.249899999999998</c:v>
                </c:pt>
                <c:pt idx="407">
                  <c:v>12.0929</c:v>
                </c:pt>
                <c:pt idx="408">
                  <c:v>11.936999999999999</c:v>
                </c:pt>
                <c:pt idx="409">
                  <c:v>11.782300000000001</c:v>
                </c:pt>
                <c:pt idx="410">
                  <c:v>11.6287</c:v>
                </c:pt>
                <c:pt idx="411">
                  <c:v>11.4763</c:v>
                </c:pt>
                <c:pt idx="412">
                  <c:v>11.325099999999999</c:v>
                </c:pt>
                <c:pt idx="413">
                  <c:v>11.174999999999999</c:v>
                </c:pt>
                <c:pt idx="414">
                  <c:v>11.026100000000001</c:v>
                </c:pt>
                <c:pt idx="415">
                  <c:v>10.878300000000001</c:v>
                </c:pt>
                <c:pt idx="416">
                  <c:v>10.7317</c:v>
                </c:pt>
                <c:pt idx="417">
                  <c:v>10.5862</c:v>
                </c:pt>
                <c:pt idx="418">
                  <c:v>10.4419</c:v>
                </c:pt>
                <c:pt idx="419">
                  <c:v>10.2988</c:v>
                </c:pt>
                <c:pt idx="420">
                  <c:v>10.1568</c:v>
                </c:pt>
                <c:pt idx="421">
                  <c:v>10.0159</c:v>
                </c:pt>
                <c:pt idx="422">
                  <c:v>9.8762000000000008</c:v>
                </c:pt>
                <c:pt idx="423">
                  <c:v>9.73766</c:v>
                </c:pt>
                <c:pt idx="424">
                  <c:v>9.6002899999999993</c:v>
                </c:pt>
                <c:pt idx="425">
                  <c:v>9.4640799999999992</c:v>
                </c:pt>
                <c:pt idx="426">
                  <c:v>9.3290400000000009</c:v>
                </c:pt>
                <c:pt idx="427">
                  <c:v>9.1951499999999999</c:v>
                </c:pt>
                <c:pt idx="428">
                  <c:v>9.0624000000000002</c:v>
                </c:pt>
                <c:pt idx="429">
                  <c:v>8.9307999999999996</c:v>
                </c:pt>
                <c:pt idx="430">
                  <c:v>8.8003599999999995</c:v>
                </c:pt>
                <c:pt idx="431">
                  <c:v>8.6710899999999995</c:v>
                </c:pt>
                <c:pt idx="432">
                  <c:v>8.54298</c:v>
                </c:pt>
                <c:pt idx="433">
                  <c:v>8.4160299999999992</c:v>
                </c:pt>
                <c:pt idx="434">
                  <c:v>8.2902300000000011</c:v>
                </c:pt>
                <c:pt idx="435">
                  <c:v>8.1655800000000003</c:v>
                </c:pt>
                <c:pt idx="436">
                  <c:v>8.0420599999999993</c:v>
                </c:pt>
                <c:pt idx="437">
                  <c:v>7.9196800000000005</c:v>
                </c:pt>
                <c:pt idx="438">
                  <c:v>7.7984499999999999</c:v>
                </c:pt>
                <c:pt idx="439">
                  <c:v>7.6783999999999999</c:v>
                </c:pt>
                <c:pt idx="440">
                  <c:v>7.5594999999999999</c:v>
                </c:pt>
                <c:pt idx="441">
                  <c:v>7.4417600000000004</c:v>
                </c:pt>
                <c:pt idx="442">
                  <c:v>7.32517</c:v>
                </c:pt>
                <c:pt idx="443">
                  <c:v>7.2097100000000003</c:v>
                </c:pt>
                <c:pt idx="444">
                  <c:v>7.0953800000000005</c:v>
                </c:pt>
                <c:pt idx="445">
                  <c:v>6.9821800000000005</c:v>
                </c:pt>
                <c:pt idx="446">
                  <c:v>6.8700999999999999</c:v>
                </c:pt>
                <c:pt idx="447">
                  <c:v>6.7591700000000001</c:v>
                </c:pt>
                <c:pt idx="448">
                  <c:v>6.6493899999999995</c:v>
                </c:pt>
                <c:pt idx="449">
                  <c:v>6.5407299999999999</c:v>
                </c:pt>
                <c:pt idx="450">
                  <c:v>6.4332099999999999</c:v>
                </c:pt>
                <c:pt idx="451">
                  <c:v>6.3268200000000006</c:v>
                </c:pt>
                <c:pt idx="452">
                  <c:v>6.2215600000000002</c:v>
                </c:pt>
                <c:pt idx="453">
                  <c:v>6.1174200000000001</c:v>
                </c:pt>
                <c:pt idx="454">
                  <c:v>6.0144100000000007</c:v>
                </c:pt>
                <c:pt idx="455">
                  <c:v>5.91249</c:v>
                </c:pt>
                <c:pt idx="456">
                  <c:v>5.8117100000000006</c:v>
                </c:pt>
                <c:pt idx="457">
                  <c:v>5.7120600000000001</c:v>
                </c:pt>
                <c:pt idx="458">
                  <c:v>5.6135200000000003</c:v>
                </c:pt>
                <c:pt idx="459">
                  <c:v>5.5160900000000002</c:v>
                </c:pt>
                <c:pt idx="460">
                  <c:v>5.4197500000000005</c:v>
                </c:pt>
                <c:pt idx="461">
                  <c:v>5.3245399999999998</c:v>
                </c:pt>
                <c:pt idx="462">
                  <c:v>5.2304400000000006</c:v>
                </c:pt>
                <c:pt idx="463">
                  <c:v>5.1374399999999998</c:v>
                </c:pt>
                <c:pt idx="464">
                  <c:v>5.0455500000000004</c:v>
                </c:pt>
                <c:pt idx="465">
                  <c:v>4.9547299999999996</c:v>
                </c:pt>
                <c:pt idx="466">
                  <c:v>4.8650100000000007</c:v>
                </c:pt>
                <c:pt idx="467">
                  <c:v>4.7763900000000001</c:v>
                </c:pt>
                <c:pt idx="468">
                  <c:v>4.6888499999999995</c:v>
                </c:pt>
                <c:pt idx="469">
                  <c:v>4.6023899999999998</c:v>
                </c:pt>
                <c:pt idx="470">
                  <c:v>4.5170000000000003</c:v>
                </c:pt>
                <c:pt idx="471">
                  <c:v>4.4326599999999994</c:v>
                </c:pt>
                <c:pt idx="472">
                  <c:v>4.3494099999999998</c:v>
                </c:pt>
                <c:pt idx="473">
                  <c:v>4.2672300000000005</c:v>
                </c:pt>
                <c:pt idx="474">
                  <c:v>4.1861100000000002</c:v>
                </c:pt>
                <c:pt idx="475">
                  <c:v>4.1060600000000003</c:v>
                </c:pt>
                <c:pt idx="476">
                  <c:v>4.0270400000000004</c:v>
                </c:pt>
                <c:pt idx="477">
                  <c:v>3.9490500000000002</c:v>
                </c:pt>
                <c:pt idx="478">
                  <c:v>3.8721099999999997</c:v>
                </c:pt>
                <c:pt idx="479">
                  <c:v>3.7961999999999998</c:v>
                </c:pt>
                <c:pt idx="480">
                  <c:v>3.7213099999999999</c:v>
                </c:pt>
                <c:pt idx="481">
                  <c:v>3.6474500000000001</c:v>
                </c:pt>
                <c:pt idx="482">
                  <c:v>3.5746200000000004</c:v>
                </c:pt>
                <c:pt idx="483">
                  <c:v>3.5028099999999998</c:v>
                </c:pt>
                <c:pt idx="484">
                  <c:v>3.4319999999999999</c:v>
                </c:pt>
                <c:pt idx="485">
                  <c:v>3.3622100000000001</c:v>
                </c:pt>
                <c:pt idx="486">
                  <c:v>3.2934299999999999</c:v>
                </c:pt>
                <c:pt idx="487">
                  <c:v>3.2256400000000003</c:v>
                </c:pt>
                <c:pt idx="488">
                  <c:v>3.1588400000000001</c:v>
                </c:pt>
                <c:pt idx="489">
                  <c:v>3.0930300000000002</c:v>
                </c:pt>
                <c:pt idx="490">
                  <c:v>3.0282</c:v>
                </c:pt>
                <c:pt idx="491">
                  <c:v>2.9643299999999999</c:v>
                </c:pt>
                <c:pt idx="492">
                  <c:v>2.90144</c:v>
                </c:pt>
                <c:pt idx="493">
                  <c:v>2.8395099999999998</c:v>
                </c:pt>
                <c:pt idx="494">
                  <c:v>2.77854</c:v>
                </c:pt>
                <c:pt idx="495">
                  <c:v>2.7185199999999998</c:v>
                </c:pt>
                <c:pt idx="496">
                  <c:v>2.65943</c:v>
                </c:pt>
                <c:pt idx="497">
                  <c:v>2.6012900000000001</c:v>
                </c:pt>
                <c:pt idx="498">
                  <c:v>2.5440700000000001</c:v>
                </c:pt>
                <c:pt idx="499">
                  <c:v>2.4877699999999998</c:v>
                </c:pt>
                <c:pt idx="500">
                  <c:v>2.4323800000000002</c:v>
                </c:pt>
                <c:pt idx="501">
                  <c:v>2.37791</c:v>
                </c:pt>
                <c:pt idx="502">
                  <c:v>2.3243500000000004</c:v>
                </c:pt>
                <c:pt idx="503">
                  <c:v>2.2716799999999999</c:v>
                </c:pt>
                <c:pt idx="504">
                  <c:v>2.2198799999999999</c:v>
                </c:pt>
                <c:pt idx="505">
                  <c:v>2.1689700000000003</c:v>
                </c:pt>
                <c:pt idx="506">
                  <c:v>2.1189400000000003</c:v>
                </c:pt>
                <c:pt idx="507">
                  <c:v>2.0697799999999997</c:v>
                </c:pt>
                <c:pt idx="508">
                  <c:v>2.0214699999999999</c:v>
                </c:pt>
                <c:pt idx="509">
                  <c:v>1.974</c:v>
                </c:pt>
                <c:pt idx="510">
                  <c:v>1.9273800000000001</c:v>
                </c:pt>
                <c:pt idx="511">
                  <c:v>1.8815900000000001</c:v>
                </c:pt>
                <c:pt idx="512">
                  <c:v>1.8366400000000001</c:v>
                </c:pt>
                <c:pt idx="513">
                  <c:v>1.7924900000000001</c:v>
                </c:pt>
                <c:pt idx="514">
                  <c:v>1.7491500000000002</c:v>
                </c:pt>
                <c:pt idx="515">
                  <c:v>1.70662</c:v>
                </c:pt>
                <c:pt idx="516">
                  <c:v>1.6648800000000001</c:v>
                </c:pt>
                <c:pt idx="517">
                  <c:v>1.6239399999999999</c:v>
                </c:pt>
                <c:pt idx="518">
                  <c:v>1.5837699999999999</c:v>
                </c:pt>
                <c:pt idx="519">
                  <c:v>1.5443799999999999</c:v>
                </c:pt>
                <c:pt idx="520">
                  <c:v>1.5057400000000001</c:v>
                </c:pt>
                <c:pt idx="521">
                  <c:v>1.4678600000000002</c:v>
                </c:pt>
                <c:pt idx="522">
                  <c:v>1.4307300000000001</c:v>
                </c:pt>
                <c:pt idx="523">
                  <c:v>1.3943300000000001</c:v>
                </c:pt>
                <c:pt idx="524">
                  <c:v>1.35866</c:v>
                </c:pt>
                <c:pt idx="525">
                  <c:v>1.32372</c:v>
                </c:pt>
                <c:pt idx="526">
                  <c:v>1.28948</c:v>
                </c:pt>
                <c:pt idx="527">
                  <c:v>1.2559500000000001</c:v>
                </c:pt>
                <c:pt idx="528">
                  <c:v>1.2231099999999999</c:v>
                </c:pt>
                <c:pt idx="529">
                  <c:v>1.19096</c:v>
                </c:pt>
                <c:pt idx="530">
                  <c:v>1.1594800000000001</c:v>
                </c:pt>
                <c:pt idx="531">
                  <c:v>1.1286700000000001</c:v>
                </c:pt>
                <c:pt idx="532">
                  <c:v>1.0985199999999999</c:v>
                </c:pt>
                <c:pt idx="533">
                  <c:v>1.0690199999999999</c:v>
                </c:pt>
                <c:pt idx="534">
                  <c:v>1.04017</c:v>
                </c:pt>
                <c:pt idx="535">
                  <c:v>1.0119400000000001</c:v>
                </c:pt>
                <c:pt idx="536">
                  <c:v>0.98433999999999999</c:v>
                </c:pt>
                <c:pt idx="537">
                  <c:v>0.95735300000000001</c:v>
                </c:pt>
                <c:pt idx="538">
                  <c:v>0.93097700000000005</c:v>
                </c:pt>
                <c:pt idx="539">
                  <c:v>0.90519899999999998</c:v>
                </c:pt>
                <c:pt idx="540">
                  <c:v>0.88000199999999995</c:v>
                </c:pt>
                <c:pt idx="541">
                  <c:v>0.85539100000000001</c:v>
                </c:pt>
                <c:pt idx="542">
                  <c:v>0.83135700000000001</c:v>
                </c:pt>
                <c:pt idx="543">
                  <c:v>0.80788300000000002</c:v>
                </c:pt>
                <c:pt idx="544">
                  <c:v>0.78495599999999999</c:v>
                </c:pt>
                <c:pt idx="545">
                  <c:v>0.76257600000000003</c:v>
                </c:pt>
                <c:pt idx="546">
                  <c:v>0.74073599999999995</c:v>
                </c:pt>
                <c:pt idx="547">
                  <c:v>0.71942100000000009</c:v>
                </c:pt>
                <c:pt idx="548">
                  <c:v>0.69861700000000004</c:v>
                </c:pt>
                <c:pt idx="549">
                  <c:v>0.67831200000000003</c:v>
                </c:pt>
                <c:pt idx="550">
                  <c:v>0.65851099999999996</c:v>
                </c:pt>
                <c:pt idx="551">
                  <c:v>0.63919999999999999</c:v>
                </c:pt>
                <c:pt idx="552">
                  <c:v>0.62037300000000006</c:v>
                </c:pt>
                <c:pt idx="553">
                  <c:v>0.60202</c:v>
                </c:pt>
                <c:pt idx="554">
                  <c:v>0.58412900000000001</c:v>
                </c:pt>
                <c:pt idx="555">
                  <c:v>0.56669999999999998</c:v>
                </c:pt>
                <c:pt idx="556">
                  <c:v>0.54972200000000004</c:v>
                </c:pt>
                <c:pt idx="557">
                  <c:v>0.53318200000000004</c:v>
                </c:pt>
                <c:pt idx="558">
                  <c:v>0.51707499999999995</c:v>
                </c:pt>
                <c:pt idx="559">
                  <c:v>0.50139</c:v>
                </c:pt>
                <c:pt idx="560">
                  <c:v>0.48611299999999996</c:v>
                </c:pt>
                <c:pt idx="561">
                  <c:v>0.47124699999999997</c:v>
                </c:pt>
                <c:pt idx="562">
                  <c:v>0.45678199999999997</c:v>
                </c:pt>
                <c:pt idx="563">
                  <c:v>0.44270500000000002</c:v>
                </c:pt>
                <c:pt idx="564">
                  <c:v>0.42901099999999998</c:v>
                </c:pt>
                <c:pt idx="565">
                  <c:v>0.41569600000000001</c:v>
                </c:pt>
                <c:pt idx="566">
                  <c:v>0.40274599999999999</c:v>
                </c:pt>
                <c:pt idx="567">
                  <c:v>0.39015</c:v>
                </c:pt>
                <c:pt idx="568">
                  <c:v>0.37790399999999996</c:v>
                </c:pt>
                <c:pt idx="569">
                  <c:v>0.36599700000000002</c:v>
                </c:pt>
                <c:pt idx="570">
                  <c:v>0.35442800000000002</c:v>
                </c:pt>
                <c:pt idx="571">
                  <c:v>0.34318800000000005</c:v>
                </c:pt>
                <c:pt idx="572">
                  <c:v>0.33227000000000001</c:v>
                </c:pt>
                <c:pt idx="573">
                  <c:v>0.32166600000000001</c:v>
                </c:pt>
                <c:pt idx="574">
                  <c:v>0.31136800000000003</c:v>
                </c:pt>
                <c:pt idx="575">
                  <c:v>0.301371</c:v>
                </c:pt>
                <c:pt idx="576">
                  <c:v>0.29166400000000003</c:v>
                </c:pt>
                <c:pt idx="577">
                  <c:v>0.28224199999999999</c:v>
                </c:pt>
                <c:pt idx="578">
                  <c:v>0.27309600000000001</c:v>
                </c:pt>
                <c:pt idx="579">
                  <c:v>0.26422000000000001</c:v>
                </c:pt>
                <c:pt idx="580">
                  <c:v>0.25561200000000001</c:v>
                </c:pt>
                <c:pt idx="581">
                  <c:v>0.24726199999999998</c:v>
                </c:pt>
                <c:pt idx="582">
                  <c:v>0.23916500000000002</c:v>
                </c:pt>
                <c:pt idx="583">
                  <c:v>0.23131299999999999</c:v>
                </c:pt>
                <c:pt idx="584">
                  <c:v>0.22369999999999998</c:v>
                </c:pt>
                <c:pt idx="585">
                  <c:v>0.21631700000000001</c:v>
                </c:pt>
                <c:pt idx="586">
                  <c:v>0.20916399999999999</c:v>
                </c:pt>
                <c:pt idx="587">
                  <c:v>0.202234</c:v>
                </c:pt>
                <c:pt idx="588">
                  <c:v>0.195516</c:v>
                </c:pt>
                <c:pt idx="589">
                  <c:v>0.18900800000000001</c:v>
                </c:pt>
                <c:pt idx="590">
                  <c:v>0.18270400000000001</c:v>
                </c:pt>
                <c:pt idx="591">
                  <c:v>0.17659699999999998</c:v>
                </c:pt>
                <c:pt idx="592">
                  <c:v>0.170681</c:v>
                </c:pt>
                <c:pt idx="593">
                  <c:v>0.16495200000000002</c:v>
                </c:pt>
                <c:pt idx="594">
                  <c:v>0.15940600000000002</c:v>
                </c:pt>
                <c:pt idx="595">
                  <c:v>0.15403800000000001</c:v>
                </c:pt>
                <c:pt idx="596">
                  <c:v>0.148844</c:v>
                </c:pt>
                <c:pt idx="597">
                  <c:v>0.143818</c:v>
                </c:pt>
                <c:pt idx="598">
                  <c:v>0.138955</c:v>
                </c:pt>
                <c:pt idx="599">
                  <c:v>0.13424800000000001</c:v>
                </c:pt>
                <c:pt idx="600">
                  <c:v>0.129695</c:v>
                </c:pt>
                <c:pt idx="601">
                  <c:v>0.12528999999999998</c:v>
                </c:pt>
                <c:pt idx="602">
                  <c:v>0.121031</c:v>
                </c:pt>
                <c:pt idx="603">
                  <c:v>0.116913</c:v>
                </c:pt>
                <c:pt idx="604">
                  <c:v>0.11293099999999999</c:v>
                </c:pt>
                <c:pt idx="605">
                  <c:v>0.109081</c:v>
                </c:pt>
                <c:pt idx="606">
                  <c:v>0.10535800000000001</c:v>
                </c:pt>
                <c:pt idx="607">
                  <c:v>0.10176</c:v>
                </c:pt>
                <c:pt idx="608">
                  <c:v>9.82817E-2</c:v>
                </c:pt>
                <c:pt idx="609">
                  <c:v>9.4920099999999993E-2</c:v>
                </c:pt>
                <c:pt idx="610">
                  <c:v>9.1671700000000009E-2</c:v>
                </c:pt>
                <c:pt idx="611">
                  <c:v>8.8531900000000011E-2</c:v>
                </c:pt>
                <c:pt idx="612">
                  <c:v>8.5498000000000005E-2</c:v>
                </c:pt>
                <c:pt idx="613">
                  <c:v>8.2567700000000008E-2</c:v>
                </c:pt>
                <c:pt idx="614">
                  <c:v>7.9736500000000002E-2</c:v>
                </c:pt>
                <c:pt idx="615">
                  <c:v>7.7000699999999991E-2</c:v>
                </c:pt>
                <c:pt idx="616">
                  <c:v>7.4359500000000009E-2</c:v>
                </c:pt>
                <c:pt idx="617">
                  <c:v>7.1808800000000006E-2</c:v>
                </c:pt>
                <c:pt idx="618">
                  <c:v>6.9344799999999998E-2</c:v>
                </c:pt>
                <c:pt idx="619">
                  <c:v>6.6964599999999999E-2</c:v>
                </c:pt>
                <c:pt idx="620">
                  <c:v>6.4666299999999996E-2</c:v>
                </c:pt>
                <c:pt idx="621">
                  <c:v>6.24469E-2</c:v>
                </c:pt>
                <c:pt idx="622">
                  <c:v>6.0304299999999998E-2</c:v>
                </c:pt>
                <c:pt idx="623">
                  <c:v>5.82354E-2</c:v>
                </c:pt>
                <c:pt idx="624">
                  <c:v>5.6238500000000004E-2</c:v>
                </c:pt>
                <c:pt idx="625">
                  <c:v>5.4310600000000001E-2</c:v>
                </c:pt>
                <c:pt idx="626">
                  <c:v>5.2449500000000003E-2</c:v>
                </c:pt>
                <c:pt idx="627">
                  <c:v>5.0653400000000001E-2</c:v>
                </c:pt>
                <c:pt idx="628">
                  <c:v>4.8919399999999995E-2</c:v>
                </c:pt>
                <c:pt idx="629">
                  <c:v>4.7246000000000003E-2</c:v>
                </c:pt>
                <c:pt idx="630">
                  <c:v>4.5631100000000001E-2</c:v>
                </c:pt>
                <c:pt idx="631">
                  <c:v>4.4072199999999999E-2</c:v>
                </c:pt>
                <c:pt idx="632">
                  <c:v>4.2567900000000006E-2</c:v>
                </c:pt>
                <c:pt idx="633">
                  <c:v>4.1116399999999997E-2</c:v>
                </c:pt>
                <c:pt idx="634">
                  <c:v>3.9715500000000001E-2</c:v>
                </c:pt>
                <c:pt idx="635">
                  <c:v>3.83632E-2</c:v>
                </c:pt>
                <c:pt idx="636">
                  <c:v>3.7058399999999998E-2</c:v>
                </c:pt>
                <c:pt idx="637">
                  <c:v>3.5799299999999999E-2</c:v>
                </c:pt>
                <c:pt idx="638">
                  <c:v>3.4584299999999998E-2</c:v>
                </c:pt>
                <c:pt idx="639">
                  <c:v>3.3411899999999994E-2</c:v>
                </c:pt>
                <c:pt idx="640">
                  <c:v>3.2280699999999996E-2</c:v>
                </c:pt>
                <c:pt idx="641">
                  <c:v>3.1189100000000004E-2</c:v>
                </c:pt>
                <c:pt idx="642">
                  <c:v>3.01359E-2</c:v>
                </c:pt>
                <c:pt idx="643">
                  <c:v>2.9119500000000003E-2</c:v>
                </c:pt>
                <c:pt idx="644">
                  <c:v>2.8138899999999998E-2</c:v>
                </c:pt>
                <c:pt idx="645">
                  <c:v>2.7192800000000003E-2</c:v>
                </c:pt>
                <c:pt idx="646">
                  <c:v>2.6279799999999999E-2</c:v>
                </c:pt>
                <c:pt idx="647">
                  <c:v>2.5399099999999997E-2</c:v>
                </c:pt>
                <c:pt idx="648">
                  <c:v>2.4549099999999997E-2</c:v>
                </c:pt>
                <c:pt idx="649">
                  <c:v>2.3728900000000001E-2</c:v>
                </c:pt>
                <c:pt idx="650">
                  <c:v>2.2937599999999999E-2</c:v>
                </c:pt>
                <c:pt idx="651">
                  <c:v>2.2174000000000003E-2</c:v>
                </c:pt>
                <c:pt idx="652">
                  <c:v>2.1437000000000001E-2</c:v>
                </c:pt>
                <c:pt idx="653">
                  <c:v>2.0726000000000001E-2</c:v>
                </c:pt>
                <c:pt idx="654">
                  <c:v>2.00398E-2</c:v>
                </c:pt>
                <c:pt idx="655">
                  <c:v>1.9377399999999999E-2</c:v>
                </c:pt>
                <c:pt idx="656">
                  <c:v>1.8738299999999999E-2</c:v>
                </c:pt>
                <c:pt idx="657">
                  <c:v>1.8121599999999998E-2</c:v>
                </c:pt>
                <c:pt idx="658">
                  <c:v>1.7526199999999999E-2</c:v>
                </c:pt>
                <c:pt idx="659">
                  <c:v>1.6951599999999997E-2</c:v>
                </c:pt>
                <c:pt idx="660">
                  <c:v>1.6396999999999998E-2</c:v>
                </c:pt>
                <c:pt idx="661">
                  <c:v>1.5861699999999999E-2</c:v>
                </c:pt>
                <c:pt idx="662">
                  <c:v>1.53449E-2</c:v>
                </c:pt>
                <c:pt idx="663">
                  <c:v>1.48462E-2</c:v>
                </c:pt>
                <c:pt idx="664">
                  <c:v>1.43648E-2</c:v>
                </c:pt>
                <c:pt idx="665">
                  <c:v>1.3900000000000001E-2</c:v>
                </c:pt>
                <c:pt idx="666">
                  <c:v>1.3451299999999999E-2</c:v>
                </c:pt>
                <c:pt idx="667">
                  <c:v>1.3018200000000001E-2</c:v>
                </c:pt>
                <c:pt idx="668">
                  <c:v>1.2599899999999999E-2</c:v>
                </c:pt>
                <c:pt idx="669">
                  <c:v>1.21961E-2</c:v>
                </c:pt>
                <c:pt idx="670">
                  <c:v>1.18063E-2</c:v>
                </c:pt>
                <c:pt idx="671">
                  <c:v>1.14298E-2</c:v>
                </c:pt>
                <c:pt idx="672">
                  <c:v>1.1066299999999999E-2</c:v>
                </c:pt>
                <c:pt idx="673">
                  <c:v>1.0715200000000001E-2</c:v>
                </c:pt>
                <c:pt idx="674">
                  <c:v>1.03762E-2</c:v>
                </c:pt>
                <c:pt idx="675">
                  <c:v>1.0048699999999999E-2</c:v>
                </c:pt>
                <c:pt idx="676">
                  <c:v>9.7323899999999988E-3</c:v>
                </c:pt>
                <c:pt idx="677">
                  <c:v>9.4268800000000003E-3</c:v>
                </c:pt>
                <c:pt idx="678">
                  <c:v>9.1317799999999991E-3</c:v>
                </c:pt>
                <c:pt idx="679">
                  <c:v>8.8466299999999994E-3</c:v>
                </c:pt>
                <c:pt idx="680">
                  <c:v>8.5711800000000012E-3</c:v>
                </c:pt>
                <c:pt idx="681">
                  <c:v>8.3051199999999992E-3</c:v>
                </c:pt>
                <c:pt idx="682">
                  <c:v>8.0480499999999993E-3</c:v>
                </c:pt>
                <c:pt idx="683">
                  <c:v>7.7995799999999995E-3</c:v>
                </c:pt>
                <c:pt idx="684">
                  <c:v>7.55954E-3</c:v>
                </c:pt>
                <c:pt idx="685">
                  <c:v>7.3276000000000001E-3</c:v>
                </c:pt>
                <c:pt idx="686">
                  <c:v>7.10342E-3</c:v>
                </c:pt>
                <c:pt idx="687">
                  <c:v>6.8866700000000001E-3</c:v>
                </c:pt>
                <c:pt idx="688">
                  <c:v>6.6771199999999999E-3</c:v>
                </c:pt>
                <c:pt idx="689">
                  <c:v>6.4745600000000007E-3</c:v>
                </c:pt>
                <c:pt idx="690">
                  <c:v>6.27869E-3</c:v>
                </c:pt>
                <c:pt idx="691">
                  <c:v>6.0893500000000003E-3</c:v>
                </c:pt>
                <c:pt idx="692">
                  <c:v>5.90626E-3</c:v>
                </c:pt>
                <c:pt idx="693">
                  <c:v>5.7292200000000001E-3</c:v>
                </c:pt>
                <c:pt idx="694">
                  <c:v>5.5580099999999995E-3</c:v>
                </c:pt>
                <c:pt idx="695">
                  <c:v>5.3924000000000003E-3</c:v>
                </c:pt>
                <c:pt idx="696">
                  <c:v>5.23223E-3</c:v>
                </c:pt>
                <c:pt idx="697">
                  <c:v>5.0773100000000007E-3</c:v>
                </c:pt>
                <c:pt idx="698">
                  <c:v>4.9274200000000001E-3</c:v>
                </c:pt>
                <c:pt idx="699">
                  <c:v>4.78241E-3</c:v>
                </c:pt>
                <c:pt idx="700">
                  <c:v>4.6421400000000003E-3</c:v>
                </c:pt>
                <c:pt idx="701">
                  <c:v>4.5064099999999998E-3</c:v>
                </c:pt>
                <c:pt idx="702">
                  <c:v>4.3750400000000002E-3</c:v>
                </c:pt>
                <c:pt idx="703">
                  <c:v>4.2479499999999995E-3</c:v>
                </c:pt>
                <c:pt idx="704">
                  <c:v>4.1249500000000005E-3</c:v>
                </c:pt>
                <c:pt idx="705">
                  <c:v>4.0058899999999998E-3</c:v>
                </c:pt>
                <c:pt idx="706">
                  <c:v>3.8905899999999998E-3</c:v>
                </c:pt>
                <c:pt idx="707">
                  <c:v>3.77868E-3</c:v>
                </c:pt>
                <c:pt idx="708">
                  <c:v>3.6700299999999999E-3</c:v>
                </c:pt>
                <c:pt idx="709">
                  <c:v>3.5647299999999999E-3</c:v>
                </c:pt>
                <c:pt idx="710">
                  <c:v>3.4632300000000003E-3</c:v>
                </c:pt>
                <c:pt idx="711">
                  <c:v>3.3651000000000002E-3</c:v>
                </c:pt>
                <c:pt idx="712">
                  <c:v>3.2698000000000002E-3</c:v>
                </c:pt>
                <c:pt idx="713">
                  <c:v>3.1772299999999996E-3</c:v>
                </c:pt>
                <c:pt idx="714">
                  <c:v>3.0874499999999998E-3</c:v>
                </c:pt>
                <c:pt idx="715">
                  <c:v>3.0008799999999996E-3</c:v>
                </c:pt>
                <c:pt idx="716">
                  <c:v>2.9173699999999999E-3</c:v>
                </c:pt>
                <c:pt idx="717">
                  <c:v>2.8362399999999999E-3</c:v>
                </c:pt>
                <c:pt idx="718">
                  <c:v>2.7574000000000001E-3</c:v>
                </c:pt>
                <c:pt idx="719">
                  <c:v>2.6807699999999999E-3</c:v>
                </c:pt>
                <c:pt idx="720">
                  <c:v>2.6064199999999999E-3</c:v>
                </c:pt>
                <c:pt idx="721">
                  <c:v>2.5347E-3</c:v>
                </c:pt>
                <c:pt idx="722">
                  <c:v>2.4654799999999999E-3</c:v>
                </c:pt>
                <c:pt idx="723">
                  <c:v>2.3986600000000004E-3</c:v>
                </c:pt>
                <c:pt idx="724">
                  <c:v>2.3341799999999999E-3</c:v>
                </c:pt>
                <c:pt idx="725">
                  <c:v>2.2719100000000002E-3</c:v>
                </c:pt>
                <c:pt idx="726">
                  <c:v>2.2115799999999999E-3</c:v>
                </c:pt>
                <c:pt idx="727">
                  <c:v>2.15292E-3</c:v>
                </c:pt>
                <c:pt idx="728">
                  <c:v>2.0958599999999997E-3</c:v>
                </c:pt>
                <c:pt idx="729">
                  <c:v>2.0403499999999998E-3</c:v>
                </c:pt>
                <c:pt idx="730">
                  <c:v>1.9863400000000001E-3</c:v>
                </c:pt>
                <c:pt idx="731">
                  <c:v>1.9338200000000002E-3</c:v>
                </c:pt>
                <c:pt idx="732">
                  <c:v>1.8828899999999999E-3</c:v>
                </c:pt>
                <c:pt idx="733">
                  <c:v>1.8334699999999998E-3</c:v>
                </c:pt>
                <c:pt idx="734">
                  <c:v>1.7855200000000001E-3</c:v>
                </c:pt>
                <c:pt idx="735">
                  <c:v>1.7389700000000001E-3</c:v>
                </c:pt>
                <c:pt idx="736">
                  <c:v>1.6938000000000001E-3</c:v>
                </c:pt>
                <c:pt idx="737">
                  <c:v>1.64996E-3</c:v>
                </c:pt>
                <c:pt idx="738">
                  <c:v>1.6074000000000001E-3</c:v>
                </c:pt>
                <c:pt idx="739">
                  <c:v>1.5660800000000001E-3</c:v>
                </c:pt>
                <c:pt idx="740">
                  <c:v>1.5259700000000002E-3</c:v>
                </c:pt>
                <c:pt idx="741">
                  <c:v>1.4870200000000001E-3</c:v>
                </c:pt>
                <c:pt idx="742">
                  <c:v>1.4492000000000001E-3</c:v>
                </c:pt>
                <c:pt idx="743">
                  <c:v>1.4124799999999998E-3</c:v>
                </c:pt>
                <c:pt idx="744">
                  <c:v>1.3768000000000001E-3</c:v>
                </c:pt>
                <c:pt idx="745">
                  <c:v>1.34216E-3</c:v>
                </c:pt>
                <c:pt idx="746">
                  <c:v>1.3085E-3</c:v>
                </c:pt>
                <c:pt idx="747">
                  <c:v>1.2758100000000001E-3</c:v>
                </c:pt>
                <c:pt idx="748">
                  <c:v>1.2440399999999999E-3</c:v>
                </c:pt>
                <c:pt idx="749">
                  <c:v>1.2131799999999999E-3</c:v>
                </c:pt>
                <c:pt idx="750">
                  <c:v>1.18318E-3</c:v>
                </c:pt>
                <c:pt idx="751">
                  <c:v>1.15401E-3</c:v>
                </c:pt>
                <c:pt idx="752">
                  <c:v>1.1256399999999998E-3</c:v>
                </c:pt>
                <c:pt idx="753">
                  <c:v>1.0980300000000001E-3</c:v>
                </c:pt>
                <c:pt idx="754">
                  <c:v>1.07116E-3</c:v>
                </c:pt>
                <c:pt idx="755">
                  <c:v>1.0449999999999999E-3</c:v>
                </c:pt>
                <c:pt idx="756">
                  <c:v>1.0195299999999998E-3</c:v>
                </c:pt>
                <c:pt idx="757">
                  <c:v>9.94731E-4</c:v>
                </c:pt>
                <c:pt idx="758">
                  <c:v>9.70575E-4</c:v>
                </c:pt>
                <c:pt idx="759">
                  <c:v>9.4704099999999992E-4</c:v>
                </c:pt>
                <c:pt idx="760">
                  <c:v>9.2411000000000001E-4</c:v>
                </c:pt>
                <c:pt idx="761">
                  <c:v>9.0176099999999995E-4</c:v>
                </c:pt>
                <c:pt idx="762">
                  <c:v>8.7997699999999999E-4</c:v>
                </c:pt>
                <c:pt idx="763">
                  <c:v>8.5873900000000007E-4</c:v>
                </c:pt>
                <c:pt idx="764">
                  <c:v>8.3802900000000001E-4</c:v>
                </c:pt>
                <c:pt idx="765">
                  <c:v>8.17832E-4</c:v>
                </c:pt>
                <c:pt idx="766">
                  <c:v>7.9813200000000001E-4</c:v>
                </c:pt>
                <c:pt idx="767">
                  <c:v>7.7891199999999999E-4</c:v>
                </c:pt>
                <c:pt idx="768">
                  <c:v>7.6015899999999994E-4</c:v>
                </c:pt>
                <c:pt idx="769">
                  <c:v>7.4185800000000008E-4</c:v>
                </c:pt>
                <c:pt idx="770">
                  <c:v>7.2399599999999997E-4</c:v>
                </c:pt>
                <c:pt idx="771">
                  <c:v>7.0655999999999996E-4</c:v>
                </c:pt>
                <c:pt idx="772">
                  <c:v>6.8953599999999993E-4</c:v>
                </c:pt>
                <c:pt idx="773">
                  <c:v>6.7291400000000004E-4</c:v>
                </c:pt>
                <c:pt idx="774">
                  <c:v>6.56681E-4</c:v>
                </c:pt>
                <c:pt idx="775">
                  <c:v>6.4082600000000005E-4</c:v>
                </c:pt>
                <c:pt idx="776">
                  <c:v>6.2533799999999991E-4</c:v>
                </c:pt>
                <c:pt idx="777">
                  <c:v>6.1020699999999998E-4</c:v>
                </c:pt>
                <c:pt idx="778">
                  <c:v>5.95424E-4</c:v>
                </c:pt>
                <c:pt idx="779">
                  <c:v>5.8097699999999999E-4</c:v>
                </c:pt>
                <c:pt idx="780">
                  <c:v>5.6685899999999996E-4</c:v>
                </c:pt>
                <c:pt idx="781">
                  <c:v>5.5305899999999995E-4</c:v>
                </c:pt>
                <c:pt idx="782">
                  <c:v>5.3956999999999996E-4</c:v>
                </c:pt>
                <c:pt idx="783">
                  <c:v>5.2638300000000006E-4</c:v>
                </c:pt>
                <c:pt idx="784">
                  <c:v>5.1349000000000002E-4</c:v>
                </c:pt>
                <c:pt idx="785">
                  <c:v>5.0088200000000002E-4</c:v>
                </c:pt>
                <c:pt idx="786">
                  <c:v>4.8855399999999998E-4</c:v>
                </c:pt>
                <c:pt idx="787">
                  <c:v>4.7649600000000003E-4</c:v>
                </c:pt>
                <c:pt idx="788">
                  <c:v>4.6470300000000001E-4</c:v>
                </c:pt>
                <c:pt idx="789">
                  <c:v>4.5316800000000005E-4</c:v>
                </c:pt>
                <c:pt idx="790">
                  <c:v>4.4188399999999997E-4</c:v>
                </c:pt>
                <c:pt idx="791">
                  <c:v>4.30844E-4</c:v>
                </c:pt>
                <c:pt idx="792">
                  <c:v>4.2004300000000004E-4</c:v>
                </c:pt>
                <c:pt idx="793">
                  <c:v>4.09474E-4</c:v>
                </c:pt>
                <c:pt idx="794">
                  <c:v>3.9913299999999997E-4</c:v>
                </c:pt>
                <c:pt idx="795">
                  <c:v>3.8901199999999999E-4</c:v>
                </c:pt>
                <c:pt idx="796">
                  <c:v>3.7910800000000002E-4</c:v>
                </c:pt>
                <c:pt idx="797">
                  <c:v>3.69415E-4</c:v>
                </c:pt>
                <c:pt idx="798">
                  <c:v>3.5992700000000001E-4</c:v>
                </c:pt>
                <c:pt idx="799">
                  <c:v>3.5064100000000001E-4</c:v>
                </c:pt>
                <c:pt idx="800">
                  <c:v>3.41551E-4</c:v>
                </c:pt>
                <c:pt idx="801">
                  <c:v>3.3265299999999997E-4</c:v>
                </c:pt>
                <c:pt idx="802">
                  <c:v>3.2394199999999997E-4</c:v>
                </c:pt>
                <c:pt idx="803">
                  <c:v>3.1541399999999997E-4</c:v>
                </c:pt>
                <c:pt idx="804">
                  <c:v>3.0706499999999997E-4</c:v>
                </c:pt>
                <c:pt idx="805">
                  <c:v>2.9889100000000002E-4</c:v>
                </c:pt>
                <c:pt idx="806">
                  <c:v>2.90888E-4</c:v>
                </c:pt>
                <c:pt idx="807">
                  <c:v>2.83052E-4</c:v>
                </c:pt>
                <c:pt idx="808">
                  <c:v>2.7538000000000004E-4</c:v>
                </c:pt>
                <c:pt idx="809">
                  <c:v>2.6786799999999999E-4</c:v>
                </c:pt>
                <c:pt idx="810">
                  <c:v>2.6051300000000003E-4</c:v>
                </c:pt>
                <c:pt idx="811">
                  <c:v>2.5331099999999999E-4</c:v>
                </c:pt>
                <c:pt idx="812">
                  <c:v>2.4625900000000003E-4</c:v>
                </c:pt>
                <c:pt idx="813">
                  <c:v>2.3935500000000001E-4</c:v>
                </c:pt>
                <c:pt idx="814">
                  <c:v>2.32594E-4</c:v>
                </c:pt>
                <c:pt idx="815">
                  <c:v>2.25975E-4</c:v>
                </c:pt>
                <c:pt idx="816">
                  <c:v>2.1949299999999999E-4</c:v>
                </c:pt>
                <c:pt idx="817">
                  <c:v>2.1314699999999998E-4</c:v>
                </c:pt>
                <c:pt idx="818">
                  <c:v>2.0693399999999998E-4</c:v>
                </c:pt>
                <c:pt idx="819">
                  <c:v>2.0085099999999999E-4</c:v>
                </c:pt>
                <c:pt idx="820">
                  <c:v>1.9489600000000001E-4</c:v>
                </c:pt>
                <c:pt idx="821">
                  <c:v>1.89066E-4</c:v>
                </c:pt>
                <c:pt idx="822">
                  <c:v>1.83358E-4</c:v>
                </c:pt>
                <c:pt idx="823">
                  <c:v>1.7777100000000002E-4</c:v>
                </c:pt>
                <c:pt idx="824">
                  <c:v>1.7230300000000001E-4</c:v>
                </c:pt>
                <c:pt idx="825">
                  <c:v>1.6694999999999999E-4</c:v>
                </c:pt>
                <c:pt idx="826">
                  <c:v>1.6171100000000001E-4</c:v>
                </c:pt>
                <c:pt idx="827">
                  <c:v>1.56584E-4</c:v>
                </c:pt>
                <c:pt idx="828">
                  <c:v>1.5156699999999999E-4</c:v>
                </c:pt>
                <c:pt idx="829">
                  <c:v>1.4665799999999998E-4</c:v>
                </c:pt>
                <c:pt idx="830">
                  <c:v>1.41855E-4</c:v>
                </c:pt>
                <c:pt idx="831">
                  <c:v>1.3715599999999999E-4</c:v>
                </c:pt>
                <c:pt idx="832">
                  <c:v>1.32559E-4</c:v>
                </c:pt>
                <c:pt idx="833">
                  <c:v>1.2806300000000001E-4</c:v>
                </c:pt>
                <c:pt idx="834">
                  <c:v>1.2366699999999999E-4</c:v>
                </c:pt>
                <c:pt idx="835">
                  <c:v>1.1936799999999999E-4</c:v>
                </c:pt>
                <c:pt idx="836">
                  <c:v>1.15164E-4</c:v>
                </c:pt>
                <c:pt idx="837">
                  <c:v>1.11055E-4</c:v>
                </c:pt>
                <c:pt idx="838">
                  <c:v>1.07039E-4</c:v>
                </c:pt>
                <c:pt idx="839">
                  <c:v>1.03114E-4</c:v>
                </c:pt>
                <c:pt idx="840">
                  <c:v>9.9278900000000002E-5</c:v>
                </c:pt>
                <c:pt idx="841">
                  <c:v>9.5532700000000001E-5</c:v>
                </c:pt>
                <c:pt idx="842">
                  <c:v>9.1873700000000001E-5</c:v>
                </c:pt>
                <c:pt idx="843">
                  <c:v>8.8300799999999993E-5</c:v>
                </c:pt>
                <c:pt idx="844">
                  <c:v>8.4812600000000002E-5</c:v>
                </c:pt>
                <c:pt idx="845">
                  <c:v>8.140799999999999E-5</c:v>
                </c:pt>
                <c:pt idx="846">
                  <c:v>7.808589999999999E-5</c:v>
                </c:pt>
                <c:pt idx="847">
                  <c:v>7.4845000000000006E-5</c:v>
                </c:pt>
                <c:pt idx="848">
                  <c:v>7.1684299999999994E-5</c:v>
                </c:pt>
                <c:pt idx="849">
                  <c:v>6.86027E-5</c:v>
                </c:pt>
                <c:pt idx="850">
                  <c:v>6.55991E-5</c:v>
                </c:pt>
                <c:pt idx="851">
                  <c:v>6.2672700000000007E-5</c:v>
                </c:pt>
                <c:pt idx="852">
                  <c:v>5.9822399999999998E-5</c:v>
                </c:pt>
                <c:pt idx="853">
                  <c:v>5.7047199999999998E-5</c:v>
                </c:pt>
                <c:pt idx="854">
                  <c:v>5.4346299999999998E-5</c:v>
                </c:pt>
                <c:pt idx="855">
                  <c:v>5.1718799999999997E-5</c:v>
                </c:pt>
                <c:pt idx="856">
                  <c:v>4.9163799999999998E-5</c:v>
                </c:pt>
                <c:pt idx="857">
                  <c:v>4.6680500000000001E-5</c:v>
                </c:pt>
                <c:pt idx="858">
                  <c:v>4.4268199999999997E-5</c:v>
                </c:pt>
                <c:pt idx="859">
                  <c:v>4.1925900000000005E-5</c:v>
                </c:pt>
                <c:pt idx="860">
                  <c:v>3.9653100000000002E-5</c:v>
                </c:pt>
                <c:pt idx="861">
                  <c:v>3.7449E-5</c:v>
                </c:pt>
                <c:pt idx="862">
                  <c:v>3.5312899999999999E-5</c:v>
                </c:pt>
                <c:pt idx="863">
                  <c:v>3.3244200000000003E-5</c:v>
                </c:pt>
                <c:pt idx="864">
                  <c:v>3.1242100000000004E-5</c:v>
                </c:pt>
                <c:pt idx="865">
                  <c:v>2.9306199999999997E-5</c:v>
                </c:pt>
                <c:pt idx="866">
                  <c:v>2.7435699999999999E-5</c:v>
                </c:pt>
                <c:pt idx="867">
                  <c:v>2.5630200000000001E-5</c:v>
                </c:pt>
                <c:pt idx="868">
                  <c:v>2.3889099999999998E-5</c:v>
                </c:pt>
                <c:pt idx="869">
                  <c:v>2.22119E-5</c:v>
                </c:pt>
                <c:pt idx="870">
                  <c:v>2.0598000000000002E-5</c:v>
                </c:pt>
                <c:pt idx="871">
                  <c:v>1.9047099999999999E-5</c:v>
                </c:pt>
                <c:pt idx="872">
                  <c:v>1.7558699999999998E-5</c:v>
                </c:pt>
                <c:pt idx="873">
                  <c:v>1.6132300000000001E-5</c:v>
                </c:pt>
                <c:pt idx="874">
                  <c:v>1.4767600000000001E-5</c:v>
                </c:pt>
                <c:pt idx="875">
                  <c:v>1.3464200000000001E-5</c:v>
                </c:pt>
                <c:pt idx="876">
                  <c:v>1.22217E-5</c:v>
                </c:pt>
                <c:pt idx="877">
                  <c:v>1.1039800000000001E-5</c:v>
                </c:pt>
                <c:pt idx="878">
                  <c:v>9.9181699999999989E-6</c:v>
                </c:pt>
                <c:pt idx="879">
                  <c:v>8.8566300000000013E-6</c:v>
                </c:pt>
                <c:pt idx="880">
                  <c:v>7.8548699999999996E-6</c:v>
                </c:pt>
                <c:pt idx="881">
                  <c:v>6.91269E-6</c:v>
                </c:pt>
                <c:pt idx="882">
                  <c:v>6.0298999999999996E-6</c:v>
                </c:pt>
                <c:pt idx="883">
                  <c:v>5.2063500000000006E-6</c:v>
                </c:pt>
                <c:pt idx="884">
                  <c:v>4.4419200000000003E-6</c:v>
                </c:pt>
                <c:pt idx="885">
                  <c:v>3.7365399999999995E-6</c:v>
                </c:pt>
                <c:pt idx="886">
                  <c:v>3.0901800000000004E-6</c:v>
                </c:pt>
                <c:pt idx="887">
                  <c:v>2.5028700000000002E-6</c:v>
                </c:pt>
                <c:pt idx="888">
                  <c:v>1.9747100000000002E-6</c:v>
                </c:pt>
                <c:pt idx="889">
                  <c:v>1.5058999999999998E-6</c:v>
                </c:pt>
                <c:pt idx="890">
                  <c:v>1.09676E-6</c:v>
                </c:pt>
                <c:pt idx="891">
                  <c:v>7.4777900000000002E-7</c:v>
                </c:pt>
                <c:pt idx="892">
                  <c:v>4.59751E-7</c:v>
                </c:pt>
                <c:pt idx="893">
                  <c:v>2.33992E-7</c:v>
                </c:pt>
                <c:pt idx="894">
                  <c:v>7.2980900000000005E-8</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numCache>
            </c:numRef>
          </c:yVal>
          <c:smooth val="1"/>
          <c:extLst>
            <c:ext xmlns:c16="http://schemas.microsoft.com/office/drawing/2014/chart" uri="{C3380CC4-5D6E-409C-BE32-E72D297353CC}">
              <c16:uniqueId val="{00000003-6E0A-431A-939A-3B0B44E29799}"/>
            </c:ext>
          </c:extLst>
        </c:ser>
        <c:dLbls>
          <c:showLegendKey val="0"/>
          <c:showVal val="0"/>
          <c:showCatName val="0"/>
          <c:showSerName val="0"/>
          <c:showPercent val="0"/>
          <c:showBubbleSize val="0"/>
        </c:dLbls>
        <c:axId val="629698312"/>
        <c:axId val="629695568"/>
        <c:extLst>
          <c:ext xmlns:c15="http://schemas.microsoft.com/office/drawing/2012/chart" uri="{02D57815-91ED-43cb-92C2-25804820EDAC}">
            <c15:filteredScatterSeries>
              <c15:ser>
                <c:idx val="2"/>
                <c:order val="0"/>
                <c:tx>
                  <c:strRef>
                    <c:extLst>
                      <c:ext uri="{02D57815-91ED-43cb-92C2-25804820EDAC}">
                        <c15:formulaRef>
                          <c15:sqref>'28Mg_Al'!$A$46</c15:sqref>
                        </c15:formulaRef>
                      </c:ext>
                    </c:extLst>
                    <c:strCache>
                      <c:ptCount val="1"/>
                      <c:pt idx="0">
                        <c:v>28Mg in Al1</c:v>
                      </c:pt>
                    </c:strCache>
                  </c:strRef>
                </c:tx>
                <c:spPr>
                  <a:ln w="19050" cap="rnd">
                    <a:solidFill>
                      <a:schemeClr val="accent1"/>
                    </a:solidFill>
                    <a:round/>
                  </a:ln>
                  <a:effectLst/>
                </c:spPr>
                <c:marker>
                  <c:symbol val="circle"/>
                  <c:size val="5"/>
                  <c:spPr>
                    <a:solidFill>
                      <a:srgbClr val="FF0000"/>
                    </a:solidFill>
                    <a:ln w="9525">
                      <a:noFill/>
                    </a:ln>
                    <a:effectLst/>
                  </c:spPr>
                </c:marker>
                <c:xVal>
                  <c:numRef>
                    <c:extLst>
                      <c:ext uri="{02D57815-91ED-43cb-92C2-25804820EDAC}">
                        <c15:formulaRef>
                          <c15:sqref>'28Mg_Al'!$AH$46:$AH$71</c15:sqref>
                        </c15:formulaRef>
                      </c:ext>
                    </c:extLst>
                    <c:numCache>
                      <c:formatCode>General</c:formatCode>
                      <c:ptCount val="26"/>
                      <c:pt idx="0">
                        <c:v>0</c:v>
                      </c:pt>
                      <c:pt idx="1">
                        <c:v>4.5419899999999999E-2</c:v>
                      </c:pt>
                      <c:pt idx="2">
                        <c:v>8.6193800000000001E-2</c:v>
                      </c:pt>
                      <c:pt idx="3">
                        <c:v>0.123372</c:v>
                      </c:pt>
                      <c:pt idx="4">
                        <c:v>0.15745400000000001</c:v>
                      </c:pt>
                      <c:pt idx="5">
                        <c:v>0.18867100000000001</c:v>
                      </c:pt>
                      <c:pt idx="6">
                        <c:v>0.20038500000000001</c:v>
                      </c:pt>
                      <c:pt idx="7">
                        <c:v>0.22634499999999999</c:v>
                      </c:pt>
                      <c:pt idx="8">
                        <c:v>0.25008399999999997</c:v>
                      </c:pt>
                      <c:pt idx="9">
                        <c:v>0.27000099999999999</c:v>
                      </c:pt>
                      <c:pt idx="10">
                        <c:v>0.28850700000000001</c:v>
                      </c:pt>
                      <c:pt idx="11">
                        <c:v>0.30389100000000002</c:v>
                      </c:pt>
                      <c:pt idx="12">
                        <c:v>0.31722299999999998</c:v>
                      </c:pt>
                      <c:pt idx="13">
                        <c:v>0.32895099999999999</c:v>
                      </c:pt>
                      <c:pt idx="14">
                        <c:v>0.33952100000000002</c:v>
                      </c:pt>
                      <c:pt idx="15">
                        <c:v>0.34844900000000001</c:v>
                      </c:pt>
                      <c:pt idx="16">
                        <c:v>0.35616199999999998</c:v>
                      </c:pt>
                      <c:pt idx="17">
                        <c:v>0.362626</c:v>
                      </c:pt>
                      <c:pt idx="18">
                        <c:v>0.36701800000000001</c:v>
                      </c:pt>
                      <c:pt idx="19">
                        <c:v>0.36870399999999998</c:v>
                      </c:pt>
                      <c:pt idx="20">
                        <c:v>0.369896</c:v>
                      </c:pt>
                      <c:pt idx="21">
                        <c:v>0.37073499999999998</c:v>
                      </c:pt>
                      <c:pt idx="22">
                        <c:v>0.37130000000000002</c:v>
                      </c:pt>
                      <c:pt idx="23">
                        <c:v>0.37168800000000002</c:v>
                      </c:pt>
                      <c:pt idx="24">
                        <c:v>0.371944</c:v>
                      </c:pt>
                      <c:pt idx="25">
                        <c:v>0.37211</c:v>
                      </c:pt>
                    </c:numCache>
                  </c:numRef>
                </c:xVal>
                <c:yVal>
                  <c:numRef>
                    <c:extLst>
                      <c:ext uri="{02D57815-91ED-43cb-92C2-25804820EDAC}">
                        <c15:formulaRef>
                          <c15:sqref>'28Mg_Al'!$G$46:$G$71</c15:sqref>
                        </c15:formulaRef>
                      </c:ext>
                    </c:extLst>
                    <c:numCache>
                      <c:formatCode>General</c:formatCode>
                      <c:ptCount val="26"/>
                      <c:pt idx="0" formatCode="0.000">
                        <c:v>172.413793103448</c:v>
                      </c:pt>
                      <c:pt idx="1">
                        <c:v>144.72900000000001</c:v>
                      </c:pt>
                      <c:pt idx="2">
                        <c:v>124.726</c:v>
                      </c:pt>
                      <c:pt idx="3">
                        <c:v>108.539</c:v>
                      </c:pt>
                      <c:pt idx="4">
                        <c:v>94.4495</c:v>
                      </c:pt>
                      <c:pt idx="5">
                        <c:v>74.036100000000005</c:v>
                      </c:pt>
                      <c:pt idx="6">
                        <c:v>69.397599999999997</c:v>
                      </c:pt>
                      <c:pt idx="7">
                        <c:v>60.306600000000003</c:v>
                      </c:pt>
                      <c:pt idx="8">
                        <c:v>46.121099999999998</c:v>
                      </c:pt>
                      <c:pt idx="9">
                        <c:v>41.365600000000001</c:v>
                      </c:pt>
                      <c:pt idx="10">
                        <c:v>31.658000000000001</c:v>
                      </c:pt>
                      <c:pt idx="11">
                        <c:v>26.0443</c:v>
                      </c:pt>
                      <c:pt idx="12">
                        <c:v>22.1447</c:v>
                      </c:pt>
                      <c:pt idx="13">
                        <c:v>19.592300000000002</c:v>
                      </c:pt>
                      <c:pt idx="14">
                        <c:v>16.1998</c:v>
                      </c:pt>
                      <c:pt idx="15">
                        <c:v>13.8775</c:v>
                      </c:pt>
                      <c:pt idx="16">
                        <c:v>11.6631</c:v>
                      </c:pt>
                      <c:pt idx="17">
                        <c:v>8.2483799999999992</c:v>
                      </c:pt>
                      <c:pt idx="18">
                        <c:v>3.46055</c:v>
                      </c:pt>
                      <c:pt idx="19">
                        <c:v>2.4485899999999998</c:v>
                      </c:pt>
                      <c:pt idx="20">
                        <c:v>1.54589</c:v>
                      </c:pt>
                      <c:pt idx="21">
                        <c:v>0.84130400000000005</c:v>
                      </c:pt>
                      <c:pt idx="22">
                        <c:v>0.264011</c:v>
                      </c:pt>
                      <c:pt idx="23">
                        <c:v>-0.19497400000000001</c:v>
                      </c:pt>
                      <c:pt idx="24">
                        <c:v>-0.54549899999999996</c:v>
                      </c:pt>
                      <c:pt idx="25">
                        <c:v>-1.3962399999999999</c:v>
                      </c:pt>
                    </c:numCache>
                  </c:numRef>
                </c:yVal>
                <c:smooth val="1"/>
                <c:extLst>
                  <c:ext xmlns:c16="http://schemas.microsoft.com/office/drawing/2014/chart" uri="{C3380CC4-5D6E-409C-BE32-E72D297353CC}">
                    <c16:uniqueId val="{00000004-6E0A-431A-939A-3B0B44E29799}"/>
                  </c:ext>
                </c:extLst>
              </c15:ser>
            </c15:filteredScatterSeries>
            <c15:filteredScatterSeries>
              <c15:ser>
                <c:idx val="3"/>
                <c:order val="1"/>
                <c:tx>
                  <c:strRef>
                    <c:extLst xmlns:c15="http://schemas.microsoft.com/office/drawing/2012/chart">
                      <c:ext xmlns:c15="http://schemas.microsoft.com/office/drawing/2012/chart" uri="{02D57815-91ED-43cb-92C2-25804820EDAC}">
                        <c15:formulaRef>
                          <c15:sqref>'28Mg_Al'!$A$73</c15:sqref>
                        </c15:formulaRef>
                      </c:ext>
                    </c:extLst>
                    <c:strCache>
                      <c:ptCount val="1"/>
                      <c:pt idx="0">
                        <c:v>28Mg in Al2</c:v>
                      </c:pt>
                    </c:strCache>
                  </c:strRef>
                </c:tx>
                <c:spPr>
                  <a:ln w="19050" cap="rnd">
                    <a:solidFill>
                      <a:srgbClr val="FF0000"/>
                    </a:solidFill>
                    <a:round/>
                  </a:ln>
                  <a:effectLst/>
                </c:spPr>
                <c:marker>
                  <c:symbol val="circle"/>
                  <c:size val="5"/>
                  <c:spPr>
                    <a:noFill/>
                    <a:ln w="9525">
                      <a:noFill/>
                    </a:ln>
                    <a:effectLst/>
                  </c:spPr>
                </c:marker>
                <c:xVal>
                  <c:numRef>
                    <c:extLst xmlns:c15="http://schemas.microsoft.com/office/drawing/2012/chart">
                      <c:ext xmlns:c15="http://schemas.microsoft.com/office/drawing/2012/chart" uri="{02D57815-91ED-43cb-92C2-25804820EDAC}">
                        <c15:formulaRef>
                          <c15:sqref>'28Mg_Al'!$AH$73:$AH$99</c15:sqref>
                        </c15:formulaRef>
                      </c:ext>
                    </c:extLst>
                    <c:numCache>
                      <c:formatCode>General</c:formatCode>
                      <c:ptCount val="27"/>
                      <c:pt idx="0">
                        <c:v>0</c:v>
                      </c:pt>
                      <c:pt idx="1">
                        <c:v>4.5419899999999999E-2</c:v>
                      </c:pt>
                      <c:pt idx="2">
                        <c:v>8.6622599999999994E-2</c:v>
                      </c:pt>
                      <c:pt idx="3">
                        <c:v>0.123941</c:v>
                      </c:pt>
                      <c:pt idx="4">
                        <c:v>0.15842600000000001</c:v>
                      </c:pt>
                      <c:pt idx="5">
                        <c:v>0.19050300000000001</c:v>
                      </c:pt>
                      <c:pt idx="6">
                        <c:v>0.218949</c:v>
                      </c:pt>
                      <c:pt idx="7">
                        <c:v>0.245227</c:v>
                      </c:pt>
                      <c:pt idx="8">
                        <c:v>0.26851399999999997</c:v>
                      </c:pt>
                      <c:pt idx="9">
                        <c:v>0.28969</c:v>
                      </c:pt>
                      <c:pt idx="10">
                        <c:v>0.30840400000000001</c:v>
                      </c:pt>
                      <c:pt idx="11">
                        <c:v>0.32497500000000001</c:v>
                      </c:pt>
                      <c:pt idx="12">
                        <c:v>0.33840399999999998</c:v>
                      </c:pt>
                      <c:pt idx="13">
                        <c:v>0.35259400000000002</c:v>
                      </c:pt>
                      <c:pt idx="14">
                        <c:v>0.36402299999999999</c:v>
                      </c:pt>
                      <c:pt idx="15">
                        <c:v>0.373832</c:v>
                      </c:pt>
                      <c:pt idx="16">
                        <c:v>0.38240099999999999</c:v>
                      </c:pt>
                      <c:pt idx="17">
                        <c:v>0.387878</c:v>
                      </c:pt>
                      <c:pt idx="18">
                        <c:v>0.392206</c:v>
                      </c:pt>
                      <c:pt idx="19">
                        <c:v>0.39559699999999998</c:v>
                      </c:pt>
                      <c:pt idx="20">
                        <c:v>0.39700000000000002</c:v>
                      </c:pt>
                      <c:pt idx="21">
                        <c:v>0.398011</c:v>
                      </c:pt>
                      <c:pt idx="22">
                        <c:v>0.39871499999999999</c:v>
                      </c:pt>
                      <c:pt idx="23">
                        <c:v>0.39918100000000001</c:v>
                      </c:pt>
                      <c:pt idx="24">
                        <c:v>0.399505</c:v>
                      </c:pt>
                      <c:pt idx="25">
                        <c:v>0.39971200000000001</c:v>
                      </c:pt>
                      <c:pt idx="26">
                        <c:v>0.39984599999999998</c:v>
                      </c:pt>
                    </c:numCache>
                  </c:numRef>
                </c:xVal>
                <c:yVal>
                  <c:numRef>
                    <c:extLst xmlns:c15="http://schemas.microsoft.com/office/drawing/2012/chart">
                      <c:ext xmlns:c15="http://schemas.microsoft.com/office/drawing/2012/chart" uri="{02D57815-91ED-43cb-92C2-25804820EDAC}">
                        <c15:formulaRef>
                          <c15:sqref>'28Mg_Al'!$G$73:$G$99</c15:sqref>
                        </c15:formulaRef>
                      </c:ext>
                    </c:extLst>
                    <c:numCache>
                      <c:formatCode>General</c:formatCode>
                      <c:ptCount val="27"/>
                      <c:pt idx="0" formatCode="0.000">
                        <c:v>172.413793103448</c:v>
                      </c:pt>
                      <c:pt idx="1">
                        <c:v>147.19800000000001</c:v>
                      </c:pt>
                      <c:pt idx="2">
                        <c:v>125.48</c:v>
                      </c:pt>
                      <c:pt idx="3">
                        <c:v>110.59099999999999</c:v>
                      </c:pt>
                      <c:pt idx="4">
                        <c:v>98.5929</c:v>
                      </c:pt>
                      <c:pt idx="5">
                        <c:v>81.618600000000001</c:v>
                      </c:pt>
                      <c:pt idx="6">
                        <c:v>72.138300000000001</c:v>
                      </c:pt>
                      <c:pt idx="7">
                        <c:v>59.921700000000001</c:v>
                      </c:pt>
                      <c:pt idx="8" formatCode="0.00E+00">
                        <c:v>51.972299999999997</c:v>
                      </c:pt>
                      <c:pt idx="9">
                        <c:v>43.442999999999998</c:v>
                      </c:pt>
                      <c:pt idx="10">
                        <c:v>36.610700000000001</c:v>
                      </c:pt>
                      <c:pt idx="11">
                        <c:v>31.439900000000002</c:v>
                      </c:pt>
                      <c:pt idx="12">
                        <c:v>27.569299999999998</c:v>
                      </c:pt>
                      <c:pt idx="13">
                        <c:v>20.725200000000001</c:v>
                      </c:pt>
                      <c:pt idx="14">
                        <c:v>17.2713</c:v>
                      </c:pt>
                      <c:pt idx="15">
                        <c:v>14.755000000000001</c:v>
                      </c:pt>
                      <c:pt idx="16">
                        <c:v>9.2731499999999993</c:v>
                      </c:pt>
                      <c:pt idx="17">
                        <c:v>7.4006699999999999</c:v>
                      </c:pt>
                      <c:pt idx="18">
                        <c:v>5.8193599999999996</c:v>
                      </c:pt>
                      <c:pt idx="19">
                        <c:v>2.16927</c:v>
                      </c:pt>
                      <c:pt idx="20">
                        <c:v>1.2421800000000001</c:v>
                      </c:pt>
                      <c:pt idx="21">
                        <c:v>0.46242</c:v>
                      </c:pt>
                      <c:pt idx="22">
                        <c:v>-0.18010599999999999</c:v>
                      </c:pt>
                      <c:pt idx="23">
                        <c:v>-0.70069800000000004</c:v>
                      </c:pt>
                      <c:pt idx="24">
                        <c:v>-1.1075299999999999</c:v>
                      </c:pt>
                      <c:pt idx="25">
                        <c:v>-1.4166000000000001</c:v>
                      </c:pt>
                      <c:pt idx="26">
                        <c:v>-2.1356799999999998</c:v>
                      </c:pt>
                    </c:numCache>
                  </c:numRef>
                </c:yVal>
                <c:smooth val="1"/>
                <c:extLst xmlns:c15="http://schemas.microsoft.com/office/drawing/2012/chart">
                  <c:ext xmlns:c16="http://schemas.microsoft.com/office/drawing/2014/chart" uri="{C3380CC4-5D6E-409C-BE32-E72D297353CC}">
                    <c16:uniqueId val="{00000005-6E0A-431A-939A-3B0B44E29799}"/>
                  </c:ext>
                </c:extLst>
              </c15:ser>
            </c15:filteredScatterSeries>
          </c:ext>
        </c:extLst>
      </c:scatterChart>
      <c:valAx>
        <c:axId val="62969831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Length (μm)</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629695568"/>
        <c:crosses val="autoZero"/>
        <c:crossBetween val="midCat"/>
      </c:valAx>
      <c:valAx>
        <c:axId val="629695568"/>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Recoil energy (keV)</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629698312"/>
        <c:crosses val="autoZero"/>
        <c:crossBetween val="midCat"/>
      </c:valAx>
      <c:spPr>
        <a:noFill/>
        <a:ln>
          <a:noFill/>
        </a:ln>
        <a:effectLst/>
      </c:spPr>
    </c:plotArea>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baseline="30000"/>
              <a:t>28</a:t>
            </a:r>
            <a:r>
              <a:rPr lang="en-US"/>
              <a:t>Mg in Al Energy vs Time</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2"/>
          <c:order val="2"/>
          <c:tx>
            <c:strRef>
              <c:f>'28Mg_Al'!$A$101</c:f>
              <c:strCache>
                <c:ptCount val="1"/>
                <c:pt idx="0">
                  <c:v>28Mg in Al3</c:v>
                </c:pt>
              </c:strCache>
            </c:strRef>
          </c:tx>
          <c:spPr>
            <a:ln w="25400" cap="rnd">
              <a:solidFill>
                <a:srgbClr val="FF0000"/>
              </a:solidFill>
              <a:round/>
            </a:ln>
            <a:effectLst/>
          </c:spPr>
          <c:marker>
            <c:symbol val="none"/>
          </c:marker>
          <c:xVal>
            <c:numRef>
              <c:f>'28Mg_Al'!$M$101:$M$123</c:f>
              <c:numCache>
                <c:formatCode>0.00E+00</c:formatCode>
                <c:ptCount val="23"/>
                <c:pt idx="0" formatCode="General">
                  <c:v>0</c:v>
                </c:pt>
                <c:pt idx="1">
                  <c:v>4.1656999999999998E-5</c:v>
                </c:pt>
                <c:pt idx="2">
                  <c:v>8.2751599999999996E-5</c:v>
                </c:pt>
                <c:pt idx="3" formatCode="General">
                  <c:v>1.23001E-4</c:v>
                </c:pt>
                <c:pt idx="4" formatCode="General">
                  <c:v>1.6250800000000001E-4</c:v>
                </c:pt>
                <c:pt idx="5" formatCode="General">
                  <c:v>2.01382E-4</c:v>
                </c:pt>
                <c:pt idx="6" formatCode="General">
                  <c:v>2.3959E-4</c:v>
                </c:pt>
                <c:pt idx="7" formatCode="General">
                  <c:v>2.7666799999999999E-4</c:v>
                </c:pt>
                <c:pt idx="8" formatCode="General">
                  <c:v>3.1259000000000001E-4</c:v>
                </c:pt>
                <c:pt idx="9" formatCode="General">
                  <c:v>3.4779899999999998E-4</c:v>
                </c:pt>
                <c:pt idx="10" formatCode="General">
                  <c:v>3.8122600000000003E-4</c:v>
                </c:pt>
                <c:pt idx="11">
                  <c:v>4.1198100000000001E-4</c:v>
                </c:pt>
                <c:pt idx="12">
                  <c:v>4.3693699999999998E-4</c:v>
                </c:pt>
                <c:pt idx="13" formatCode="General">
                  <c:v>4.5909999999999999E-4</c:v>
                </c:pt>
                <c:pt idx="14" formatCode="General">
                  <c:v>4.7903699999999997E-4</c:v>
                </c:pt>
                <c:pt idx="15" formatCode="General">
                  <c:v>4.9645899999999998E-4</c:v>
                </c:pt>
                <c:pt idx="16" formatCode="General">
                  <c:v>5.1124799999999995E-4</c:v>
                </c:pt>
                <c:pt idx="17" formatCode="General">
                  <c:v>5.1887600000000004E-4</c:v>
                </c:pt>
                <c:pt idx="18" formatCode="General">
                  <c:v>5.2513099999999997E-4</c:v>
                </c:pt>
                <c:pt idx="19" formatCode="General">
                  <c:v>5.30022E-4</c:v>
                </c:pt>
                <c:pt idx="20">
                  <c:v>5.3383900000000004E-4</c:v>
                </c:pt>
                <c:pt idx="21">
                  <c:v>5.3682899999999995E-4</c:v>
                </c:pt>
                <c:pt idx="22" formatCode="General">
                  <c:v>5.3909900000000002E-4</c:v>
                </c:pt>
              </c:numCache>
            </c:numRef>
          </c:xVal>
          <c:yVal>
            <c:numRef>
              <c:f>'28Mg_Al'!$G$101:$G$123</c:f>
              <c:numCache>
                <c:formatCode>General</c:formatCode>
                <c:ptCount val="23"/>
                <c:pt idx="0" formatCode="0.000">
                  <c:v>172.413793103448</c:v>
                </c:pt>
                <c:pt idx="1">
                  <c:v>153.31800000000001</c:v>
                </c:pt>
                <c:pt idx="2">
                  <c:v>128.827</c:v>
                </c:pt>
                <c:pt idx="3">
                  <c:v>110.94</c:v>
                </c:pt>
                <c:pt idx="4">
                  <c:v>98.006100000000004</c:v>
                </c:pt>
                <c:pt idx="5">
                  <c:v>86.244699999999995</c:v>
                </c:pt>
                <c:pt idx="6">
                  <c:v>69.765100000000004</c:v>
                </c:pt>
                <c:pt idx="7">
                  <c:v>56.861899999999999</c:v>
                </c:pt>
                <c:pt idx="8">
                  <c:v>50.635800000000003</c:v>
                </c:pt>
                <c:pt idx="9">
                  <c:v>38.990299999999998</c:v>
                </c:pt>
                <c:pt idx="10" formatCode="0.00E+00">
                  <c:v>28.367599999999999</c:v>
                </c:pt>
                <c:pt idx="11">
                  <c:v>18.382400000000001</c:v>
                </c:pt>
                <c:pt idx="12">
                  <c:v>15.318</c:v>
                </c:pt>
                <c:pt idx="13">
                  <c:v>13.4107</c:v>
                </c:pt>
                <c:pt idx="14">
                  <c:v>11.6153</c:v>
                </c:pt>
                <c:pt idx="15">
                  <c:v>9.8340800000000002</c:v>
                </c:pt>
                <c:pt idx="16">
                  <c:v>5.7270000000000003</c:v>
                </c:pt>
                <c:pt idx="17">
                  <c:v>4.8395299999999999</c:v>
                </c:pt>
                <c:pt idx="18">
                  <c:v>4.0946100000000003</c:v>
                </c:pt>
                <c:pt idx="19">
                  <c:v>3.4779399999999998</c:v>
                </c:pt>
                <c:pt idx="20">
                  <c:v>2.9757600000000002</c:v>
                </c:pt>
                <c:pt idx="21">
                  <c:v>2.6035699999999999</c:v>
                </c:pt>
                <c:pt idx="22">
                  <c:v>1.6848399999999999</c:v>
                </c:pt>
              </c:numCache>
            </c:numRef>
          </c:yVal>
          <c:smooth val="1"/>
          <c:extLst>
            <c:ext xmlns:c16="http://schemas.microsoft.com/office/drawing/2014/chart" uri="{C3380CC4-5D6E-409C-BE32-E72D297353CC}">
              <c16:uniqueId val="{00000000-6052-4BB8-A28D-63BBC80BC92F}"/>
            </c:ext>
          </c:extLst>
        </c:ser>
        <c:ser>
          <c:idx val="3"/>
          <c:order val="3"/>
          <c:tx>
            <c:strRef>
              <c:f>'28Mg_Al'!$A$125</c:f>
              <c:strCache>
                <c:ptCount val="1"/>
                <c:pt idx="0">
                  <c:v>28Mg in Al4</c:v>
                </c:pt>
              </c:strCache>
            </c:strRef>
          </c:tx>
          <c:spPr>
            <a:ln w="25400" cap="rnd">
              <a:solidFill>
                <a:schemeClr val="accent4"/>
              </a:solidFill>
              <a:round/>
            </a:ln>
            <a:effectLst/>
          </c:spPr>
          <c:marker>
            <c:symbol val="none"/>
          </c:marker>
          <c:xVal>
            <c:numRef>
              <c:f>'28Mg_Al'!$M$125:$M$148</c:f>
              <c:numCache>
                <c:formatCode>0.00E+00</c:formatCode>
                <c:ptCount val="24"/>
                <c:pt idx="0" formatCode="General">
                  <c:v>0</c:v>
                </c:pt>
                <c:pt idx="1">
                  <c:v>4.1656999999999998E-5</c:v>
                </c:pt>
                <c:pt idx="2">
                  <c:v>8.2717099999999994E-5</c:v>
                </c:pt>
                <c:pt idx="3" formatCode="General">
                  <c:v>1.2290099999999999E-4</c:v>
                </c:pt>
                <c:pt idx="4" formatCode="General">
                  <c:v>1.6208999999999999E-4</c:v>
                </c:pt>
                <c:pt idx="5" formatCode="General">
                  <c:v>2.00099E-4</c:v>
                </c:pt>
                <c:pt idx="6">
                  <c:v>2.3708099999999999E-4</c:v>
                </c:pt>
                <c:pt idx="7">
                  <c:v>2.7322700000000002E-4</c:v>
                </c:pt>
                <c:pt idx="8" formatCode="General">
                  <c:v>3.08905E-4</c:v>
                </c:pt>
                <c:pt idx="9" formatCode="General">
                  <c:v>3.4362500000000002E-4</c:v>
                </c:pt>
                <c:pt idx="10" formatCode="General">
                  <c:v>3.7224300000000002E-4</c:v>
                </c:pt>
                <c:pt idx="11" formatCode="General">
                  <c:v>4.0462799999999998E-4</c:v>
                </c:pt>
                <c:pt idx="12" formatCode="General">
                  <c:v>4.35368E-4</c:v>
                </c:pt>
                <c:pt idx="13" formatCode="General">
                  <c:v>4.6352399999999999E-4</c:v>
                </c:pt>
                <c:pt idx="14" formatCode="General">
                  <c:v>4.8783499999999999E-4</c:v>
                </c:pt>
                <c:pt idx="15" formatCode="General">
                  <c:v>5.08937E-4</c:v>
                </c:pt>
                <c:pt idx="16" formatCode="General">
                  <c:v>5.2776699999999995E-4</c:v>
                </c:pt>
                <c:pt idx="17" formatCode="General">
                  <c:v>5.37617E-4</c:v>
                </c:pt>
                <c:pt idx="18" formatCode="General">
                  <c:v>5.4459699999999996E-4</c:v>
                </c:pt>
                <c:pt idx="19" formatCode="General">
                  <c:v>5.5021099999999999E-4</c:v>
                </c:pt>
                <c:pt idx="20" formatCode="General">
                  <c:v>5.5451100000000004E-4</c:v>
                </c:pt>
                <c:pt idx="21" formatCode="General">
                  <c:v>5.5797699999999997E-4</c:v>
                </c:pt>
                <c:pt idx="22">
                  <c:v>5.6037800000000005E-4</c:v>
                </c:pt>
                <c:pt idx="23">
                  <c:v>5.6225199999999996E-4</c:v>
                </c:pt>
              </c:numCache>
            </c:numRef>
          </c:xVal>
          <c:yVal>
            <c:numRef>
              <c:f>'28Mg_Al'!$G$125:$G$148</c:f>
              <c:numCache>
                <c:formatCode>General</c:formatCode>
                <c:ptCount val="24"/>
                <c:pt idx="0" formatCode="0.000">
                  <c:v>172.413793103448</c:v>
                </c:pt>
                <c:pt idx="1">
                  <c:v>152.227</c:v>
                </c:pt>
                <c:pt idx="2">
                  <c:v>127.126</c:v>
                </c:pt>
                <c:pt idx="3">
                  <c:v>104.20699999999999</c:v>
                </c:pt>
                <c:pt idx="4">
                  <c:v>83.033900000000003</c:v>
                </c:pt>
                <c:pt idx="5">
                  <c:v>68.553100000000001</c:v>
                </c:pt>
                <c:pt idx="6">
                  <c:v>59.066899999999997</c:v>
                </c:pt>
                <c:pt idx="7">
                  <c:v>54.593499999999999</c:v>
                </c:pt>
                <c:pt idx="8">
                  <c:v>46.970500000000001</c:v>
                </c:pt>
                <c:pt idx="9">
                  <c:v>40.847200000000001</c:v>
                </c:pt>
                <c:pt idx="10">
                  <c:v>35.450000000000003</c:v>
                </c:pt>
                <c:pt idx="11">
                  <c:v>29.4024</c:v>
                </c:pt>
                <c:pt idx="12">
                  <c:v>23.326499999999999</c:v>
                </c:pt>
                <c:pt idx="13">
                  <c:v>17.574000000000002</c:v>
                </c:pt>
                <c:pt idx="14">
                  <c:v>14.3521</c:v>
                </c:pt>
                <c:pt idx="15">
                  <c:v>12.5701</c:v>
                </c:pt>
                <c:pt idx="16">
                  <c:v>6.8758699999999999</c:v>
                </c:pt>
                <c:pt idx="17">
                  <c:v>5.2807599999999999</c:v>
                </c:pt>
                <c:pt idx="18">
                  <c:v>4.4645900000000003</c:v>
                </c:pt>
                <c:pt idx="19">
                  <c:v>3.7853400000000001</c:v>
                </c:pt>
                <c:pt idx="20">
                  <c:v>3.2311800000000002</c:v>
                </c:pt>
                <c:pt idx="21">
                  <c:v>2.6777600000000001</c:v>
                </c:pt>
                <c:pt idx="22">
                  <c:v>2.3750200000000001</c:v>
                </c:pt>
                <c:pt idx="23">
                  <c:v>1.67296</c:v>
                </c:pt>
              </c:numCache>
            </c:numRef>
          </c:yVal>
          <c:smooth val="1"/>
          <c:extLst>
            <c:ext xmlns:c16="http://schemas.microsoft.com/office/drawing/2014/chart" uri="{C3380CC4-5D6E-409C-BE32-E72D297353CC}">
              <c16:uniqueId val="{00000001-6052-4BB8-A28D-63BBC80BC92F}"/>
            </c:ext>
          </c:extLst>
        </c:ser>
        <c:ser>
          <c:idx val="4"/>
          <c:order val="4"/>
          <c:tx>
            <c:strRef>
              <c:f>'28Mg_Al'!$A$150</c:f>
              <c:strCache>
                <c:ptCount val="1"/>
                <c:pt idx="0">
                  <c:v>28Mg in Al5</c:v>
                </c:pt>
              </c:strCache>
            </c:strRef>
          </c:tx>
          <c:spPr>
            <a:ln w="25400" cap="rnd">
              <a:solidFill>
                <a:srgbClr val="00B050"/>
              </a:solidFill>
              <a:round/>
            </a:ln>
            <a:effectLst/>
          </c:spPr>
          <c:marker>
            <c:symbol val="none"/>
          </c:marker>
          <c:xVal>
            <c:numRef>
              <c:f>'28Mg_Al'!$M$150:$M$174</c:f>
              <c:numCache>
                <c:formatCode>0.00E+00</c:formatCode>
                <c:ptCount val="25"/>
                <c:pt idx="0" formatCode="General">
                  <c:v>0</c:v>
                </c:pt>
                <c:pt idx="1">
                  <c:v>4.1656999999999998E-5</c:v>
                </c:pt>
                <c:pt idx="2">
                  <c:v>8.2423199999999994E-5</c:v>
                </c:pt>
                <c:pt idx="3">
                  <c:v>8.9085600000000006E-5</c:v>
                </c:pt>
                <c:pt idx="4" formatCode="General">
                  <c:v>1.2903900000000001E-4</c:v>
                </c:pt>
                <c:pt idx="5" formatCode="General">
                  <c:v>1.6833899999999999E-4</c:v>
                </c:pt>
                <c:pt idx="6" formatCode="General">
                  <c:v>2.0704299999999999E-4</c:v>
                </c:pt>
                <c:pt idx="7" formatCode="General">
                  <c:v>2.4489999999999999E-4</c:v>
                </c:pt>
                <c:pt idx="8" formatCode="General">
                  <c:v>2.8194800000000002E-4</c:v>
                </c:pt>
                <c:pt idx="9" formatCode="General">
                  <c:v>3.1816E-4</c:v>
                </c:pt>
                <c:pt idx="10" formatCode="General">
                  <c:v>3.53044E-4</c:v>
                </c:pt>
                <c:pt idx="11" formatCode="General">
                  <c:v>3.8668799999999999E-4</c:v>
                </c:pt>
                <c:pt idx="12" formatCode="General">
                  <c:v>4.1935399999999998E-4</c:v>
                </c:pt>
                <c:pt idx="13">
                  <c:v>4.5083599999999998E-4</c:v>
                </c:pt>
                <c:pt idx="14">
                  <c:v>4.79965E-4</c:v>
                </c:pt>
                <c:pt idx="15">
                  <c:v>5.0722699999999996E-4</c:v>
                </c:pt>
                <c:pt idx="16">
                  <c:v>5.2895700000000004E-4</c:v>
                </c:pt>
                <c:pt idx="17">
                  <c:v>5.4518000000000004E-4</c:v>
                </c:pt>
                <c:pt idx="18">
                  <c:v>5.5606000000000004E-4</c:v>
                </c:pt>
                <c:pt idx="19">
                  <c:v>5.6313299999999995E-4</c:v>
                </c:pt>
                <c:pt idx="20" formatCode="General">
                  <c:v>5.6884700000000004E-4</c:v>
                </c:pt>
                <c:pt idx="21" formatCode="General">
                  <c:v>5.7322199999999997E-4</c:v>
                </c:pt>
                <c:pt idx="22">
                  <c:v>5.76667E-4</c:v>
                </c:pt>
                <c:pt idx="23">
                  <c:v>5.7929699999999999E-4</c:v>
                </c:pt>
                <c:pt idx="24" formatCode="General">
                  <c:v>5.8133200000000005E-4</c:v>
                </c:pt>
              </c:numCache>
            </c:numRef>
          </c:xVal>
          <c:yVal>
            <c:numRef>
              <c:f>'28Mg_Al'!$G$150:$G$174</c:f>
              <c:numCache>
                <c:formatCode>General</c:formatCode>
                <c:ptCount val="25"/>
                <c:pt idx="0" formatCode="0.000">
                  <c:v>172.413793103448</c:v>
                </c:pt>
                <c:pt idx="1">
                  <c:v>143.24799999999999</c:v>
                </c:pt>
                <c:pt idx="2">
                  <c:v>120.84</c:v>
                </c:pt>
                <c:pt idx="3">
                  <c:v>118.00700000000001</c:v>
                </c:pt>
                <c:pt idx="4">
                  <c:v>103.146</c:v>
                </c:pt>
                <c:pt idx="5">
                  <c:v>91.473699999999994</c:v>
                </c:pt>
                <c:pt idx="6">
                  <c:v>77.277100000000004</c:v>
                </c:pt>
                <c:pt idx="7">
                  <c:v>65.968199999999996</c:v>
                </c:pt>
                <c:pt idx="8">
                  <c:v>56.3157</c:v>
                </c:pt>
                <c:pt idx="9">
                  <c:v>44.703400000000002</c:v>
                </c:pt>
                <c:pt idx="10">
                  <c:v>36.708500000000001</c:v>
                </c:pt>
                <c:pt idx="11">
                  <c:v>31.567</c:v>
                </c:pt>
                <c:pt idx="12" formatCode="0.00E+00">
                  <c:v>26.6645</c:v>
                </c:pt>
                <c:pt idx="13">
                  <c:v>20.090800000000002</c:v>
                </c:pt>
                <c:pt idx="14">
                  <c:v>16.621200000000002</c:v>
                </c:pt>
                <c:pt idx="15">
                  <c:v>9.7279</c:v>
                </c:pt>
                <c:pt idx="16">
                  <c:v>5.5756600000000001</c:v>
                </c:pt>
                <c:pt idx="17">
                  <c:v>2.2792699999999999</c:v>
                </c:pt>
                <c:pt idx="18">
                  <c:v>0.165739</c:v>
                </c:pt>
                <c:pt idx="19">
                  <c:v>-0.65767200000000003</c:v>
                </c:pt>
                <c:pt idx="20">
                  <c:v>-1.3549800000000001</c:v>
                </c:pt>
                <c:pt idx="21">
                  <c:v>-1.9589300000000001</c:v>
                </c:pt>
                <c:pt idx="22">
                  <c:v>-2.39235</c:v>
                </c:pt>
                <c:pt idx="23">
                  <c:v>-2.7217500000000001</c:v>
                </c:pt>
                <c:pt idx="24">
                  <c:v>-3.50441</c:v>
                </c:pt>
              </c:numCache>
            </c:numRef>
          </c:yVal>
          <c:smooth val="1"/>
          <c:extLst>
            <c:ext xmlns:c16="http://schemas.microsoft.com/office/drawing/2014/chart" uri="{C3380CC4-5D6E-409C-BE32-E72D297353CC}">
              <c16:uniqueId val="{00000002-6052-4BB8-A28D-63BBC80BC92F}"/>
            </c:ext>
          </c:extLst>
        </c:ser>
        <c:ser>
          <c:idx val="5"/>
          <c:order val="5"/>
          <c:tx>
            <c:strRef>
              <c:f>'28Mg_Al'!$AL$46</c:f>
              <c:strCache>
                <c:ptCount val="1"/>
                <c:pt idx="0">
                  <c:v>Brent</c:v>
                </c:pt>
              </c:strCache>
            </c:strRef>
          </c:tx>
          <c:spPr>
            <a:ln w="25400" cap="rnd">
              <a:solidFill>
                <a:srgbClr val="0000FF"/>
              </a:solidFill>
              <a:round/>
            </a:ln>
            <a:effectLst/>
          </c:spPr>
          <c:marker>
            <c:symbol val="none"/>
          </c:marker>
          <c:xVal>
            <c:numRef>
              <c:f>'28Mg_Al'!$AN$47:$AN$1046</c:f>
              <c:numCache>
                <c:formatCode>General</c:formatCode>
                <c:ptCount val="1000"/>
                <c:pt idx="0">
                  <c:v>1.1421099999999999E-6</c:v>
                </c:pt>
                <c:pt idx="1">
                  <c:v>2.2842199999999998E-6</c:v>
                </c:pt>
                <c:pt idx="2">
                  <c:v>3.4263300000000001E-6</c:v>
                </c:pt>
                <c:pt idx="3">
                  <c:v>4.5684299999999997E-6</c:v>
                </c:pt>
                <c:pt idx="4">
                  <c:v>5.71054E-6</c:v>
                </c:pt>
                <c:pt idx="5">
                  <c:v>6.8526500000000004E-6</c:v>
                </c:pt>
                <c:pt idx="6">
                  <c:v>7.9947600000000007E-6</c:v>
                </c:pt>
                <c:pt idx="7">
                  <c:v>9.1368700000000002E-6</c:v>
                </c:pt>
                <c:pt idx="8">
                  <c:v>1.0278999999999999E-5</c:v>
                </c:pt>
                <c:pt idx="9">
                  <c:v>1.14211E-5</c:v>
                </c:pt>
                <c:pt idx="10">
                  <c:v>1.25632E-5</c:v>
                </c:pt>
                <c:pt idx="11">
                  <c:v>1.3705300000000001E-5</c:v>
                </c:pt>
                <c:pt idx="12">
                  <c:v>1.48474E-5</c:v>
                </c:pt>
                <c:pt idx="13">
                  <c:v>1.59895E-5</c:v>
                </c:pt>
                <c:pt idx="14">
                  <c:v>1.71316E-5</c:v>
                </c:pt>
                <c:pt idx="15">
                  <c:v>1.8273700000000001E-5</c:v>
                </c:pt>
                <c:pt idx="16">
                  <c:v>1.9415800000000001E-5</c:v>
                </c:pt>
                <c:pt idx="17">
                  <c:v>2.0557999999999999E-5</c:v>
                </c:pt>
                <c:pt idx="18">
                  <c:v>2.1700099999999999E-5</c:v>
                </c:pt>
                <c:pt idx="19">
                  <c:v>2.28422E-5</c:v>
                </c:pt>
                <c:pt idx="20">
                  <c:v>2.39843E-5</c:v>
                </c:pt>
                <c:pt idx="21">
                  <c:v>2.5126400000000001E-5</c:v>
                </c:pt>
                <c:pt idx="22">
                  <c:v>2.6268500000000001E-5</c:v>
                </c:pt>
                <c:pt idx="23">
                  <c:v>2.7410600000000001E-5</c:v>
                </c:pt>
                <c:pt idx="24">
                  <c:v>2.8552700000000002E-5</c:v>
                </c:pt>
                <c:pt idx="25">
                  <c:v>2.9694799999999999E-5</c:v>
                </c:pt>
                <c:pt idx="26">
                  <c:v>3.0836900000000003E-5</c:v>
                </c:pt>
                <c:pt idx="27">
                  <c:v>3.1979E-5</c:v>
                </c:pt>
                <c:pt idx="28">
                  <c:v>3.3121100000000004E-5</c:v>
                </c:pt>
                <c:pt idx="29">
                  <c:v>3.4263300000000001E-5</c:v>
                </c:pt>
                <c:pt idx="30">
                  <c:v>3.5405400000000005E-5</c:v>
                </c:pt>
                <c:pt idx="31">
                  <c:v>3.6547499999999995E-5</c:v>
                </c:pt>
                <c:pt idx="32">
                  <c:v>3.7689599999999999E-5</c:v>
                </c:pt>
                <c:pt idx="33">
                  <c:v>3.8831699999999996E-5</c:v>
                </c:pt>
                <c:pt idx="34">
                  <c:v>3.99738E-5</c:v>
                </c:pt>
                <c:pt idx="35">
                  <c:v>4.1115900000000004E-5</c:v>
                </c:pt>
                <c:pt idx="36">
                  <c:v>4.2258000000000001E-5</c:v>
                </c:pt>
                <c:pt idx="37">
                  <c:v>4.3400100000000005E-5</c:v>
                </c:pt>
                <c:pt idx="38">
                  <c:v>4.4542200000000002E-5</c:v>
                </c:pt>
                <c:pt idx="39">
                  <c:v>4.5684299999999999E-5</c:v>
                </c:pt>
                <c:pt idx="40">
                  <c:v>4.6826399999999996E-5</c:v>
                </c:pt>
                <c:pt idx="41">
                  <c:v>4.79686E-5</c:v>
                </c:pt>
                <c:pt idx="42">
                  <c:v>4.9110699999999997E-5</c:v>
                </c:pt>
                <c:pt idx="43">
                  <c:v>5.0252800000000001E-5</c:v>
                </c:pt>
                <c:pt idx="44">
                  <c:v>5.1394899999999998E-5</c:v>
                </c:pt>
                <c:pt idx="45">
                  <c:v>5.2537000000000002E-5</c:v>
                </c:pt>
                <c:pt idx="46">
                  <c:v>5.3679099999999999E-5</c:v>
                </c:pt>
                <c:pt idx="47">
                  <c:v>5.4821200000000003E-5</c:v>
                </c:pt>
                <c:pt idx="48">
                  <c:v>5.5963299999999993E-5</c:v>
                </c:pt>
                <c:pt idx="49">
                  <c:v>5.7105400000000004E-5</c:v>
                </c:pt>
                <c:pt idx="50">
                  <c:v>5.8247500000000001E-5</c:v>
                </c:pt>
                <c:pt idx="51">
                  <c:v>5.9389599999999998E-5</c:v>
                </c:pt>
                <c:pt idx="52">
                  <c:v>6.0531700000000002E-5</c:v>
                </c:pt>
                <c:pt idx="53">
                  <c:v>6.1673899999999999E-5</c:v>
                </c:pt>
                <c:pt idx="54">
                  <c:v>6.2816000000000003E-5</c:v>
                </c:pt>
                <c:pt idx="55">
                  <c:v>6.3958100000000007E-5</c:v>
                </c:pt>
                <c:pt idx="56">
                  <c:v>6.5100199999999997E-5</c:v>
                </c:pt>
                <c:pt idx="57">
                  <c:v>6.6242300000000001E-5</c:v>
                </c:pt>
                <c:pt idx="58">
                  <c:v>6.7384399999999991E-5</c:v>
                </c:pt>
                <c:pt idx="59">
                  <c:v>6.8526500000000009E-5</c:v>
                </c:pt>
                <c:pt idx="60">
                  <c:v>6.9668599999999999E-5</c:v>
                </c:pt>
                <c:pt idx="61">
                  <c:v>7.0810699999999989E-5</c:v>
                </c:pt>
                <c:pt idx="62">
                  <c:v>7.1952799999999993E-5</c:v>
                </c:pt>
                <c:pt idx="63">
                  <c:v>7.3094899999999997E-5</c:v>
                </c:pt>
                <c:pt idx="64">
                  <c:v>7.4237000000000001E-5</c:v>
                </c:pt>
                <c:pt idx="65">
                  <c:v>7.5379199999999998E-5</c:v>
                </c:pt>
                <c:pt idx="66">
                  <c:v>7.6521300000000002E-5</c:v>
                </c:pt>
                <c:pt idx="67">
                  <c:v>7.7663399999999992E-5</c:v>
                </c:pt>
                <c:pt idx="68">
                  <c:v>7.8805499999999996E-5</c:v>
                </c:pt>
                <c:pt idx="69">
                  <c:v>7.99476E-5</c:v>
                </c:pt>
                <c:pt idx="70">
                  <c:v>8.108969999999999E-5</c:v>
                </c:pt>
                <c:pt idx="71">
                  <c:v>8.2231800000000008E-5</c:v>
                </c:pt>
                <c:pt idx="72">
                  <c:v>8.3373899999999998E-5</c:v>
                </c:pt>
                <c:pt idx="73">
                  <c:v>8.4516000000000002E-5</c:v>
                </c:pt>
                <c:pt idx="74">
                  <c:v>8.5658100000000006E-5</c:v>
                </c:pt>
                <c:pt idx="75">
                  <c:v>8.680020000000001E-5</c:v>
                </c:pt>
                <c:pt idx="76">
                  <c:v>8.79423E-5</c:v>
                </c:pt>
                <c:pt idx="77">
                  <c:v>8.9084500000000011E-5</c:v>
                </c:pt>
                <c:pt idx="78">
                  <c:v>9.0226600000000001E-5</c:v>
                </c:pt>
                <c:pt idx="79">
                  <c:v>9.1368699999999991E-5</c:v>
                </c:pt>
                <c:pt idx="80">
                  <c:v>9.2510800000000009E-5</c:v>
                </c:pt>
                <c:pt idx="81">
                  <c:v>9.3652899999999999E-5</c:v>
                </c:pt>
                <c:pt idx="82">
                  <c:v>9.4795000000000003E-5</c:v>
                </c:pt>
                <c:pt idx="83">
                  <c:v>9.5937099999999993E-5</c:v>
                </c:pt>
                <c:pt idx="84">
                  <c:v>9.7079200000000011E-5</c:v>
                </c:pt>
                <c:pt idx="85">
                  <c:v>9.8221300000000001E-5</c:v>
                </c:pt>
                <c:pt idx="86">
                  <c:v>9.9363400000000005E-5</c:v>
                </c:pt>
                <c:pt idx="87">
                  <c:v>1.00506E-4</c:v>
                </c:pt>
                <c:pt idx="88">
                  <c:v>1.01648E-4</c:v>
                </c:pt>
                <c:pt idx="89">
                  <c:v>1.0279000000000001E-4</c:v>
                </c:pt>
                <c:pt idx="90">
                  <c:v>1.0393199999999999E-4</c:v>
                </c:pt>
                <c:pt idx="91">
                  <c:v>1.05074E-4</c:v>
                </c:pt>
                <c:pt idx="92">
                  <c:v>1.0621599999999999E-4</c:v>
                </c:pt>
                <c:pt idx="93">
                  <c:v>1.0735800000000001E-4</c:v>
                </c:pt>
                <c:pt idx="94">
                  <c:v>1.0849999999999999E-4</c:v>
                </c:pt>
                <c:pt idx="95">
                  <c:v>1.0964199999999999E-4</c:v>
                </c:pt>
                <c:pt idx="96">
                  <c:v>1.1078499999999999E-4</c:v>
                </c:pt>
                <c:pt idx="97">
                  <c:v>1.1192700000000001E-4</c:v>
                </c:pt>
                <c:pt idx="98">
                  <c:v>1.13069E-4</c:v>
                </c:pt>
                <c:pt idx="99">
                  <c:v>1.1421099999999999E-4</c:v>
                </c:pt>
                <c:pt idx="100">
                  <c:v>1.1535299999999999E-4</c:v>
                </c:pt>
                <c:pt idx="101">
                  <c:v>1.16495E-4</c:v>
                </c:pt>
                <c:pt idx="102">
                  <c:v>1.17637E-4</c:v>
                </c:pt>
                <c:pt idx="103">
                  <c:v>1.18779E-4</c:v>
                </c:pt>
                <c:pt idx="104">
                  <c:v>1.1992100000000001E-4</c:v>
                </c:pt>
                <c:pt idx="105">
                  <c:v>1.21063E-4</c:v>
                </c:pt>
                <c:pt idx="106">
                  <c:v>1.22206E-4</c:v>
                </c:pt>
                <c:pt idx="107">
                  <c:v>1.2334800000000001E-4</c:v>
                </c:pt>
                <c:pt idx="108">
                  <c:v>1.2449E-4</c:v>
                </c:pt>
                <c:pt idx="109">
                  <c:v>1.2563200000000001E-4</c:v>
                </c:pt>
                <c:pt idx="110">
                  <c:v>1.2677399999999999E-4</c:v>
                </c:pt>
                <c:pt idx="111">
                  <c:v>1.27916E-4</c:v>
                </c:pt>
                <c:pt idx="112">
                  <c:v>1.2905800000000001E-4</c:v>
                </c:pt>
                <c:pt idx="113">
                  <c:v>1.3019999999999999E-4</c:v>
                </c:pt>
                <c:pt idx="114">
                  <c:v>1.31342E-4</c:v>
                </c:pt>
                <c:pt idx="115">
                  <c:v>1.3248500000000003E-4</c:v>
                </c:pt>
                <c:pt idx="116">
                  <c:v>1.3362699999999999E-4</c:v>
                </c:pt>
                <c:pt idx="117">
                  <c:v>1.34769E-4</c:v>
                </c:pt>
                <c:pt idx="118">
                  <c:v>1.3591100000000001E-4</c:v>
                </c:pt>
                <c:pt idx="119">
                  <c:v>1.3705300000000002E-4</c:v>
                </c:pt>
                <c:pt idx="120">
                  <c:v>1.3819499999999997E-4</c:v>
                </c:pt>
                <c:pt idx="121">
                  <c:v>1.3933699999999998E-4</c:v>
                </c:pt>
                <c:pt idx="122">
                  <c:v>1.4047900000000002E-4</c:v>
                </c:pt>
                <c:pt idx="123">
                  <c:v>1.41621E-4</c:v>
                </c:pt>
                <c:pt idx="124">
                  <c:v>1.42764E-4</c:v>
                </c:pt>
                <c:pt idx="125">
                  <c:v>1.4390600000000001E-4</c:v>
                </c:pt>
                <c:pt idx="126">
                  <c:v>1.45048E-4</c:v>
                </c:pt>
                <c:pt idx="127">
                  <c:v>1.4618999999999998E-4</c:v>
                </c:pt>
                <c:pt idx="128">
                  <c:v>1.4733199999999999E-4</c:v>
                </c:pt>
                <c:pt idx="129">
                  <c:v>1.48474E-4</c:v>
                </c:pt>
                <c:pt idx="130">
                  <c:v>1.4961600000000004E-4</c:v>
                </c:pt>
                <c:pt idx="131">
                  <c:v>1.50758E-4</c:v>
                </c:pt>
                <c:pt idx="132">
                  <c:v>1.5190000000000001E-4</c:v>
                </c:pt>
                <c:pt idx="133">
                  <c:v>1.53043E-4</c:v>
                </c:pt>
                <c:pt idx="134">
                  <c:v>1.5418499999999999E-4</c:v>
                </c:pt>
                <c:pt idx="135">
                  <c:v>1.55327E-4</c:v>
                </c:pt>
                <c:pt idx="136">
                  <c:v>1.5646900000000001E-4</c:v>
                </c:pt>
                <c:pt idx="137">
                  <c:v>1.5761099999999999E-4</c:v>
                </c:pt>
                <c:pt idx="138">
                  <c:v>1.5875299999999998E-4</c:v>
                </c:pt>
                <c:pt idx="139">
                  <c:v>1.5989500000000001E-4</c:v>
                </c:pt>
                <c:pt idx="140">
                  <c:v>1.6103700000000002E-4</c:v>
                </c:pt>
                <c:pt idx="141">
                  <c:v>1.6217899999999998E-4</c:v>
                </c:pt>
                <c:pt idx="142">
                  <c:v>1.6332099999999999E-4</c:v>
                </c:pt>
                <c:pt idx="143">
                  <c:v>1.6446399999999999E-4</c:v>
                </c:pt>
                <c:pt idx="144">
                  <c:v>1.65606E-4</c:v>
                </c:pt>
                <c:pt idx="145">
                  <c:v>1.6674799999999998E-4</c:v>
                </c:pt>
                <c:pt idx="146">
                  <c:v>1.6788999999999999E-4</c:v>
                </c:pt>
                <c:pt idx="147">
                  <c:v>1.69032E-4</c:v>
                </c:pt>
                <c:pt idx="148">
                  <c:v>1.7017400000000001E-4</c:v>
                </c:pt>
                <c:pt idx="149">
                  <c:v>1.71316E-4</c:v>
                </c:pt>
                <c:pt idx="150">
                  <c:v>1.7245800000000001E-4</c:v>
                </c:pt>
                <c:pt idx="151">
                  <c:v>1.7359999999999999E-4</c:v>
                </c:pt>
                <c:pt idx="152">
                  <c:v>1.7474299999999999E-4</c:v>
                </c:pt>
                <c:pt idx="153">
                  <c:v>1.7588499999999997E-4</c:v>
                </c:pt>
                <c:pt idx="154">
                  <c:v>1.7702699999999998E-4</c:v>
                </c:pt>
                <c:pt idx="155">
                  <c:v>1.7816900000000002E-4</c:v>
                </c:pt>
                <c:pt idx="156">
                  <c:v>1.79311E-4</c:v>
                </c:pt>
                <c:pt idx="157">
                  <c:v>1.8045300000000002E-4</c:v>
                </c:pt>
                <c:pt idx="158">
                  <c:v>1.81595E-4</c:v>
                </c:pt>
                <c:pt idx="159">
                  <c:v>1.8273699999999998E-4</c:v>
                </c:pt>
                <c:pt idx="160">
                  <c:v>1.8387899999999999E-4</c:v>
                </c:pt>
                <c:pt idx="161">
                  <c:v>1.8502199999999999E-4</c:v>
                </c:pt>
                <c:pt idx="162">
                  <c:v>1.86164E-4</c:v>
                </c:pt>
                <c:pt idx="163">
                  <c:v>1.8730600000000001E-4</c:v>
                </c:pt>
                <c:pt idx="164">
                  <c:v>1.88448E-4</c:v>
                </c:pt>
                <c:pt idx="165">
                  <c:v>1.8959000000000001E-4</c:v>
                </c:pt>
                <c:pt idx="166">
                  <c:v>1.9073200000000002E-4</c:v>
                </c:pt>
                <c:pt idx="167">
                  <c:v>1.91874E-4</c:v>
                </c:pt>
                <c:pt idx="168">
                  <c:v>1.9301599999999998E-4</c:v>
                </c:pt>
                <c:pt idx="169">
                  <c:v>1.9415799999999999E-4</c:v>
                </c:pt>
                <c:pt idx="170">
                  <c:v>1.9530099999999997E-4</c:v>
                </c:pt>
                <c:pt idx="171">
                  <c:v>1.96443E-4</c:v>
                </c:pt>
                <c:pt idx="172">
                  <c:v>1.9758500000000001E-4</c:v>
                </c:pt>
                <c:pt idx="173">
                  <c:v>1.9872700000000002E-4</c:v>
                </c:pt>
                <c:pt idx="174">
                  <c:v>1.9986899999999998E-4</c:v>
                </c:pt>
                <c:pt idx="175">
                  <c:v>2.0101099999999999E-4</c:v>
                </c:pt>
                <c:pt idx="176">
                  <c:v>2.02153E-4</c:v>
                </c:pt>
                <c:pt idx="177">
                  <c:v>2.0329499999999998E-4</c:v>
                </c:pt>
                <c:pt idx="178">
                  <c:v>2.0443699999999999E-4</c:v>
                </c:pt>
                <c:pt idx="179">
                  <c:v>2.0558000000000002E-4</c:v>
                </c:pt>
                <c:pt idx="180">
                  <c:v>2.06722E-4</c:v>
                </c:pt>
                <c:pt idx="181">
                  <c:v>2.0786399999999999E-4</c:v>
                </c:pt>
                <c:pt idx="182">
                  <c:v>2.09006E-4</c:v>
                </c:pt>
                <c:pt idx="183">
                  <c:v>2.1014800000000001E-4</c:v>
                </c:pt>
                <c:pt idx="184">
                  <c:v>2.1129000000000002E-4</c:v>
                </c:pt>
                <c:pt idx="185">
                  <c:v>2.1243199999999997E-4</c:v>
                </c:pt>
                <c:pt idx="186">
                  <c:v>2.1357400000000001E-4</c:v>
                </c:pt>
                <c:pt idx="187">
                  <c:v>2.1471600000000002E-4</c:v>
                </c:pt>
                <c:pt idx="188">
                  <c:v>2.1585800000000001E-4</c:v>
                </c:pt>
                <c:pt idx="189">
                  <c:v>2.17001E-4</c:v>
                </c:pt>
                <c:pt idx="190">
                  <c:v>2.1814300000000002E-4</c:v>
                </c:pt>
                <c:pt idx="191">
                  <c:v>2.19285E-4</c:v>
                </c:pt>
                <c:pt idx="192">
                  <c:v>2.2042699999999998E-4</c:v>
                </c:pt>
                <c:pt idx="193">
                  <c:v>2.2156899999999999E-4</c:v>
                </c:pt>
                <c:pt idx="194">
                  <c:v>2.2271100000000003E-4</c:v>
                </c:pt>
                <c:pt idx="195">
                  <c:v>2.2385299999999999E-4</c:v>
                </c:pt>
                <c:pt idx="196">
                  <c:v>2.24995E-4</c:v>
                </c:pt>
                <c:pt idx="197">
                  <c:v>2.2613700000000001E-4</c:v>
                </c:pt>
                <c:pt idx="198">
                  <c:v>2.2728000000000001E-4</c:v>
                </c:pt>
                <c:pt idx="199">
                  <c:v>2.2842199999999999E-4</c:v>
                </c:pt>
                <c:pt idx="200">
                  <c:v>2.29564E-4</c:v>
                </c:pt>
                <c:pt idx="201">
                  <c:v>2.3070599999999998E-4</c:v>
                </c:pt>
                <c:pt idx="202">
                  <c:v>2.3184800000000002E-4</c:v>
                </c:pt>
                <c:pt idx="203">
                  <c:v>2.3299E-4</c:v>
                </c:pt>
                <c:pt idx="204">
                  <c:v>2.3413200000000001E-4</c:v>
                </c:pt>
                <c:pt idx="205">
                  <c:v>2.35274E-4</c:v>
                </c:pt>
                <c:pt idx="206">
                  <c:v>2.3641599999999998E-4</c:v>
                </c:pt>
                <c:pt idx="207">
                  <c:v>2.3755899999999998E-4</c:v>
                </c:pt>
                <c:pt idx="208">
                  <c:v>2.3870099999999999E-4</c:v>
                </c:pt>
                <c:pt idx="209">
                  <c:v>2.39843E-4</c:v>
                </c:pt>
                <c:pt idx="210">
                  <c:v>2.4098500000000001E-4</c:v>
                </c:pt>
                <c:pt idx="211">
                  <c:v>2.4212700000000002E-4</c:v>
                </c:pt>
                <c:pt idx="212">
                  <c:v>2.43269E-4</c:v>
                </c:pt>
                <c:pt idx="213">
                  <c:v>2.4441099999999999E-4</c:v>
                </c:pt>
                <c:pt idx="214">
                  <c:v>2.4555299999999997E-4</c:v>
                </c:pt>
                <c:pt idx="215">
                  <c:v>2.4669500000000001E-4</c:v>
                </c:pt>
                <c:pt idx="216">
                  <c:v>2.4783800000000001E-4</c:v>
                </c:pt>
                <c:pt idx="217">
                  <c:v>2.4897999999999999E-4</c:v>
                </c:pt>
                <c:pt idx="218">
                  <c:v>2.5012200000000003E-4</c:v>
                </c:pt>
                <c:pt idx="219">
                  <c:v>2.5126400000000001E-4</c:v>
                </c:pt>
                <c:pt idx="220">
                  <c:v>2.52406E-4</c:v>
                </c:pt>
                <c:pt idx="221">
                  <c:v>2.5354799999999998E-4</c:v>
                </c:pt>
                <c:pt idx="222">
                  <c:v>2.5468999999999996E-4</c:v>
                </c:pt>
                <c:pt idx="223">
                  <c:v>2.55832E-4</c:v>
                </c:pt>
                <c:pt idx="224">
                  <c:v>2.5697399999999998E-4</c:v>
                </c:pt>
                <c:pt idx="225">
                  <c:v>2.5811600000000002E-4</c:v>
                </c:pt>
                <c:pt idx="226">
                  <c:v>2.5925900000000002E-4</c:v>
                </c:pt>
                <c:pt idx="227">
                  <c:v>2.60401E-4</c:v>
                </c:pt>
                <c:pt idx="228">
                  <c:v>2.6154300000000004E-4</c:v>
                </c:pt>
                <c:pt idx="229">
                  <c:v>2.6268500000000002E-4</c:v>
                </c:pt>
                <c:pt idx="230">
                  <c:v>2.6382699999999995E-4</c:v>
                </c:pt>
                <c:pt idx="231">
                  <c:v>2.6496899999999999E-4</c:v>
                </c:pt>
                <c:pt idx="232">
                  <c:v>2.6611099999999997E-4</c:v>
                </c:pt>
                <c:pt idx="233">
                  <c:v>2.6725299999999996E-4</c:v>
                </c:pt>
                <c:pt idx="234">
                  <c:v>2.6839499999999999E-4</c:v>
                </c:pt>
                <c:pt idx="235">
                  <c:v>2.6953799999999999E-4</c:v>
                </c:pt>
                <c:pt idx="236">
                  <c:v>2.7068000000000003E-4</c:v>
                </c:pt>
                <c:pt idx="237">
                  <c:v>2.7182200000000001E-4</c:v>
                </c:pt>
                <c:pt idx="238">
                  <c:v>2.72964E-4</c:v>
                </c:pt>
                <c:pt idx="239">
                  <c:v>2.7410600000000003E-4</c:v>
                </c:pt>
                <c:pt idx="240">
                  <c:v>2.7524800000000002E-4</c:v>
                </c:pt>
                <c:pt idx="241">
                  <c:v>2.7638999999999995E-4</c:v>
                </c:pt>
                <c:pt idx="242">
                  <c:v>2.7753199999999998E-4</c:v>
                </c:pt>
                <c:pt idx="243">
                  <c:v>2.7867399999999997E-4</c:v>
                </c:pt>
                <c:pt idx="244">
                  <c:v>2.7981699999999997E-4</c:v>
                </c:pt>
                <c:pt idx="245">
                  <c:v>2.80959E-4</c:v>
                </c:pt>
                <c:pt idx="246">
                  <c:v>2.8210099999999999E-4</c:v>
                </c:pt>
                <c:pt idx="247">
                  <c:v>2.8324300000000003E-4</c:v>
                </c:pt>
                <c:pt idx="248">
                  <c:v>2.8438500000000001E-4</c:v>
                </c:pt>
                <c:pt idx="249">
                  <c:v>2.8552699999999999E-4</c:v>
                </c:pt>
                <c:pt idx="250">
                  <c:v>2.8666900000000003E-4</c:v>
                </c:pt>
                <c:pt idx="251">
                  <c:v>2.8781099999999996E-4</c:v>
                </c:pt>
                <c:pt idx="252">
                  <c:v>2.8895299999999994E-4</c:v>
                </c:pt>
                <c:pt idx="253">
                  <c:v>2.90096E-4</c:v>
                </c:pt>
                <c:pt idx="254">
                  <c:v>2.9123799999999998E-4</c:v>
                </c:pt>
                <c:pt idx="255">
                  <c:v>2.9237999999999996E-4</c:v>
                </c:pt>
                <c:pt idx="256">
                  <c:v>2.93522E-4</c:v>
                </c:pt>
                <c:pt idx="257">
                  <c:v>2.9466399999999998E-4</c:v>
                </c:pt>
                <c:pt idx="258">
                  <c:v>2.9580599999999997E-4</c:v>
                </c:pt>
                <c:pt idx="259">
                  <c:v>2.96948E-4</c:v>
                </c:pt>
                <c:pt idx="260">
                  <c:v>2.9808999999999999E-4</c:v>
                </c:pt>
                <c:pt idx="261">
                  <c:v>2.9923200000000008E-4</c:v>
                </c:pt>
                <c:pt idx="262">
                  <c:v>3.0037500000000002E-4</c:v>
                </c:pt>
                <c:pt idx="263">
                  <c:v>3.0151699999999995E-4</c:v>
                </c:pt>
                <c:pt idx="264">
                  <c:v>3.0265899999999999E-4</c:v>
                </c:pt>
                <c:pt idx="265">
                  <c:v>3.0380099999999997E-4</c:v>
                </c:pt>
                <c:pt idx="266">
                  <c:v>3.0494299999999996E-4</c:v>
                </c:pt>
                <c:pt idx="267">
                  <c:v>3.0608499999999999E-4</c:v>
                </c:pt>
                <c:pt idx="268">
                  <c:v>3.0722699999999998E-4</c:v>
                </c:pt>
                <c:pt idx="269">
                  <c:v>3.0836900000000002E-4</c:v>
                </c:pt>
                <c:pt idx="270">
                  <c:v>3.0951100000000005E-4</c:v>
                </c:pt>
                <c:pt idx="271">
                  <c:v>3.1065300000000004E-4</c:v>
                </c:pt>
                <c:pt idx="272">
                  <c:v>3.1179600000000003E-4</c:v>
                </c:pt>
                <c:pt idx="273">
                  <c:v>3.1293800000000002E-4</c:v>
                </c:pt>
                <c:pt idx="274">
                  <c:v>3.1407999999999995E-4</c:v>
                </c:pt>
                <c:pt idx="275">
                  <c:v>3.1522199999999998E-4</c:v>
                </c:pt>
                <c:pt idx="276">
                  <c:v>3.1636399999999997E-4</c:v>
                </c:pt>
                <c:pt idx="277">
                  <c:v>3.1750599999999995E-4</c:v>
                </c:pt>
                <c:pt idx="278">
                  <c:v>3.1864800000000004E-4</c:v>
                </c:pt>
                <c:pt idx="279">
                  <c:v>3.1979000000000003E-4</c:v>
                </c:pt>
                <c:pt idx="280">
                  <c:v>3.2093200000000001E-4</c:v>
                </c:pt>
                <c:pt idx="281">
                  <c:v>3.2207500000000001E-4</c:v>
                </c:pt>
                <c:pt idx="282">
                  <c:v>3.2321699999999999E-4</c:v>
                </c:pt>
                <c:pt idx="283">
                  <c:v>3.2435899999999998E-4</c:v>
                </c:pt>
                <c:pt idx="284">
                  <c:v>3.2550099999999996E-4</c:v>
                </c:pt>
                <c:pt idx="285">
                  <c:v>3.2664299999999994E-4</c:v>
                </c:pt>
                <c:pt idx="286">
                  <c:v>3.2778500000000003E-4</c:v>
                </c:pt>
                <c:pt idx="287">
                  <c:v>3.2892700000000002E-4</c:v>
                </c:pt>
                <c:pt idx="288">
                  <c:v>3.30069E-4</c:v>
                </c:pt>
                <c:pt idx="289">
                  <c:v>3.3121100000000004E-4</c:v>
                </c:pt>
                <c:pt idx="290">
                  <c:v>3.3235399999999998E-4</c:v>
                </c:pt>
                <c:pt idx="291">
                  <c:v>3.3349599999999997E-4</c:v>
                </c:pt>
                <c:pt idx="292">
                  <c:v>3.34638E-4</c:v>
                </c:pt>
                <c:pt idx="293">
                  <c:v>3.3577999999999999E-4</c:v>
                </c:pt>
                <c:pt idx="294">
                  <c:v>3.3692200000000002E-4</c:v>
                </c:pt>
                <c:pt idx="295">
                  <c:v>3.3806400000000001E-4</c:v>
                </c:pt>
                <c:pt idx="296">
                  <c:v>3.3920599999999999E-4</c:v>
                </c:pt>
                <c:pt idx="297">
                  <c:v>3.4034800000000003E-4</c:v>
                </c:pt>
                <c:pt idx="298">
                  <c:v>3.4149000000000001E-4</c:v>
                </c:pt>
                <c:pt idx="299">
                  <c:v>3.4263299999999996E-4</c:v>
                </c:pt>
                <c:pt idx="300">
                  <c:v>3.4377499999999999E-4</c:v>
                </c:pt>
                <c:pt idx="301">
                  <c:v>3.4491699999999998E-4</c:v>
                </c:pt>
                <c:pt idx="302">
                  <c:v>3.4605900000000002E-4</c:v>
                </c:pt>
                <c:pt idx="303">
                  <c:v>3.4720100000000005E-4</c:v>
                </c:pt>
                <c:pt idx="304">
                  <c:v>3.4834300000000004E-4</c:v>
                </c:pt>
                <c:pt idx="305">
                  <c:v>3.4948499999999996E-4</c:v>
                </c:pt>
                <c:pt idx="306">
                  <c:v>3.50627E-4</c:v>
                </c:pt>
                <c:pt idx="307">
                  <c:v>3.5176899999999999E-4</c:v>
                </c:pt>
                <c:pt idx="308">
                  <c:v>3.5291099999999997E-4</c:v>
                </c:pt>
                <c:pt idx="309">
                  <c:v>3.5405399999999997E-4</c:v>
                </c:pt>
                <c:pt idx="310">
                  <c:v>3.5519600000000001E-4</c:v>
                </c:pt>
                <c:pt idx="311">
                  <c:v>3.5633800000000004E-4</c:v>
                </c:pt>
                <c:pt idx="312">
                  <c:v>3.5748000000000003E-4</c:v>
                </c:pt>
                <c:pt idx="313">
                  <c:v>3.5862200000000001E-4</c:v>
                </c:pt>
                <c:pt idx="314">
                  <c:v>3.5976400000000005E-4</c:v>
                </c:pt>
                <c:pt idx="315">
                  <c:v>3.6090600000000003E-4</c:v>
                </c:pt>
                <c:pt idx="316">
                  <c:v>3.6204799999999996E-4</c:v>
                </c:pt>
                <c:pt idx="317">
                  <c:v>3.6319E-4</c:v>
                </c:pt>
                <c:pt idx="318">
                  <c:v>3.64333E-4</c:v>
                </c:pt>
                <c:pt idx="319">
                  <c:v>3.6547500000000003E-4</c:v>
                </c:pt>
                <c:pt idx="320">
                  <c:v>3.6661700000000002E-4</c:v>
                </c:pt>
                <c:pt idx="321">
                  <c:v>3.67759E-4</c:v>
                </c:pt>
                <c:pt idx="322">
                  <c:v>3.6890100000000004E-4</c:v>
                </c:pt>
                <c:pt idx="323">
                  <c:v>3.7004300000000002E-4</c:v>
                </c:pt>
                <c:pt idx="324">
                  <c:v>3.71185E-4</c:v>
                </c:pt>
                <c:pt idx="325">
                  <c:v>3.7232700000000004E-4</c:v>
                </c:pt>
                <c:pt idx="326">
                  <c:v>3.7346899999999997E-4</c:v>
                </c:pt>
                <c:pt idx="327">
                  <c:v>3.7461200000000002E-4</c:v>
                </c:pt>
                <c:pt idx="328">
                  <c:v>3.7575400000000001E-4</c:v>
                </c:pt>
                <c:pt idx="329">
                  <c:v>3.7689599999999999E-4</c:v>
                </c:pt>
                <c:pt idx="330">
                  <c:v>3.7803799999999997E-4</c:v>
                </c:pt>
                <c:pt idx="331">
                  <c:v>3.7918000000000001E-4</c:v>
                </c:pt>
                <c:pt idx="332">
                  <c:v>3.80322E-4</c:v>
                </c:pt>
                <c:pt idx="333">
                  <c:v>3.8146400000000003E-4</c:v>
                </c:pt>
                <c:pt idx="334">
                  <c:v>3.8260600000000002E-4</c:v>
                </c:pt>
                <c:pt idx="335">
                  <c:v>3.83748E-4</c:v>
                </c:pt>
                <c:pt idx="336">
                  <c:v>3.8489100000000005E-4</c:v>
                </c:pt>
                <c:pt idx="337">
                  <c:v>3.8603300000000004E-4</c:v>
                </c:pt>
                <c:pt idx="338">
                  <c:v>3.8717499999999996E-4</c:v>
                </c:pt>
                <c:pt idx="339">
                  <c:v>3.88317E-4</c:v>
                </c:pt>
                <c:pt idx="340">
                  <c:v>3.8945899999999999E-4</c:v>
                </c:pt>
                <c:pt idx="341">
                  <c:v>3.9060099999999997E-4</c:v>
                </c:pt>
                <c:pt idx="342">
                  <c:v>3.9174300000000001E-4</c:v>
                </c:pt>
                <c:pt idx="343">
                  <c:v>3.9288499999999999E-4</c:v>
                </c:pt>
                <c:pt idx="344">
                  <c:v>3.9402699999999997E-4</c:v>
                </c:pt>
                <c:pt idx="345">
                  <c:v>3.9516900000000001E-4</c:v>
                </c:pt>
                <c:pt idx="346">
                  <c:v>3.9631200000000001E-4</c:v>
                </c:pt>
                <c:pt idx="347">
                  <c:v>3.9745400000000005E-4</c:v>
                </c:pt>
                <c:pt idx="348">
                  <c:v>3.9859600000000003E-4</c:v>
                </c:pt>
                <c:pt idx="349">
                  <c:v>3.9973799999999996E-4</c:v>
                </c:pt>
                <c:pt idx="350">
                  <c:v>4.0088E-4</c:v>
                </c:pt>
                <c:pt idx="351">
                  <c:v>4.0202199999999998E-4</c:v>
                </c:pt>
                <c:pt idx="352">
                  <c:v>4.0316399999999996E-4</c:v>
                </c:pt>
                <c:pt idx="353">
                  <c:v>4.04306E-4</c:v>
                </c:pt>
                <c:pt idx="354">
                  <c:v>4.0544799999999998E-4</c:v>
                </c:pt>
                <c:pt idx="355">
                  <c:v>4.0659100000000004E-4</c:v>
                </c:pt>
                <c:pt idx="356">
                  <c:v>4.0773300000000002E-4</c:v>
                </c:pt>
                <c:pt idx="357">
                  <c:v>4.08875E-4</c:v>
                </c:pt>
                <c:pt idx="358">
                  <c:v>4.1001700000000004E-4</c:v>
                </c:pt>
                <c:pt idx="359">
                  <c:v>4.1115899999999997E-4</c:v>
                </c:pt>
                <c:pt idx="360">
                  <c:v>4.1230099999999995E-4</c:v>
                </c:pt>
                <c:pt idx="361">
                  <c:v>4.1344299999999999E-4</c:v>
                </c:pt>
                <c:pt idx="362">
                  <c:v>4.1458499999999998E-4</c:v>
                </c:pt>
                <c:pt idx="363">
                  <c:v>4.1572699999999996E-4</c:v>
                </c:pt>
                <c:pt idx="364">
                  <c:v>4.1687000000000001E-4</c:v>
                </c:pt>
                <c:pt idx="365">
                  <c:v>4.18012E-4</c:v>
                </c:pt>
                <c:pt idx="366">
                  <c:v>4.1915399999999998E-4</c:v>
                </c:pt>
                <c:pt idx="367">
                  <c:v>4.2029600000000002E-4</c:v>
                </c:pt>
                <c:pt idx="368">
                  <c:v>4.21438E-4</c:v>
                </c:pt>
                <c:pt idx="369">
                  <c:v>4.2258000000000004E-4</c:v>
                </c:pt>
                <c:pt idx="370">
                  <c:v>4.2372199999999997E-4</c:v>
                </c:pt>
                <c:pt idx="371">
                  <c:v>4.2486399999999995E-4</c:v>
                </c:pt>
                <c:pt idx="372">
                  <c:v>4.2600599999999999E-4</c:v>
                </c:pt>
                <c:pt idx="373">
                  <c:v>4.2714899999999999E-4</c:v>
                </c:pt>
                <c:pt idx="374">
                  <c:v>4.2829099999999997E-4</c:v>
                </c:pt>
                <c:pt idx="375">
                  <c:v>4.2943300000000001E-4</c:v>
                </c:pt>
                <c:pt idx="376">
                  <c:v>4.3057499999999999E-4</c:v>
                </c:pt>
                <c:pt idx="377">
                  <c:v>4.3171699999999997E-4</c:v>
                </c:pt>
                <c:pt idx="378">
                  <c:v>4.3285900000000001E-4</c:v>
                </c:pt>
                <c:pt idx="379">
                  <c:v>4.3400099999999999E-4</c:v>
                </c:pt>
                <c:pt idx="380">
                  <c:v>4.3514299999999992E-4</c:v>
                </c:pt>
                <c:pt idx="381">
                  <c:v>4.3628500000000001E-4</c:v>
                </c:pt>
                <c:pt idx="382">
                  <c:v>4.3742799999999996E-4</c:v>
                </c:pt>
                <c:pt idx="383">
                  <c:v>4.3857E-4</c:v>
                </c:pt>
                <c:pt idx="384">
                  <c:v>4.3971199999999998E-4</c:v>
                </c:pt>
                <c:pt idx="385">
                  <c:v>4.4085399999999996E-4</c:v>
                </c:pt>
                <c:pt idx="386">
                  <c:v>4.41996E-4</c:v>
                </c:pt>
                <c:pt idx="387">
                  <c:v>4.4313799999999998E-4</c:v>
                </c:pt>
                <c:pt idx="388">
                  <c:v>4.4427999999999997E-4</c:v>
                </c:pt>
                <c:pt idx="389">
                  <c:v>4.4542200000000006E-4</c:v>
                </c:pt>
                <c:pt idx="390">
                  <c:v>4.4656400000000004E-4</c:v>
                </c:pt>
                <c:pt idx="391">
                  <c:v>4.4770599999999997E-4</c:v>
                </c:pt>
                <c:pt idx="392">
                  <c:v>4.4884899999999997E-4</c:v>
                </c:pt>
                <c:pt idx="393">
                  <c:v>4.4999099999999995E-4</c:v>
                </c:pt>
                <c:pt idx="394">
                  <c:v>4.5113299999999999E-4</c:v>
                </c:pt>
                <c:pt idx="395">
                  <c:v>4.5227499999999998E-4</c:v>
                </c:pt>
                <c:pt idx="396">
                  <c:v>4.5341699999999996E-4</c:v>
                </c:pt>
                <c:pt idx="397">
                  <c:v>4.5455900000000005E-4</c:v>
                </c:pt>
                <c:pt idx="398">
                  <c:v>4.5570100000000003E-4</c:v>
                </c:pt>
                <c:pt idx="399">
                  <c:v>4.5684300000000002E-4</c:v>
                </c:pt>
                <c:pt idx="400">
                  <c:v>4.5798500000000005E-4</c:v>
                </c:pt>
                <c:pt idx="401">
                  <c:v>4.59128E-4</c:v>
                </c:pt>
                <c:pt idx="402">
                  <c:v>4.6026999999999998E-4</c:v>
                </c:pt>
                <c:pt idx="403">
                  <c:v>4.6141199999999997E-4</c:v>
                </c:pt>
                <c:pt idx="404">
                  <c:v>4.6255399999999995E-4</c:v>
                </c:pt>
                <c:pt idx="405">
                  <c:v>4.6369600000000004E-4</c:v>
                </c:pt>
                <c:pt idx="406">
                  <c:v>4.6483800000000002E-4</c:v>
                </c:pt>
                <c:pt idx="407">
                  <c:v>4.6598000000000001E-4</c:v>
                </c:pt>
                <c:pt idx="408">
                  <c:v>4.6712200000000004E-4</c:v>
                </c:pt>
                <c:pt idx="409">
                  <c:v>4.6826400000000003E-4</c:v>
                </c:pt>
                <c:pt idx="410">
                  <c:v>4.6940699999999997E-4</c:v>
                </c:pt>
                <c:pt idx="411">
                  <c:v>4.7054900000000001E-4</c:v>
                </c:pt>
                <c:pt idx="412">
                  <c:v>4.7169099999999999E-4</c:v>
                </c:pt>
                <c:pt idx="413">
                  <c:v>4.7283299999999998E-4</c:v>
                </c:pt>
                <c:pt idx="414">
                  <c:v>4.7397500000000001E-4</c:v>
                </c:pt>
                <c:pt idx="415">
                  <c:v>4.75117E-4</c:v>
                </c:pt>
                <c:pt idx="416">
                  <c:v>4.7625899999999998E-4</c:v>
                </c:pt>
                <c:pt idx="417">
                  <c:v>4.7740100000000002E-4</c:v>
                </c:pt>
                <c:pt idx="418">
                  <c:v>4.78543E-4</c:v>
                </c:pt>
                <c:pt idx="419">
                  <c:v>4.79686E-4</c:v>
                </c:pt>
                <c:pt idx="420">
                  <c:v>4.8082799999999998E-4</c:v>
                </c:pt>
                <c:pt idx="421">
                  <c:v>4.8197000000000002E-4</c:v>
                </c:pt>
                <c:pt idx="422">
                  <c:v>4.8311200000000006E-4</c:v>
                </c:pt>
                <c:pt idx="423">
                  <c:v>4.8425400000000004E-4</c:v>
                </c:pt>
                <c:pt idx="424">
                  <c:v>4.8539599999999997E-4</c:v>
                </c:pt>
                <c:pt idx="425">
                  <c:v>4.8653800000000001E-4</c:v>
                </c:pt>
                <c:pt idx="426">
                  <c:v>4.8767999999999999E-4</c:v>
                </c:pt>
                <c:pt idx="427">
                  <c:v>4.8882199999999998E-4</c:v>
                </c:pt>
                <c:pt idx="428">
                  <c:v>4.8996399999999996E-4</c:v>
                </c:pt>
                <c:pt idx="429">
                  <c:v>4.9110700000000007E-4</c:v>
                </c:pt>
                <c:pt idx="430">
                  <c:v>4.9224900000000005E-4</c:v>
                </c:pt>
                <c:pt idx="431">
                  <c:v>4.9339100000000003E-4</c:v>
                </c:pt>
                <c:pt idx="432">
                  <c:v>4.9453300000000002E-4</c:v>
                </c:pt>
                <c:pt idx="433">
                  <c:v>4.95675E-4</c:v>
                </c:pt>
                <c:pt idx="434">
                  <c:v>4.9681699999999998E-4</c:v>
                </c:pt>
                <c:pt idx="435">
                  <c:v>4.9795899999999997E-4</c:v>
                </c:pt>
                <c:pt idx="436">
                  <c:v>4.9910100000000006E-4</c:v>
                </c:pt>
                <c:pt idx="437">
                  <c:v>5.0024300000000004E-4</c:v>
                </c:pt>
                <c:pt idx="438">
                  <c:v>5.0138600000000004E-4</c:v>
                </c:pt>
                <c:pt idx="439">
                  <c:v>5.0252800000000002E-4</c:v>
                </c:pt>
                <c:pt idx="440">
                  <c:v>5.0367000000000012E-4</c:v>
                </c:pt>
                <c:pt idx="441">
                  <c:v>5.0481199999999999E-4</c:v>
                </c:pt>
                <c:pt idx="442">
                  <c:v>5.0595399999999997E-4</c:v>
                </c:pt>
                <c:pt idx="443">
                  <c:v>5.0709599999999996E-4</c:v>
                </c:pt>
                <c:pt idx="444">
                  <c:v>5.0823799999999994E-4</c:v>
                </c:pt>
                <c:pt idx="445">
                  <c:v>5.0937999999999992E-4</c:v>
                </c:pt>
                <c:pt idx="446">
                  <c:v>5.1052200000000002E-4</c:v>
                </c:pt>
                <c:pt idx="447">
                  <c:v>5.1166500000000001E-4</c:v>
                </c:pt>
                <c:pt idx="448">
                  <c:v>5.12807E-4</c:v>
                </c:pt>
                <c:pt idx="449">
                  <c:v>5.1394899999999998E-4</c:v>
                </c:pt>
                <c:pt idx="450">
                  <c:v>5.1509099999999996E-4</c:v>
                </c:pt>
                <c:pt idx="451">
                  <c:v>5.1623299999999995E-4</c:v>
                </c:pt>
                <c:pt idx="452">
                  <c:v>5.1737500000000004E-4</c:v>
                </c:pt>
                <c:pt idx="453">
                  <c:v>5.1851700000000002E-4</c:v>
                </c:pt>
                <c:pt idx="454">
                  <c:v>5.1965900000000001E-4</c:v>
                </c:pt>
                <c:pt idx="455">
                  <c:v>5.208010000000001E-4</c:v>
                </c:pt>
                <c:pt idx="456">
                  <c:v>5.2194399999999999E-4</c:v>
                </c:pt>
                <c:pt idx="457">
                  <c:v>5.2308600000000008E-4</c:v>
                </c:pt>
                <c:pt idx="458">
                  <c:v>5.2422799999999996E-4</c:v>
                </c:pt>
                <c:pt idx="459">
                  <c:v>5.2537000000000005E-4</c:v>
                </c:pt>
                <c:pt idx="460">
                  <c:v>5.2651200000000003E-4</c:v>
                </c:pt>
                <c:pt idx="461">
                  <c:v>5.2765399999999991E-4</c:v>
                </c:pt>
                <c:pt idx="462">
                  <c:v>5.28796E-4</c:v>
                </c:pt>
                <c:pt idx="463">
                  <c:v>5.2993799999999998E-4</c:v>
                </c:pt>
                <c:pt idx="464">
                  <c:v>5.3107999999999996E-4</c:v>
                </c:pt>
                <c:pt idx="465">
                  <c:v>5.3222299999999996E-4</c:v>
                </c:pt>
                <c:pt idx="466">
                  <c:v>5.3336499999999995E-4</c:v>
                </c:pt>
                <c:pt idx="467">
                  <c:v>5.3450699999999993E-4</c:v>
                </c:pt>
                <c:pt idx="468">
                  <c:v>5.3564900000000002E-4</c:v>
                </c:pt>
                <c:pt idx="469">
                  <c:v>5.36791E-4</c:v>
                </c:pt>
                <c:pt idx="470">
                  <c:v>5.3793299999999999E-4</c:v>
                </c:pt>
                <c:pt idx="471">
                  <c:v>5.3907500000000008E-4</c:v>
                </c:pt>
                <c:pt idx="472">
                  <c:v>5.4021699999999995E-4</c:v>
                </c:pt>
                <c:pt idx="473">
                  <c:v>5.4135900000000005E-4</c:v>
                </c:pt>
                <c:pt idx="474">
                  <c:v>5.4250100000000003E-4</c:v>
                </c:pt>
                <c:pt idx="475">
                  <c:v>5.4364400000000003E-4</c:v>
                </c:pt>
                <c:pt idx="476">
                  <c:v>5.4478600000000001E-4</c:v>
                </c:pt>
                <c:pt idx="477">
                  <c:v>5.4592799999999999E-4</c:v>
                </c:pt>
                <c:pt idx="478">
                  <c:v>5.4707000000000009E-4</c:v>
                </c:pt>
                <c:pt idx="479">
                  <c:v>5.4821200000000007E-4</c:v>
                </c:pt>
                <c:pt idx="480">
                  <c:v>5.4935400000000005E-4</c:v>
                </c:pt>
                <c:pt idx="481">
                  <c:v>5.5049600000000004E-4</c:v>
                </c:pt>
                <c:pt idx="482">
                  <c:v>5.5163800000000002E-4</c:v>
                </c:pt>
                <c:pt idx="483">
                  <c:v>5.5277999999999989E-4</c:v>
                </c:pt>
                <c:pt idx="484">
                  <c:v>5.53923E-4</c:v>
                </c:pt>
                <c:pt idx="485">
                  <c:v>5.5506499999999999E-4</c:v>
                </c:pt>
                <c:pt idx="486">
                  <c:v>5.5620699999999997E-4</c:v>
                </c:pt>
                <c:pt idx="487">
                  <c:v>5.5734900000000006E-4</c:v>
                </c:pt>
                <c:pt idx="488">
                  <c:v>5.5849099999999994E-4</c:v>
                </c:pt>
                <c:pt idx="489">
                  <c:v>5.5963300000000003E-4</c:v>
                </c:pt>
                <c:pt idx="490">
                  <c:v>5.6077500000000001E-4</c:v>
                </c:pt>
                <c:pt idx="491">
                  <c:v>5.6191699999999999E-4</c:v>
                </c:pt>
                <c:pt idx="492">
                  <c:v>5.6305899999999998E-4</c:v>
                </c:pt>
                <c:pt idx="493">
                  <c:v>5.6420199999999998E-4</c:v>
                </c:pt>
                <c:pt idx="494">
                  <c:v>5.6534400000000007E-4</c:v>
                </c:pt>
                <c:pt idx="495">
                  <c:v>5.6648600000000005E-4</c:v>
                </c:pt>
                <c:pt idx="496">
                  <c:v>5.6762800000000003E-4</c:v>
                </c:pt>
                <c:pt idx="497">
                  <c:v>5.6877000000000002E-4</c:v>
                </c:pt>
                <c:pt idx="498">
                  <c:v>5.6991200000000011E-4</c:v>
                </c:pt>
                <c:pt idx="499">
                  <c:v>5.7105399999999998E-4</c:v>
                </c:pt>
                <c:pt idx="500">
                  <c:v>5.7219600000000008E-4</c:v>
                </c:pt>
                <c:pt idx="501">
                  <c:v>5.7333800000000006E-4</c:v>
                </c:pt>
                <c:pt idx="502">
                  <c:v>5.7448100000000006E-4</c:v>
                </c:pt>
                <c:pt idx="503">
                  <c:v>5.7562300000000004E-4</c:v>
                </c:pt>
                <c:pt idx="504">
                  <c:v>5.7676500000000003E-4</c:v>
                </c:pt>
                <c:pt idx="505">
                  <c:v>5.7790700000000001E-4</c:v>
                </c:pt>
                <c:pt idx="506">
                  <c:v>5.7904899999999988E-4</c:v>
                </c:pt>
                <c:pt idx="507">
                  <c:v>5.8019099999999997E-4</c:v>
                </c:pt>
                <c:pt idx="508">
                  <c:v>5.8133299999999996E-4</c:v>
                </c:pt>
                <c:pt idx="509">
                  <c:v>5.8247500000000005E-4</c:v>
                </c:pt>
                <c:pt idx="510">
                  <c:v>5.8361699999999992E-4</c:v>
                </c:pt>
                <c:pt idx="511">
                  <c:v>5.8475900000000002E-4</c:v>
                </c:pt>
                <c:pt idx="512">
                  <c:v>5.8590200000000002E-4</c:v>
                </c:pt>
                <c:pt idx="513">
                  <c:v>5.87044E-4</c:v>
                </c:pt>
                <c:pt idx="514">
                  <c:v>5.8818599999999998E-4</c:v>
                </c:pt>
                <c:pt idx="515">
                  <c:v>5.8932799999999997E-4</c:v>
                </c:pt>
                <c:pt idx="516">
                  <c:v>5.9047000000000006E-4</c:v>
                </c:pt>
                <c:pt idx="517">
                  <c:v>5.9161199999999993E-4</c:v>
                </c:pt>
                <c:pt idx="518">
                  <c:v>5.9275400000000002E-4</c:v>
                </c:pt>
                <c:pt idx="519">
                  <c:v>5.9389600000000001E-4</c:v>
                </c:pt>
                <c:pt idx="520">
                  <c:v>5.9503799999999999E-4</c:v>
                </c:pt>
                <c:pt idx="521">
                  <c:v>5.961810000000001E-4</c:v>
                </c:pt>
                <c:pt idx="522">
                  <c:v>5.9732299999999997E-4</c:v>
                </c:pt>
                <c:pt idx="523">
                  <c:v>5.9846500000000006E-4</c:v>
                </c:pt>
                <c:pt idx="524">
                  <c:v>5.9960700000000005E-4</c:v>
                </c:pt>
                <c:pt idx="525">
                  <c:v>6.0074900000000003E-4</c:v>
                </c:pt>
                <c:pt idx="526">
                  <c:v>6.0189099999999991E-4</c:v>
                </c:pt>
                <c:pt idx="527">
                  <c:v>6.03033E-4</c:v>
                </c:pt>
                <c:pt idx="528">
                  <c:v>6.0417499999999987E-4</c:v>
                </c:pt>
                <c:pt idx="529">
                  <c:v>6.0531699999999996E-4</c:v>
                </c:pt>
                <c:pt idx="530">
                  <c:v>6.0645999999999996E-4</c:v>
                </c:pt>
                <c:pt idx="531">
                  <c:v>6.0760199999999995E-4</c:v>
                </c:pt>
                <c:pt idx="532">
                  <c:v>6.0874400000000004E-4</c:v>
                </c:pt>
                <c:pt idx="533">
                  <c:v>6.0988599999999991E-4</c:v>
                </c:pt>
                <c:pt idx="534">
                  <c:v>6.1102800000000001E-4</c:v>
                </c:pt>
                <c:pt idx="535">
                  <c:v>6.1216999999999999E-4</c:v>
                </c:pt>
                <c:pt idx="536">
                  <c:v>6.1331199999999997E-4</c:v>
                </c:pt>
                <c:pt idx="537">
                  <c:v>6.1445399999999996E-4</c:v>
                </c:pt>
                <c:pt idx="538">
                  <c:v>6.1559600000000005E-4</c:v>
                </c:pt>
                <c:pt idx="539">
                  <c:v>6.1673900000000005E-4</c:v>
                </c:pt>
                <c:pt idx="540">
                  <c:v>6.1788100000000003E-4</c:v>
                </c:pt>
                <c:pt idx="541">
                  <c:v>6.1902300000000001E-4</c:v>
                </c:pt>
                <c:pt idx="542">
                  <c:v>6.20165E-4</c:v>
                </c:pt>
                <c:pt idx="543">
                  <c:v>6.2130700000000009E-4</c:v>
                </c:pt>
                <c:pt idx="544">
                  <c:v>6.2244899999999996E-4</c:v>
                </c:pt>
                <c:pt idx="545">
                  <c:v>6.2359100000000005E-4</c:v>
                </c:pt>
                <c:pt idx="546">
                  <c:v>6.2473299999999993E-4</c:v>
                </c:pt>
                <c:pt idx="547">
                  <c:v>6.2587499999999991E-4</c:v>
                </c:pt>
                <c:pt idx="548">
                  <c:v>6.27017E-4</c:v>
                </c:pt>
                <c:pt idx="549">
                  <c:v>6.2815999999999989E-4</c:v>
                </c:pt>
                <c:pt idx="550">
                  <c:v>6.2930199999999999E-4</c:v>
                </c:pt>
                <c:pt idx="551">
                  <c:v>6.3044399999999997E-4</c:v>
                </c:pt>
                <c:pt idx="552">
                  <c:v>6.3158599999999995E-4</c:v>
                </c:pt>
                <c:pt idx="553">
                  <c:v>6.3272799999999994E-4</c:v>
                </c:pt>
                <c:pt idx="554">
                  <c:v>6.3387000000000003E-4</c:v>
                </c:pt>
                <c:pt idx="555">
                  <c:v>6.350119999999999E-4</c:v>
                </c:pt>
                <c:pt idx="556">
                  <c:v>6.3615399999999999E-4</c:v>
                </c:pt>
                <c:pt idx="557">
                  <c:v>6.3729600000000009E-4</c:v>
                </c:pt>
                <c:pt idx="558">
                  <c:v>6.3843899999999998E-4</c:v>
                </c:pt>
                <c:pt idx="559">
                  <c:v>6.3958100000000007E-4</c:v>
                </c:pt>
                <c:pt idx="560">
                  <c:v>6.4072299999999994E-4</c:v>
                </c:pt>
                <c:pt idx="561">
                  <c:v>6.4186500000000004E-4</c:v>
                </c:pt>
                <c:pt idx="562">
                  <c:v>6.4300700000000002E-4</c:v>
                </c:pt>
                <c:pt idx="563">
                  <c:v>6.44149E-4</c:v>
                </c:pt>
                <c:pt idx="564">
                  <c:v>6.4529100000000009E-4</c:v>
                </c:pt>
                <c:pt idx="565">
                  <c:v>6.4643300000000008E-4</c:v>
                </c:pt>
                <c:pt idx="566">
                  <c:v>6.4757500000000006E-4</c:v>
                </c:pt>
                <c:pt idx="567">
                  <c:v>6.4871799999999995E-4</c:v>
                </c:pt>
                <c:pt idx="568">
                  <c:v>6.4986000000000004E-4</c:v>
                </c:pt>
                <c:pt idx="569">
                  <c:v>6.5100199999999992E-4</c:v>
                </c:pt>
                <c:pt idx="570">
                  <c:v>6.5214400000000001E-4</c:v>
                </c:pt>
                <c:pt idx="571">
                  <c:v>6.5328599999999988E-4</c:v>
                </c:pt>
                <c:pt idx="572">
                  <c:v>6.5442799999999998E-4</c:v>
                </c:pt>
                <c:pt idx="573">
                  <c:v>6.5557000000000007E-4</c:v>
                </c:pt>
                <c:pt idx="574">
                  <c:v>6.5671199999999994E-4</c:v>
                </c:pt>
                <c:pt idx="575">
                  <c:v>6.5785400000000003E-4</c:v>
                </c:pt>
                <c:pt idx="576">
                  <c:v>6.5899699999999992E-4</c:v>
                </c:pt>
                <c:pt idx="577">
                  <c:v>6.6013900000000002E-4</c:v>
                </c:pt>
                <c:pt idx="578">
                  <c:v>6.6128099999999989E-4</c:v>
                </c:pt>
                <c:pt idx="579">
                  <c:v>6.6242299999999998E-4</c:v>
                </c:pt>
                <c:pt idx="580">
                  <c:v>6.6356500000000007E-4</c:v>
                </c:pt>
                <c:pt idx="581">
                  <c:v>6.6470700000000006E-4</c:v>
                </c:pt>
                <c:pt idx="582">
                  <c:v>6.6584900000000004E-4</c:v>
                </c:pt>
                <c:pt idx="583">
                  <c:v>6.6699100000000002E-4</c:v>
                </c:pt>
                <c:pt idx="584">
                  <c:v>6.6813300000000012E-4</c:v>
                </c:pt>
                <c:pt idx="585">
                  <c:v>6.6927600000000001E-4</c:v>
                </c:pt>
                <c:pt idx="586">
                  <c:v>6.7041799999999999E-4</c:v>
                </c:pt>
                <c:pt idx="587">
                  <c:v>6.7155999999999997E-4</c:v>
                </c:pt>
                <c:pt idx="588">
                  <c:v>6.7270200000000007E-4</c:v>
                </c:pt>
                <c:pt idx="589">
                  <c:v>6.7384400000000005E-4</c:v>
                </c:pt>
                <c:pt idx="590">
                  <c:v>6.7498599999999992E-4</c:v>
                </c:pt>
                <c:pt idx="591">
                  <c:v>6.7612800000000002E-4</c:v>
                </c:pt>
                <c:pt idx="592">
                  <c:v>6.7726999999999989E-4</c:v>
                </c:pt>
                <c:pt idx="593">
                  <c:v>6.7841199999999998E-4</c:v>
                </c:pt>
                <c:pt idx="594">
                  <c:v>6.7955399999999997E-4</c:v>
                </c:pt>
                <c:pt idx="595">
                  <c:v>6.8069699999999996E-4</c:v>
                </c:pt>
                <c:pt idx="596">
                  <c:v>6.8183900000000006E-4</c:v>
                </c:pt>
                <c:pt idx="597">
                  <c:v>6.8298099999999993E-4</c:v>
                </c:pt>
                <c:pt idx="598">
                  <c:v>6.8412300000000002E-4</c:v>
                </c:pt>
                <c:pt idx="599">
                  <c:v>6.8526500000000001E-4</c:v>
                </c:pt>
                <c:pt idx="600">
                  <c:v>6.8640699999999999E-4</c:v>
                </c:pt>
                <c:pt idx="601">
                  <c:v>6.8754899999999997E-4</c:v>
                </c:pt>
                <c:pt idx="602">
                  <c:v>6.8869100000000006E-4</c:v>
                </c:pt>
                <c:pt idx="603">
                  <c:v>6.8983299999999994E-4</c:v>
                </c:pt>
                <c:pt idx="604">
                  <c:v>6.9097600000000005E-4</c:v>
                </c:pt>
                <c:pt idx="605">
                  <c:v>6.9211800000000003E-4</c:v>
                </c:pt>
                <c:pt idx="606">
                  <c:v>6.9326000000000001E-4</c:v>
                </c:pt>
                <c:pt idx="607">
                  <c:v>6.9440200000000011E-4</c:v>
                </c:pt>
                <c:pt idx="608">
                  <c:v>6.9554399999999998E-4</c:v>
                </c:pt>
                <c:pt idx="609">
                  <c:v>6.9668600000000007E-4</c:v>
                </c:pt>
                <c:pt idx="610">
                  <c:v>6.9782800000000006E-4</c:v>
                </c:pt>
                <c:pt idx="611">
                  <c:v>6.9896999999999993E-4</c:v>
                </c:pt>
                <c:pt idx="612">
                  <c:v>7.0011199999999991E-4</c:v>
                </c:pt>
                <c:pt idx="613">
                  <c:v>7.0125499999999991E-4</c:v>
                </c:pt>
                <c:pt idx="614">
                  <c:v>7.02397E-4</c:v>
                </c:pt>
                <c:pt idx="615">
                  <c:v>7.0353899999999999E-4</c:v>
                </c:pt>
                <c:pt idx="616">
                  <c:v>7.0468099999999997E-4</c:v>
                </c:pt>
                <c:pt idx="617">
                  <c:v>7.0582299999999995E-4</c:v>
                </c:pt>
                <c:pt idx="618">
                  <c:v>7.0696500000000005E-4</c:v>
                </c:pt>
                <c:pt idx="619">
                  <c:v>7.0810699999999992E-4</c:v>
                </c:pt>
                <c:pt idx="620">
                  <c:v>7.0924900000000001E-4</c:v>
                </c:pt>
                <c:pt idx="621">
                  <c:v>7.10391E-4</c:v>
                </c:pt>
                <c:pt idx="622">
                  <c:v>7.1153399999999999E-4</c:v>
                </c:pt>
                <c:pt idx="623">
                  <c:v>7.1267600000000009E-4</c:v>
                </c:pt>
                <c:pt idx="624">
                  <c:v>7.1381799999999996E-4</c:v>
                </c:pt>
                <c:pt idx="625">
                  <c:v>7.1496000000000005E-4</c:v>
                </c:pt>
                <c:pt idx="626">
                  <c:v>7.1610200000000004E-4</c:v>
                </c:pt>
                <c:pt idx="627">
                  <c:v>7.1724400000000002E-4</c:v>
                </c:pt>
                <c:pt idx="628">
                  <c:v>7.18386E-4</c:v>
                </c:pt>
                <c:pt idx="629">
                  <c:v>7.1952800000000009E-4</c:v>
                </c:pt>
                <c:pt idx="630">
                  <c:v>7.2066999999999997E-4</c:v>
                </c:pt>
                <c:pt idx="631">
                  <c:v>7.2181200000000006E-4</c:v>
                </c:pt>
                <c:pt idx="632">
                  <c:v>7.2295500000000006E-4</c:v>
                </c:pt>
                <c:pt idx="633">
                  <c:v>7.2409700000000004E-4</c:v>
                </c:pt>
                <c:pt idx="634">
                  <c:v>7.2523900000000003E-4</c:v>
                </c:pt>
                <c:pt idx="635">
                  <c:v>7.263809999999999E-4</c:v>
                </c:pt>
                <c:pt idx="636">
                  <c:v>7.2752299999999999E-4</c:v>
                </c:pt>
                <c:pt idx="637">
                  <c:v>7.2866499999999998E-4</c:v>
                </c:pt>
                <c:pt idx="638">
                  <c:v>7.2980699999999996E-4</c:v>
                </c:pt>
                <c:pt idx="639">
                  <c:v>7.3094899999999994E-4</c:v>
                </c:pt>
                <c:pt idx="640">
                  <c:v>7.3209100000000004E-4</c:v>
                </c:pt>
                <c:pt idx="641">
                  <c:v>7.3323400000000003E-4</c:v>
                </c:pt>
                <c:pt idx="642">
                  <c:v>7.3437600000000002E-4</c:v>
                </c:pt>
                <c:pt idx="643">
                  <c:v>7.35518E-4</c:v>
                </c:pt>
                <c:pt idx="644">
                  <c:v>7.3665999999999998E-4</c:v>
                </c:pt>
                <c:pt idx="645">
                  <c:v>7.3780200000000008E-4</c:v>
                </c:pt>
                <c:pt idx="646">
                  <c:v>7.3894399999999995E-4</c:v>
                </c:pt>
                <c:pt idx="647">
                  <c:v>7.4008600000000004E-4</c:v>
                </c:pt>
                <c:pt idx="648">
                  <c:v>7.4122800000000003E-4</c:v>
                </c:pt>
                <c:pt idx="649">
                  <c:v>7.4237000000000001E-4</c:v>
                </c:pt>
                <c:pt idx="650">
                  <c:v>7.4351300000000001E-4</c:v>
                </c:pt>
                <c:pt idx="651">
                  <c:v>7.4465499999999999E-4</c:v>
                </c:pt>
                <c:pt idx="652">
                  <c:v>7.4579700000000008E-4</c:v>
                </c:pt>
                <c:pt idx="653">
                  <c:v>7.4693900000000007E-4</c:v>
                </c:pt>
                <c:pt idx="654">
                  <c:v>7.4808100000000005E-4</c:v>
                </c:pt>
                <c:pt idx="655">
                  <c:v>7.4922299999999992E-4</c:v>
                </c:pt>
                <c:pt idx="656">
                  <c:v>7.5036500000000002E-4</c:v>
                </c:pt>
                <c:pt idx="657">
                  <c:v>7.5150699999999989E-4</c:v>
                </c:pt>
                <c:pt idx="658">
                  <c:v>7.5264899999999998E-4</c:v>
                </c:pt>
                <c:pt idx="659">
                  <c:v>7.5379199999999998E-4</c:v>
                </c:pt>
                <c:pt idx="660">
                  <c:v>7.5493399999999997E-4</c:v>
                </c:pt>
                <c:pt idx="661">
                  <c:v>7.5607599999999995E-4</c:v>
                </c:pt>
                <c:pt idx="662">
                  <c:v>7.5721799999999993E-4</c:v>
                </c:pt>
                <c:pt idx="663">
                  <c:v>7.5836000000000002E-4</c:v>
                </c:pt>
                <c:pt idx="664">
                  <c:v>7.595019999999999E-4</c:v>
                </c:pt>
                <c:pt idx="665">
                  <c:v>7.6064399999999999E-4</c:v>
                </c:pt>
                <c:pt idx="666">
                  <c:v>7.6178599999999997E-4</c:v>
                </c:pt>
                <c:pt idx="667">
                  <c:v>7.6292800000000007E-4</c:v>
                </c:pt>
                <c:pt idx="668">
                  <c:v>7.6407100000000006E-4</c:v>
                </c:pt>
                <c:pt idx="669">
                  <c:v>7.6521299999999994E-4</c:v>
                </c:pt>
                <c:pt idx="670">
                  <c:v>7.6635500000000003E-4</c:v>
                </c:pt>
                <c:pt idx="671">
                  <c:v>7.6749700000000001E-4</c:v>
                </c:pt>
                <c:pt idx="672">
                  <c:v>7.68639E-4</c:v>
                </c:pt>
                <c:pt idx="673">
                  <c:v>7.6978099999999998E-4</c:v>
                </c:pt>
                <c:pt idx="674">
                  <c:v>7.7092300000000007E-4</c:v>
                </c:pt>
                <c:pt idx="675">
                  <c:v>7.7206499999999995E-4</c:v>
                </c:pt>
                <c:pt idx="676">
                  <c:v>7.7320699999999993E-4</c:v>
                </c:pt>
                <c:pt idx="677">
                  <c:v>7.7434900000000002E-4</c:v>
                </c:pt>
                <c:pt idx="678">
                  <c:v>7.7549199999999991E-4</c:v>
                </c:pt>
                <c:pt idx="679">
                  <c:v>7.76634E-4</c:v>
                </c:pt>
                <c:pt idx="680">
                  <c:v>7.7777599999999988E-4</c:v>
                </c:pt>
                <c:pt idx="681">
                  <c:v>7.7891799999999997E-4</c:v>
                </c:pt>
                <c:pt idx="682">
                  <c:v>7.8005999999999995E-4</c:v>
                </c:pt>
                <c:pt idx="683">
                  <c:v>7.8120199999999994E-4</c:v>
                </c:pt>
                <c:pt idx="684">
                  <c:v>7.8234400000000003E-4</c:v>
                </c:pt>
                <c:pt idx="685">
                  <c:v>7.8348600000000001E-4</c:v>
                </c:pt>
                <c:pt idx="686">
                  <c:v>7.84628E-4</c:v>
                </c:pt>
                <c:pt idx="687">
                  <c:v>7.85771E-4</c:v>
                </c:pt>
                <c:pt idx="688">
                  <c:v>7.8691299999999998E-4</c:v>
                </c:pt>
                <c:pt idx="689">
                  <c:v>7.8805499999999996E-4</c:v>
                </c:pt>
                <c:pt idx="690">
                  <c:v>7.8919700000000005E-4</c:v>
                </c:pt>
                <c:pt idx="691">
                  <c:v>7.9033900000000004E-4</c:v>
                </c:pt>
                <c:pt idx="692">
                  <c:v>7.9148100000000002E-4</c:v>
                </c:pt>
                <c:pt idx="693">
                  <c:v>7.9262300000000011E-4</c:v>
                </c:pt>
                <c:pt idx="694">
                  <c:v>7.9376499999999999E-4</c:v>
                </c:pt>
                <c:pt idx="695">
                  <c:v>7.9490700000000008E-4</c:v>
                </c:pt>
                <c:pt idx="696">
                  <c:v>7.9604999999999997E-4</c:v>
                </c:pt>
                <c:pt idx="697">
                  <c:v>7.9719200000000006E-4</c:v>
                </c:pt>
                <c:pt idx="698">
                  <c:v>7.9833399999999994E-4</c:v>
                </c:pt>
                <c:pt idx="699">
                  <c:v>7.9947599999999992E-4</c:v>
                </c:pt>
                <c:pt idx="700">
                  <c:v>8.0061800000000001E-4</c:v>
                </c:pt>
                <c:pt idx="701">
                  <c:v>8.0175999999999999E-4</c:v>
                </c:pt>
                <c:pt idx="702">
                  <c:v>8.0290199999999998E-4</c:v>
                </c:pt>
                <c:pt idx="703">
                  <c:v>8.0404399999999996E-4</c:v>
                </c:pt>
                <c:pt idx="704">
                  <c:v>8.0518600000000005E-4</c:v>
                </c:pt>
                <c:pt idx="705">
                  <c:v>8.0632899999999994E-4</c:v>
                </c:pt>
                <c:pt idx="706">
                  <c:v>8.0747100000000004E-4</c:v>
                </c:pt>
                <c:pt idx="707">
                  <c:v>8.0861300000000002E-4</c:v>
                </c:pt>
                <c:pt idx="708">
                  <c:v>8.09755E-4</c:v>
                </c:pt>
                <c:pt idx="709">
                  <c:v>8.1089700000000009E-4</c:v>
                </c:pt>
                <c:pt idx="710">
                  <c:v>8.1203899999999997E-4</c:v>
                </c:pt>
                <c:pt idx="711">
                  <c:v>8.1318100000000006E-4</c:v>
                </c:pt>
                <c:pt idx="712">
                  <c:v>8.1432300000000004E-4</c:v>
                </c:pt>
                <c:pt idx="713">
                  <c:v>8.1546500000000003E-4</c:v>
                </c:pt>
                <c:pt idx="714">
                  <c:v>8.1660700000000001E-4</c:v>
                </c:pt>
                <c:pt idx="715">
                  <c:v>8.1775000000000001E-4</c:v>
                </c:pt>
                <c:pt idx="716">
                  <c:v>8.188920000000001E-4</c:v>
                </c:pt>
                <c:pt idx="717">
                  <c:v>8.2003400000000008E-4</c:v>
                </c:pt>
                <c:pt idx="718">
                  <c:v>8.2117600000000007E-4</c:v>
                </c:pt>
                <c:pt idx="719">
                  <c:v>8.2231799999999994E-4</c:v>
                </c:pt>
                <c:pt idx="720">
                  <c:v>8.2346000000000003E-4</c:v>
                </c:pt>
                <c:pt idx="721">
                  <c:v>8.2460199999999991E-4</c:v>
                </c:pt>
                <c:pt idx="722">
                  <c:v>8.25744E-4</c:v>
                </c:pt>
                <c:pt idx="723">
                  <c:v>8.2688599999999998E-4</c:v>
                </c:pt>
                <c:pt idx="724">
                  <c:v>8.2802899999999998E-4</c:v>
                </c:pt>
                <c:pt idx="725">
                  <c:v>8.2917100000000007E-4</c:v>
                </c:pt>
                <c:pt idx="726">
                  <c:v>8.3031299999999995E-4</c:v>
                </c:pt>
                <c:pt idx="727">
                  <c:v>8.3145500000000004E-4</c:v>
                </c:pt>
                <c:pt idx="728">
                  <c:v>8.3259700000000002E-4</c:v>
                </c:pt>
                <c:pt idx="729">
                  <c:v>8.3373900000000001E-4</c:v>
                </c:pt>
                <c:pt idx="730">
                  <c:v>8.3488099999999999E-4</c:v>
                </c:pt>
                <c:pt idx="731">
                  <c:v>8.3602300000000008E-4</c:v>
                </c:pt>
                <c:pt idx="732">
                  <c:v>8.3716499999999996E-4</c:v>
                </c:pt>
                <c:pt idx="733">
                  <c:v>8.3830799999999996E-4</c:v>
                </c:pt>
                <c:pt idx="734">
                  <c:v>8.3945000000000005E-4</c:v>
                </c:pt>
                <c:pt idx="735">
                  <c:v>8.4059200000000003E-4</c:v>
                </c:pt>
                <c:pt idx="736">
                  <c:v>8.4173400000000002E-4</c:v>
                </c:pt>
                <c:pt idx="737">
                  <c:v>8.42876E-4</c:v>
                </c:pt>
                <c:pt idx="738">
                  <c:v>8.4401800000000009E-4</c:v>
                </c:pt>
                <c:pt idx="739">
                  <c:v>8.4516000000000007E-4</c:v>
                </c:pt>
                <c:pt idx="740">
                  <c:v>8.4630199999999995E-4</c:v>
                </c:pt>
                <c:pt idx="741">
                  <c:v>8.4744399999999993E-4</c:v>
                </c:pt>
                <c:pt idx="742">
                  <c:v>8.4858699999999993E-4</c:v>
                </c:pt>
                <c:pt idx="743">
                  <c:v>8.4972900000000002E-4</c:v>
                </c:pt>
                <c:pt idx="744">
                  <c:v>8.508709999999999E-4</c:v>
                </c:pt>
                <c:pt idx="745">
                  <c:v>8.5201299999999999E-4</c:v>
                </c:pt>
                <c:pt idx="746">
                  <c:v>8.5315499999999997E-4</c:v>
                </c:pt>
                <c:pt idx="747">
                  <c:v>8.5429699999999996E-4</c:v>
                </c:pt>
                <c:pt idx="748">
                  <c:v>8.5543899999999994E-4</c:v>
                </c:pt>
                <c:pt idx="749">
                  <c:v>8.5658100000000003E-4</c:v>
                </c:pt>
                <c:pt idx="750">
                  <c:v>8.5772299999999991E-4</c:v>
                </c:pt>
                <c:pt idx="751">
                  <c:v>8.5886600000000001E-4</c:v>
                </c:pt>
                <c:pt idx="752">
                  <c:v>8.60008E-4</c:v>
                </c:pt>
                <c:pt idx="753">
                  <c:v>8.6114999999999998E-4</c:v>
                </c:pt>
                <c:pt idx="754">
                  <c:v>8.6229200000000007E-4</c:v>
                </c:pt>
                <c:pt idx="755">
                  <c:v>8.6343399999999995E-4</c:v>
                </c:pt>
                <c:pt idx="756">
                  <c:v>8.6457600000000004E-4</c:v>
                </c:pt>
                <c:pt idx="757">
                  <c:v>8.6571800000000002E-4</c:v>
                </c:pt>
                <c:pt idx="758">
                  <c:v>8.6686E-4</c:v>
                </c:pt>
                <c:pt idx="759">
                  <c:v>8.6800199999999999E-4</c:v>
                </c:pt>
                <c:pt idx="760">
                  <c:v>8.6914400000000008E-4</c:v>
                </c:pt>
                <c:pt idx="761">
                  <c:v>8.7028700000000008E-4</c:v>
                </c:pt>
                <c:pt idx="762">
                  <c:v>8.7142900000000006E-4</c:v>
                </c:pt>
                <c:pt idx="763">
                  <c:v>8.7257099999999994E-4</c:v>
                </c:pt>
                <c:pt idx="764">
                  <c:v>8.7371299999999992E-4</c:v>
                </c:pt>
                <c:pt idx="765">
                  <c:v>8.7485500000000001E-4</c:v>
                </c:pt>
                <c:pt idx="766">
                  <c:v>8.7599699999999989E-4</c:v>
                </c:pt>
                <c:pt idx="767">
                  <c:v>8.7713899999999998E-4</c:v>
                </c:pt>
                <c:pt idx="768">
                  <c:v>8.7828099999999996E-4</c:v>
                </c:pt>
                <c:pt idx="769">
                  <c:v>8.7942299999999995E-4</c:v>
                </c:pt>
                <c:pt idx="770">
                  <c:v>8.8056600000000005E-4</c:v>
                </c:pt>
                <c:pt idx="771">
                  <c:v>8.8170799999999993E-4</c:v>
                </c:pt>
                <c:pt idx="772">
                  <c:v>8.8285000000000002E-4</c:v>
                </c:pt>
                <c:pt idx="773">
                  <c:v>8.83992E-4</c:v>
                </c:pt>
                <c:pt idx="774">
                  <c:v>8.8513399999999999E-4</c:v>
                </c:pt>
                <c:pt idx="775">
                  <c:v>8.8627599999999997E-4</c:v>
                </c:pt>
                <c:pt idx="776">
                  <c:v>8.8741800000000006E-4</c:v>
                </c:pt>
                <c:pt idx="777">
                  <c:v>8.8855999999999994E-4</c:v>
                </c:pt>
                <c:pt idx="778">
                  <c:v>8.8970200000000003E-4</c:v>
                </c:pt>
                <c:pt idx="779">
                  <c:v>8.9084500000000003E-4</c:v>
                </c:pt>
                <c:pt idx="780">
                  <c:v>8.9198700000000001E-4</c:v>
                </c:pt>
                <c:pt idx="781">
                  <c:v>8.931290000000001E-4</c:v>
                </c:pt>
                <c:pt idx="782">
                  <c:v>8.9427099999999998E-4</c:v>
                </c:pt>
                <c:pt idx="783">
                  <c:v>8.9541300000000007E-4</c:v>
                </c:pt>
                <c:pt idx="784">
                  <c:v>8.9655499999999994E-4</c:v>
                </c:pt>
                <c:pt idx="785">
                  <c:v>8.9769699999999993E-4</c:v>
                </c:pt>
                <c:pt idx="786">
                  <c:v>8.9883900000000002E-4</c:v>
                </c:pt>
                <c:pt idx="787">
                  <c:v>8.99981E-4</c:v>
                </c:pt>
                <c:pt idx="788">
                  <c:v>9.01124E-4</c:v>
                </c:pt>
                <c:pt idx="789">
                  <c:v>9.0226599999999998E-4</c:v>
                </c:pt>
                <c:pt idx="790">
                  <c:v>9.0340799999999997E-4</c:v>
                </c:pt>
                <c:pt idx="791">
                  <c:v>9.0454999999999995E-4</c:v>
                </c:pt>
                <c:pt idx="792">
                  <c:v>9.0569200000000004E-4</c:v>
                </c:pt>
                <c:pt idx="793">
                  <c:v>9.0683399999999992E-4</c:v>
                </c:pt>
                <c:pt idx="794">
                  <c:v>9.0797600000000001E-4</c:v>
                </c:pt>
                <c:pt idx="795">
                  <c:v>9.091180000000001E-4</c:v>
                </c:pt>
                <c:pt idx="796">
                  <c:v>9.1025999999999998E-4</c:v>
                </c:pt>
                <c:pt idx="797">
                  <c:v>9.1140200000000007E-4</c:v>
                </c:pt>
                <c:pt idx="798">
                  <c:v>9.1254499999999996E-4</c:v>
                </c:pt>
                <c:pt idx="799">
                  <c:v>9.1368700000000005E-4</c:v>
                </c:pt>
                <c:pt idx="800">
                  <c:v>9.1482900000000003E-4</c:v>
                </c:pt>
                <c:pt idx="801">
                  <c:v>9.1597100000000002E-4</c:v>
                </c:pt>
                <c:pt idx="802">
                  <c:v>9.1711300000000011E-4</c:v>
                </c:pt>
                <c:pt idx="803">
                  <c:v>9.1825500000000009E-4</c:v>
                </c:pt>
                <c:pt idx="804">
                  <c:v>9.1939699999999997E-4</c:v>
                </c:pt>
                <c:pt idx="805">
                  <c:v>9.2053899999999995E-4</c:v>
                </c:pt>
                <c:pt idx="806">
                  <c:v>9.2168100000000004E-4</c:v>
                </c:pt>
                <c:pt idx="807">
                  <c:v>9.2282399999999993E-4</c:v>
                </c:pt>
                <c:pt idx="808">
                  <c:v>9.2396599999999991E-4</c:v>
                </c:pt>
                <c:pt idx="809">
                  <c:v>9.251079999999999E-4</c:v>
                </c:pt>
                <c:pt idx="810">
                  <c:v>9.2624999999999999E-4</c:v>
                </c:pt>
                <c:pt idx="811">
                  <c:v>9.2739200000000008E-4</c:v>
                </c:pt>
                <c:pt idx="812">
                  <c:v>9.2853399999999996E-4</c:v>
                </c:pt>
                <c:pt idx="813">
                  <c:v>9.2967600000000005E-4</c:v>
                </c:pt>
                <c:pt idx="814">
                  <c:v>9.3081800000000003E-4</c:v>
                </c:pt>
                <c:pt idx="815">
                  <c:v>9.3196000000000001E-4</c:v>
                </c:pt>
                <c:pt idx="816">
                  <c:v>9.3310299999999991E-4</c:v>
                </c:pt>
                <c:pt idx="817">
                  <c:v>9.34245E-4</c:v>
                </c:pt>
                <c:pt idx="818">
                  <c:v>9.3538699999999998E-4</c:v>
                </c:pt>
                <c:pt idx="819">
                  <c:v>9.3652899999999996E-4</c:v>
                </c:pt>
                <c:pt idx="820">
                  <c:v>9.3767100000000006E-4</c:v>
                </c:pt>
                <c:pt idx="821">
                  <c:v>9.3881300000000004E-4</c:v>
                </c:pt>
                <c:pt idx="822">
                  <c:v>9.3995500000000013E-4</c:v>
                </c:pt>
                <c:pt idx="823">
                  <c:v>9.4109700000000001E-4</c:v>
                </c:pt>
                <c:pt idx="824">
                  <c:v>9.422390000000001E-4</c:v>
                </c:pt>
                <c:pt idx="825">
                  <c:v>9.4338199999999999E-4</c:v>
                </c:pt>
                <c:pt idx="826">
                  <c:v>9.4452400000000008E-4</c:v>
                </c:pt>
                <c:pt idx="827">
                  <c:v>9.4566599999999995E-4</c:v>
                </c:pt>
                <c:pt idx="828">
                  <c:v>9.4680799999999994E-4</c:v>
                </c:pt>
                <c:pt idx="829">
                  <c:v>9.4795000000000003E-4</c:v>
                </c:pt>
                <c:pt idx="830">
                  <c:v>9.490919999999999E-4</c:v>
                </c:pt>
                <c:pt idx="831">
                  <c:v>9.50234E-4</c:v>
                </c:pt>
                <c:pt idx="832">
                  <c:v>9.5137599999999998E-4</c:v>
                </c:pt>
                <c:pt idx="833">
                  <c:v>9.5251799999999996E-4</c:v>
                </c:pt>
                <c:pt idx="834">
                  <c:v>9.5365999999999995E-4</c:v>
                </c:pt>
                <c:pt idx="835">
                  <c:v>9.5480299999999995E-4</c:v>
                </c:pt>
                <c:pt idx="836">
                  <c:v>9.5594500000000004E-4</c:v>
                </c:pt>
                <c:pt idx="837">
                  <c:v>9.5708700000000002E-4</c:v>
                </c:pt>
                <c:pt idx="838">
                  <c:v>9.58229E-4</c:v>
                </c:pt>
                <c:pt idx="839">
                  <c:v>9.5937099999999999E-4</c:v>
                </c:pt>
                <c:pt idx="840">
                  <c:v>9.6051300000000008E-4</c:v>
                </c:pt>
                <c:pt idx="841">
                  <c:v>9.6165499999999995E-4</c:v>
                </c:pt>
                <c:pt idx="842">
                  <c:v>9.6279700000000005E-4</c:v>
                </c:pt>
                <c:pt idx="843">
                  <c:v>9.6393900000000003E-4</c:v>
                </c:pt>
                <c:pt idx="844">
                  <c:v>9.6508200000000003E-4</c:v>
                </c:pt>
                <c:pt idx="845">
                  <c:v>9.6622400000000012E-4</c:v>
                </c:pt>
                <c:pt idx="846">
                  <c:v>9.6736599999999999E-4</c:v>
                </c:pt>
                <c:pt idx="847">
                  <c:v>9.6850800000000009E-4</c:v>
                </c:pt>
                <c:pt idx="848">
                  <c:v>9.6964999999999996E-4</c:v>
                </c:pt>
                <c:pt idx="849">
                  <c:v>9.7079199999999994E-4</c:v>
                </c:pt>
                <c:pt idx="850">
                  <c:v>9.7193399999999993E-4</c:v>
                </c:pt>
                <c:pt idx="851">
                  <c:v>9.7307600000000002E-4</c:v>
                </c:pt>
                <c:pt idx="852">
                  <c:v>9.7421799999999989E-4</c:v>
                </c:pt>
                <c:pt idx="853">
                  <c:v>9.75361E-4</c:v>
                </c:pt>
                <c:pt idx="854">
                  <c:v>9.7650299999999998E-4</c:v>
                </c:pt>
                <c:pt idx="855">
                  <c:v>9.7764500000000008E-4</c:v>
                </c:pt>
                <c:pt idx="856">
                  <c:v>9.7878700000000006E-4</c:v>
                </c:pt>
                <c:pt idx="857">
                  <c:v>9.7992900000000004E-4</c:v>
                </c:pt>
                <c:pt idx="858">
                  <c:v>9.8107100000000003E-4</c:v>
                </c:pt>
                <c:pt idx="859">
                  <c:v>9.8221300000000001E-4</c:v>
                </c:pt>
                <c:pt idx="860">
                  <c:v>9.8335499999999999E-4</c:v>
                </c:pt>
                <c:pt idx="861">
                  <c:v>9.8449699999999998E-4</c:v>
                </c:pt>
                <c:pt idx="862">
                  <c:v>9.8563999999999987E-4</c:v>
                </c:pt>
                <c:pt idx="863">
                  <c:v>9.8678200000000007E-4</c:v>
                </c:pt>
                <c:pt idx="864">
                  <c:v>9.8792400000000005E-4</c:v>
                </c:pt>
                <c:pt idx="865">
                  <c:v>9.8906600000000003E-4</c:v>
                </c:pt>
                <c:pt idx="866">
                  <c:v>9.9020800000000002E-4</c:v>
                </c:pt>
                <c:pt idx="867">
                  <c:v>9.9135E-4</c:v>
                </c:pt>
                <c:pt idx="868">
                  <c:v>9.9249199999999998E-4</c:v>
                </c:pt>
                <c:pt idx="869">
                  <c:v>9.9363399999999997E-4</c:v>
                </c:pt>
                <c:pt idx="870">
                  <c:v>9.9477599999999995E-4</c:v>
                </c:pt>
                <c:pt idx="871">
                  <c:v>9.9591900000000006E-4</c:v>
                </c:pt>
                <c:pt idx="872">
                  <c:v>9.9706100000000004E-4</c:v>
                </c:pt>
                <c:pt idx="873">
                  <c:v>9.9820300000000002E-4</c:v>
                </c:pt>
                <c:pt idx="874">
                  <c:v>9.9934500000000001E-4</c:v>
                </c:pt>
                <c:pt idx="875">
                  <c:v>1.0004900000000001E-3</c:v>
                </c:pt>
                <c:pt idx="876">
                  <c:v>1.0016300000000001E-3</c:v>
                </c:pt>
                <c:pt idx="877">
                  <c:v>1.0027699999999998E-3</c:v>
                </c:pt>
                <c:pt idx="878">
                  <c:v>1.0039099999999998E-3</c:v>
                </c:pt>
                <c:pt idx="879">
                  <c:v>1.0050599999999999E-3</c:v>
                </c:pt>
                <c:pt idx="880">
                  <c:v>1.0062000000000001E-3</c:v>
                </c:pt>
                <c:pt idx="881">
                  <c:v>1.0073400000000002E-3</c:v>
                </c:pt>
                <c:pt idx="882">
                  <c:v>1.00848E-3</c:v>
                </c:pt>
                <c:pt idx="883">
                  <c:v>1.0096199999999999E-3</c:v>
                </c:pt>
                <c:pt idx="884">
                  <c:v>1.01077E-3</c:v>
                </c:pt>
                <c:pt idx="885">
                  <c:v>1.0119099999999998E-3</c:v>
                </c:pt>
                <c:pt idx="886">
                  <c:v>1.0130499999999999E-3</c:v>
                </c:pt>
                <c:pt idx="887">
                  <c:v>1.0141900000000001E-3</c:v>
                </c:pt>
                <c:pt idx="888">
                  <c:v>1.0153300000000001E-3</c:v>
                </c:pt>
                <c:pt idx="889">
                  <c:v>1.0164799999999999E-3</c:v>
                </c:pt>
                <c:pt idx="890">
                  <c:v>1.0176199999999999E-3</c:v>
                </c:pt>
                <c:pt idx="891">
                  <c:v>1.0187599999999998E-3</c:v>
                </c:pt>
                <c:pt idx="892">
                  <c:v>1.0199E-3</c:v>
                </c:pt>
                <c:pt idx="893">
                  <c:v>1.02104E-3</c:v>
                </c:pt>
                <c:pt idx="894">
                  <c:v>1.0221900000000001E-3</c:v>
                </c:pt>
                <c:pt idx="895">
                  <c:v>1.02333E-3</c:v>
                </c:pt>
                <c:pt idx="896">
                  <c:v>1.02447E-3</c:v>
                </c:pt>
                <c:pt idx="897">
                  <c:v>1.0256099999999999E-3</c:v>
                </c:pt>
                <c:pt idx="898">
                  <c:v>1.0267599999999998E-3</c:v>
                </c:pt>
                <c:pt idx="899">
                  <c:v>1.0279E-3</c:v>
                </c:pt>
                <c:pt idx="900">
                  <c:v>1.0290399999999999E-3</c:v>
                </c:pt>
                <c:pt idx="901">
                  <c:v>1.0301800000000001E-3</c:v>
                </c:pt>
                <c:pt idx="902">
                  <c:v>1.0313200000000001E-3</c:v>
                </c:pt>
                <c:pt idx="903">
                  <c:v>1.03247E-3</c:v>
                </c:pt>
                <c:pt idx="904">
                  <c:v>1.0336099999999999E-3</c:v>
                </c:pt>
                <c:pt idx="905">
                  <c:v>1.0347500000000001E-3</c:v>
                </c:pt>
                <c:pt idx="906">
                  <c:v>1.0358900000000002E-3</c:v>
                </c:pt>
                <c:pt idx="907">
                  <c:v>1.03703E-3</c:v>
                </c:pt>
                <c:pt idx="908">
                  <c:v>1.0381800000000001E-3</c:v>
                </c:pt>
                <c:pt idx="909">
                  <c:v>1.03932E-3</c:v>
                </c:pt>
                <c:pt idx="910">
                  <c:v>1.04046E-3</c:v>
                </c:pt>
                <c:pt idx="911">
                  <c:v>1.0415999999999999E-3</c:v>
                </c:pt>
                <c:pt idx="912">
                  <c:v>1.0427399999999999E-3</c:v>
                </c:pt>
                <c:pt idx="913">
                  <c:v>1.0438900000000002E-3</c:v>
                </c:pt>
                <c:pt idx="914">
                  <c:v>1.04503E-3</c:v>
                </c:pt>
                <c:pt idx="915">
                  <c:v>1.0461700000000001E-3</c:v>
                </c:pt>
                <c:pt idx="916">
                  <c:v>1.0473099999999999E-3</c:v>
                </c:pt>
                <c:pt idx="917">
                  <c:v>1.04846E-3</c:v>
                </c:pt>
                <c:pt idx="918">
                  <c:v>1.0495999999999999E-3</c:v>
                </c:pt>
                <c:pt idx="919">
                  <c:v>1.0507400000000001E-3</c:v>
                </c:pt>
                <c:pt idx="920">
                  <c:v>1.05188E-3</c:v>
                </c:pt>
                <c:pt idx="921">
                  <c:v>1.05302E-3</c:v>
                </c:pt>
                <c:pt idx="922">
                  <c:v>1.0541700000000001E-3</c:v>
                </c:pt>
                <c:pt idx="923">
                  <c:v>1.0553100000000001E-3</c:v>
                </c:pt>
                <c:pt idx="924">
                  <c:v>1.05645E-3</c:v>
                </c:pt>
                <c:pt idx="925">
                  <c:v>1.0575899999999997E-3</c:v>
                </c:pt>
                <c:pt idx="926">
                  <c:v>1.0587299999999999E-3</c:v>
                </c:pt>
                <c:pt idx="927">
                  <c:v>1.0598800000000002E-3</c:v>
                </c:pt>
                <c:pt idx="928">
                  <c:v>1.06102E-3</c:v>
                </c:pt>
                <c:pt idx="929">
                  <c:v>1.0621599999999999E-3</c:v>
                </c:pt>
                <c:pt idx="930">
                  <c:v>1.0632999999999999E-3</c:v>
                </c:pt>
                <c:pt idx="931">
                  <c:v>1.0644500000000002E-3</c:v>
                </c:pt>
                <c:pt idx="932">
                  <c:v>1.0655899999999997E-3</c:v>
                </c:pt>
                <c:pt idx="933">
                  <c:v>1.0667299999999999E-3</c:v>
                </c:pt>
                <c:pt idx="934">
                  <c:v>1.0678699999999998E-3</c:v>
                </c:pt>
                <c:pt idx="935">
                  <c:v>1.06901E-3</c:v>
                </c:pt>
                <c:pt idx="936">
                  <c:v>1.0701599999999999E-3</c:v>
                </c:pt>
                <c:pt idx="937">
                  <c:v>1.0712999999999999E-3</c:v>
                </c:pt>
                <c:pt idx="938">
                  <c:v>1.07244E-3</c:v>
                </c:pt>
                <c:pt idx="939">
                  <c:v>1.07358E-3</c:v>
                </c:pt>
                <c:pt idx="940">
                  <c:v>1.0747200000000001E-3</c:v>
                </c:pt>
                <c:pt idx="941">
                  <c:v>1.0758699999999998E-3</c:v>
                </c:pt>
                <c:pt idx="942">
                  <c:v>1.07701E-3</c:v>
                </c:pt>
                <c:pt idx="943">
                  <c:v>1.0781500000000002E-3</c:v>
                </c:pt>
                <c:pt idx="944">
                  <c:v>1.0792899999999999E-3</c:v>
                </c:pt>
                <c:pt idx="945">
                  <c:v>1.0804300000000001E-3</c:v>
                </c:pt>
                <c:pt idx="946">
                  <c:v>1.08158E-3</c:v>
                </c:pt>
                <c:pt idx="947">
                  <c:v>1.0827200000000001E-3</c:v>
                </c:pt>
                <c:pt idx="948">
                  <c:v>1.0838599999999999E-3</c:v>
                </c:pt>
                <c:pt idx="949">
                  <c:v>1.085E-3</c:v>
                </c:pt>
                <c:pt idx="950">
                  <c:v>1.0861500000000001E-3</c:v>
                </c:pt>
                <c:pt idx="951">
                  <c:v>1.0872899999999999E-3</c:v>
                </c:pt>
                <c:pt idx="952">
                  <c:v>1.08843E-3</c:v>
                </c:pt>
                <c:pt idx="953">
                  <c:v>1.08957E-3</c:v>
                </c:pt>
                <c:pt idx="954">
                  <c:v>1.0907100000000002E-3</c:v>
                </c:pt>
                <c:pt idx="955">
                  <c:v>1.0918599999999998E-3</c:v>
                </c:pt>
                <c:pt idx="956">
                  <c:v>1.093E-3</c:v>
                </c:pt>
                <c:pt idx="957">
                  <c:v>1.0941400000000002E-3</c:v>
                </c:pt>
                <c:pt idx="958">
                  <c:v>1.0952800000000001E-3</c:v>
                </c:pt>
                <c:pt idx="959">
                  <c:v>1.0964200000000001E-3</c:v>
                </c:pt>
                <c:pt idx="960">
                  <c:v>1.09757E-3</c:v>
                </c:pt>
                <c:pt idx="961">
                  <c:v>1.0987100000000001E-3</c:v>
                </c:pt>
                <c:pt idx="962">
                  <c:v>1.0998500000000001E-3</c:v>
                </c:pt>
                <c:pt idx="963">
                  <c:v>1.1009899999999998E-3</c:v>
                </c:pt>
                <c:pt idx="964">
                  <c:v>1.10213E-3</c:v>
                </c:pt>
                <c:pt idx="965">
                  <c:v>1.1032800000000001E-3</c:v>
                </c:pt>
                <c:pt idx="966">
                  <c:v>1.1044200000000003E-3</c:v>
                </c:pt>
                <c:pt idx="967">
                  <c:v>1.1055599999999998E-3</c:v>
                </c:pt>
                <c:pt idx="968">
                  <c:v>1.1067E-3</c:v>
                </c:pt>
                <c:pt idx="969">
                  <c:v>1.1078500000000001E-3</c:v>
                </c:pt>
                <c:pt idx="970">
                  <c:v>1.10899E-3</c:v>
                </c:pt>
                <c:pt idx="971">
                  <c:v>1.11013E-3</c:v>
                </c:pt>
                <c:pt idx="972">
                  <c:v>1.1112699999999999E-3</c:v>
                </c:pt>
                <c:pt idx="973">
                  <c:v>1.1124100000000001E-3</c:v>
                </c:pt>
                <c:pt idx="974">
                  <c:v>1.11356E-3</c:v>
                </c:pt>
                <c:pt idx="975">
                  <c:v>1.1146999999999999E-3</c:v>
                </c:pt>
                <c:pt idx="976">
                  <c:v>1.1158399999999999E-3</c:v>
                </c:pt>
                <c:pt idx="977">
                  <c:v>1.1169800000000001E-3</c:v>
                </c:pt>
                <c:pt idx="978">
                  <c:v>1.1181199999999998E-3</c:v>
                </c:pt>
                <c:pt idx="979">
                  <c:v>1.1192699999999999E-3</c:v>
                </c:pt>
                <c:pt idx="980">
                  <c:v>1.1204100000000001E-3</c:v>
                </c:pt>
                <c:pt idx="981">
                  <c:v>1.12155E-3</c:v>
                </c:pt>
                <c:pt idx="982">
                  <c:v>1.12269E-3</c:v>
                </c:pt>
                <c:pt idx="983">
                  <c:v>1.1238299999999999E-3</c:v>
                </c:pt>
                <c:pt idx="984">
                  <c:v>1.12498E-3</c:v>
                </c:pt>
                <c:pt idx="985">
                  <c:v>1.1261199999999998E-3</c:v>
                </c:pt>
                <c:pt idx="986">
                  <c:v>1.1272599999999999E-3</c:v>
                </c:pt>
                <c:pt idx="987">
                  <c:v>1.1284000000000001E-3</c:v>
                </c:pt>
                <c:pt idx="988">
                  <c:v>1.12955E-3</c:v>
                </c:pt>
                <c:pt idx="989">
                  <c:v>1.13069E-3</c:v>
                </c:pt>
                <c:pt idx="990">
                  <c:v>1.1318299999999999E-3</c:v>
                </c:pt>
                <c:pt idx="991">
                  <c:v>1.1329700000000001E-3</c:v>
                </c:pt>
                <c:pt idx="992">
                  <c:v>1.13411E-3</c:v>
                </c:pt>
                <c:pt idx="993">
                  <c:v>1.1352599999999999E-3</c:v>
                </c:pt>
                <c:pt idx="994">
                  <c:v>1.1364000000000001E-3</c:v>
                </c:pt>
                <c:pt idx="995">
                  <c:v>1.13754E-3</c:v>
                </c:pt>
                <c:pt idx="996">
                  <c:v>1.1386800000000002E-3</c:v>
                </c:pt>
                <c:pt idx="997">
                  <c:v>1.1398199999999999E-3</c:v>
                </c:pt>
                <c:pt idx="998">
                  <c:v>1.14097E-3</c:v>
                </c:pt>
                <c:pt idx="999">
                  <c:v>1.14211E-3</c:v>
                </c:pt>
              </c:numCache>
            </c:numRef>
          </c:xVal>
          <c:yVal>
            <c:numRef>
              <c:f>'28Mg_Al'!$BG$46:$BG$1046</c:f>
              <c:numCache>
                <c:formatCode>0.00E+00</c:formatCode>
                <c:ptCount val="1001"/>
                <c:pt idx="0">
                  <c:v>172.413793103448</c:v>
                </c:pt>
                <c:pt idx="1">
                  <c:v>171.77</c:v>
                </c:pt>
                <c:pt idx="2">
                  <c:v>171.12800000000001</c:v>
                </c:pt>
                <c:pt idx="3">
                  <c:v>170.48699999999999</c:v>
                </c:pt>
                <c:pt idx="4">
                  <c:v>169.84700000000001</c:v>
                </c:pt>
                <c:pt idx="5">
                  <c:v>169.208</c:v>
                </c:pt>
                <c:pt idx="6">
                  <c:v>168.571</c:v>
                </c:pt>
                <c:pt idx="7">
                  <c:v>167.934</c:v>
                </c:pt>
                <c:pt idx="8">
                  <c:v>167.29900000000001</c:v>
                </c:pt>
                <c:pt idx="9">
                  <c:v>166.666</c:v>
                </c:pt>
                <c:pt idx="10">
                  <c:v>166.03299999999999</c:v>
                </c:pt>
                <c:pt idx="11">
                  <c:v>165.40199999999999</c:v>
                </c:pt>
                <c:pt idx="12">
                  <c:v>164.77100000000002</c:v>
                </c:pt>
                <c:pt idx="13">
                  <c:v>164.143</c:v>
                </c:pt>
                <c:pt idx="14">
                  <c:v>163.51499999999999</c:v>
                </c:pt>
                <c:pt idx="15">
                  <c:v>162.88800000000001</c:v>
                </c:pt>
                <c:pt idx="16">
                  <c:v>162.26299999999998</c:v>
                </c:pt>
                <c:pt idx="17">
                  <c:v>161.63900000000001</c:v>
                </c:pt>
                <c:pt idx="18">
                  <c:v>161.01599999999999</c:v>
                </c:pt>
                <c:pt idx="19">
                  <c:v>160.39400000000001</c:v>
                </c:pt>
                <c:pt idx="20">
                  <c:v>159.774</c:v>
                </c:pt>
                <c:pt idx="21">
                  <c:v>159.155</c:v>
                </c:pt>
                <c:pt idx="22">
                  <c:v>158.53700000000001</c:v>
                </c:pt>
                <c:pt idx="23">
                  <c:v>157.92000000000002</c:v>
                </c:pt>
                <c:pt idx="24">
                  <c:v>157.304</c:v>
                </c:pt>
                <c:pt idx="25">
                  <c:v>156.69</c:v>
                </c:pt>
                <c:pt idx="26">
                  <c:v>156.07599999999999</c:v>
                </c:pt>
                <c:pt idx="27">
                  <c:v>155.464</c:v>
                </c:pt>
                <c:pt idx="28">
                  <c:v>154.85299999999998</c:v>
                </c:pt>
                <c:pt idx="29">
                  <c:v>154.24299999999999</c:v>
                </c:pt>
                <c:pt idx="30">
                  <c:v>153.63499999999999</c:v>
                </c:pt>
                <c:pt idx="31">
                  <c:v>153.02699999999999</c:v>
                </c:pt>
                <c:pt idx="32">
                  <c:v>152.42099999999999</c:v>
                </c:pt>
                <c:pt idx="33">
                  <c:v>151.816</c:v>
                </c:pt>
                <c:pt idx="34">
                  <c:v>151.21200000000002</c:v>
                </c:pt>
                <c:pt idx="35">
                  <c:v>150.60899999999998</c:v>
                </c:pt>
                <c:pt idx="36">
                  <c:v>150.00700000000001</c:v>
                </c:pt>
                <c:pt idx="37">
                  <c:v>149.40700000000001</c:v>
                </c:pt>
                <c:pt idx="38">
                  <c:v>148.80799999999999</c:v>
                </c:pt>
                <c:pt idx="39">
                  <c:v>148.21</c:v>
                </c:pt>
                <c:pt idx="40">
                  <c:v>147.613</c:v>
                </c:pt>
                <c:pt idx="41">
                  <c:v>147.017</c:v>
                </c:pt>
                <c:pt idx="42">
                  <c:v>146.422</c:v>
                </c:pt>
                <c:pt idx="43">
                  <c:v>145.828</c:v>
                </c:pt>
                <c:pt idx="44">
                  <c:v>145.23599999999999</c:v>
                </c:pt>
                <c:pt idx="45">
                  <c:v>144.64499999999998</c:v>
                </c:pt>
                <c:pt idx="46">
                  <c:v>144.05499999999998</c:v>
                </c:pt>
                <c:pt idx="47">
                  <c:v>143.46600000000001</c:v>
                </c:pt>
                <c:pt idx="48">
                  <c:v>142.87800000000001</c:v>
                </c:pt>
                <c:pt idx="49">
                  <c:v>142.291</c:v>
                </c:pt>
                <c:pt idx="50">
                  <c:v>141.70599999999999</c:v>
                </c:pt>
                <c:pt idx="51">
                  <c:v>141.12100000000001</c:v>
                </c:pt>
                <c:pt idx="52">
                  <c:v>140.53799999999998</c:v>
                </c:pt>
                <c:pt idx="53">
                  <c:v>139.95599999999999</c:v>
                </c:pt>
                <c:pt idx="54">
                  <c:v>139.375</c:v>
                </c:pt>
                <c:pt idx="55">
                  <c:v>138.79599999999999</c:v>
                </c:pt>
                <c:pt idx="56">
                  <c:v>138.21700000000001</c:v>
                </c:pt>
                <c:pt idx="57">
                  <c:v>137.64000000000001</c:v>
                </c:pt>
                <c:pt idx="58">
                  <c:v>137.06299999999999</c:v>
                </c:pt>
                <c:pt idx="59">
                  <c:v>136.488</c:v>
                </c:pt>
                <c:pt idx="60">
                  <c:v>135.91400000000002</c:v>
                </c:pt>
                <c:pt idx="61">
                  <c:v>135.34099999999998</c:v>
                </c:pt>
                <c:pt idx="62">
                  <c:v>134.76900000000001</c:v>
                </c:pt>
                <c:pt idx="63">
                  <c:v>134.19900000000001</c:v>
                </c:pt>
                <c:pt idx="64">
                  <c:v>133.62899999999999</c:v>
                </c:pt>
                <c:pt idx="65">
                  <c:v>133.06100000000001</c:v>
                </c:pt>
                <c:pt idx="66">
                  <c:v>132.494</c:v>
                </c:pt>
                <c:pt idx="67">
                  <c:v>131.928</c:v>
                </c:pt>
                <c:pt idx="68">
                  <c:v>131.363</c:v>
                </c:pt>
                <c:pt idx="69">
                  <c:v>130.79900000000001</c:v>
                </c:pt>
                <c:pt idx="70">
                  <c:v>130.23599999999999</c:v>
                </c:pt>
                <c:pt idx="71">
                  <c:v>129.67500000000001</c:v>
                </c:pt>
                <c:pt idx="72">
                  <c:v>129.114</c:v>
                </c:pt>
                <c:pt idx="73">
                  <c:v>128.55500000000001</c:v>
                </c:pt>
                <c:pt idx="74">
                  <c:v>127.997</c:v>
                </c:pt>
                <c:pt idx="75">
                  <c:v>127.44</c:v>
                </c:pt>
                <c:pt idx="76">
                  <c:v>126.884</c:v>
                </c:pt>
                <c:pt idx="77">
                  <c:v>126.33</c:v>
                </c:pt>
                <c:pt idx="78">
                  <c:v>125.776</c:v>
                </c:pt>
                <c:pt idx="79">
                  <c:v>125.224</c:v>
                </c:pt>
                <c:pt idx="80">
                  <c:v>124.673</c:v>
                </c:pt>
                <c:pt idx="81">
                  <c:v>124.12299999999999</c:v>
                </c:pt>
                <c:pt idx="82">
                  <c:v>123.574</c:v>
                </c:pt>
                <c:pt idx="83">
                  <c:v>123.026</c:v>
                </c:pt>
                <c:pt idx="84">
                  <c:v>122.479</c:v>
                </c:pt>
                <c:pt idx="85">
                  <c:v>121.934</c:v>
                </c:pt>
                <c:pt idx="86">
                  <c:v>121.389</c:v>
                </c:pt>
                <c:pt idx="87">
                  <c:v>120.84599999999999</c:v>
                </c:pt>
                <c:pt idx="88">
                  <c:v>120.30399999999999</c:v>
                </c:pt>
                <c:pt idx="89">
                  <c:v>119.76299999999999</c:v>
                </c:pt>
                <c:pt idx="90">
                  <c:v>119.223</c:v>
                </c:pt>
                <c:pt idx="91">
                  <c:v>118.685</c:v>
                </c:pt>
                <c:pt idx="92">
                  <c:v>118.14700000000001</c:v>
                </c:pt>
                <c:pt idx="93">
                  <c:v>117.61099999999999</c:v>
                </c:pt>
                <c:pt idx="94">
                  <c:v>117.07599999999999</c:v>
                </c:pt>
                <c:pt idx="95">
                  <c:v>116.542</c:v>
                </c:pt>
                <c:pt idx="96">
                  <c:v>116.009</c:v>
                </c:pt>
                <c:pt idx="97">
                  <c:v>115.47799999999999</c:v>
                </c:pt>
                <c:pt idx="98">
                  <c:v>114.94699999999999</c:v>
                </c:pt>
                <c:pt idx="99">
                  <c:v>114.41800000000001</c:v>
                </c:pt>
                <c:pt idx="100">
                  <c:v>113.89</c:v>
                </c:pt>
                <c:pt idx="101">
                  <c:v>113.363</c:v>
                </c:pt>
                <c:pt idx="102">
                  <c:v>112.837</c:v>
                </c:pt>
                <c:pt idx="103">
                  <c:v>112.312</c:v>
                </c:pt>
                <c:pt idx="104">
                  <c:v>111.789</c:v>
                </c:pt>
                <c:pt idx="105">
                  <c:v>111.26600000000001</c:v>
                </c:pt>
                <c:pt idx="106">
                  <c:v>110.74499999999999</c:v>
                </c:pt>
                <c:pt idx="107">
                  <c:v>110.22500000000001</c:v>
                </c:pt>
                <c:pt idx="108">
                  <c:v>109.706</c:v>
                </c:pt>
                <c:pt idx="109">
                  <c:v>109.18899999999999</c:v>
                </c:pt>
                <c:pt idx="110">
                  <c:v>108.67200000000001</c:v>
                </c:pt>
                <c:pt idx="111">
                  <c:v>108.157</c:v>
                </c:pt>
                <c:pt idx="112">
                  <c:v>107.643</c:v>
                </c:pt>
                <c:pt idx="113">
                  <c:v>107.13000000000001</c:v>
                </c:pt>
                <c:pt idx="114">
                  <c:v>106.619</c:v>
                </c:pt>
                <c:pt idx="115">
                  <c:v>106.10799999999999</c:v>
                </c:pt>
                <c:pt idx="116">
                  <c:v>105.599</c:v>
                </c:pt>
                <c:pt idx="117">
                  <c:v>105.09100000000001</c:v>
                </c:pt>
                <c:pt idx="118">
                  <c:v>104.584</c:v>
                </c:pt>
                <c:pt idx="119">
                  <c:v>104.07900000000001</c:v>
                </c:pt>
                <c:pt idx="120">
                  <c:v>103.574</c:v>
                </c:pt>
                <c:pt idx="121">
                  <c:v>103.071</c:v>
                </c:pt>
                <c:pt idx="122">
                  <c:v>102.56899999999999</c:v>
                </c:pt>
                <c:pt idx="123">
                  <c:v>102.06899999999999</c:v>
                </c:pt>
                <c:pt idx="124">
                  <c:v>101.569</c:v>
                </c:pt>
                <c:pt idx="125">
                  <c:v>101.071</c:v>
                </c:pt>
                <c:pt idx="126">
                  <c:v>100.574</c:v>
                </c:pt>
                <c:pt idx="127">
                  <c:v>100.078</c:v>
                </c:pt>
                <c:pt idx="128">
                  <c:v>99.582999999999998</c:v>
                </c:pt>
                <c:pt idx="129">
                  <c:v>99.089600000000004</c:v>
                </c:pt>
                <c:pt idx="130">
                  <c:v>98.597500000000011</c:v>
                </c:pt>
                <c:pt idx="131">
                  <c:v>98.1066</c:v>
                </c:pt>
                <c:pt idx="132">
                  <c:v>97.617099999999994</c:v>
                </c:pt>
                <c:pt idx="133">
                  <c:v>97.128799999999998</c:v>
                </c:pt>
                <c:pt idx="134">
                  <c:v>96.641800000000003</c:v>
                </c:pt>
                <c:pt idx="135">
                  <c:v>96.156199999999998</c:v>
                </c:pt>
                <c:pt idx="136">
                  <c:v>95.671800000000005</c:v>
                </c:pt>
                <c:pt idx="137">
                  <c:v>95.188599999999994</c:v>
                </c:pt>
                <c:pt idx="138">
                  <c:v>94.706799999999987</c:v>
                </c:pt>
                <c:pt idx="139">
                  <c:v>94.226299999999995</c:v>
                </c:pt>
                <c:pt idx="140">
                  <c:v>93.747</c:v>
                </c:pt>
                <c:pt idx="141">
                  <c:v>93.269000000000005</c:v>
                </c:pt>
                <c:pt idx="142">
                  <c:v>92.792299999999997</c:v>
                </c:pt>
                <c:pt idx="143">
                  <c:v>92.31689999999999</c:v>
                </c:pt>
                <c:pt idx="144">
                  <c:v>91.842699999999994</c:v>
                </c:pt>
                <c:pt idx="145">
                  <c:v>91.369900000000001</c:v>
                </c:pt>
                <c:pt idx="146">
                  <c:v>90.898300000000006</c:v>
                </c:pt>
                <c:pt idx="147">
                  <c:v>90.427999999999997</c:v>
                </c:pt>
                <c:pt idx="148">
                  <c:v>89.9589</c:v>
                </c:pt>
                <c:pt idx="149">
                  <c:v>89.491200000000006</c:v>
                </c:pt>
                <c:pt idx="150">
                  <c:v>89.024900000000002</c:v>
                </c:pt>
                <c:pt idx="151">
                  <c:v>88.559899999999999</c:v>
                </c:pt>
                <c:pt idx="152">
                  <c:v>88.096400000000003</c:v>
                </c:pt>
                <c:pt idx="153">
                  <c:v>87.634299999999996</c:v>
                </c:pt>
                <c:pt idx="154">
                  <c:v>87.173500000000004</c:v>
                </c:pt>
                <c:pt idx="155">
                  <c:v>86.714200000000005</c:v>
                </c:pt>
                <c:pt idx="156">
                  <c:v>86.256200000000007</c:v>
                </c:pt>
                <c:pt idx="157">
                  <c:v>85.799700000000001</c:v>
                </c:pt>
                <c:pt idx="158">
                  <c:v>85.344500000000011</c:v>
                </c:pt>
                <c:pt idx="159">
                  <c:v>84.890699999999995</c:v>
                </c:pt>
                <c:pt idx="160">
                  <c:v>84.438400000000001</c:v>
                </c:pt>
                <c:pt idx="161">
                  <c:v>83.987300000000005</c:v>
                </c:pt>
                <c:pt idx="162">
                  <c:v>83.537700000000001</c:v>
                </c:pt>
                <c:pt idx="163">
                  <c:v>83.089500000000001</c:v>
                </c:pt>
                <c:pt idx="164">
                  <c:v>82.642600000000002</c:v>
                </c:pt>
                <c:pt idx="165">
                  <c:v>82.197099999999992</c:v>
                </c:pt>
                <c:pt idx="166">
                  <c:v>81.753</c:v>
                </c:pt>
                <c:pt idx="167">
                  <c:v>81.310199999999995</c:v>
                </c:pt>
                <c:pt idx="168">
                  <c:v>80.868899999999996</c:v>
                </c:pt>
                <c:pt idx="169">
                  <c:v>80.428899999999999</c:v>
                </c:pt>
                <c:pt idx="170">
                  <c:v>79.990200000000002</c:v>
                </c:pt>
                <c:pt idx="171">
                  <c:v>79.552999999999997</c:v>
                </c:pt>
                <c:pt idx="172">
                  <c:v>79.1173</c:v>
                </c:pt>
                <c:pt idx="173">
                  <c:v>78.68310000000001</c:v>
                </c:pt>
                <c:pt idx="174">
                  <c:v>78.250500000000002</c:v>
                </c:pt>
                <c:pt idx="175">
                  <c:v>77.819500000000005</c:v>
                </c:pt>
                <c:pt idx="176">
                  <c:v>77.39</c:v>
                </c:pt>
                <c:pt idx="177">
                  <c:v>76.962100000000007</c:v>
                </c:pt>
                <c:pt idx="178">
                  <c:v>76.535699999999991</c:v>
                </c:pt>
                <c:pt idx="179">
                  <c:v>76.110900000000001</c:v>
                </c:pt>
                <c:pt idx="180">
                  <c:v>75.687599999999989</c:v>
                </c:pt>
                <c:pt idx="181">
                  <c:v>75.265799999999999</c:v>
                </c:pt>
                <c:pt idx="182">
                  <c:v>74.845600000000005</c:v>
                </c:pt>
                <c:pt idx="183">
                  <c:v>74.4268</c:v>
                </c:pt>
                <c:pt idx="184">
                  <c:v>74.009599999999992</c:v>
                </c:pt>
                <c:pt idx="185">
                  <c:v>73.593900000000005</c:v>
                </c:pt>
                <c:pt idx="186">
                  <c:v>73.179699999999997</c:v>
                </c:pt>
                <c:pt idx="187">
                  <c:v>72.766999999999996</c:v>
                </c:pt>
                <c:pt idx="188">
                  <c:v>72.355900000000005</c:v>
                </c:pt>
                <c:pt idx="189">
                  <c:v>71.946200000000005</c:v>
                </c:pt>
                <c:pt idx="190">
                  <c:v>71.538000000000011</c:v>
                </c:pt>
                <c:pt idx="191">
                  <c:v>71.131299999999996</c:v>
                </c:pt>
                <c:pt idx="192">
                  <c:v>70.726100000000002</c:v>
                </c:pt>
                <c:pt idx="193">
                  <c:v>70.322299999999998</c:v>
                </c:pt>
                <c:pt idx="194">
                  <c:v>69.920100000000005</c:v>
                </c:pt>
                <c:pt idx="195">
                  <c:v>69.519300000000001</c:v>
                </c:pt>
                <c:pt idx="196">
                  <c:v>69.120200000000011</c:v>
                </c:pt>
                <c:pt idx="197">
                  <c:v>68.722800000000007</c:v>
                </c:pt>
                <c:pt idx="198">
                  <c:v>68.326999999999998</c:v>
                </c:pt>
                <c:pt idx="199">
                  <c:v>67.932900000000004</c:v>
                </c:pt>
                <c:pt idx="200">
                  <c:v>67.540400000000005</c:v>
                </c:pt>
                <c:pt idx="201">
                  <c:v>67.149500000000003</c:v>
                </c:pt>
                <c:pt idx="202">
                  <c:v>66.760200000000012</c:v>
                </c:pt>
                <c:pt idx="203">
                  <c:v>66.372600000000006</c:v>
                </c:pt>
                <c:pt idx="204">
                  <c:v>65.98660000000001</c:v>
                </c:pt>
                <c:pt idx="205">
                  <c:v>65.602099999999993</c:v>
                </c:pt>
                <c:pt idx="206">
                  <c:v>65.21929999999999</c:v>
                </c:pt>
                <c:pt idx="207">
                  <c:v>64.838099999999997</c:v>
                </c:pt>
                <c:pt idx="208">
                  <c:v>64.458500000000001</c:v>
                </c:pt>
                <c:pt idx="209">
                  <c:v>64.080700000000007</c:v>
                </c:pt>
                <c:pt idx="210">
                  <c:v>63.704599999999999</c:v>
                </c:pt>
                <c:pt idx="211">
                  <c:v>63.330200000000005</c:v>
                </c:pt>
                <c:pt idx="212">
                  <c:v>62.957599999999999</c:v>
                </c:pt>
                <c:pt idx="213">
                  <c:v>62.586699999999993</c:v>
                </c:pt>
                <c:pt idx="214">
                  <c:v>62.217500000000001</c:v>
                </c:pt>
                <c:pt idx="215">
                  <c:v>61.85</c:v>
                </c:pt>
                <c:pt idx="216">
                  <c:v>61.484200000000001</c:v>
                </c:pt>
                <c:pt idx="217">
                  <c:v>61.120099999999994</c:v>
                </c:pt>
                <c:pt idx="218">
                  <c:v>60.7577</c:v>
                </c:pt>
                <c:pt idx="219">
                  <c:v>60.396900000000002</c:v>
                </c:pt>
                <c:pt idx="220">
                  <c:v>60.037800000000004</c:v>
                </c:pt>
                <c:pt idx="221">
                  <c:v>59.680399999999999</c:v>
                </c:pt>
                <c:pt idx="222">
                  <c:v>59.324599999999997</c:v>
                </c:pt>
                <c:pt idx="223">
                  <c:v>58.970399999999998</c:v>
                </c:pt>
                <c:pt idx="224">
                  <c:v>58.617899999999999</c:v>
                </c:pt>
                <c:pt idx="225">
                  <c:v>58.266999999999996</c:v>
                </c:pt>
                <c:pt idx="226">
                  <c:v>57.917700000000004</c:v>
                </c:pt>
                <c:pt idx="227">
                  <c:v>57.57</c:v>
                </c:pt>
                <c:pt idx="228">
                  <c:v>57.2239</c:v>
                </c:pt>
                <c:pt idx="229">
                  <c:v>56.8795</c:v>
                </c:pt>
                <c:pt idx="230">
                  <c:v>56.5366</c:v>
                </c:pt>
                <c:pt idx="231">
                  <c:v>56.195299999999996</c:v>
                </c:pt>
                <c:pt idx="232">
                  <c:v>55.855499999999999</c:v>
                </c:pt>
                <c:pt idx="233">
                  <c:v>55.517400000000002</c:v>
                </c:pt>
                <c:pt idx="234">
                  <c:v>55.180800000000005</c:v>
                </c:pt>
                <c:pt idx="235">
                  <c:v>54.845699999999994</c:v>
                </c:pt>
                <c:pt idx="236">
                  <c:v>54.511900000000004</c:v>
                </c:pt>
                <c:pt idx="237">
                  <c:v>54.179099999999998</c:v>
                </c:pt>
                <c:pt idx="238">
                  <c:v>53.847200000000001</c:v>
                </c:pt>
                <c:pt idx="239">
                  <c:v>53.516199999999998</c:v>
                </c:pt>
                <c:pt idx="240">
                  <c:v>53.186199999999999</c:v>
                </c:pt>
                <c:pt idx="241">
                  <c:v>52.857099999999996</c:v>
                </c:pt>
                <c:pt idx="242">
                  <c:v>52.528999999999996</c:v>
                </c:pt>
                <c:pt idx="243">
                  <c:v>52.201799999999999</c:v>
                </c:pt>
                <c:pt idx="244">
                  <c:v>51.875599999999999</c:v>
                </c:pt>
                <c:pt idx="245">
                  <c:v>51.5503</c:v>
                </c:pt>
                <c:pt idx="246">
                  <c:v>51.225999999999999</c:v>
                </c:pt>
                <c:pt idx="247">
                  <c:v>50.902700000000003</c:v>
                </c:pt>
                <c:pt idx="248">
                  <c:v>50.580199999999998</c:v>
                </c:pt>
                <c:pt idx="249">
                  <c:v>50.258800000000001</c:v>
                </c:pt>
                <c:pt idx="250">
                  <c:v>49.938299999999998</c:v>
                </c:pt>
                <c:pt idx="251">
                  <c:v>49.618700000000004</c:v>
                </c:pt>
                <c:pt idx="252">
                  <c:v>49.3001</c:v>
                </c:pt>
                <c:pt idx="253">
                  <c:v>48.982500000000002</c:v>
                </c:pt>
                <c:pt idx="254">
                  <c:v>48.665800000000004</c:v>
                </c:pt>
                <c:pt idx="255">
                  <c:v>48.349999999999994</c:v>
                </c:pt>
                <c:pt idx="256">
                  <c:v>48.035200000000003</c:v>
                </c:pt>
                <c:pt idx="257">
                  <c:v>47.721399999999996</c:v>
                </c:pt>
                <c:pt idx="258">
                  <c:v>47.408499999999997</c:v>
                </c:pt>
                <c:pt idx="259">
                  <c:v>47.096600000000002</c:v>
                </c:pt>
                <c:pt idx="260">
                  <c:v>46.785699999999999</c:v>
                </c:pt>
                <c:pt idx="261">
                  <c:v>46.475700000000003</c:v>
                </c:pt>
                <c:pt idx="262">
                  <c:v>46.166600000000003</c:v>
                </c:pt>
                <c:pt idx="263">
                  <c:v>45.858500000000006</c:v>
                </c:pt>
                <c:pt idx="264">
                  <c:v>45.551400000000001</c:v>
                </c:pt>
                <c:pt idx="265">
                  <c:v>45.2453</c:v>
                </c:pt>
                <c:pt idx="266">
                  <c:v>44.940099999999994</c:v>
                </c:pt>
                <c:pt idx="267">
                  <c:v>44.635899999999999</c:v>
                </c:pt>
                <c:pt idx="268">
                  <c:v>44.332599999999999</c:v>
                </c:pt>
                <c:pt idx="269">
                  <c:v>44.030300000000004</c:v>
                </c:pt>
                <c:pt idx="270">
                  <c:v>43.728999999999999</c:v>
                </c:pt>
                <c:pt idx="271">
                  <c:v>43.428599999999996</c:v>
                </c:pt>
                <c:pt idx="272">
                  <c:v>43.129199999999997</c:v>
                </c:pt>
                <c:pt idx="273">
                  <c:v>42.830800000000004</c:v>
                </c:pt>
                <c:pt idx="274">
                  <c:v>42.533300000000004</c:v>
                </c:pt>
                <c:pt idx="275">
                  <c:v>42.236899999999999</c:v>
                </c:pt>
                <c:pt idx="276">
                  <c:v>41.941299999999998</c:v>
                </c:pt>
                <c:pt idx="277">
                  <c:v>41.646799999999999</c:v>
                </c:pt>
                <c:pt idx="278">
                  <c:v>41.353200000000001</c:v>
                </c:pt>
                <c:pt idx="279">
                  <c:v>41.060600000000001</c:v>
                </c:pt>
                <c:pt idx="280">
                  <c:v>40.768899999999995</c:v>
                </c:pt>
                <c:pt idx="281">
                  <c:v>40.478300000000004</c:v>
                </c:pt>
                <c:pt idx="282">
                  <c:v>40.188600000000001</c:v>
                </c:pt>
                <c:pt idx="283">
                  <c:v>39.899900000000002</c:v>
                </c:pt>
                <c:pt idx="284">
                  <c:v>39.612099999999998</c:v>
                </c:pt>
                <c:pt idx="285">
                  <c:v>39.325400000000002</c:v>
                </c:pt>
                <c:pt idx="286">
                  <c:v>39.0396</c:v>
                </c:pt>
                <c:pt idx="287">
                  <c:v>38.754799999999996</c:v>
                </c:pt>
                <c:pt idx="288">
                  <c:v>38.470999999999997</c:v>
                </c:pt>
                <c:pt idx="289">
                  <c:v>38.188200000000002</c:v>
                </c:pt>
                <c:pt idx="290">
                  <c:v>37.906299999999995</c:v>
                </c:pt>
                <c:pt idx="291">
                  <c:v>37.625400000000006</c:v>
                </c:pt>
                <c:pt idx="292">
                  <c:v>37.345499999999994</c:v>
                </c:pt>
                <c:pt idx="293">
                  <c:v>37.066600000000001</c:v>
                </c:pt>
                <c:pt idx="294">
                  <c:v>36.788699999999999</c:v>
                </c:pt>
                <c:pt idx="295">
                  <c:v>36.511799999999994</c:v>
                </c:pt>
                <c:pt idx="296">
                  <c:v>36.235799999999998</c:v>
                </c:pt>
                <c:pt idx="297">
                  <c:v>35.960899999999995</c:v>
                </c:pt>
                <c:pt idx="298">
                  <c:v>35.686900000000001</c:v>
                </c:pt>
                <c:pt idx="299">
                  <c:v>35.414000000000001</c:v>
                </c:pt>
                <c:pt idx="300">
                  <c:v>35.142000000000003</c:v>
                </c:pt>
                <c:pt idx="301">
                  <c:v>34.871000000000002</c:v>
                </c:pt>
                <c:pt idx="302">
                  <c:v>34.600999999999999</c:v>
                </c:pt>
                <c:pt idx="303">
                  <c:v>34.332000000000001</c:v>
                </c:pt>
                <c:pt idx="304">
                  <c:v>34.064</c:v>
                </c:pt>
                <c:pt idx="305">
                  <c:v>33.797000000000004</c:v>
                </c:pt>
                <c:pt idx="306">
                  <c:v>33.530999999999999</c:v>
                </c:pt>
                <c:pt idx="307">
                  <c:v>33.265999999999998</c:v>
                </c:pt>
                <c:pt idx="308">
                  <c:v>33.001999999999995</c:v>
                </c:pt>
                <c:pt idx="309">
                  <c:v>32.738999999999997</c:v>
                </c:pt>
                <c:pt idx="310">
                  <c:v>32.476999999999997</c:v>
                </c:pt>
                <c:pt idx="311">
                  <c:v>32.216000000000001</c:v>
                </c:pt>
                <c:pt idx="312">
                  <c:v>31.956100000000003</c:v>
                </c:pt>
                <c:pt idx="313">
                  <c:v>31.697099999999999</c:v>
                </c:pt>
                <c:pt idx="314">
                  <c:v>31.4392</c:v>
                </c:pt>
                <c:pt idx="315">
                  <c:v>31.182299999999998</c:v>
                </c:pt>
                <c:pt idx="316">
                  <c:v>30.926400000000001</c:v>
                </c:pt>
                <c:pt idx="317">
                  <c:v>30.671600000000002</c:v>
                </c:pt>
                <c:pt idx="318">
                  <c:v>30.4177</c:v>
                </c:pt>
                <c:pt idx="319">
                  <c:v>30.164900000000003</c:v>
                </c:pt>
                <c:pt idx="320">
                  <c:v>29.9131</c:v>
                </c:pt>
                <c:pt idx="321">
                  <c:v>29.662299999999998</c:v>
                </c:pt>
                <c:pt idx="322">
                  <c:v>29.412600000000001</c:v>
                </c:pt>
                <c:pt idx="323">
                  <c:v>29.163799999999998</c:v>
                </c:pt>
                <c:pt idx="324">
                  <c:v>28.9161</c:v>
                </c:pt>
                <c:pt idx="325">
                  <c:v>28.669499999999999</c:v>
                </c:pt>
                <c:pt idx="326">
                  <c:v>28.4238</c:v>
                </c:pt>
                <c:pt idx="327">
                  <c:v>28.179200000000002</c:v>
                </c:pt>
                <c:pt idx="328">
                  <c:v>27.935600000000001</c:v>
                </c:pt>
                <c:pt idx="329">
                  <c:v>27.693099999999998</c:v>
                </c:pt>
                <c:pt idx="330">
                  <c:v>27.451599999999999</c:v>
                </c:pt>
                <c:pt idx="331">
                  <c:v>27.211099999999998</c:v>
                </c:pt>
                <c:pt idx="332">
                  <c:v>26.971700000000002</c:v>
                </c:pt>
                <c:pt idx="333">
                  <c:v>26.7333</c:v>
                </c:pt>
                <c:pt idx="334">
                  <c:v>26.495899999999999</c:v>
                </c:pt>
                <c:pt idx="335">
                  <c:v>26.259600000000002</c:v>
                </c:pt>
                <c:pt idx="336">
                  <c:v>26.0244</c:v>
                </c:pt>
                <c:pt idx="337">
                  <c:v>25.790199999999999</c:v>
                </c:pt>
                <c:pt idx="338">
                  <c:v>25.556999999999999</c:v>
                </c:pt>
                <c:pt idx="339">
                  <c:v>25.3249</c:v>
                </c:pt>
                <c:pt idx="340">
                  <c:v>25.093899999999998</c:v>
                </c:pt>
                <c:pt idx="341">
                  <c:v>24.863900000000001</c:v>
                </c:pt>
                <c:pt idx="342">
                  <c:v>24.634900000000002</c:v>
                </c:pt>
                <c:pt idx="343">
                  <c:v>24.407</c:v>
                </c:pt>
                <c:pt idx="344">
                  <c:v>24.180199999999999</c:v>
                </c:pt>
                <c:pt idx="345">
                  <c:v>23.9544</c:v>
                </c:pt>
                <c:pt idx="346">
                  <c:v>23.729700000000001</c:v>
                </c:pt>
                <c:pt idx="347">
                  <c:v>23.5061</c:v>
                </c:pt>
                <c:pt idx="348">
                  <c:v>23.2835</c:v>
                </c:pt>
                <c:pt idx="349">
                  <c:v>23.061999999999998</c:v>
                </c:pt>
                <c:pt idx="350">
                  <c:v>22.8416</c:v>
                </c:pt>
                <c:pt idx="351">
                  <c:v>22.622199999999999</c:v>
                </c:pt>
                <c:pt idx="352">
                  <c:v>22.4039</c:v>
                </c:pt>
                <c:pt idx="353">
                  <c:v>22.186700000000002</c:v>
                </c:pt>
                <c:pt idx="354">
                  <c:v>21.970500000000001</c:v>
                </c:pt>
                <c:pt idx="355">
                  <c:v>21.755500000000001</c:v>
                </c:pt>
                <c:pt idx="356">
                  <c:v>21.541500000000003</c:v>
                </c:pt>
                <c:pt idx="357">
                  <c:v>21.328599999999998</c:v>
                </c:pt>
                <c:pt idx="358">
                  <c:v>21.116699999999998</c:v>
                </c:pt>
                <c:pt idx="359">
                  <c:v>20.906000000000002</c:v>
                </c:pt>
                <c:pt idx="360">
                  <c:v>20.696300000000001</c:v>
                </c:pt>
                <c:pt idx="361">
                  <c:v>20.4877</c:v>
                </c:pt>
                <c:pt idx="362">
                  <c:v>20.280200000000001</c:v>
                </c:pt>
                <c:pt idx="363">
                  <c:v>20.073799999999999</c:v>
                </c:pt>
                <c:pt idx="364">
                  <c:v>19.868500000000001</c:v>
                </c:pt>
                <c:pt idx="365">
                  <c:v>19.664200000000001</c:v>
                </c:pt>
                <c:pt idx="366">
                  <c:v>19.460999999999999</c:v>
                </c:pt>
                <c:pt idx="367">
                  <c:v>19.258999999999997</c:v>
                </c:pt>
                <c:pt idx="368">
                  <c:v>19.058</c:v>
                </c:pt>
                <c:pt idx="369">
                  <c:v>18.8582</c:v>
                </c:pt>
                <c:pt idx="370">
                  <c:v>18.659499999999998</c:v>
                </c:pt>
                <c:pt idx="371">
                  <c:v>18.4618</c:v>
                </c:pt>
                <c:pt idx="372">
                  <c:v>18.265300000000003</c:v>
                </c:pt>
                <c:pt idx="373">
                  <c:v>18.069800000000001</c:v>
                </c:pt>
                <c:pt idx="374">
                  <c:v>17.875499999999999</c:v>
                </c:pt>
                <c:pt idx="375">
                  <c:v>17.682199999999998</c:v>
                </c:pt>
                <c:pt idx="376">
                  <c:v>17.490100000000002</c:v>
                </c:pt>
                <c:pt idx="377">
                  <c:v>17.299100000000003</c:v>
                </c:pt>
                <c:pt idx="378">
                  <c:v>17.109200000000001</c:v>
                </c:pt>
                <c:pt idx="379">
                  <c:v>16.920399999999997</c:v>
                </c:pt>
                <c:pt idx="380">
                  <c:v>16.732700000000001</c:v>
                </c:pt>
                <c:pt idx="381">
                  <c:v>16.546100000000003</c:v>
                </c:pt>
                <c:pt idx="382">
                  <c:v>16.360699999999998</c:v>
                </c:pt>
                <c:pt idx="383">
                  <c:v>16.176400000000001</c:v>
                </c:pt>
                <c:pt idx="384">
                  <c:v>15.9932</c:v>
                </c:pt>
                <c:pt idx="385">
                  <c:v>15.811200000000001</c:v>
                </c:pt>
                <c:pt idx="386">
                  <c:v>15.6302</c:v>
                </c:pt>
                <c:pt idx="387">
                  <c:v>15.4504</c:v>
                </c:pt>
                <c:pt idx="388">
                  <c:v>15.271699999999999</c:v>
                </c:pt>
                <c:pt idx="389">
                  <c:v>15.094200000000001</c:v>
                </c:pt>
                <c:pt idx="390">
                  <c:v>14.9177</c:v>
                </c:pt>
                <c:pt idx="391">
                  <c:v>14.7424</c:v>
                </c:pt>
                <c:pt idx="392">
                  <c:v>14.568299999999999</c:v>
                </c:pt>
                <c:pt idx="393">
                  <c:v>14.395299999999999</c:v>
                </c:pt>
                <c:pt idx="394">
                  <c:v>14.2234</c:v>
                </c:pt>
                <c:pt idx="395">
                  <c:v>14.0526</c:v>
                </c:pt>
                <c:pt idx="396">
                  <c:v>13.882999999999999</c:v>
                </c:pt>
                <c:pt idx="397">
                  <c:v>13.714499999999999</c:v>
                </c:pt>
                <c:pt idx="398">
                  <c:v>13.5472</c:v>
                </c:pt>
                <c:pt idx="399">
                  <c:v>13.381</c:v>
                </c:pt>
                <c:pt idx="400">
                  <c:v>13.216000000000001</c:v>
                </c:pt>
                <c:pt idx="401">
                  <c:v>13.052100000000001</c:v>
                </c:pt>
                <c:pt idx="402">
                  <c:v>12.8894</c:v>
                </c:pt>
                <c:pt idx="403">
                  <c:v>12.727799999999998</c:v>
                </c:pt>
                <c:pt idx="404">
                  <c:v>12.567299999999999</c:v>
                </c:pt>
                <c:pt idx="405">
                  <c:v>12.408000000000001</c:v>
                </c:pt>
                <c:pt idx="406">
                  <c:v>12.249899999999998</c:v>
                </c:pt>
                <c:pt idx="407">
                  <c:v>12.0929</c:v>
                </c:pt>
                <c:pt idx="408">
                  <c:v>11.936999999999999</c:v>
                </c:pt>
                <c:pt idx="409">
                  <c:v>11.782300000000001</c:v>
                </c:pt>
                <c:pt idx="410">
                  <c:v>11.6287</c:v>
                </c:pt>
                <c:pt idx="411">
                  <c:v>11.4763</c:v>
                </c:pt>
                <c:pt idx="412">
                  <c:v>11.325099999999999</c:v>
                </c:pt>
                <c:pt idx="413">
                  <c:v>11.174999999999999</c:v>
                </c:pt>
                <c:pt idx="414">
                  <c:v>11.026100000000001</c:v>
                </c:pt>
                <c:pt idx="415">
                  <c:v>10.878300000000001</c:v>
                </c:pt>
                <c:pt idx="416">
                  <c:v>10.7317</c:v>
                </c:pt>
                <c:pt idx="417">
                  <c:v>10.5862</c:v>
                </c:pt>
                <c:pt idx="418">
                  <c:v>10.4419</c:v>
                </c:pt>
                <c:pt idx="419">
                  <c:v>10.2988</c:v>
                </c:pt>
                <c:pt idx="420">
                  <c:v>10.1568</c:v>
                </c:pt>
                <c:pt idx="421">
                  <c:v>10.0159</c:v>
                </c:pt>
                <c:pt idx="422">
                  <c:v>9.8762000000000008</c:v>
                </c:pt>
                <c:pt idx="423">
                  <c:v>9.73766</c:v>
                </c:pt>
                <c:pt idx="424">
                  <c:v>9.6002899999999993</c:v>
                </c:pt>
                <c:pt idx="425">
                  <c:v>9.4640799999999992</c:v>
                </c:pt>
                <c:pt idx="426">
                  <c:v>9.3290400000000009</c:v>
                </c:pt>
                <c:pt idx="427">
                  <c:v>9.1951499999999999</c:v>
                </c:pt>
                <c:pt idx="428">
                  <c:v>9.0624000000000002</c:v>
                </c:pt>
                <c:pt idx="429">
                  <c:v>8.9307999999999996</c:v>
                </c:pt>
                <c:pt idx="430">
                  <c:v>8.8003599999999995</c:v>
                </c:pt>
                <c:pt idx="431">
                  <c:v>8.6710899999999995</c:v>
                </c:pt>
                <c:pt idx="432">
                  <c:v>8.54298</c:v>
                </c:pt>
                <c:pt idx="433">
                  <c:v>8.4160299999999992</c:v>
                </c:pt>
                <c:pt idx="434">
                  <c:v>8.2902300000000011</c:v>
                </c:pt>
                <c:pt idx="435">
                  <c:v>8.1655800000000003</c:v>
                </c:pt>
                <c:pt idx="436">
                  <c:v>8.0420599999999993</c:v>
                </c:pt>
                <c:pt idx="437">
                  <c:v>7.9196800000000005</c:v>
                </c:pt>
                <c:pt idx="438">
                  <c:v>7.7984499999999999</c:v>
                </c:pt>
                <c:pt idx="439">
                  <c:v>7.6783999999999999</c:v>
                </c:pt>
                <c:pt idx="440">
                  <c:v>7.5594999999999999</c:v>
                </c:pt>
                <c:pt idx="441">
                  <c:v>7.4417600000000004</c:v>
                </c:pt>
                <c:pt idx="442">
                  <c:v>7.32517</c:v>
                </c:pt>
                <c:pt idx="443">
                  <c:v>7.2097100000000003</c:v>
                </c:pt>
                <c:pt idx="444">
                  <c:v>7.0953800000000005</c:v>
                </c:pt>
                <c:pt idx="445">
                  <c:v>6.9821800000000005</c:v>
                </c:pt>
                <c:pt idx="446">
                  <c:v>6.8700999999999999</c:v>
                </c:pt>
                <c:pt idx="447">
                  <c:v>6.7591700000000001</c:v>
                </c:pt>
                <c:pt idx="448">
                  <c:v>6.6493899999999995</c:v>
                </c:pt>
                <c:pt idx="449">
                  <c:v>6.5407299999999999</c:v>
                </c:pt>
                <c:pt idx="450">
                  <c:v>6.4332099999999999</c:v>
                </c:pt>
                <c:pt idx="451">
                  <c:v>6.3268200000000006</c:v>
                </c:pt>
                <c:pt idx="452">
                  <c:v>6.2215600000000002</c:v>
                </c:pt>
                <c:pt idx="453">
                  <c:v>6.1174200000000001</c:v>
                </c:pt>
                <c:pt idx="454">
                  <c:v>6.0144100000000007</c:v>
                </c:pt>
                <c:pt idx="455">
                  <c:v>5.91249</c:v>
                </c:pt>
                <c:pt idx="456">
                  <c:v>5.8117100000000006</c:v>
                </c:pt>
                <c:pt idx="457">
                  <c:v>5.7120600000000001</c:v>
                </c:pt>
                <c:pt idx="458">
                  <c:v>5.6135200000000003</c:v>
                </c:pt>
                <c:pt idx="459">
                  <c:v>5.5160900000000002</c:v>
                </c:pt>
                <c:pt idx="460">
                  <c:v>5.4197500000000005</c:v>
                </c:pt>
                <c:pt idx="461">
                  <c:v>5.3245399999999998</c:v>
                </c:pt>
                <c:pt idx="462">
                  <c:v>5.2304400000000006</c:v>
                </c:pt>
                <c:pt idx="463">
                  <c:v>5.1374399999999998</c:v>
                </c:pt>
                <c:pt idx="464">
                  <c:v>5.0455500000000004</c:v>
                </c:pt>
                <c:pt idx="465">
                  <c:v>4.9547299999999996</c:v>
                </c:pt>
                <c:pt idx="466">
                  <c:v>4.8650100000000007</c:v>
                </c:pt>
                <c:pt idx="467">
                  <c:v>4.7763900000000001</c:v>
                </c:pt>
                <c:pt idx="468">
                  <c:v>4.6888499999999995</c:v>
                </c:pt>
                <c:pt idx="469">
                  <c:v>4.6023899999999998</c:v>
                </c:pt>
                <c:pt idx="470">
                  <c:v>4.5170000000000003</c:v>
                </c:pt>
                <c:pt idx="471">
                  <c:v>4.4326599999999994</c:v>
                </c:pt>
                <c:pt idx="472">
                  <c:v>4.3494099999999998</c:v>
                </c:pt>
                <c:pt idx="473">
                  <c:v>4.2672300000000005</c:v>
                </c:pt>
                <c:pt idx="474">
                  <c:v>4.1861100000000002</c:v>
                </c:pt>
                <c:pt idx="475">
                  <c:v>4.1060600000000003</c:v>
                </c:pt>
                <c:pt idx="476">
                  <c:v>4.0270400000000004</c:v>
                </c:pt>
                <c:pt idx="477">
                  <c:v>3.9490500000000002</c:v>
                </c:pt>
                <c:pt idx="478">
                  <c:v>3.8721099999999997</c:v>
                </c:pt>
                <c:pt idx="479">
                  <c:v>3.7961999999999998</c:v>
                </c:pt>
                <c:pt idx="480">
                  <c:v>3.7213099999999999</c:v>
                </c:pt>
                <c:pt idx="481">
                  <c:v>3.6474500000000001</c:v>
                </c:pt>
                <c:pt idx="482">
                  <c:v>3.5746200000000004</c:v>
                </c:pt>
                <c:pt idx="483">
                  <c:v>3.5028099999999998</c:v>
                </c:pt>
                <c:pt idx="484">
                  <c:v>3.4319999999999999</c:v>
                </c:pt>
                <c:pt idx="485">
                  <c:v>3.3622100000000001</c:v>
                </c:pt>
                <c:pt idx="486">
                  <c:v>3.2934299999999999</c:v>
                </c:pt>
                <c:pt idx="487">
                  <c:v>3.2256400000000003</c:v>
                </c:pt>
                <c:pt idx="488">
                  <c:v>3.1588400000000001</c:v>
                </c:pt>
                <c:pt idx="489">
                  <c:v>3.0930300000000002</c:v>
                </c:pt>
                <c:pt idx="490">
                  <c:v>3.0282</c:v>
                </c:pt>
                <c:pt idx="491">
                  <c:v>2.9643299999999999</c:v>
                </c:pt>
                <c:pt idx="492">
                  <c:v>2.90144</c:v>
                </c:pt>
                <c:pt idx="493">
                  <c:v>2.8395099999999998</c:v>
                </c:pt>
                <c:pt idx="494">
                  <c:v>2.77854</c:v>
                </c:pt>
                <c:pt idx="495">
                  <c:v>2.7185199999999998</c:v>
                </c:pt>
                <c:pt idx="496">
                  <c:v>2.65943</c:v>
                </c:pt>
                <c:pt idx="497">
                  <c:v>2.6012900000000001</c:v>
                </c:pt>
                <c:pt idx="498">
                  <c:v>2.5440700000000001</c:v>
                </c:pt>
                <c:pt idx="499">
                  <c:v>2.4877699999999998</c:v>
                </c:pt>
                <c:pt idx="500">
                  <c:v>2.4323800000000002</c:v>
                </c:pt>
                <c:pt idx="501">
                  <c:v>2.37791</c:v>
                </c:pt>
                <c:pt idx="502">
                  <c:v>2.3243500000000004</c:v>
                </c:pt>
                <c:pt idx="503">
                  <c:v>2.2716799999999999</c:v>
                </c:pt>
                <c:pt idx="504">
                  <c:v>2.2198799999999999</c:v>
                </c:pt>
                <c:pt idx="505">
                  <c:v>2.1689700000000003</c:v>
                </c:pt>
                <c:pt idx="506">
                  <c:v>2.1189400000000003</c:v>
                </c:pt>
                <c:pt idx="507">
                  <c:v>2.0697799999999997</c:v>
                </c:pt>
                <c:pt idx="508">
                  <c:v>2.0214699999999999</c:v>
                </c:pt>
                <c:pt idx="509">
                  <c:v>1.974</c:v>
                </c:pt>
                <c:pt idx="510">
                  <c:v>1.9273800000000001</c:v>
                </c:pt>
                <c:pt idx="511">
                  <c:v>1.8815900000000001</c:v>
                </c:pt>
                <c:pt idx="512">
                  <c:v>1.8366400000000001</c:v>
                </c:pt>
                <c:pt idx="513">
                  <c:v>1.7924900000000001</c:v>
                </c:pt>
                <c:pt idx="514">
                  <c:v>1.7491500000000002</c:v>
                </c:pt>
                <c:pt idx="515">
                  <c:v>1.70662</c:v>
                </c:pt>
                <c:pt idx="516">
                  <c:v>1.6648800000000001</c:v>
                </c:pt>
                <c:pt idx="517">
                  <c:v>1.6239399999999999</c:v>
                </c:pt>
                <c:pt idx="518">
                  <c:v>1.5837699999999999</c:v>
                </c:pt>
                <c:pt idx="519">
                  <c:v>1.5443799999999999</c:v>
                </c:pt>
                <c:pt idx="520">
                  <c:v>1.5057400000000001</c:v>
                </c:pt>
                <c:pt idx="521">
                  <c:v>1.4678600000000002</c:v>
                </c:pt>
                <c:pt idx="522">
                  <c:v>1.4307300000000001</c:v>
                </c:pt>
                <c:pt idx="523">
                  <c:v>1.3943300000000001</c:v>
                </c:pt>
                <c:pt idx="524">
                  <c:v>1.35866</c:v>
                </c:pt>
                <c:pt idx="525">
                  <c:v>1.32372</c:v>
                </c:pt>
                <c:pt idx="526">
                  <c:v>1.28948</c:v>
                </c:pt>
                <c:pt idx="527">
                  <c:v>1.2559500000000001</c:v>
                </c:pt>
                <c:pt idx="528">
                  <c:v>1.2231099999999999</c:v>
                </c:pt>
                <c:pt idx="529">
                  <c:v>1.19096</c:v>
                </c:pt>
                <c:pt idx="530">
                  <c:v>1.1594800000000001</c:v>
                </c:pt>
                <c:pt idx="531">
                  <c:v>1.1286700000000001</c:v>
                </c:pt>
                <c:pt idx="532">
                  <c:v>1.0985199999999999</c:v>
                </c:pt>
                <c:pt idx="533">
                  <c:v>1.0690199999999999</c:v>
                </c:pt>
                <c:pt idx="534">
                  <c:v>1.04017</c:v>
                </c:pt>
                <c:pt idx="535">
                  <c:v>1.0119400000000001</c:v>
                </c:pt>
                <c:pt idx="536">
                  <c:v>0.98433999999999999</c:v>
                </c:pt>
                <c:pt idx="537">
                  <c:v>0.95735300000000001</c:v>
                </c:pt>
                <c:pt idx="538">
                  <c:v>0.93097700000000005</c:v>
                </c:pt>
                <c:pt idx="539">
                  <c:v>0.90519899999999998</c:v>
                </c:pt>
                <c:pt idx="540">
                  <c:v>0.88000199999999995</c:v>
                </c:pt>
                <c:pt idx="541">
                  <c:v>0.85539100000000001</c:v>
                </c:pt>
                <c:pt idx="542">
                  <c:v>0.83135700000000001</c:v>
                </c:pt>
                <c:pt idx="543">
                  <c:v>0.80788300000000002</c:v>
                </c:pt>
                <c:pt idx="544">
                  <c:v>0.78495599999999999</c:v>
                </c:pt>
                <c:pt idx="545">
                  <c:v>0.76257600000000003</c:v>
                </c:pt>
                <c:pt idx="546">
                  <c:v>0.74073599999999995</c:v>
                </c:pt>
                <c:pt idx="547">
                  <c:v>0.71942100000000009</c:v>
                </c:pt>
                <c:pt idx="548">
                  <c:v>0.69861700000000004</c:v>
                </c:pt>
                <c:pt idx="549">
                  <c:v>0.67831200000000003</c:v>
                </c:pt>
                <c:pt idx="550">
                  <c:v>0.65851099999999996</c:v>
                </c:pt>
                <c:pt idx="551">
                  <c:v>0.63919999999999999</c:v>
                </c:pt>
                <c:pt idx="552">
                  <c:v>0.62037300000000006</c:v>
                </c:pt>
                <c:pt idx="553">
                  <c:v>0.60202</c:v>
                </c:pt>
                <c:pt idx="554">
                  <c:v>0.58412900000000001</c:v>
                </c:pt>
                <c:pt idx="555">
                  <c:v>0.56669999999999998</c:v>
                </c:pt>
                <c:pt idx="556">
                  <c:v>0.54972200000000004</c:v>
                </c:pt>
                <c:pt idx="557">
                  <c:v>0.53318200000000004</c:v>
                </c:pt>
                <c:pt idx="558">
                  <c:v>0.51707499999999995</c:v>
                </c:pt>
                <c:pt idx="559">
                  <c:v>0.50139</c:v>
                </c:pt>
                <c:pt idx="560">
                  <c:v>0.48611299999999996</c:v>
                </c:pt>
                <c:pt idx="561">
                  <c:v>0.47124699999999997</c:v>
                </c:pt>
                <c:pt idx="562">
                  <c:v>0.45678199999999997</c:v>
                </c:pt>
                <c:pt idx="563">
                  <c:v>0.44270500000000002</c:v>
                </c:pt>
                <c:pt idx="564">
                  <c:v>0.42901099999999998</c:v>
                </c:pt>
                <c:pt idx="565">
                  <c:v>0.41569600000000001</c:v>
                </c:pt>
                <c:pt idx="566">
                  <c:v>0.40274599999999999</c:v>
                </c:pt>
                <c:pt idx="567">
                  <c:v>0.39015</c:v>
                </c:pt>
                <c:pt idx="568">
                  <c:v>0.37790399999999996</c:v>
                </c:pt>
                <c:pt idx="569">
                  <c:v>0.36599700000000002</c:v>
                </c:pt>
                <c:pt idx="570">
                  <c:v>0.35442800000000002</c:v>
                </c:pt>
                <c:pt idx="571">
                  <c:v>0.34318800000000005</c:v>
                </c:pt>
                <c:pt idx="572">
                  <c:v>0.33227000000000001</c:v>
                </c:pt>
                <c:pt idx="573">
                  <c:v>0.32166600000000001</c:v>
                </c:pt>
                <c:pt idx="574">
                  <c:v>0.31136800000000003</c:v>
                </c:pt>
                <c:pt idx="575">
                  <c:v>0.301371</c:v>
                </c:pt>
                <c:pt idx="576">
                  <c:v>0.29166400000000003</c:v>
                </c:pt>
                <c:pt idx="577">
                  <c:v>0.28224199999999999</c:v>
                </c:pt>
                <c:pt idx="578">
                  <c:v>0.27309600000000001</c:v>
                </c:pt>
                <c:pt idx="579">
                  <c:v>0.26422000000000001</c:v>
                </c:pt>
                <c:pt idx="580">
                  <c:v>0.25561200000000001</c:v>
                </c:pt>
                <c:pt idx="581">
                  <c:v>0.24726199999999998</c:v>
                </c:pt>
                <c:pt idx="582">
                  <c:v>0.23916500000000002</c:v>
                </c:pt>
                <c:pt idx="583">
                  <c:v>0.23131299999999999</c:v>
                </c:pt>
                <c:pt idx="584">
                  <c:v>0.22369999999999998</c:v>
                </c:pt>
                <c:pt idx="585">
                  <c:v>0.21631700000000001</c:v>
                </c:pt>
                <c:pt idx="586">
                  <c:v>0.20916399999999999</c:v>
                </c:pt>
                <c:pt idx="587">
                  <c:v>0.202234</c:v>
                </c:pt>
                <c:pt idx="588">
                  <c:v>0.195516</c:v>
                </c:pt>
                <c:pt idx="589">
                  <c:v>0.18900800000000001</c:v>
                </c:pt>
                <c:pt idx="590">
                  <c:v>0.18270400000000001</c:v>
                </c:pt>
                <c:pt idx="591">
                  <c:v>0.17659699999999998</c:v>
                </c:pt>
                <c:pt idx="592">
                  <c:v>0.170681</c:v>
                </c:pt>
                <c:pt idx="593">
                  <c:v>0.16495200000000002</c:v>
                </c:pt>
                <c:pt idx="594">
                  <c:v>0.15940600000000002</c:v>
                </c:pt>
                <c:pt idx="595">
                  <c:v>0.15403800000000001</c:v>
                </c:pt>
                <c:pt idx="596">
                  <c:v>0.148844</c:v>
                </c:pt>
                <c:pt idx="597">
                  <c:v>0.143818</c:v>
                </c:pt>
                <c:pt idx="598">
                  <c:v>0.138955</c:v>
                </c:pt>
                <c:pt idx="599">
                  <c:v>0.13424800000000001</c:v>
                </c:pt>
                <c:pt idx="600">
                  <c:v>0.129695</c:v>
                </c:pt>
                <c:pt idx="601">
                  <c:v>0.12528999999999998</c:v>
                </c:pt>
                <c:pt idx="602">
                  <c:v>0.121031</c:v>
                </c:pt>
                <c:pt idx="603">
                  <c:v>0.116913</c:v>
                </c:pt>
                <c:pt idx="604">
                  <c:v>0.11293099999999999</c:v>
                </c:pt>
                <c:pt idx="605">
                  <c:v>0.109081</c:v>
                </c:pt>
                <c:pt idx="606">
                  <c:v>0.10535800000000001</c:v>
                </c:pt>
                <c:pt idx="607">
                  <c:v>0.10176</c:v>
                </c:pt>
                <c:pt idx="608">
                  <c:v>9.82817E-2</c:v>
                </c:pt>
                <c:pt idx="609">
                  <c:v>9.4920099999999993E-2</c:v>
                </c:pt>
                <c:pt idx="610">
                  <c:v>9.1671700000000009E-2</c:v>
                </c:pt>
                <c:pt idx="611">
                  <c:v>8.8531900000000011E-2</c:v>
                </c:pt>
                <c:pt idx="612">
                  <c:v>8.5498000000000005E-2</c:v>
                </c:pt>
                <c:pt idx="613">
                  <c:v>8.2567700000000008E-2</c:v>
                </c:pt>
                <c:pt idx="614">
                  <c:v>7.9736500000000002E-2</c:v>
                </c:pt>
                <c:pt idx="615">
                  <c:v>7.7000699999999991E-2</c:v>
                </c:pt>
                <c:pt idx="616">
                  <c:v>7.4359500000000009E-2</c:v>
                </c:pt>
                <c:pt idx="617">
                  <c:v>7.1808800000000006E-2</c:v>
                </c:pt>
                <c:pt idx="618">
                  <c:v>6.9344799999999998E-2</c:v>
                </c:pt>
                <c:pt idx="619">
                  <c:v>6.6964599999999999E-2</c:v>
                </c:pt>
                <c:pt idx="620">
                  <c:v>6.4666299999999996E-2</c:v>
                </c:pt>
                <c:pt idx="621">
                  <c:v>6.24469E-2</c:v>
                </c:pt>
                <c:pt idx="622">
                  <c:v>6.0304299999999998E-2</c:v>
                </c:pt>
                <c:pt idx="623">
                  <c:v>5.82354E-2</c:v>
                </c:pt>
                <c:pt idx="624">
                  <c:v>5.6238500000000004E-2</c:v>
                </c:pt>
                <c:pt idx="625">
                  <c:v>5.4310600000000001E-2</c:v>
                </c:pt>
                <c:pt idx="626">
                  <c:v>5.2449500000000003E-2</c:v>
                </c:pt>
                <c:pt idx="627">
                  <c:v>5.0653400000000001E-2</c:v>
                </c:pt>
                <c:pt idx="628">
                  <c:v>4.8919399999999995E-2</c:v>
                </c:pt>
                <c:pt idx="629">
                  <c:v>4.7246000000000003E-2</c:v>
                </c:pt>
                <c:pt idx="630">
                  <c:v>4.5631100000000001E-2</c:v>
                </c:pt>
                <c:pt idx="631">
                  <c:v>4.4072199999999999E-2</c:v>
                </c:pt>
                <c:pt idx="632">
                  <c:v>4.2567900000000006E-2</c:v>
                </c:pt>
                <c:pt idx="633">
                  <c:v>4.1116399999999997E-2</c:v>
                </c:pt>
                <c:pt idx="634">
                  <c:v>3.9715500000000001E-2</c:v>
                </c:pt>
                <c:pt idx="635">
                  <c:v>3.83632E-2</c:v>
                </c:pt>
                <c:pt idx="636">
                  <c:v>3.7058399999999998E-2</c:v>
                </c:pt>
                <c:pt idx="637">
                  <c:v>3.5799299999999999E-2</c:v>
                </c:pt>
                <c:pt idx="638">
                  <c:v>3.4584299999999998E-2</c:v>
                </c:pt>
                <c:pt idx="639">
                  <c:v>3.3411899999999994E-2</c:v>
                </c:pt>
                <c:pt idx="640">
                  <c:v>3.2280699999999996E-2</c:v>
                </c:pt>
                <c:pt idx="641">
                  <c:v>3.1189100000000004E-2</c:v>
                </c:pt>
                <c:pt idx="642">
                  <c:v>3.01359E-2</c:v>
                </c:pt>
                <c:pt idx="643">
                  <c:v>2.9119500000000003E-2</c:v>
                </c:pt>
                <c:pt idx="644">
                  <c:v>2.8138899999999998E-2</c:v>
                </c:pt>
                <c:pt idx="645">
                  <c:v>2.7192800000000003E-2</c:v>
                </c:pt>
                <c:pt idx="646">
                  <c:v>2.6279799999999999E-2</c:v>
                </c:pt>
                <c:pt idx="647">
                  <c:v>2.5399099999999997E-2</c:v>
                </c:pt>
                <c:pt idx="648">
                  <c:v>2.4549099999999997E-2</c:v>
                </c:pt>
                <c:pt idx="649">
                  <c:v>2.3728900000000001E-2</c:v>
                </c:pt>
                <c:pt idx="650">
                  <c:v>2.2937599999999999E-2</c:v>
                </c:pt>
                <c:pt idx="651">
                  <c:v>2.2174000000000003E-2</c:v>
                </c:pt>
                <c:pt idx="652">
                  <c:v>2.1437000000000001E-2</c:v>
                </c:pt>
                <c:pt idx="653">
                  <c:v>2.0726000000000001E-2</c:v>
                </c:pt>
                <c:pt idx="654">
                  <c:v>2.00398E-2</c:v>
                </c:pt>
                <c:pt idx="655">
                  <c:v>1.9377399999999999E-2</c:v>
                </c:pt>
                <c:pt idx="656">
                  <c:v>1.8738299999999999E-2</c:v>
                </c:pt>
                <c:pt idx="657">
                  <c:v>1.8121599999999998E-2</c:v>
                </c:pt>
                <c:pt idx="658">
                  <c:v>1.7526199999999999E-2</c:v>
                </c:pt>
                <c:pt idx="659">
                  <c:v>1.6951599999999997E-2</c:v>
                </c:pt>
                <c:pt idx="660">
                  <c:v>1.6396999999999998E-2</c:v>
                </c:pt>
                <c:pt idx="661">
                  <c:v>1.5861699999999999E-2</c:v>
                </c:pt>
                <c:pt idx="662">
                  <c:v>1.53449E-2</c:v>
                </c:pt>
                <c:pt idx="663">
                  <c:v>1.48462E-2</c:v>
                </c:pt>
                <c:pt idx="664">
                  <c:v>1.43648E-2</c:v>
                </c:pt>
                <c:pt idx="665">
                  <c:v>1.3900000000000001E-2</c:v>
                </c:pt>
                <c:pt idx="666">
                  <c:v>1.3451299999999999E-2</c:v>
                </c:pt>
                <c:pt idx="667">
                  <c:v>1.3018200000000001E-2</c:v>
                </c:pt>
                <c:pt idx="668">
                  <c:v>1.2599899999999999E-2</c:v>
                </c:pt>
                <c:pt idx="669">
                  <c:v>1.21961E-2</c:v>
                </c:pt>
                <c:pt idx="670">
                  <c:v>1.18063E-2</c:v>
                </c:pt>
                <c:pt idx="671">
                  <c:v>1.14298E-2</c:v>
                </c:pt>
                <c:pt idx="672">
                  <c:v>1.1066299999999999E-2</c:v>
                </c:pt>
                <c:pt idx="673">
                  <c:v>1.0715200000000001E-2</c:v>
                </c:pt>
                <c:pt idx="674">
                  <c:v>1.03762E-2</c:v>
                </c:pt>
                <c:pt idx="675">
                  <c:v>1.0048699999999999E-2</c:v>
                </c:pt>
                <c:pt idx="676">
                  <c:v>9.7323899999999988E-3</c:v>
                </c:pt>
                <c:pt idx="677">
                  <c:v>9.4268800000000003E-3</c:v>
                </c:pt>
                <c:pt idx="678">
                  <c:v>9.1317799999999991E-3</c:v>
                </c:pt>
                <c:pt idx="679">
                  <c:v>8.8466299999999994E-3</c:v>
                </c:pt>
                <c:pt idx="680">
                  <c:v>8.5711800000000012E-3</c:v>
                </c:pt>
                <c:pt idx="681">
                  <c:v>8.3051199999999992E-3</c:v>
                </c:pt>
                <c:pt idx="682">
                  <c:v>8.0480499999999993E-3</c:v>
                </c:pt>
                <c:pt idx="683">
                  <c:v>7.7995799999999995E-3</c:v>
                </c:pt>
                <c:pt idx="684">
                  <c:v>7.55954E-3</c:v>
                </c:pt>
                <c:pt idx="685">
                  <c:v>7.3276000000000001E-3</c:v>
                </c:pt>
                <c:pt idx="686">
                  <c:v>7.10342E-3</c:v>
                </c:pt>
                <c:pt idx="687">
                  <c:v>6.8866700000000001E-3</c:v>
                </c:pt>
                <c:pt idx="688">
                  <c:v>6.6771199999999999E-3</c:v>
                </c:pt>
                <c:pt idx="689">
                  <c:v>6.4745600000000007E-3</c:v>
                </c:pt>
                <c:pt idx="690">
                  <c:v>6.27869E-3</c:v>
                </c:pt>
                <c:pt idx="691">
                  <c:v>6.0893500000000003E-3</c:v>
                </c:pt>
                <c:pt idx="692">
                  <c:v>5.90626E-3</c:v>
                </c:pt>
                <c:pt idx="693">
                  <c:v>5.7292200000000001E-3</c:v>
                </c:pt>
                <c:pt idx="694">
                  <c:v>5.5580099999999995E-3</c:v>
                </c:pt>
                <c:pt idx="695">
                  <c:v>5.3924000000000003E-3</c:v>
                </c:pt>
                <c:pt idx="696">
                  <c:v>5.23223E-3</c:v>
                </c:pt>
                <c:pt idx="697">
                  <c:v>5.0773100000000007E-3</c:v>
                </c:pt>
                <c:pt idx="698">
                  <c:v>4.9274200000000001E-3</c:v>
                </c:pt>
                <c:pt idx="699">
                  <c:v>4.78241E-3</c:v>
                </c:pt>
                <c:pt idx="700">
                  <c:v>4.6421400000000003E-3</c:v>
                </c:pt>
                <c:pt idx="701">
                  <c:v>4.5064099999999998E-3</c:v>
                </c:pt>
                <c:pt idx="702">
                  <c:v>4.3750400000000002E-3</c:v>
                </c:pt>
                <c:pt idx="703">
                  <c:v>4.2479499999999995E-3</c:v>
                </c:pt>
                <c:pt idx="704">
                  <c:v>4.1249500000000005E-3</c:v>
                </c:pt>
                <c:pt idx="705">
                  <c:v>4.0058899999999998E-3</c:v>
                </c:pt>
                <c:pt idx="706">
                  <c:v>3.8905899999999998E-3</c:v>
                </c:pt>
                <c:pt idx="707">
                  <c:v>3.77868E-3</c:v>
                </c:pt>
                <c:pt idx="708">
                  <c:v>3.6700299999999999E-3</c:v>
                </c:pt>
                <c:pt idx="709">
                  <c:v>3.5647299999999999E-3</c:v>
                </c:pt>
                <c:pt idx="710">
                  <c:v>3.4632300000000003E-3</c:v>
                </c:pt>
                <c:pt idx="711">
                  <c:v>3.3651000000000002E-3</c:v>
                </c:pt>
                <c:pt idx="712">
                  <c:v>3.2698000000000002E-3</c:v>
                </c:pt>
                <c:pt idx="713">
                  <c:v>3.1772299999999996E-3</c:v>
                </c:pt>
                <c:pt idx="714">
                  <c:v>3.0874499999999998E-3</c:v>
                </c:pt>
                <c:pt idx="715">
                  <c:v>3.0008799999999996E-3</c:v>
                </c:pt>
                <c:pt idx="716">
                  <c:v>2.9173699999999999E-3</c:v>
                </c:pt>
                <c:pt idx="717">
                  <c:v>2.8362399999999999E-3</c:v>
                </c:pt>
                <c:pt idx="718">
                  <c:v>2.7574000000000001E-3</c:v>
                </c:pt>
                <c:pt idx="719">
                  <c:v>2.6807699999999999E-3</c:v>
                </c:pt>
                <c:pt idx="720">
                  <c:v>2.6064199999999999E-3</c:v>
                </c:pt>
                <c:pt idx="721">
                  <c:v>2.5347E-3</c:v>
                </c:pt>
                <c:pt idx="722">
                  <c:v>2.4654799999999999E-3</c:v>
                </c:pt>
                <c:pt idx="723">
                  <c:v>2.3986600000000004E-3</c:v>
                </c:pt>
                <c:pt idx="724">
                  <c:v>2.3341799999999999E-3</c:v>
                </c:pt>
                <c:pt idx="725">
                  <c:v>2.2719100000000002E-3</c:v>
                </c:pt>
                <c:pt idx="726">
                  <c:v>2.2115799999999999E-3</c:v>
                </c:pt>
                <c:pt idx="727">
                  <c:v>2.15292E-3</c:v>
                </c:pt>
                <c:pt idx="728">
                  <c:v>2.0958599999999997E-3</c:v>
                </c:pt>
                <c:pt idx="729">
                  <c:v>2.0403499999999998E-3</c:v>
                </c:pt>
                <c:pt idx="730">
                  <c:v>1.9863400000000001E-3</c:v>
                </c:pt>
                <c:pt idx="731">
                  <c:v>1.9338200000000002E-3</c:v>
                </c:pt>
                <c:pt idx="732">
                  <c:v>1.8828899999999999E-3</c:v>
                </c:pt>
                <c:pt idx="733">
                  <c:v>1.8334699999999998E-3</c:v>
                </c:pt>
                <c:pt idx="734">
                  <c:v>1.7855200000000001E-3</c:v>
                </c:pt>
                <c:pt idx="735">
                  <c:v>1.7389700000000001E-3</c:v>
                </c:pt>
                <c:pt idx="736">
                  <c:v>1.6938000000000001E-3</c:v>
                </c:pt>
                <c:pt idx="737">
                  <c:v>1.64996E-3</c:v>
                </c:pt>
                <c:pt idx="738">
                  <c:v>1.6074000000000001E-3</c:v>
                </c:pt>
                <c:pt idx="739">
                  <c:v>1.5660800000000001E-3</c:v>
                </c:pt>
                <c:pt idx="740">
                  <c:v>1.5259700000000002E-3</c:v>
                </c:pt>
                <c:pt idx="741">
                  <c:v>1.4870200000000001E-3</c:v>
                </c:pt>
                <c:pt idx="742">
                  <c:v>1.4492000000000001E-3</c:v>
                </c:pt>
                <c:pt idx="743">
                  <c:v>1.4124799999999998E-3</c:v>
                </c:pt>
                <c:pt idx="744">
                  <c:v>1.3768000000000001E-3</c:v>
                </c:pt>
                <c:pt idx="745">
                  <c:v>1.34216E-3</c:v>
                </c:pt>
                <c:pt idx="746">
                  <c:v>1.3085E-3</c:v>
                </c:pt>
                <c:pt idx="747">
                  <c:v>1.2758100000000001E-3</c:v>
                </c:pt>
                <c:pt idx="748">
                  <c:v>1.2440399999999999E-3</c:v>
                </c:pt>
                <c:pt idx="749">
                  <c:v>1.2131799999999999E-3</c:v>
                </c:pt>
                <c:pt idx="750">
                  <c:v>1.18318E-3</c:v>
                </c:pt>
                <c:pt idx="751">
                  <c:v>1.15401E-3</c:v>
                </c:pt>
                <c:pt idx="752">
                  <c:v>1.1256399999999998E-3</c:v>
                </c:pt>
                <c:pt idx="753">
                  <c:v>1.0980300000000001E-3</c:v>
                </c:pt>
                <c:pt idx="754">
                  <c:v>1.07116E-3</c:v>
                </c:pt>
                <c:pt idx="755">
                  <c:v>1.0449999999999999E-3</c:v>
                </c:pt>
                <c:pt idx="756">
                  <c:v>1.0195299999999998E-3</c:v>
                </c:pt>
                <c:pt idx="757">
                  <c:v>9.94731E-4</c:v>
                </c:pt>
                <c:pt idx="758">
                  <c:v>9.70575E-4</c:v>
                </c:pt>
                <c:pt idx="759">
                  <c:v>9.4704099999999992E-4</c:v>
                </c:pt>
                <c:pt idx="760">
                  <c:v>9.2411000000000001E-4</c:v>
                </c:pt>
                <c:pt idx="761">
                  <c:v>9.0176099999999995E-4</c:v>
                </c:pt>
                <c:pt idx="762">
                  <c:v>8.7997699999999999E-4</c:v>
                </c:pt>
                <c:pt idx="763">
                  <c:v>8.5873900000000007E-4</c:v>
                </c:pt>
                <c:pt idx="764">
                  <c:v>8.3802900000000001E-4</c:v>
                </c:pt>
                <c:pt idx="765">
                  <c:v>8.17832E-4</c:v>
                </c:pt>
                <c:pt idx="766">
                  <c:v>7.9813200000000001E-4</c:v>
                </c:pt>
                <c:pt idx="767">
                  <c:v>7.7891199999999999E-4</c:v>
                </c:pt>
                <c:pt idx="768">
                  <c:v>7.6015899999999994E-4</c:v>
                </c:pt>
                <c:pt idx="769">
                  <c:v>7.4185800000000008E-4</c:v>
                </c:pt>
                <c:pt idx="770">
                  <c:v>7.2399599999999997E-4</c:v>
                </c:pt>
                <c:pt idx="771">
                  <c:v>7.0655999999999996E-4</c:v>
                </c:pt>
                <c:pt idx="772">
                  <c:v>6.8953599999999993E-4</c:v>
                </c:pt>
                <c:pt idx="773">
                  <c:v>6.7291400000000004E-4</c:v>
                </c:pt>
                <c:pt idx="774">
                  <c:v>6.56681E-4</c:v>
                </c:pt>
                <c:pt idx="775">
                  <c:v>6.4082600000000005E-4</c:v>
                </c:pt>
                <c:pt idx="776">
                  <c:v>6.2533799999999991E-4</c:v>
                </c:pt>
                <c:pt idx="777">
                  <c:v>6.1020699999999998E-4</c:v>
                </c:pt>
                <c:pt idx="778">
                  <c:v>5.95424E-4</c:v>
                </c:pt>
                <c:pt idx="779">
                  <c:v>5.8097699999999999E-4</c:v>
                </c:pt>
                <c:pt idx="780">
                  <c:v>5.6685899999999996E-4</c:v>
                </c:pt>
                <c:pt idx="781">
                  <c:v>5.5305899999999995E-4</c:v>
                </c:pt>
                <c:pt idx="782">
                  <c:v>5.3956999999999996E-4</c:v>
                </c:pt>
                <c:pt idx="783">
                  <c:v>5.2638300000000006E-4</c:v>
                </c:pt>
                <c:pt idx="784">
                  <c:v>5.1349000000000002E-4</c:v>
                </c:pt>
                <c:pt idx="785">
                  <c:v>5.0088200000000002E-4</c:v>
                </c:pt>
                <c:pt idx="786">
                  <c:v>4.8855399999999998E-4</c:v>
                </c:pt>
                <c:pt idx="787">
                  <c:v>4.7649600000000003E-4</c:v>
                </c:pt>
                <c:pt idx="788">
                  <c:v>4.6470300000000001E-4</c:v>
                </c:pt>
                <c:pt idx="789">
                  <c:v>4.5316800000000005E-4</c:v>
                </c:pt>
                <c:pt idx="790">
                  <c:v>4.4188399999999997E-4</c:v>
                </c:pt>
                <c:pt idx="791">
                  <c:v>4.30844E-4</c:v>
                </c:pt>
                <c:pt idx="792">
                  <c:v>4.2004300000000004E-4</c:v>
                </c:pt>
                <c:pt idx="793">
                  <c:v>4.09474E-4</c:v>
                </c:pt>
                <c:pt idx="794">
                  <c:v>3.9913299999999997E-4</c:v>
                </c:pt>
                <c:pt idx="795">
                  <c:v>3.8901199999999999E-4</c:v>
                </c:pt>
                <c:pt idx="796">
                  <c:v>3.7910800000000002E-4</c:v>
                </c:pt>
                <c:pt idx="797">
                  <c:v>3.69415E-4</c:v>
                </c:pt>
                <c:pt idx="798">
                  <c:v>3.5992700000000001E-4</c:v>
                </c:pt>
                <c:pt idx="799">
                  <c:v>3.5064100000000001E-4</c:v>
                </c:pt>
                <c:pt idx="800">
                  <c:v>3.41551E-4</c:v>
                </c:pt>
                <c:pt idx="801">
                  <c:v>3.3265299999999997E-4</c:v>
                </c:pt>
                <c:pt idx="802">
                  <c:v>3.2394199999999997E-4</c:v>
                </c:pt>
                <c:pt idx="803">
                  <c:v>3.1541399999999997E-4</c:v>
                </c:pt>
                <c:pt idx="804">
                  <c:v>3.0706499999999997E-4</c:v>
                </c:pt>
                <c:pt idx="805">
                  <c:v>2.9889100000000002E-4</c:v>
                </c:pt>
                <c:pt idx="806">
                  <c:v>2.90888E-4</c:v>
                </c:pt>
                <c:pt idx="807">
                  <c:v>2.83052E-4</c:v>
                </c:pt>
                <c:pt idx="808">
                  <c:v>2.7538000000000004E-4</c:v>
                </c:pt>
                <c:pt idx="809">
                  <c:v>2.6786799999999999E-4</c:v>
                </c:pt>
                <c:pt idx="810">
                  <c:v>2.6051300000000003E-4</c:v>
                </c:pt>
                <c:pt idx="811">
                  <c:v>2.5331099999999999E-4</c:v>
                </c:pt>
                <c:pt idx="812">
                  <c:v>2.4625900000000003E-4</c:v>
                </c:pt>
                <c:pt idx="813">
                  <c:v>2.3935500000000001E-4</c:v>
                </c:pt>
                <c:pt idx="814">
                  <c:v>2.32594E-4</c:v>
                </c:pt>
                <c:pt idx="815">
                  <c:v>2.25975E-4</c:v>
                </c:pt>
                <c:pt idx="816">
                  <c:v>2.1949299999999999E-4</c:v>
                </c:pt>
                <c:pt idx="817">
                  <c:v>2.1314699999999998E-4</c:v>
                </c:pt>
                <c:pt idx="818">
                  <c:v>2.0693399999999998E-4</c:v>
                </c:pt>
                <c:pt idx="819">
                  <c:v>2.0085099999999999E-4</c:v>
                </c:pt>
                <c:pt idx="820">
                  <c:v>1.9489600000000001E-4</c:v>
                </c:pt>
                <c:pt idx="821">
                  <c:v>1.89066E-4</c:v>
                </c:pt>
                <c:pt idx="822">
                  <c:v>1.83358E-4</c:v>
                </c:pt>
                <c:pt idx="823">
                  <c:v>1.7777100000000002E-4</c:v>
                </c:pt>
                <c:pt idx="824">
                  <c:v>1.7230300000000001E-4</c:v>
                </c:pt>
                <c:pt idx="825">
                  <c:v>1.6694999999999999E-4</c:v>
                </c:pt>
                <c:pt idx="826">
                  <c:v>1.6171100000000001E-4</c:v>
                </c:pt>
                <c:pt idx="827">
                  <c:v>1.56584E-4</c:v>
                </c:pt>
                <c:pt idx="828">
                  <c:v>1.5156699999999999E-4</c:v>
                </c:pt>
                <c:pt idx="829">
                  <c:v>1.4665799999999998E-4</c:v>
                </c:pt>
                <c:pt idx="830">
                  <c:v>1.41855E-4</c:v>
                </c:pt>
                <c:pt idx="831">
                  <c:v>1.3715599999999999E-4</c:v>
                </c:pt>
                <c:pt idx="832">
                  <c:v>1.32559E-4</c:v>
                </c:pt>
                <c:pt idx="833">
                  <c:v>1.2806300000000001E-4</c:v>
                </c:pt>
                <c:pt idx="834">
                  <c:v>1.2366699999999999E-4</c:v>
                </c:pt>
                <c:pt idx="835">
                  <c:v>1.1936799999999999E-4</c:v>
                </c:pt>
                <c:pt idx="836">
                  <c:v>1.15164E-4</c:v>
                </c:pt>
                <c:pt idx="837">
                  <c:v>1.11055E-4</c:v>
                </c:pt>
                <c:pt idx="838">
                  <c:v>1.07039E-4</c:v>
                </c:pt>
                <c:pt idx="839">
                  <c:v>1.03114E-4</c:v>
                </c:pt>
                <c:pt idx="840">
                  <c:v>9.9278900000000002E-5</c:v>
                </c:pt>
                <c:pt idx="841">
                  <c:v>9.5532700000000001E-5</c:v>
                </c:pt>
                <c:pt idx="842">
                  <c:v>9.1873700000000001E-5</c:v>
                </c:pt>
                <c:pt idx="843">
                  <c:v>8.8300799999999993E-5</c:v>
                </c:pt>
                <c:pt idx="844">
                  <c:v>8.4812600000000002E-5</c:v>
                </c:pt>
                <c:pt idx="845">
                  <c:v>8.140799999999999E-5</c:v>
                </c:pt>
                <c:pt idx="846">
                  <c:v>7.808589999999999E-5</c:v>
                </c:pt>
                <c:pt idx="847">
                  <c:v>7.4845000000000006E-5</c:v>
                </c:pt>
                <c:pt idx="848">
                  <c:v>7.1684299999999994E-5</c:v>
                </c:pt>
                <c:pt idx="849">
                  <c:v>6.86027E-5</c:v>
                </c:pt>
                <c:pt idx="850">
                  <c:v>6.55991E-5</c:v>
                </c:pt>
                <c:pt idx="851">
                  <c:v>6.2672700000000007E-5</c:v>
                </c:pt>
                <c:pt idx="852">
                  <c:v>5.9822399999999998E-5</c:v>
                </c:pt>
                <c:pt idx="853">
                  <c:v>5.7047199999999998E-5</c:v>
                </c:pt>
                <c:pt idx="854">
                  <c:v>5.4346299999999998E-5</c:v>
                </c:pt>
                <c:pt idx="855">
                  <c:v>5.1718799999999997E-5</c:v>
                </c:pt>
                <c:pt idx="856">
                  <c:v>4.9163799999999998E-5</c:v>
                </c:pt>
                <c:pt idx="857">
                  <c:v>4.6680500000000001E-5</c:v>
                </c:pt>
                <c:pt idx="858">
                  <c:v>4.4268199999999997E-5</c:v>
                </c:pt>
                <c:pt idx="859">
                  <c:v>4.1925900000000005E-5</c:v>
                </c:pt>
                <c:pt idx="860">
                  <c:v>3.9653100000000002E-5</c:v>
                </c:pt>
                <c:pt idx="861">
                  <c:v>3.7449E-5</c:v>
                </c:pt>
                <c:pt idx="862">
                  <c:v>3.5312899999999999E-5</c:v>
                </c:pt>
                <c:pt idx="863">
                  <c:v>3.3244200000000003E-5</c:v>
                </c:pt>
                <c:pt idx="864">
                  <c:v>3.1242100000000004E-5</c:v>
                </c:pt>
                <c:pt idx="865">
                  <c:v>2.9306199999999997E-5</c:v>
                </c:pt>
                <c:pt idx="866">
                  <c:v>2.7435699999999999E-5</c:v>
                </c:pt>
                <c:pt idx="867">
                  <c:v>2.5630200000000001E-5</c:v>
                </c:pt>
                <c:pt idx="868">
                  <c:v>2.3889099999999998E-5</c:v>
                </c:pt>
                <c:pt idx="869">
                  <c:v>2.22119E-5</c:v>
                </c:pt>
                <c:pt idx="870">
                  <c:v>2.0598000000000002E-5</c:v>
                </c:pt>
                <c:pt idx="871">
                  <c:v>1.9047099999999999E-5</c:v>
                </c:pt>
                <c:pt idx="872">
                  <c:v>1.7558699999999998E-5</c:v>
                </c:pt>
                <c:pt idx="873">
                  <c:v>1.6132300000000001E-5</c:v>
                </c:pt>
                <c:pt idx="874">
                  <c:v>1.4767600000000001E-5</c:v>
                </c:pt>
                <c:pt idx="875">
                  <c:v>1.3464200000000001E-5</c:v>
                </c:pt>
                <c:pt idx="876">
                  <c:v>1.22217E-5</c:v>
                </c:pt>
                <c:pt idx="877">
                  <c:v>1.1039800000000001E-5</c:v>
                </c:pt>
                <c:pt idx="878">
                  <c:v>9.9181699999999989E-6</c:v>
                </c:pt>
                <c:pt idx="879">
                  <c:v>8.8566300000000013E-6</c:v>
                </c:pt>
                <c:pt idx="880">
                  <c:v>7.8548699999999996E-6</c:v>
                </c:pt>
                <c:pt idx="881">
                  <c:v>6.91269E-6</c:v>
                </c:pt>
                <c:pt idx="882">
                  <c:v>6.0298999999999996E-6</c:v>
                </c:pt>
                <c:pt idx="883">
                  <c:v>5.2063500000000006E-6</c:v>
                </c:pt>
                <c:pt idx="884">
                  <c:v>4.4419200000000003E-6</c:v>
                </c:pt>
                <c:pt idx="885">
                  <c:v>3.7365399999999995E-6</c:v>
                </c:pt>
                <c:pt idx="886">
                  <c:v>3.0901800000000004E-6</c:v>
                </c:pt>
                <c:pt idx="887">
                  <c:v>2.5028700000000002E-6</c:v>
                </c:pt>
                <c:pt idx="888">
                  <c:v>1.9747100000000002E-6</c:v>
                </c:pt>
                <c:pt idx="889">
                  <c:v>1.5058999999999998E-6</c:v>
                </c:pt>
                <c:pt idx="890">
                  <c:v>1.09676E-6</c:v>
                </c:pt>
                <c:pt idx="891">
                  <c:v>7.4777900000000002E-7</c:v>
                </c:pt>
                <c:pt idx="892">
                  <c:v>4.59751E-7</c:v>
                </c:pt>
                <c:pt idx="893">
                  <c:v>2.33992E-7</c:v>
                </c:pt>
                <c:pt idx="894">
                  <c:v>7.2980900000000005E-8</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numCache>
            </c:numRef>
          </c:yVal>
          <c:smooth val="1"/>
          <c:extLst>
            <c:ext xmlns:c16="http://schemas.microsoft.com/office/drawing/2014/chart" uri="{C3380CC4-5D6E-409C-BE32-E72D297353CC}">
              <c16:uniqueId val="{00000003-6052-4BB8-A28D-63BBC80BC92F}"/>
            </c:ext>
          </c:extLst>
        </c:ser>
        <c:dLbls>
          <c:showLegendKey val="0"/>
          <c:showVal val="0"/>
          <c:showCatName val="0"/>
          <c:showSerName val="0"/>
          <c:showPercent val="0"/>
          <c:showBubbleSize val="0"/>
        </c:dLbls>
        <c:axId val="629701448"/>
        <c:axId val="629702232"/>
        <c:extLst>
          <c:ext xmlns:c15="http://schemas.microsoft.com/office/drawing/2012/chart" uri="{02D57815-91ED-43cb-92C2-25804820EDAC}">
            <c15:filteredScatterSeries>
              <c15:ser>
                <c:idx val="0"/>
                <c:order val="0"/>
                <c:tx>
                  <c:strRef>
                    <c:extLst>
                      <c:ext uri="{02D57815-91ED-43cb-92C2-25804820EDAC}">
                        <c15:formulaRef>
                          <c15:sqref>'28Mg_Al'!$A$46</c15:sqref>
                        </c15:formulaRef>
                      </c:ext>
                    </c:extLst>
                    <c:strCache>
                      <c:ptCount val="1"/>
                      <c:pt idx="0">
                        <c:v>28Mg in Al1</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extLst>
                      <c:ext uri="{02D57815-91ED-43cb-92C2-25804820EDAC}">
                        <c15:formulaRef>
                          <c15:sqref>'28Mg_Al'!$M$46:$M$71</c15:sqref>
                        </c15:formulaRef>
                      </c:ext>
                    </c:extLst>
                    <c:numCache>
                      <c:formatCode>0.00E+00</c:formatCode>
                      <c:ptCount val="26"/>
                      <c:pt idx="0" formatCode="General">
                        <c:v>0</c:v>
                      </c:pt>
                      <c:pt idx="1">
                        <c:v>4.1656999999999998E-5</c:v>
                      </c:pt>
                      <c:pt idx="2">
                        <c:v>8.2472999999999995E-5</c:v>
                      </c:pt>
                      <c:pt idx="3" formatCode="General">
                        <c:v>1.22564E-4</c:v>
                      </c:pt>
                      <c:pt idx="4" formatCode="General">
                        <c:v>1.6195900000000001E-4</c:v>
                      </c:pt>
                      <c:pt idx="5" formatCode="General">
                        <c:v>2.0064200000000001E-4</c:v>
                      </c:pt>
                      <c:pt idx="6">
                        <c:v>2.17037E-4</c:v>
                      </c:pt>
                      <c:pt idx="7">
                        <c:v>2.5418700000000001E-4</c:v>
                      </c:pt>
                      <c:pt idx="8" formatCode="General">
                        <c:v>2.9057699999999998E-4</c:v>
                      </c:pt>
                      <c:pt idx="9" formatCode="General">
                        <c:v>3.25366E-4</c:v>
                      </c:pt>
                      <c:pt idx="10" formatCode="General">
                        <c:v>3.5944299999999998E-4</c:v>
                      </c:pt>
                      <c:pt idx="11" formatCode="General">
                        <c:v>3.9166199999999998E-4</c:v>
                      </c:pt>
                      <c:pt idx="12" formatCode="General">
                        <c:v>4.2230600000000001E-4</c:v>
                      </c:pt>
                      <c:pt idx="13" formatCode="General">
                        <c:v>4.5141099999999998E-4</c:v>
                      </c:pt>
                      <c:pt idx="14">
                        <c:v>4.7919199999999998E-4</c:v>
                      </c:pt>
                      <c:pt idx="15">
                        <c:v>5.0481899999999999E-4</c:v>
                      </c:pt>
                      <c:pt idx="16" formatCode="General">
                        <c:v>5.2858400000000002E-4</c:v>
                      </c:pt>
                      <c:pt idx="17" formatCode="General">
                        <c:v>5.5012099999999999E-4</c:v>
                      </c:pt>
                      <c:pt idx="18" formatCode="General">
                        <c:v>5.6714899999999997E-4</c:v>
                      </c:pt>
                      <c:pt idx="19" formatCode="General">
                        <c:v>5.76357E-4</c:v>
                      </c:pt>
                      <c:pt idx="20" formatCode="General">
                        <c:v>5.8368099999999996E-4</c:v>
                      </c:pt>
                      <c:pt idx="21" formatCode="General">
                        <c:v>5.8956600000000003E-4</c:v>
                      </c:pt>
                      <c:pt idx="22" formatCode="General">
                        <c:v>5.9411800000000003E-4</c:v>
                      </c:pt>
                      <c:pt idx="23" formatCode="General">
                        <c:v>5.97745E-4</c:v>
                      </c:pt>
                      <c:pt idx="24" formatCode="General">
                        <c:v>6.0055799999999995E-4</c:v>
                      </c:pt>
                      <c:pt idx="25" formatCode="General">
                        <c:v>6.0271599999999999E-4</c:v>
                      </c:pt>
                    </c:numCache>
                  </c:numRef>
                </c:xVal>
                <c:yVal>
                  <c:numRef>
                    <c:extLst>
                      <c:ext uri="{02D57815-91ED-43cb-92C2-25804820EDAC}">
                        <c15:formulaRef>
                          <c15:sqref>'28Mg_Al'!$G$46:$G$71</c15:sqref>
                        </c15:formulaRef>
                      </c:ext>
                    </c:extLst>
                    <c:numCache>
                      <c:formatCode>General</c:formatCode>
                      <c:ptCount val="26"/>
                      <c:pt idx="0" formatCode="0.000">
                        <c:v>172.413793103448</c:v>
                      </c:pt>
                      <c:pt idx="1">
                        <c:v>144.72900000000001</c:v>
                      </c:pt>
                      <c:pt idx="2">
                        <c:v>124.726</c:v>
                      </c:pt>
                      <c:pt idx="3">
                        <c:v>108.539</c:v>
                      </c:pt>
                      <c:pt idx="4">
                        <c:v>94.4495</c:v>
                      </c:pt>
                      <c:pt idx="5">
                        <c:v>74.036100000000005</c:v>
                      </c:pt>
                      <c:pt idx="6">
                        <c:v>69.397599999999997</c:v>
                      </c:pt>
                      <c:pt idx="7">
                        <c:v>60.306600000000003</c:v>
                      </c:pt>
                      <c:pt idx="8">
                        <c:v>46.121099999999998</c:v>
                      </c:pt>
                      <c:pt idx="9">
                        <c:v>41.365600000000001</c:v>
                      </c:pt>
                      <c:pt idx="10">
                        <c:v>31.658000000000001</c:v>
                      </c:pt>
                      <c:pt idx="11">
                        <c:v>26.0443</c:v>
                      </c:pt>
                      <c:pt idx="12">
                        <c:v>22.1447</c:v>
                      </c:pt>
                      <c:pt idx="13">
                        <c:v>19.592300000000002</c:v>
                      </c:pt>
                      <c:pt idx="14">
                        <c:v>16.1998</c:v>
                      </c:pt>
                      <c:pt idx="15">
                        <c:v>13.8775</c:v>
                      </c:pt>
                      <c:pt idx="16">
                        <c:v>11.6631</c:v>
                      </c:pt>
                      <c:pt idx="17">
                        <c:v>8.2483799999999992</c:v>
                      </c:pt>
                      <c:pt idx="18">
                        <c:v>3.46055</c:v>
                      </c:pt>
                      <c:pt idx="19">
                        <c:v>2.4485899999999998</c:v>
                      </c:pt>
                      <c:pt idx="20">
                        <c:v>1.54589</c:v>
                      </c:pt>
                      <c:pt idx="21">
                        <c:v>0.84130400000000005</c:v>
                      </c:pt>
                      <c:pt idx="22">
                        <c:v>0.264011</c:v>
                      </c:pt>
                      <c:pt idx="23">
                        <c:v>-0.19497400000000001</c:v>
                      </c:pt>
                      <c:pt idx="24">
                        <c:v>-0.54549899999999996</c:v>
                      </c:pt>
                      <c:pt idx="25">
                        <c:v>-1.3962399999999999</c:v>
                      </c:pt>
                    </c:numCache>
                  </c:numRef>
                </c:yVal>
                <c:smooth val="1"/>
                <c:extLst>
                  <c:ext xmlns:c16="http://schemas.microsoft.com/office/drawing/2014/chart" uri="{C3380CC4-5D6E-409C-BE32-E72D297353CC}">
                    <c16:uniqueId val="{00000004-6052-4BB8-A28D-63BBC80BC92F}"/>
                  </c:ext>
                </c:extLst>
              </c15:ser>
            </c15:filteredScatterSeries>
            <c15:filteredScatterSeries>
              <c15:ser>
                <c:idx val="1"/>
                <c:order val="1"/>
                <c:tx>
                  <c:strRef>
                    <c:extLst xmlns:c15="http://schemas.microsoft.com/office/drawing/2012/chart">
                      <c:ext xmlns:c15="http://schemas.microsoft.com/office/drawing/2012/chart" uri="{02D57815-91ED-43cb-92C2-25804820EDAC}">
                        <c15:formulaRef>
                          <c15:sqref>'28Mg_Al'!$A$73</c15:sqref>
                        </c15:formulaRef>
                      </c:ext>
                    </c:extLst>
                    <c:strCache>
                      <c:ptCount val="1"/>
                      <c:pt idx="0">
                        <c:v>28Mg in Al2</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extLst xmlns:c15="http://schemas.microsoft.com/office/drawing/2012/chart">
                      <c:ext xmlns:c15="http://schemas.microsoft.com/office/drawing/2012/chart" uri="{02D57815-91ED-43cb-92C2-25804820EDAC}">
                        <c15:formulaRef>
                          <c15:sqref>'28Mg_Al'!$M$73:$M$99</c15:sqref>
                        </c15:formulaRef>
                      </c:ext>
                    </c:extLst>
                    <c:numCache>
                      <c:formatCode>0.00E+00</c:formatCode>
                      <c:ptCount val="27"/>
                      <c:pt idx="0" formatCode="General">
                        <c:v>0</c:v>
                      </c:pt>
                      <c:pt idx="1">
                        <c:v>4.1656999999999998E-5</c:v>
                      </c:pt>
                      <c:pt idx="2">
                        <c:v>8.2554900000000005E-5</c:v>
                      </c:pt>
                      <c:pt idx="3" formatCode="General">
                        <c:v>1.2267499999999999E-4</c:v>
                      </c:pt>
                      <c:pt idx="4" formatCode="General">
                        <c:v>1.6216599999999999E-4</c:v>
                      </c:pt>
                      <c:pt idx="5" formatCode="General">
                        <c:v>2.0107E-4</c:v>
                      </c:pt>
                      <c:pt idx="6" formatCode="General">
                        <c:v>2.38989E-4</c:v>
                      </c:pt>
                      <c:pt idx="7" formatCode="General">
                        <c:v>2.7624799999999999E-4</c:v>
                      </c:pt>
                      <c:pt idx="8" formatCode="General">
                        <c:v>3.1247700000000002E-4</c:v>
                      </c:pt>
                      <c:pt idx="9">
                        <c:v>3.4785000000000003E-4</c:v>
                      </c:pt>
                      <c:pt idx="10">
                        <c:v>3.8204200000000003E-4</c:v>
                      </c:pt>
                      <c:pt idx="11" formatCode="General">
                        <c:v>4.1502500000000002E-4</c:v>
                      </c:pt>
                      <c:pt idx="12" formatCode="General">
                        <c:v>4.4386499999999999E-4</c:v>
                      </c:pt>
                      <c:pt idx="13" formatCode="General">
                        <c:v>4.7521599999999998E-4</c:v>
                      </c:pt>
                      <c:pt idx="14" formatCode="General">
                        <c:v>5.0399600000000004E-4</c:v>
                      </c:pt>
                      <c:pt idx="15" formatCode="General">
                        <c:v>5.30807E-4</c:v>
                      </c:pt>
                      <c:pt idx="16" formatCode="General">
                        <c:v>5.55913E-4</c:v>
                      </c:pt>
                      <c:pt idx="17">
                        <c:v>5.7543700000000004E-4</c:v>
                      </c:pt>
                      <c:pt idx="18">
                        <c:v>5.9231500000000005E-4</c:v>
                      </c:pt>
                      <c:pt idx="19" formatCode="General">
                        <c:v>6.0678700000000002E-4</c:v>
                      </c:pt>
                      <c:pt idx="20" formatCode="General">
                        <c:v>6.1493500000000005E-4</c:v>
                      </c:pt>
                      <c:pt idx="21" formatCode="General">
                        <c:v>6.2155700000000001E-4</c:v>
                      </c:pt>
                      <c:pt idx="22" formatCode="General">
                        <c:v>6.2681100000000001E-4</c:v>
                      </c:pt>
                      <c:pt idx="23" formatCode="General">
                        <c:v>6.3082899999999996E-4</c:v>
                      </c:pt>
                      <c:pt idx="24" formatCode="General">
                        <c:v>6.3408500000000005E-4</c:v>
                      </c:pt>
                      <c:pt idx="25" formatCode="General">
                        <c:v>6.3653600000000005E-4</c:v>
                      </c:pt>
                      <c:pt idx="26" formatCode="General">
                        <c:v>6.3844599999999998E-4</c:v>
                      </c:pt>
                    </c:numCache>
                  </c:numRef>
                </c:xVal>
                <c:yVal>
                  <c:numRef>
                    <c:extLst xmlns:c15="http://schemas.microsoft.com/office/drawing/2012/chart">
                      <c:ext xmlns:c15="http://schemas.microsoft.com/office/drawing/2012/chart" uri="{02D57815-91ED-43cb-92C2-25804820EDAC}">
                        <c15:formulaRef>
                          <c15:sqref>'28Mg_Al'!$G$73:$G$99</c15:sqref>
                        </c15:formulaRef>
                      </c:ext>
                    </c:extLst>
                    <c:numCache>
                      <c:formatCode>General</c:formatCode>
                      <c:ptCount val="27"/>
                      <c:pt idx="0" formatCode="0.000">
                        <c:v>172.413793103448</c:v>
                      </c:pt>
                      <c:pt idx="1">
                        <c:v>147.19800000000001</c:v>
                      </c:pt>
                      <c:pt idx="2">
                        <c:v>125.48</c:v>
                      </c:pt>
                      <c:pt idx="3">
                        <c:v>110.59099999999999</c:v>
                      </c:pt>
                      <c:pt idx="4">
                        <c:v>98.5929</c:v>
                      </c:pt>
                      <c:pt idx="5">
                        <c:v>81.618600000000001</c:v>
                      </c:pt>
                      <c:pt idx="6">
                        <c:v>72.138300000000001</c:v>
                      </c:pt>
                      <c:pt idx="7">
                        <c:v>59.921700000000001</c:v>
                      </c:pt>
                      <c:pt idx="8" formatCode="0.00E+00">
                        <c:v>51.972299999999997</c:v>
                      </c:pt>
                      <c:pt idx="9">
                        <c:v>43.442999999999998</c:v>
                      </c:pt>
                      <c:pt idx="10">
                        <c:v>36.610700000000001</c:v>
                      </c:pt>
                      <c:pt idx="11">
                        <c:v>31.439900000000002</c:v>
                      </c:pt>
                      <c:pt idx="12">
                        <c:v>27.569299999999998</c:v>
                      </c:pt>
                      <c:pt idx="13">
                        <c:v>20.725200000000001</c:v>
                      </c:pt>
                      <c:pt idx="14">
                        <c:v>17.2713</c:v>
                      </c:pt>
                      <c:pt idx="15">
                        <c:v>14.755000000000001</c:v>
                      </c:pt>
                      <c:pt idx="16">
                        <c:v>9.2731499999999993</c:v>
                      </c:pt>
                      <c:pt idx="17">
                        <c:v>7.4006699999999999</c:v>
                      </c:pt>
                      <c:pt idx="18">
                        <c:v>5.8193599999999996</c:v>
                      </c:pt>
                      <c:pt idx="19">
                        <c:v>2.16927</c:v>
                      </c:pt>
                      <c:pt idx="20">
                        <c:v>1.2421800000000001</c:v>
                      </c:pt>
                      <c:pt idx="21">
                        <c:v>0.46242</c:v>
                      </c:pt>
                      <c:pt idx="22">
                        <c:v>-0.18010599999999999</c:v>
                      </c:pt>
                      <c:pt idx="23">
                        <c:v>-0.70069800000000004</c:v>
                      </c:pt>
                      <c:pt idx="24">
                        <c:v>-1.1075299999999999</c:v>
                      </c:pt>
                      <c:pt idx="25">
                        <c:v>-1.4166000000000001</c:v>
                      </c:pt>
                      <c:pt idx="26">
                        <c:v>-2.1356799999999998</c:v>
                      </c:pt>
                    </c:numCache>
                  </c:numRef>
                </c:yVal>
                <c:smooth val="1"/>
                <c:extLst xmlns:c15="http://schemas.microsoft.com/office/drawing/2012/chart">
                  <c:ext xmlns:c16="http://schemas.microsoft.com/office/drawing/2014/chart" uri="{C3380CC4-5D6E-409C-BE32-E72D297353CC}">
                    <c16:uniqueId val="{00000005-6052-4BB8-A28D-63BBC80BC92F}"/>
                  </c:ext>
                </c:extLst>
              </c15:ser>
            </c15:filteredScatterSeries>
          </c:ext>
        </c:extLst>
      </c:scatterChart>
      <c:valAx>
        <c:axId val="629701448"/>
        <c:scaling>
          <c:orientation val="minMax"/>
          <c:max val="8.0000000000000026E-4"/>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Time (ns)</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629702232"/>
        <c:crosses val="autoZero"/>
        <c:crossBetween val="midCat"/>
      </c:valAx>
      <c:valAx>
        <c:axId val="629702232"/>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Recoil energy (keV)</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629701448"/>
        <c:crosses val="autoZero"/>
        <c:crossBetween val="midCat"/>
      </c:valAx>
      <c:spPr>
        <a:noFill/>
        <a:ln>
          <a:noFill/>
        </a:ln>
        <a:effectLst/>
      </c:spPr>
    </c:plotArea>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25400" cap="rnd">
              <a:solidFill>
                <a:srgbClr val="0000FF"/>
              </a:solidFill>
              <a:round/>
            </a:ln>
            <a:effectLst/>
          </c:spPr>
          <c:marker>
            <c:symbol val="none"/>
          </c:marker>
          <c:xVal>
            <c:numRef>
              <c:f>'24Mg_P10'!$FF$2:$FF$1002</c:f>
              <c:numCache>
                <c:formatCode>General</c:formatCode>
                <c:ptCount val="1001"/>
                <c:pt idx="0">
                  <c:v>9.9999999999999995E-7</c:v>
                </c:pt>
                <c:pt idx="1">
                  <c:v>3.0000000000000001E-3</c:v>
                </c:pt>
                <c:pt idx="2">
                  <c:v>6.0000000000000001E-3</c:v>
                </c:pt>
                <c:pt idx="3">
                  <c:v>8.9999999999999993E-3</c:v>
                </c:pt>
                <c:pt idx="4">
                  <c:v>1.2E-2</c:v>
                </c:pt>
                <c:pt idx="5">
                  <c:v>1.4999999999999999E-2</c:v>
                </c:pt>
                <c:pt idx="6">
                  <c:v>1.7999999999999999E-2</c:v>
                </c:pt>
                <c:pt idx="7">
                  <c:v>2.1000000000000001E-2</c:v>
                </c:pt>
                <c:pt idx="8">
                  <c:v>2.4E-2</c:v>
                </c:pt>
                <c:pt idx="9">
                  <c:v>2.7E-2</c:v>
                </c:pt>
                <c:pt idx="10">
                  <c:v>0.03</c:v>
                </c:pt>
                <c:pt idx="11">
                  <c:v>3.3000000000000002E-2</c:v>
                </c:pt>
                <c:pt idx="12">
                  <c:v>3.5999999999999997E-2</c:v>
                </c:pt>
                <c:pt idx="13">
                  <c:v>3.9E-2</c:v>
                </c:pt>
                <c:pt idx="14">
                  <c:v>4.2000000000000003E-2</c:v>
                </c:pt>
                <c:pt idx="15">
                  <c:v>4.4999999999999998E-2</c:v>
                </c:pt>
                <c:pt idx="16">
                  <c:v>4.8000000000000001E-2</c:v>
                </c:pt>
                <c:pt idx="17">
                  <c:v>5.0999999999999997E-2</c:v>
                </c:pt>
                <c:pt idx="18">
                  <c:v>5.3999999999999999E-2</c:v>
                </c:pt>
                <c:pt idx="19">
                  <c:v>5.7000000000000002E-2</c:v>
                </c:pt>
                <c:pt idx="20">
                  <c:v>0.06</c:v>
                </c:pt>
                <c:pt idx="21">
                  <c:v>6.3E-2</c:v>
                </c:pt>
                <c:pt idx="22">
                  <c:v>6.6000000000000003E-2</c:v>
                </c:pt>
                <c:pt idx="23">
                  <c:v>6.9000000000000006E-2</c:v>
                </c:pt>
                <c:pt idx="24">
                  <c:v>7.1999999999999995E-2</c:v>
                </c:pt>
                <c:pt idx="25">
                  <c:v>7.4999999999999997E-2</c:v>
                </c:pt>
                <c:pt idx="26">
                  <c:v>7.8E-2</c:v>
                </c:pt>
                <c:pt idx="27">
                  <c:v>8.1000000000000003E-2</c:v>
                </c:pt>
                <c:pt idx="28">
                  <c:v>8.4000000000000005E-2</c:v>
                </c:pt>
                <c:pt idx="29">
                  <c:v>8.6999999999999994E-2</c:v>
                </c:pt>
                <c:pt idx="30">
                  <c:v>0.09</c:v>
                </c:pt>
                <c:pt idx="31">
                  <c:v>9.2999999999999999E-2</c:v>
                </c:pt>
                <c:pt idx="32">
                  <c:v>9.6000000000000002E-2</c:v>
                </c:pt>
                <c:pt idx="33">
                  <c:v>9.9000000000000005E-2</c:v>
                </c:pt>
                <c:pt idx="34">
                  <c:v>0.10199999999999999</c:v>
                </c:pt>
                <c:pt idx="35">
                  <c:v>0.105</c:v>
                </c:pt>
                <c:pt idx="36">
                  <c:v>0.108</c:v>
                </c:pt>
                <c:pt idx="37">
                  <c:v>0.111</c:v>
                </c:pt>
                <c:pt idx="38">
                  <c:v>0.114</c:v>
                </c:pt>
                <c:pt idx="39">
                  <c:v>0.11700000000000001</c:v>
                </c:pt>
                <c:pt idx="40">
                  <c:v>0.12</c:v>
                </c:pt>
                <c:pt idx="41">
                  <c:v>0.123</c:v>
                </c:pt>
                <c:pt idx="42">
                  <c:v>0.126</c:v>
                </c:pt>
                <c:pt idx="43">
                  <c:v>0.129</c:v>
                </c:pt>
                <c:pt idx="44">
                  <c:v>0.13200000000000001</c:v>
                </c:pt>
                <c:pt idx="45">
                  <c:v>0.13500000000000001</c:v>
                </c:pt>
                <c:pt idx="46">
                  <c:v>0.13800000000000001</c:v>
                </c:pt>
                <c:pt idx="47">
                  <c:v>0.14099999999999999</c:v>
                </c:pt>
                <c:pt idx="48">
                  <c:v>0.14399999999999999</c:v>
                </c:pt>
                <c:pt idx="49">
                  <c:v>0.14699999999999999</c:v>
                </c:pt>
                <c:pt idx="50">
                  <c:v>0.15</c:v>
                </c:pt>
                <c:pt idx="51">
                  <c:v>0.153</c:v>
                </c:pt>
                <c:pt idx="52">
                  <c:v>0.156</c:v>
                </c:pt>
                <c:pt idx="53">
                  <c:v>0.159</c:v>
                </c:pt>
                <c:pt idx="54">
                  <c:v>0.16200000000000001</c:v>
                </c:pt>
                <c:pt idx="55">
                  <c:v>0.16500000000000001</c:v>
                </c:pt>
                <c:pt idx="56">
                  <c:v>0.16800000000000001</c:v>
                </c:pt>
                <c:pt idx="57">
                  <c:v>0.17100000000000001</c:v>
                </c:pt>
                <c:pt idx="58">
                  <c:v>0.17399999999999999</c:v>
                </c:pt>
                <c:pt idx="59">
                  <c:v>0.17699999999999999</c:v>
                </c:pt>
                <c:pt idx="60">
                  <c:v>0.18</c:v>
                </c:pt>
                <c:pt idx="61">
                  <c:v>0.183</c:v>
                </c:pt>
                <c:pt idx="62">
                  <c:v>0.186</c:v>
                </c:pt>
                <c:pt idx="63">
                  <c:v>0.189</c:v>
                </c:pt>
                <c:pt idx="64">
                  <c:v>0.192</c:v>
                </c:pt>
                <c:pt idx="65">
                  <c:v>0.19500000000000001</c:v>
                </c:pt>
                <c:pt idx="66">
                  <c:v>0.19800000000000001</c:v>
                </c:pt>
                <c:pt idx="67">
                  <c:v>0.20100000000000001</c:v>
                </c:pt>
                <c:pt idx="68">
                  <c:v>0.20399999999999999</c:v>
                </c:pt>
                <c:pt idx="69">
                  <c:v>0.20699999999999999</c:v>
                </c:pt>
                <c:pt idx="70">
                  <c:v>0.21</c:v>
                </c:pt>
                <c:pt idx="71">
                  <c:v>0.21299999999999999</c:v>
                </c:pt>
                <c:pt idx="72">
                  <c:v>0.216</c:v>
                </c:pt>
                <c:pt idx="73">
                  <c:v>0.219</c:v>
                </c:pt>
                <c:pt idx="74">
                  <c:v>0.222</c:v>
                </c:pt>
                <c:pt idx="75">
                  <c:v>0.22500000000000001</c:v>
                </c:pt>
                <c:pt idx="76">
                  <c:v>0.22800000000000001</c:v>
                </c:pt>
                <c:pt idx="77">
                  <c:v>0.23100000000000001</c:v>
                </c:pt>
                <c:pt idx="78">
                  <c:v>0.23400000000000001</c:v>
                </c:pt>
                <c:pt idx="79">
                  <c:v>0.23699999999999999</c:v>
                </c:pt>
                <c:pt idx="80">
                  <c:v>0.24</c:v>
                </c:pt>
                <c:pt idx="81">
                  <c:v>0.24299999999999999</c:v>
                </c:pt>
                <c:pt idx="82">
                  <c:v>0.246</c:v>
                </c:pt>
                <c:pt idx="83">
                  <c:v>0.249</c:v>
                </c:pt>
                <c:pt idx="84">
                  <c:v>0.252</c:v>
                </c:pt>
                <c:pt idx="85">
                  <c:v>0.255</c:v>
                </c:pt>
                <c:pt idx="86">
                  <c:v>0.25800000000000001</c:v>
                </c:pt>
                <c:pt idx="87">
                  <c:v>0.26100000000000001</c:v>
                </c:pt>
                <c:pt idx="88">
                  <c:v>0.26400000000000001</c:v>
                </c:pt>
                <c:pt idx="89">
                  <c:v>0.26700000000000002</c:v>
                </c:pt>
                <c:pt idx="90">
                  <c:v>0.27</c:v>
                </c:pt>
                <c:pt idx="91">
                  <c:v>0.27300000000000002</c:v>
                </c:pt>
                <c:pt idx="92">
                  <c:v>0.27600000000000002</c:v>
                </c:pt>
                <c:pt idx="93">
                  <c:v>0.27900000000000003</c:v>
                </c:pt>
                <c:pt idx="94">
                  <c:v>0.28199999999999997</c:v>
                </c:pt>
                <c:pt idx="95">
                  <c:v>0.28499999999999998</c:v>
                </c:pt>
                <c:pt idx="96">
                  <c:v>0.28799999999999998</c:v>
                </c:pt>
                <c:pt idx="97">
                  <c:v>0.29099999999999998</c:v>
                </c:pt>
                <c:pt idx="98">
                  <c:v>0.29399999999999998</c:v>
                </c:pt>
                <c:pt idx="99">
                  <c:v>0.29699999999999999</c:v>
                </c:pt>
                <c:pt idx="100">
                  <c:v>0.3</c:v>
                </c:pt>
                <c:pt idx="101">
                  <c:v>0.30299999999999999</c:v>
                </c:pt>
                <c:pt idx="102">
                  <c:v>0.30599999999999999</c:v>
                </c:pt>
                <c:pt idx="103">
                  <c:v>0.309</c:v>
                </c:pt>
                <c:pt idx="104">
                  <c:v>0.312</c:v>
                </c:pt>
                <c:pt idx="105">
                  <c:v>0.315</c:v>
                </c:pt>
                <c:pt idx="106">
                  <c:v>0.318</c:v>
                </c:pt>
                <c:pt idx="107">
                  <c:v>0.32100000000000001</c:v>
                </c:pt>
                <c:pt idx="108">
                  <c:v>0.32400000000000001</c:v>
                </c:pt>
                <c:pt idx="109">
                  <c:v>0.32700000000000001</c:v>
                </c:pt>
                <c:pt idx="110">
                  <c:v>0.33</c:v>
                </c:pt>
                <c:pt idx="111">
                  <c:v>0.33300000000000002</c:v>
                </c:pt>
                <c:pt idx="112">
                  <c:v>0.33600000000000002</c:v>
                </c:pt>
                <c:pt idx="113">
                  <c:v>0.33900000000000002</c:v>
                </c:pt>
                <c:pt idx="114">
                  <c:v>0.34200000000000003</c:v>
                </c:pt>
                <c:pt idx="115">
                  <c:v>0.34499999999999997</c:v>
                </c:pt>
                <c:pt idx="116">
                  <c:v>0.34799999999999998</c:v>
                </c:pt>
                <c:pt idx="117">
                  <c:v>0.35099999999999998</c:v>
                </c:pt>
                <c:pt idx="118">
                  <c:v>0.35399999999999998</c:v>
                </c:pt>
                <c:pt idx="119">
                  <c:v>0.35699999999999998</c:v>
                </c:pt>
                <c:pt idx="120">
                  <c:v>0.36</c:v>
                </c:pt>
                <c:pt idx="121">
                  <c:v>0.36299999999999999</c:v>
                </c:pt>
                <c:pt idx="122">
                  <c:v>0.36599999999999999</c:v>
                </c:pt>
                <c:pt idx="123">
                  <c:v>0.36899999999999999</c:v>
                </c:pt>
                <c:pt idx="124">
                  <c:v>0.372</c:v>
                </c:pt>
                <c:pt idx="125">
                  <c:v>0.375</c:v>
                </c:pt>
                <c:pt idx="126">
                  <c:v>0.378</c:v>
                </c:pt>
                <c:pt idx="127">
                  <c:v>0.38100000000000001</c:v>
                </c:pt>
                <c:pt idx="128">
                  <c:v>0.38400000000000001</c:v>
                </c:pt>
                <c:pt idx="129">
                  <c:v>0.38700000000000001</c:v>
                </c:pt>
                <c:pt idx="130">
                  <c:v>0.39</c:v>
                </c:pt>
                <c:pt idx="131">
                  <c:v>0.39300000000000002</c:v>
                </c:pt>
                <c:pt idx="132">
                  <c:v>0.39600000000000002</c:v>
                </c:pt>
                <c:pt idx="133">
                  <c:v>0.39900000000000002</c:v>
                </c:pt>
                <c:pt idx="134">
                  <c:v>0.40200000000000002</c:v>
                </c:pt>
                <c:pt idx="135">
                  <c:v>0.40500000000000003</c:v>
                </c:pt>
                <c:pt idx="136">
                  <c:v>0.40799999999999997</c:v>
                </c:pt>
                <c:pt idx="137">
                  <c:v>0.41099999999999998</c:v>
                </c:pt>
                <c:pt idx="138">
                  <c:v>0.41399999999999998</c:v>
                </c:pt>
                <c:pt idx="139">
                  <c:v>0.41699999999999998</c:v>
                </c:pt>
                <c:pt idx="140">
                  <c:v>0.42</c:v>
                </c:pt>
                <c:pt idx="141">
                  <c:v>0.42299999999999999</c:v>
                </c:pt>
                <c:pt idx="142">
                  <c:v>0.42599999999999999</c:v>
                </c:pt>
                <c:pt idx="143">
                  <c:v>0.42899999999999999</c:v>
                </c:pt>
                <c:pt idx="144">
                  <c:v>0.432</c:v>
                </c:pt>
                <c:pt idx="145">
                  <c:v>0.435</c:v>
                </c:pt>
                <c:pt idx="146">
                  <c:v>0.438</c:v>
                </c:pt>
                <c:pt idx="147">
                  <c:v>0.441</c:v>
                </c:pt>
                <c:pt idx="148">
                  <c:v>0.44400000000000001</c:v>
                </c:pt>
                <c:pt idx="149">
                  <c:v>0.44700000000000001</c:v>
                </c:pt>
                <c:pt idx="150">
                  <c:v>0.45</c:v>
                </c:pt>
                <c:pt idx="151">
                  <c:v>0.45300000000000001</c:v>
                </c:pt>
                <c:pt idx="152">
                  <c:v>0.45600000000000002</c:v>
                </c:pt>
                <c:pt idx="153">
                  <c:v>0.45900000000000002</c:v>
                </c:pt>
                <c:pt idx="154">
                  <c:v>0.46200000000000002</c:v>
                </c:pt>
                <c:pt idx="155">
                  <c:v>0.46500000000000002</c:v>
                </c:pt>
                <c:pt idx="156">
                  <c:v>0.46800000000000003</c:v>
                </c:pt>
                <c:pt idx="157">
                  <c:v>0.47099999999999997</c:v>
                </c:pt>
                <c:pt idx="158">
                  <c:v>0.47399999999999998</c:v>
                </c:pt>
                <c:pt idx="159">
                  <c:v>0.47699999999999998</c:v>
                </c:pt>
                <c:pt idx="160">
                  <c:v>0.48</c:v>
                </c:pt>
                <c:pt idx="161">
                  <c:v>0.48299999999999998</c:v>
                </c:pt>
                <c:pt idx="162">
                  <c:v>0.48599999999999999</c:v>
                </c:pt>
                <c:pt idx="163">
                  <c:v>0.48899999999999999</c:v>
                </c:pt>
                <c:pt idx="164">
                  <c:v>0.49199999999999999</c:v>
                </c:pt>
                <c:pt idx="165">
                  <c:v>0.495</c:v>
                </c:pt>
                <c:pt idx="166">
                  <c:v>0.498</c:v>
                </c:pt>
                <c:pt idx="167">
                  <c:v>0.501</c:v>
                </c:pt>
                <c:pt idx="168">
                  <c:v>0.504</c:v>
                </c:pt>
                <c:pt idx="169">
                  <c:v>0.50700000000000001</c:v>
                </c:pt>
                <c:pt idx="170">
                  <c:v>0.51</c:v>
                </c:pt>
                <c:pt idx="171">
                  <c:v>0.51300000000000001</c:v>
                </c:pt>
                <c:pt idx="172">
                  <c:v>0.51600000000000001</c:v>
                </c:pt>
                <c:pt idx="173">
                  <c:v>0.51900000000000002</c:v>
                </c:pt>
                <c:pt idx="174">
                  <c:v>0.52200000000000002</c:v>
                </c:pt>
                <c:pt idx="175">
                  <c:v>0.52500000000000002</c:v>
                </c:pt>
                <c:pt idx="176">
                  <c:v>0.52800000000000002</c:v>
                </c:pt>
                <c:pt idx="177">
                  <c:v>0.53100000000000003</c:v>
                </c:pt>
                <c:pt idx="178">
                  <c:v>0.53400000000000003</c:v>
                </c:pt>
                <c:pt idx="179">
                  <c:v>0.53700000000000003</c:v>
                </c:pt>
                <c:pt idx="180">
                  <c:v>0.54</c:v>
                </c:pt>
                <c:pt idx="181">
                  <c:v>0.54300000000000004</c:v>
                </c:pt>
                <c:pt idx="182">
                  <c:v>0.54600000000000004</c:v>
                </c:pt>
                <c:pt idx="183">
                  <c:v>0.54900000000000004</c:v>
                </c:pt>
                <c:pt idx="184">
                  <c:v>0.55200000000000005</c:v>
                </c:pt>
                <c:pt idx="185">
                  <c:v>0.55500000000000005</c:v>
                </c:pt>
                <c:pt idx="186">
                  <c:v>0.55800000000000005</c:v>
                </c:pt>
                <c:pt idx="187">
                  <c:v>0.56100000000000005</c:v>
                </c:pt>
                <c:pt idx="188">
                  <c:v>0.56399999999999995</c:v>
                </c:pt>
                <c:pt idx="189">
                  <c:v>0.56699999999999995</c:v>
                </c:pt>
                <c:pt idx="190">
                  <c:v>0.56999999999999995</c:v>
                </c:pt>
                <c:pt idx="191">
                  <c:v>0.57299999999999995</c:v>
                </c:pt>
                <c:pt idx="192">
                  <c:v>0.57599999999999996</c:v>
                </c:pt>
                <c:pt idx="193">
                  <c:v>0.57899999999999996</c:v>
                </c:pt>
                <c:pt idx="194">
                  <c:v>0.58199999999999996</c:v>
                </c:pt>
                <c:pt idx="195">
                  <c:v>0.58499999999999996</c:v>
                </c:pt>
                <c:pt idx="196">
                  <c:v>0.58799999999999997</c:v>
                </c:pt>
                <c:pt idx="197">
                  <c:v>0.59099999999999997</c:v>
                </c:pt>
                <c:pt idx="198">
                  <c:v>0.59399999999999997</c:v>
                </c:pt>
                <c:pt idx="199">
                  <c:v>0.59699999999999998</c:v>
                </c:pt>
                <c:pt idx="200">
                  <c:v>0.6</c:v>
                </c:pt>
                <c:pt idx="201">
                  <c:v>0.60299999999999998</c:v>
                </c:pt>
                <c:pt idx="202">
                  <c:v>0.60599999999999998</c:v>
                </c:pt>
                <c:pt idx="203">
                  <c:v>0.60899999999999999</c:v>
                </c:pt>
                <c:pt idx="204">
                  <c:v>0.61199999999999999</c:v>
                </c:pt>
                <c:pt idx="205">
                  <c:v>0.61499999999999999</c:v>
                </c:pt>
                <c:pt idx="206">
                  <c:v>0.61799999999999999</c:v>
                </c:pt>
                <c:pt idx="207">
                  <c:v>0.621</c:v>
                </c:pt>
                <c:pt idx="208">
                  <c:v>0.624</c:v>
                </c:pt>
                <c:pt idx="209">
                  <c:v>0.627</c:v>
                </c:pt>
                <c:pt idx="210">
                  <c:v>0.63</c:v>
                </c:pt>
                <c:pt idx="211">
                  <c:v>0.63300000000000001</c:v>
                </c:pt>
                <c:pt idx="212">
                  <c:v>0.63600000000000001</c:v>
                </c:pt>
                <c:pt idx="213">
                  <c:v>0.63900000000000001</c:v>
                </c:pt>
                <c:pt idx="214">
                  <c:v>0.64200000000000002</c:v>
                </c:pt>
                <c:pt idx="215">
                  <c:v>0.64500000000000002</c:v>
                </c:pt>
                <c:pt idx="216">
                  <c:v>0.64800000000000002</c:v>
                </c:pt>
                <c:pt idx="217">
                  <c:v>0.65100000000000002</c:v>
                </c:pt>
                <c:pt idx="218">
                  <c:v>0.65400000000000003</c:v>
                </c:pt>
                <c:pt idx="219">
                  <c:v>0.65700000000000003</c:v>
                </c:pt>
                <c:pt idx="220">
                  <c:v>0.66</c:v>
                </c:pt>
                <c:pt idx="221">
                  <c:v>0.66300000000000003</c:v>
                </c:pt>
                <c:pt idx="222">
                  <c:v>0.66600000000000004</c:v>
                </c:pt>
                <c:pt idx="223">
                  <c:v>0.66900000000000004</c:v>
                </c:pt>
                <c:pt idx="224">
                  <c:v>0.67200000000000004</c:v>
                </c:pt>
                <c:pt idx="225">
                  <c:v>0.67500000000000004</c:v>
                </c:pt>
                <c:pt idx="226">
                  <c:v>0.67800000000000005</c:v>
                </c:pt>
                <c:pt idx="227">
                  <c:v>0.68100000000000005</c:v>
                </c:pt>
                <c:pt idx="228">
                  <c:v>0.68400000000000005</c:v>
                </c:pt>
                <c:pt idx="229">
                  <c:v>0.68700000000000006</c:v>
                </c:pt>
                <c:pt idx="230">
                  <c:v>0.69</c:v>
                </c:pt>
                <c:pt idx="231">
                  <c:v>0.69299999999999995</c:v>
                </c:pt>
                <c:pt idx="232">
                  <c:v>0.69599999999999995</c:v>
                </c:pt>
                <c:pt idx="233">
                  <c:v>0.69899999999999995</c:v>
                </c:pt>
                <c:pt idx="234">
                  <c:v>0.70199999999999996</c:v>
                </c:pt>
                <c:pt idx="235">
                  <c:v>0.70499999999999996</c:v>
                </c:pt>
                <c:pt idx="236">
                  <c:v>0.70799999999999996</c:v>
                </c:pt>
                <c:pt idx="237">
                  <c:v>0.71099999999999997</c:v>
                </c:pt>
                <c:pt idx="238">
                  <c:v>0.71399999999999997</c:v>
                </c:pt>
                <c:pt idx="239">
                  <c:v>0.71699999999999997</c:v>
                </c:pt>
                <c:pt idx="240">
                  <c:v>0.72</c:v>
                </c:pt>
                <c:pt idx="241">
                  <c:v>0.72299999999999998</c:v>
                </c:pt>
                <c:pt idx="242">
                  <c:v>0.72599999999999998</c:v>
                </c:pt>
                <c:pt idx="243">
                  <c:v>0.72899999999999998</c:v>
                </c:pt>
                <c:pt idx="244">
                  <c:v>0.73199999999999998</c:v>
                </c:pt>
                <c:pt idx="245">
                  <c:v>0.73499999999999999</c:v>
                </c:pt>
                <c:pt idx="246">
                  <c:v>0.73799999999999999</c:v>
                </c:pt>
                <c:pt idx="247">
                  <c:v>0.74099999999999999</c:v>
                </c:pt>
                <c:pt idx="248">
                  <c:v>0.74399999999999999</c:v>
                </c:pt>
                <c:pt idx="249">
                  <c:v>0.747</c:v>
                </c:pt>
                <c:pt idx="250">
                  <c:v>0.75</c:v>
                </c:pt>
                <c:pt idx="251">
                  <c:v>0.753</c:v>
                </c:pt>
                <c:pt idx="252">
                  <c:v>0.75600000000000001</c:v>
                </c:pt>
                <c:pt idx="253">
                  <c:v>0.75900000000000001</c:v>
                </c:pt>
                <c:pt idx="254">
                  <c:v>0.76200000000000001</c:v>
                </c:pt>
                <c:pt idx="255">
                  <c:v>0.76500000000000001</c:v>
                </c:pt>
                <c:pt idx="256">
                  <c:v>0.76800000000000002</c:v>
                </c:pt>
                <c:pt idx="257">
                  <c:v>0.77100000000000002</c:v>
                </c:pt>
                <c:pt idx="258">
                  <c:v>0.77400000000000002</c:v>
                </c:pt>
                <c:pt idx="259">
                  <c:v>0.77700000000000002</c:v>
                </c:pt>
                <c:pt idx="260">
                  <c:v>0.78</c:v>
                </c:pt>
                <c:pt idx="261">
                  <c:v>0.78300000000000003</c:v>
                </c:pt>
                <c:pt idx="262">
                  <c:v>0.78600000000000003</c:v>
                </c:pt>
                <c:pt idx="263">
                  <c:v>0.78900000000000003</c:v>
                </c:pt>
                <c:pt idx="264">
                  <c:v>0.79200000000000004</c:v>
                </c:pt>
                <c:pt idx="265">
                  <c:v>0.79500000000000004</c:v>
                </c:pt>
                <c:pt idx="266">
                  <c:v>0.79800000000000004</c:v>
                </c:pt>
                <c:pt idx="267">
                  <c:v>0.80100000000000005</c:v>
                </c:pt>
                <c:pt idx="268">
                  <c:v>0.80400000000000005</c:v>
                </c:pt>
                <c:pt idx="269">
                  <c:v>0.80700000000000005</c:v>
                </c:pt>
                <c:pt idx="270">
                  <c:v>0.81</c:v>
                </c:pt>
                <c:pt idx="271">
                  <c:v>0.81299999999999994</c:v>
                </c:pt>
                <c:pt idx="272">
                  <c:v>0.81599999999999995</c:v>
                </c:pt>
                <c:pt idx="273">
                  <c:v>0.81899999999999995</c:v>
                </c:pt>
                <c:pt idx="274">
                  <c:v>0.82199999999999995</c:v>
                </c:pt>
                <c:pt idx="275">
                  <c:v>0.82499999999999996</c:v>
                </c:pt>
                <c:pt idx="276">
                  <c:v>0.82799999999999996</c:v>
                </c:pt>
                <c:pt idx="277">
                  <c:v>0.83099999999999996</c:v>
                </c:pt>
                <c:pt idx="278">
                  <c:v>0.83399999999999996</c:v>
                </c:pt>
                <c:pt idx="279">
                  <c:v>0.83699999999999997</c:v>
                </c:pt>
                <c:pt idx="280">
                  <c:v>0.84</c:v>
                </c:pt>
                <c:pt idx="281">
                  <c:v>0.84299999999999997</c:v>
                </c:pt>
                <c:pt idx="282">
                  <c:v>0.84599999999999997</c:v>
                </c:pt>
                <c:pt idx="283">
                  <c:v>0.84899999999999998</c:v>
                </c:pt>
                <c:pt idx="284">
                  <c:v>0.85199999999999998</c:v>
                </c:pt>
                <c:pt idx="285">
                  <c:v>0.85499999999999998</c:v>
                </c:pt>
                <c:pt idx="286">
                  <c:v>0.85799999999999998</c:v>
                </c:pt>
                <c:pt idx="287">
                  <c:v>0.86099999999999999</c:v>
                </c:pt>
                <c:pt idx="288">
                  <c:v>0.86399999999999999</c:v>
                </c:pt>
                <c:pt idx="289">
                  <c:v>0.86699999999999999</c:v>
                </c:pt>
                <c:pt idx="290">
                  <c:v>0.87</c:v>
                </c:pt>
                <c:pt idx="291">
                  <c:v>0.873</c:v>
                </c:pt>
                <c:pt idx="292">
                  <c:v>0.876</c:v>
                </c:pt>
                <c:pt idx="293">
                  <c:v>0.879</c:v>
                </c:pt>
                <c:pt idx="294">
                  <c:v>0.88200000000000001</c:v>
                </c:pt>
                <c:pt idx="295">
                  <c:v>0.88500000000000001</c:v>
                </c:pt>
                <c:pt idx="296">
                  <c:v>0.88800000000000001</c:v>
                </c:pt>
                <c:pt idx="297">
                  <c:v>0.89100000000000001</c:v>
                </c:pt>
                <c:pt idx="298">
                  <c:v>0.89400000000000002</c:v>
                </c:pt>
                <c:pt idx="299">
                  <c:v>0.89700000000000002</c:v>
                </c:pt>
                <c:pt idx="300">
                  <c:v>0.9</c:v>
                </c:pt>
                <c:pt idx="301">
                  <c:v>0.90300000000000002</c:v>
                </c:pt>
                <c:pt idx="302">
                  <c:v>0.90600000000000003</c:v>
                </c:pt>
                <c:pt idx="303">
                  <c:v>0.90900000000000003</c:v>
                </c:pt>
                <c:pt idx="304">
                  <c:v>0.91200000000000003</c:v>
                </c:pt>
                <c:pt idx="305">
                  <c:v>0.91500000000000004</c:v>
                </c:pt>
                <c:pt idx="306">
                  <c:v>0.91800000000000004</c:v>
                </c:pt>
                <c:pt idx="307">
                  <c:v>0.92100000000000004</c:v>
                </c:pt>
                <c:pt idx="308">
                  <c:v>0.92400000000000004</c:v>
                </c:pt>
                <c:pt idx="309">
                  <c:v>0.92700000000000005</c:v>
                </c:pt>
                <c:pt idx="310">
                  <c:v>0.93</c:v>
                </c:pt>
                <c:pt idx="311">
                  <c:v>0.93300000000000005</c:v>
                </c:pt>
                <c:pt idx="312">
                  <c:v>0.93600000000000005</c:v>
                </c:pt>
                <c:pt idx="313">
                  <c:v>0.93899999999999995</c:v>
                </c:pt>
                <c:pt idx="314">
                  <c:v>0.94199999999999995</c:v>
                </c:pt>
                <c:pt idx="315">
                  <c:v>0.94499999999999995</c:v>
                </c:pt>
                <c:pt idx="316">
                  <c:v>0.94799999999999995</c:v>
                </c:pt>
                <c:pt idx="317">
                  <c:v>0.95099999999999996</c:v>
                </c:pt>
                <c:pt idx="318">
                  <c:v>0.95399999999999996</c:v>
                </c:pt>
                <c:pt idx="319">
                  <c:v>0.95699999999999996</c:v>
                </c:pt>
                <c:pt idx="320">
                  <c:v>0.96</c:v>
                </c:pt>
                <c:pt idx="321">
                  <c:v>0.96299999999999997</c:v>
                </c:pt>
                <c:pt idx="322">
                  <c:v>0.96599999999999997</c:v>
                </c:pt>
                <c:pt idx="323">
                  <c:v>0.96899999999999997</c:v>
                </c:pt>
                <c:pt idx="324">
                  <c:v>0.97199999999999998</c:v>
                </c:pt>
                <c:pt idx="325">
                  <c:v>0.97499999999999998</c:v>
                </c:pt>
                <c:pt idx="326">
                  <c:v>0.97799999999999998</c:v>
                </c:pt>
                <c:pt idx="327">
                  <c:v>0.98099999999999998</c:v>
                </c:pt>
                <c:pt idx="328">
                  <c:v>0.98399999999999999</c:v>
                </c:pt>
                <c:pt idx="329">
                  <c:v>0.98699999999999999</c:v>
                </c:pt>
                <c:pt idx="330">
                  <c:v>0.99</c:v>
                </c:pt>
                <c:pt idx="331">
                  <c:v>0.99299999999999999</c:v>
                </c:pt>
                <c:pt idx="332">
                  <c:v>0.996</c:v>
                </c:pt>
                <c:pt idx="333">
                  <c:v>0.999</c:v>
                </c:pt>
                <c:pt idx="334">
                  <c:v>1.002</c:v>
                </c:pt>
                <c:pt idx="335">
                  <c:v>1.0049999999999999</c:v>
                </c:pt>
                <c:pt idx="336">
                  <c:v>1.008</c:v>
                </c:pt>
                <c:pt idx="337">
                  <c:v>1.0109999999999999</c:v>
                </c:pt>
                <c:pt idx="338">
                  <c:v>1.014</c:v>
                </c:pt>
                <c:pt idx="339">
                  <c:v>1.0169999999999999</c:v>
                </c:pt>
                <c:pt idx="340">
                  <c:v>1.02</c:v>
                </c:pt>
                <c:pt idx="341">
                  <c:v>1.0229999999999999</c:v>
                </c:pt>
                <c:pt idx="342">
                  <c:v>1.026</c:v>
                </c:pt>
                <c:pt idx="343">
                  <c:v>1.0289999999999999</c:v>
                </c:pt>
                <c:pt idx="344">
                  <c:v>1.032</c:v>
                </c:pt>
                <c:pt idx="345">
                  <c:v>1.0349999999999999</c:v>
                </c:pt>
                <c:pt idx="346">
                  <c:v>1.038</c:v>
                </c:pt>
                <c:pt idx="347">
                  <c:v>1.0409999999999999</c:v>
                </c:pt>
                <c:pt idx="348">
                  <c:v>1.044</c:v>
                </c:pt>
                <c:pt idx="349">
                  <c:v>1.0469999999999999</c:v>
                </c:pt>
                <c:pt idx="350">
                  <c:v>1.05</c:v>
                </c:pt>
                <c:pt idx="351">
                  <c:v>1.0529999999999999</c:v>
                </c:pt>
                <c:pt idx="352">
                  <c:v>1.056</c:v>
                </c:pt>
                <c:pt idx="353">
                  <c:v>1.0589999999999999</c:v>
                </c:pt>
                <c:pt idx="354">
                  <c:v>1.0620000000000001</c:v>
                </c:pt>
                <c:pt idx="355">
                  <c:v>1.0649999999999999</c:v>
                </c:pt>
                <c:pt idx="356">
                  <c:v>1.0680000000000001</c:v>
                </c:pt>
                <c:pt idx="357">
                  <c:v>1.071</c:v>
                </c:pt>
                <c:pt idx="358">
                  <c:v>1.0740000000000001</c:v>
                </c:pt>
                <c:pt idx="359">
                  <c:v>1.077</c:v>
                </c:pt>
                <c:pt idx="360">
                  <c:v>1.08</c:v>
                </c:pt>
                <c:pt idx="361">
                  <c:v>1.083</c:v>
                </c:pt>
                <c:pt idx="362">
                  <c:v>1.0860000000000001</c:v>
                </c:pt>
                <c:pt idx="363">
                  <c:v>1.089</c:v>
                </c:pt>
                <c:pt idx="364">
                  <c:v>1.0920000000000001</c:v>
                </c:pt>
                <c:pt idx="365">
                  <c:v>1.095</c:v>
                </c:pt>
                <c:pt idx="366">
                  <c:v>1.0980000000000001</c:v>
                </c:pt>
                <c:pt idx="367">
                  <c:v>1.101</c:v>
                </c:pt>
                <c:pt idx="368">
                  <c:v>1.1040000000000001</c:v>
                </c:pt>
                <c:pt idx="369">
                  <c:v>1.107</c:v>
                </c:pt>
                <c:pt idx="370">
                  <c:v>1.1100000000000001</c:v>
                </c:pt>
                <c:pt idx="371">
                  <c:v>1.113</c:v>
                </c:pt>
                <c:pt idx="372">
                  <c:v>1.1160000000000001</c:v>
                </c:pt>
                <c:pt idx="373">
                  <c:v>1.119</c:v>
                </c:pt>
                <c:pt idx="374">
                  <c:v>1.1220000000000001</c:v>
                </c:pt>
                <c:pt idx="375">
                  <c:v>1.125</c:v>
                </c:pt>
                <c:pt idx="376">
                  <c:v>1.1279999999999999</c:v>
                </c:pt>
                <c:pt idx="377">
                  <c:v>1.131</c:v>
                </c:pt>
                <c:pt idx="378">
                  <c:v>1.1339999999999999</c:v>
                </c:pt>
                <c:pt idx="379">
                  <c:v>1.137</c:v>
                </c:pt>
                <c:pt idx="380">
                  <c:v>1.1399999999999999</c:v>
                </c:pt>
                <c:pt idx="381">
                  <c:v>1.143</c:v>
                </c:pt>
                <c:pt idx="382">
                  <c:v>1.1459999999999999</c:v>
                </c:pt>
                <c:pt idx="383">
                  <c:v>1.149</c:v>
                </c:pt>
                <c:pt idx="384">
                  <c:v>1.1519999999999999</c:v>
                </c:pt>
                <c:pt idx="385">
                  <c:v>1.155</c:v>
                </c:pt>
                <c:pt idx="386">
                  <c:v>1.1579999999999999</c:v>
                </c:pt>
                <c:pt idx="387">
                  <c:v>1.161</c:v>
                </c:pt>
                <c:pt idx="388">
                  <c:v>1.1639999999999999</c:v>
                </c:pt>
                <c:pt idx="389">
                  <c:v>1.167</c:v>
                </c:pt>
                <c:pt idx="390">
                  <c:v>1.17</c:v>
                </c:pt>
                <c:pt idx="391">
                  <c:v>1.173</c:v>
                </c:pt>
                <c:pt idx="392">
                  <c:v>1.1759999999999999</c:v>
                </c:pt>
                <c:pt idx="393">
                  <c:v>1.179</c:v>
                </c:pt>
                <c:pt idx="394">
                  <c:v>1.1819999999999999</c:v>
                </c:pt>
                <c:pt idx="395">
                  <c:v>1.1850000000000001</c:v>
                </c:pt>
                <c:pt idx="396">
                  <c:v>1.1879999999999999</c:v>
                </c:pt>
                <c:pt idx="397">
                  <c:v>1.1910000000000001</c:v>
                </c:pt>
                <c:pt idx="398">
                  <c:v>1.194</c:v>
                </c:pt>
                <c:pt idx="399">
                  <c:v>1.1970000000000001</c:v>
                </c:pt>
                <c:pt idx="400">
                  <c:v>1.2</c:v>
                </c:pt>
                <c:pt idx="401">
                  <c:v>1.2030000000000001</c:v>
                </c:pt>
                <c:pt idx="402">
                  <c:v>1.206</c:v>
                </c:pt>
                <c:pt idx="403">
                  <c:v>1.2090000000000001</c:v>
                </c:pt>
                <c:pt idx="404">
                  <c:v>1.212</c:v>
                </c:pt>
                <c:pt idx="405">
                  <c:v>1.2150000000000001</c:v>
                </c:pt>
                <c:pt idx="406">
                  <c:v>1.218</c:v>
                </c:pt>
                <c:pt idx="407">
                  <c:v>1.2210000000000001</c:v>
                </c:pt>
                <c:pt idx="408">
                  <c:v>1.224</c:v>
                </c:pt>
                <c:pt idx="409">
                  <c:v>1.2270000000000001</c:v>
                </c:pt>
                <c:pt idx="410">
                  <c:v>1.23</c:v>
                </c:pt>
                <c:pt idx="411">
                  <c:v>1.2330000000000001</c:v>
                </c:pt>
                <c:pt idx="412">
                  <c:v>1.236</c:v>
                </c:pt>
                <c:pt idx="413">
                  <c:v>1.2390000000000001</c:v>
                </c:pt>
                <c:pt idx="414">
                  <c:v>1.242</c:v>
                </c:pt>
                <c:pt idx="415">
                  <c:v>1.2450000000000001</c:v>
                </c:pt>
                <c:pt idx="416">
                  <c:v>1.248</c:v>
                </c:pt>
                <c:pt idx="417">
                  <c:v>1.2509999999999999</c:v>
                </c:pt>
                <c:pt idx="418">
                  <c:v>1.254</c:v>
                </c:pt>
                <c:pt idx="419">
                  <c:v>1.2569999999999999</c:v>
                </c:pt>
                <c:pt idx="420">
                  <c:v>1.26</c:v>
                </c:pt>
                <c:pt idx="421">
                  <c:v>1.2629999999999999</c:v>
                </c:pt>
                <c:pt idx="422">
                  <c:v>1.266</c:v>
                </c:pt>
                <c:pt idx="423">
                  <c:v>1.2689999999999999</c:v>
                </c:pt>
                <c:pt idx="424">
                  <c:v>1.272</c:v>
                </c:pt>
                <c:pt idx="425">
                  <c:v>1.2749999999999999</c:v>
                </c:pt>
                <c:pt idx="426">
                  <c:v>1.278</c:v>
                </c:pt>
                <c:pt idx="427">
                  <c:v>1.2809999999999999</c:v>
                </c:pt>
                <c:pt idx="428">
                  <c:v>1.284</c:v>
                </c:pt>
                <c:pt idx="429">
                  <c:v>1.2869999999999999</c:v>
                </c:pt>
                <c:pt idx="430">
                  <c:v>1.29</c:v>
                </c:pt>
                <c:pt idx="431">
                  <c:v>1.2929999999999999</c:v>
                </c:pt>
                <c:pt idx="432">
                  <c:v>1.296</c:v>
                </c:pt>
                <c:pt idx="433">
                  <c:v>1.2989999999999999</c:v>
                </c:pt>
                <c:pt idx="434">
                  <c:v>1.302</c:v>
                </c:pt>
                <c:pt idx="435">
                  <c:v>1.3049999999999999</c:v>
                </c:pt>
                <c:pt idx="436">
                  <c:v>1.3080000000000001</c:v>
                </c:pt>
                <c:pt idx="437">
                  <c:v>1.3109999999999999</c:v>
                </c:pt>
                <c:pt idx="438">
                  <c:v>1.3140000000000001</c:v>
                </c:pt>
                <c:pt idx="439">
                  <c:v>1.3169999999999999</c:v>
                </c:pt>
                <c:pt idx="440">
                  <c:v>1.32</c:v>
                </c:pt>
                <c:pt idx="441">
                  <c:v>1.323</c:v>
                </c:pt>
                <c:pt idx="442">
                  <c:v>1.3260000000000001</c:v>
                </c:pt>
                <c:pt idx="443">
                  <c:v>1.329</c:v>
                </c:pt>
                <c:pt idx="444">
                  <c:v>1.3320000000000001</c:v>
                </c:pt>
                <c:pt idx="445">
                  <c:v>1.335</c:v>
                </c:pt>
                <c:pt idx="446">
                  <c:v>1.3380000000000001</c:v>
                </c:pt>
                <c:pt idx="447">
                  <c:v>1.341</c:v>
                </c:pt>
                <c:pt idx="448">
                  <c:v>1.3440000000000001</c:v>
                </c:pt>
                <c:pt idx="449">
                  <c:v>1.347</c:v>
                </c:pt>
                <c:pt idx="450">
                  <c:v>1.35</c:v>
                </c:pt>
                <c:pt idx="451">
                  <c:v>1.353</c:v>
                </c:pt>
                <c:pt idx="452">
                  <c:v>1.3560000000000001</c:v>
                </c:pt>
                <c:pt idx="453">
                  <c:v>1.359</c:v>
                </c:pt>
                <c:pt idx="454">
                  <c:v>1.3620000000000001</c:v>
                </c:pt>
                <c:pt idx="455">
                  <c:v>1.365</c:v>
                </c:pt>
                <c:pt idx="456">
                  <c:v>1.3680000000000001</c:v>
                </c:pt>
                <c:pt idx="457">
                  <c:v>1.371</c:v>
                </c:pt>
                <c:pt idx="458">
                  <c:v>1.3740000000000001</c:v>
                </c:pt>
                <c:pt idx="459">
                  <c:v>1.377</c:v>
                </c:pt>
                <c:pt idx="460">
                  <c:v>1.38</c:v>
                </c:pt>
                <c:pt idx="461">
                  <c:v>1.383</c:v>
                </c:pt>
                <c:pt idx="462">
                  <c:v>1.3859999999999999</c:v>
                </c:pt>
                <c:pt idx="463">
                  <c:v>1.389</c:v>
                </c:pt>
                <c:pt idx="464">
                  <c:v>1.3919999999999999</c:v>
                </c:pt>
                <c:pt idx="465">
                  <c:v>1.395</c:v>
                </c:pt>
                <c:pt idx="466">
                  <c:v>1.3979999999999999</c:v>
                </c:pt>
                <c:pt idx="467">
                  <c:v>1.401</c:v>
                </c:pt>
                <c:pt idx="468">
                  <c:v>1.4039999999999999</c:v>
                </c:pt>
                <c:pt idx="469">
                  <c:v>1.407</c:v>
                </c:pt>
                <c:pt idx="470">
                  <c:v>1.41</c:v>
                </c:pt>
                <c:pt idx="471">
                  <c:v>1.413</c:v>
                </c:pt>
                <c:pt idx="472">
                  <c:v>1.4159999999999999</c:v>
                </c:pt>
                <c:pt idx="473">
                  <c:v>1.419</c:v>
                </c:pt>
                <c:pt idx="474">
                  <c:v>1.4219999999999999</c:v>
                </c:pt>
                <c:pt idx="475">
                  <c:v>1.425</c:v>
                </c:pt>
                <c:pt idx="476">
                  <c:v>1.4279999999999999</c:v>
                </c:pt>
                <c:pt idx="477">
                  <c:v>1.431</c:v>
                </c:pt>
                <c:pt idx="478">
                  <c:v>1.4339999999999999</c:v>
                </c:pt>
                <c:pt idx="479">
                  <c:v>1.4370000000000001</c:v>
                </c:pt>
                <c:pt idx="480">
                  <c:v>1.44</c:v>
                </c:pt>
                <c:pt idx="481">
                  <c:v>1.4430000000000001</c:v>
                </c:pt>
                <c:pt idx="482">
                  <c:v>1.446</c:v>
                </c:pt>
                <c:pt idx="483">
                  <c:v>1.4490000000000001</c:v>
                </c:pt>
                <c:pt idx="484">
                  <c:v>1.452</c:v>
                </c:pt>
                <c:pt idx="485">
                  <c:v>1.4550000000000001</c:v>
                </c:pt>
                <c:pt idx="486">
                  <c:v>1.458</c:v>
                </c:pt>
                <c:pt idx="487">
                  <c:v>1.4610000000000001</c:v>
                </c:pt>
                <c:pt idx="488">
                  <c:v>1.464</c:v>
                </c:pt>
                <c:pt idx="489">
                  <c:v>1.4670000000000001</c:v>
                </c:pt>
                <c:pt idx="490">
                  <c:v>1.47</c:v>
                </c:pt>
                <c:pt idx="491">
                  <c:v>1.4730000000000001</c:v>
                </c:pt>
                <c:pt idx="492">
                  <c:v>1.476</c:v>
                </c:pt>
                <c:pt idx="493">
                  <c:v>1.4790000000000001</c:v>
                </c:pt>
                <c:pt idx="494">
                  <c:v>1.482</c:v>
                </c:pt>
                <c:pt idx="495">
                  <c:v>1.4850000000000001</c:v>
                </c:pt>
                <c:pt idx="496">
                  <c:v>1.488</c:v>
                </c:pt>
                <c:pt idx="497">
                  <c:v>1.4910000000000001</c:v>
                </c:pt>
                <c:pt idx="498">
                  <c:v>1.494</c:v>
                </c:pt>
                <c:pt idx="499">
                  <c:v>1.4970000000000001</c:v>
                </c:pt>
                <c:pt idx="500">
                  <c:v>1.5</c:v>
                </c:pt>
                <c:pt idx="501">
                  <c:v>1.5029999999999999</c:v>
                </c:pt>
                <c:pt idx="502">
                  <c:v>1.506</c:v>
                </c:pt>
                <c:pt idx="503">
                  <c:v>1.5089999999999999</c:v>
                </c:pt>
                <c:pt idx="504">
                  <c:v>1.512</c:v>
                </c:pt>
                <c:pt idx="505">
                  <c:v>1.5149999999999999</c:v>
                </c:pt>
                <c:pt idx="506">
                  <c:v>1.518</c:v>
                </c:pt>
                <c:pt idx="507">
                  <c:v>1.5209999999999999</c:v>
                </c:pt>
                <c:pt idx="508">
                  <c:v>1.524</c:v>
                </c:pt>
                <c:pt idx="509">
                  <c:v>1.5269999999999999</c:v>
                </c:pt>
                <c:pt idx="510">
                  <c:v>1.53</c:v>
                </c:pt>
                <c:pt idx="511">
                  <c:v>1.5329999999999999</c:v>
                </c:pt>
                <c:pt idx="512">
                  <c:v>1.536</c:v>
                </c:pt>
                <c:pt idx="513">
                  <c:v>1.5389999999999999</c:v>
                </c:pt>
                <c:pt idx="514">
                  <c:v>1.542</c:v>
                </c:pt>
                <c:pt idx="515">
                  <c:v>1.5449999999999999</c:v>
                </c:pt>
                <c:pt idx="516">
                  <c:v>1.548</c:v>
                </c:pt>
                <c:pt idx="517">
                  <c:v>1.5509999999999999</c:v>
                </c:pt>
                <c:pt idx="518">
                  <c:v>1.554</c:v>
                </c:pt>
                <c:pt idx="519">
                  <c:v>1.5569999999999999</c:v>
                </c:pt>
                <c:pt idx="520">
                  <c:v>1.56</c:v>
                </c:pt>
                <c:pt idx="521">
                  <c:v>1.5629999999999999</c:v>
                </c:pt>
                <c:pt idx="522">
                  <c:v>1.5660000000000001</c:v>
                </c:pt>
                <c:pt idx="523">
                  <c:v>1.569</c:v>
                </c:pt>
                <c:pt idx="524">
                  <c:v>1.5720000000000001</c:v>
                </c:pt>
                <c:pt idx="525">
                  <c:v>1.575</c:v>
                </c:pt>
                <c:pt idx="526">
                  <c:v>1.5780000000000001</c:v>
                </c:pt>
                <c:pt idx="527">
                  <c:v>1.581</c:v>
                </c:pt>
                <c:pt idx="528">
                  <c:v>1.5840000000000001</c:v>
                </c:pt>
                <c:pt idx="529">
                  <c:v>1.587</c:v>
                </c:pt>
                <c:pt idx="530">
                  <c:v>1.59</c:v>
                </c:pt>
                <c:pt idx="531">
                  <c:v>1.593</c:v>
                </c:pt>
                <c:pt idx="532">
                  <c:v>1.5960000000000001</c:v>
                </c:pt>
                <c:pt idx="533">
                  <c:v>1.599</c:v>
                </c:pt>
                <c:pt idx="534">
                  <c:v>1.6020000000000001</c:v>
                </c:pt>
                <c:pt idx="535">
                  <c:v>1.605</c:v>
                </c:pt>
                <c:pt idx="536">
                  <c:v>1.6080000000000001</c:v>
                </c:pt>
                <c:pt idx="537">
                  <c:v>1.611</c:v>
                </c:pt>
                <c:pt idx="538">
                  <c:v>1.6140000000000001</c:v>
                </c:pt>
                <c:pt idx="539">
                  <c:v>1.617</c:v>
                </c:pt>
                <c:pt idx="540">
                  <c:v>1.62</c:v>
                </c:pt>
                <c:pt idx="541">
                  <c:v>1.623</c:v>
                </c:pt>
                <c:pt idx="542">
                  <c:v>1.6259999999999999</c:v>
                </c:pt>
                <c:pt idx="543">
                  <c:v>1.629</c:v>
                </c:pt>
                <c:pt idx="544">
                  <c:v>1.6319999999999999</c:v>
                </c:pt>
                <c:pt idx="545">
                  <c:v>1.635</c:v>
                </c:pt>
                <c:pt idx="546">
                  <c:v>1.6379999999999999</c:v>
                </c:pt>
                <c:pt idx="547">
                  <c:v>1.641</c:v>
                </c:pt>
                <c:pt idx="548">
                  <c:v>1.6439999999999999</c:v>
                </c:pt>
                <c:pt idx="549">
                  <c:v>1.647</c:v>
                </c:pt>
                <c:pt idx="550">
                  <c:v>1.65</c:v>
                </c:pt>
                <c:pt idx="551">
                  <c:v>1.653</c:v>
                </c:pt>
                <c:pt idx="552">
                  <c:v>1.6559999999999999</c:v>
                </c:pt>
                <c:pt idx="553">
                  <c:v>1.659</c:v>
                </c:pt>
                <c:pt idx="554">
                  <c:v>1.6619999999999999</c:v>
                </c:pt>
                <c:pt idx="555">
                  <c:v>1.665</c:v>
                </c:pt>
                <c:pt idx="556">
                  <c:v>1.6679999999999999</c:v>
                </c:pt>
                <c:pt idx="557">
                  <c:v>1.671</c:v>
                </c:pt>
                <c:pt idx="558">
                  <c:v>1.6739999999999999</c:v>
                </c:pt>
                <c:pt idx="559">
                  <c:v>1.677</c:v>
                </c:pt>
                <c:pt idx="560">
                  <c:v>1.68</c:v>
                </c:pt>
                <c:pt idx="561">
                  <c:v>1.6830000000000001</c:v>
                </c:pt>
                <c:pt idx="562">
                  <c:v>1.6859999999999999</c:v>
                </c:pt>
                <c:pt idx="563">
                  <c:v>1.6890000000000001</c:v>
                </c:pt>
                <c:pt idx="564">
                  <c:v>1.6919999999999999</c:v>
                </c:pt>
                <c:pt idx="565">
                  <c:v>1.6950000000000001</c:v>
                </c:pt>
                <c:pt idx="566">
                  <c:v>1.698</c:v>
                </c:pt>
                <c:pt idx="567">
                  <c:v>1.7010000000000001</c:v>
                </c:pt>
                <c:pt idx="568">
                  <c:v>1.704</c:v>
                </c:pt>
                <c:pt idx="569">
                  <c:v>1.7070000000000001</c:v>
                </c:pt>
                <c:pt idx="570">
                  <c:v>1.71</c:v>
                </c:pt>
                <c:pt idx="571">
                  <c:v>1.7130000000000001</c:v>
                </c:pt>
                <c:pt idx="572">
                  <c:v>1.716</c:v>
                </c:pt>
                <c:pt idx="573">
                  <c:v>1.7190000000000001</c:v>
                </c:pt>
                <c:pt idx="574">
                  <c:v>1.722</c:v>
                </c:pt>
                <c:pt idx="575">
                  <c:v>1.7250000000000001</c:v>
                </c:pt>
                <c:pt idx="576">
                  <c:v>1.728</c:v>
                </c:pt>
                <c:pt idx="577">
                  <c:v>1.7310000000000001</c:v>
                </c:pt>
                <c:pt idx="578">
                  <c:v>1.734</c:v>
                </c:pt>
                <c:pt idx="579">
                  <c:v>1.7370000000000001</c:v>
                </c:pt>
                <c:pt idx="580">
                  <c:v>1.74</c:v>
                </c:pt>
                <c:pt idx="581">
                  <c:v>1.7430000000000001</c:v>
                </c:pt>
                <c:pt idx="582">
                  <c:v>1.746</c:v>
                </c:pt>
                <c:pt idx="583">
                  <c:v>1.7490000000000001</c:v>
                </c:pt>
                <c:pt idx="584">
                  <c:v>1.752</c:v>
                </c:pt>
                <c:pt idx="585">
                  <c:v>1.7549999999999999</c:v>
                </c:pt>
                <c:pt idx="586">
                  <c:v>1.758</c:v>
                </c:pt>
                <c:pt idx="587">
                  <c:v>1.7609999999999999</c:v>
                </c:pt>
                <c:pt idx="588">
                  <c:v>1.764</c:v>
                </c:pt>
                <c:pt idx="589">
                  <c:v>1.7669999999999999</c:v>
                </c:pt>
                <c:pt idx="590">
                  <c:v>1.77</c:v>
                </c:pt>
                <c:pt idx="591">
                  <c:v>1.7729999999999999</c:v>
                </c:pt>
                <c:pt idx="592">
                  <c:v>1.776</c:v>
                </c:pt>
                <c:pt idx="593">
                  <c:v>1.7789999999999999</c:v>
                </c:pt>
                <c:pt idx="594">
                  <c:v>1.782</c:v>
                </c:pt>
                <c:pt idx="595">
                  <c:v>1.7849999999999999</c:v>
                </c:pt>
                <c:pt idx="596">
                  <c:v>1.788</c:v>
                </c:pt>
                <c:pt idx="597">
                  <c:v>1.7909999999999999</c:v>
                </c:pt>
                <c:pt idx="598">
                  <c:v>1.794</c:v>
                </c:pt>
                <c:pt idx="599">
                  <c:v>1.7969999999999999</c:v>
                </c:pt>
                <c:pt idx="600">
                  <c:v>1.8</c:v>
                </c:pt>
                <c:pt idx="601">
                  <c:v>1.8029999999999999</c:v>
                </c:pt>
                <c:pt idx="602">
                  <c:v>1.806</c:v>
                </c:pt>
                <c:pt idx="603">
                  <c:v>1.8089999999999999</c:v>
                </c:pt>
                <c:pt idx="604">
                  <c:v>1.8120000000000001</c:v>
                </c:pt>
                <c:pt idx="605">
                  <c:v>1.8149999999999999</c:v>
                </c:pt>
                <c:pt idx="606">
                  <c:v>1.8180000000000001</c:v>
                </c:pt>
                <c:pt idx="607">
                  <c:v>1.821</c:v>
                </c:pt>
                <c:pt idx="608">
                  <c:v>1.8240000000000001</c:v>
                </c:pt>
                <c:pt idx="609">
                  <c:v>1.827</c:v>
                </c:pt>
                <c:pt idx="610">
                  <c:v>1.83</c:v>
                </c:pt>
                <c:pt idx="611">
                  <c:v>1.833</c:v>
                </c:pt>
                <c:pt idx="612">
                  <c:v>1.8360000000000001</c:v>
                </c:pt>
                <c:pt idx="613">
                  <c:v>1.839</c:v>
                </c:pt>
                <c:pt idx="614">
                  <c:v>1.8420000000000001</c:v>
                </c:pt>
                <c:pt idx="615">
                  <c:v>1.845</c:v>
                </c:pt>
                <c:pt idx="616">
                  <c:v>1.8480000000000001</c:v>
                </c:pt>
                <c:pt idx="617">
                  <c:v>1.851</c:v>
                </c:pt>
                <c:pt idx="618">
                  <c:v>1.8540000000000001</c:v>
                </c:pt>
                <c:pt idx="619">
                  <c:v>1.857</c:v>
                </c:pt>
                <c:pt idx="620">
                  <c:v>1.86</c:v>
                </c:pt>
                <c:pt idx="621">
                  <c:v>1.863</c:v>
                </c:pt>
                <c:pt idx="622">
                  <c:v>1.8660000000000001</c:v>
                </c:pt>
                <c:pt idx="623">
                  <c:v>1.869</c:v>
                </c:pt>
                <c:pt idx="624">
                  <c:v>1.8720000000000001</c:v>
                </c:pt>
                <c:pt idx="625">
                  <c:v>1.875</c:v>
                </c:pt>
                <c:pt idx="626">
                  <c:v>1.8779999999999999</c:v>
                </c:pt>
                <c:pt idx="627">
                  <c:v>1.881</c:v>
                </c:pt>
                <c:pt idx="628">
                  <c:v>1.8839999999999999</c:v>
                </c:pt>
                <c:pt idx="629">
                  <c:v>1.887</c:v>
                </c:pt>
                <c:pt idx="630">
                  <c:v>1.89</c:v>
                </c:pt>
                <c:pt idx="631">
                  <c:v>1.893</c:v>
                </c:pt>
                <c:pt idx="632">
                  <c:v>1.8959999999999999</c:v>
                </c:pt>
                <c:pt idx="633">
                  <c:v>1.899</c:v>
                </c:pt>
                <c:pt idx="634">
                  <c:v>1.9019999999999999</c:v>
                </c:pt>
                <c:pt idx="635">
                  <c:v>1.905</c:v>
                </c:pt>
                <c:pt idx="636">
                  <c:v>1.9079999999999999</c:v>
                </c:pt>
                <c:pt idx="637">
                  <c:v>1.911</c:v>
                </c:pt>
                <c:pt idx="638">
                  <c:v>1.9139999999999999</c:v>
                </c:pt>
                <c:pt idx="639">
                  <c:v>1.917</c:v>
                </c:pt>
                <c:pt idx="640">
                  <c:v>1.92</c:v>
                </c:pt>
                <c:pt idx="641">
                  <c:v>1.923</c:v>
                </c:pt>
                <c:pt idx="642">
                  <c:v>1.9259999999999999</c:v>
                </c:pt>
                <c:pt idx="643">
                  <c:v>1.929</c:v>
                </c:pt>
                <c:pt idx="644">
                  <c:v>1.9319999999999999</c:v>
                </c:pt>
                <c:pt idx="645">
                  <c:v>1.9350000000000001</c:v>
                </c:pt>
                <c:pt idx="646">
                  <c:v>1.9379999999999999</c:v>
                </c:pt>
                <c:pt idx="647">
                  <c:v>1.9410000000000001</c:v>
                </c:pt>
                <c:pt idx="648">
                  <c:v>1.944</c:v>
                </c:pt>
                <c:pt idx="649">
                  <c:v>1.9470000000000001</c:v>
                </c:pt>
                <c:pt idx="650">
                  <c:v>1.95</c:v>
                </c:pt>
                <c:pt idx="651">
                  <c:v>1.9530000000000001</c:v>
                </c:pt>
                <c:pt idx="652">
                  <c:v>1.956</c:v>
                </c:pt>
                <c:pt idx="653">
                  <c:v>1.9590000000000001</c:v>
                </c:pt>
                <c:pt idx="654">
                  <c:v>1.962</c:v>
                </c:pt>
                <c:pt idx="655">
                  <c:v>1.9650000000000001</c:v>
                </c:pt>
                <c:pt idx="656">
                  <c:v>1.968</c:v>
                </c:pt>
                <c:pt idx="657">
                  <c:v>1.9710000000000001</c:v>
                </c:pt>
                <c:pt idx="658">
                  <c:v>1.974</c:v>
                </c:pt>
                <c:pt idx="659">
                  <c:v>1.9770000000000001</c:v>
                </c:pt>
                <c:pt idx="660">
                  <c:v>1.98</c:v>
                </c:pt>
                <c:pt idx="661">
                  <c:v>1.9830000000000001</c:v>
                </c:pt>
                <c:pt idx="662">
                  <c:v>1.986</c:v>
                </c:pt>
                <c:pt idx="663">
                  <c:v>1.9890000000000001</c:v>
                </c:pt>
                <c:pt idx="664">
                  <c:v>1.992</c:v>
                </c:pt>
                <c:pt idx="665">
                  <c:v>1.9950000000000001</c:v>
                </c:pt>
                <c:pt idx="666">
                  <c:v>1.998</c:v>
                </c:pt>
                <c:pt idx="667">
                  <c:v>2.0009999999999999</c:v>
                </c:pt>
                <c:pt idx="668">
                  <c:v>2.004</c:v>
                </c:pt>
                <c:pt idx="669">
                  <c:v>2.0070000000000001</c:v>
                </c:pt>
                <c:pt idx="670">
                  <c:v>2.0099999999999998</c:v>
                </c:pt>
                <c:pt idx="671">
                  <c:v>2.0129999999999999</c:v>
                </c:pt>
                <c:pt idx="672">
                  <c:v>2.016</c:v>
                </c:pt>
                <c:pt idx="673">
                  <c:v>2.0190000000000001</c:v>
                </c:pt>
                <c:pt idx="674">
                  <c:v>2.0219999999999998</c:v>
                </c:pt>
                <c:pt idx="675">
                  <c:v>2.0249999999999999</c:v>
                </c:pt>
                <c:pt idx="676">
                  <c:v>2.028</c:v>
                </c:pt>
                <c:pt idx="677">
                  <c:v>2.0310000000000001</c:v>
                </c:pt>
                <c:pt idx="678">
                  <c:v>2.0339999999999998</c:v>
                </c:pt>
                <c:pt idx="679">
                  <c:v>2.0369999999999999</c:v>
                </c:pt>
                <c:pt idx="680">
                  <c:v>2.04</c:v>
                </c:pt>
                <c:pt idx="681">
                  <c:v>2.0430000000000001</c:v>
                </c:pt>
                <c:pt idx="682">
                  <c:v>2.0459999999999998</c:v>
                </c:pt>
                <c:pt idx="683">
                  <c:v>2.0489999999999999</c:v>
                </c:pt>
                <c:pt idx="684">
                  <c:v>2.052</c:v>
                </c:pt>
                <c:pt idx="685">
                  <c:v>2.0550000000000002</c:v>
                </c:pt>
                <c:pt idx="686">
                  <c:v>2.0579999999999998</c:v>
                </c:pt>
                <c:pt idx="687">
                  <c:v>2.0609999999999999</c:v>
                </c:pt>
                <c:pt idx="688">
                  <c:v>2.0640000000000001</c:v>
                </c:pt>
                <c:pt idx="689">
                  <c:v>2.0670000000000002</c:v>
                </c:pt>
                <c:pt idx="690">
                  <c:v>2.0699999999999998</c:v>
                </c:pt>
                <c:pt idx="691">
                  <c:v>2.073</c:v>
                </c:pt>
                <c:pt idx="692">
                  <c:v>2.0760000000000001</c:v>
                </c:pt>
                <c:pt idx="693">
                  <c:v>2.0790000000000002</c:v>
                </c:pt>
                <c:pt idx="694">
                  <c:v>2.0819999999999999</c:v>
                </c:pt>
                <c:pt idx="695">
                  <c:v>2.085</c:v>
                </c:pt>
                <c:pt idx="696">
                  <c:v>2.0880000000000001</c:v>
                </c:pt>
                <c:pt idx="697">
                  <c:v>2.0910000000000002</c:v>
                </c:pt>
                <c:pt idx="698">
                  <c:v>2.0939999999999999</c:v>
                </c:pt>
                <c:pt idx="699">
                  <c:v>2.097</c:v>
                </c:pt>
                <c:pt idx="700">
                  <c:v>2.1</c:v>
                </c:pt>
                <c:pt idx="701">
                  <c:v>2.1030000000000002</c:v>
                </c:pt>
                <c:pt idx="702">
                  <c:v>2.1059999999999999</c:v>
                </c:pt>
                <c:pt idx="703">
                  <c:v>2.109</c:v>
                </c:pt>
                <c:pt idx="704">
                  <c:v>2.1120000000000001</c:v>
                </c:pt>
                <c:pt idx="705">
                  <c:v>2.1150000000000002</c:v>
                </c:pt>
                <c:pt idx="706">
                  <c:v>2.1179999999999999</c:v>
                </c:pt>
                <c:pt idx="707">
                  <c:v>2.121</c:v>
                </c:pt>
                <c:pt idx="708">
                  <c:v>2.1240000000000001</c:v>
                </c:pt>
                <c:pt idx="709">
                  <c:v>2.1269999999999998</c:v>
                </c:pt>
                <c:pt idx="710">
                  <c:v>2.13</c:v>
                </c:pt>
                <c:pt idx="711">
                  <c:v>2.133</c:v>
                </c:pt>
                <c:pt idx="712">
                  <c:v>2.1360000000000001</c:v>
                </c:pt>
                <c:pt idx="713">
                  <c:v>2.1389999999999998</c:v>
                </c:pt>
                <c:pt idx="714">
                  <c:v>2.1419999999999999</c:v>
                </c:pt>
                <c:pt idx="715">
                  <c:v>2.145</c:v>
                </c:pt>
                <c:pt idx="716">
                  <c:v>2.1480000000000001</c:v>
                </c:pt>
                <c:pt idx="717">
                  <c:v>2.1509999999999998</c:v>
                </c:pt>
                <c:pt idx="718">
                  <c:v>2.1539999999999999</c:v>
                </c:pt>
                <c:pt idx="719">
                  <c:v>2.157</c:v>
                </c:pt>
                <c:pt idx="720">
                  <c:v>2.16</c:v>
                </c:pt>
                <c:pt idx="721">
                  <c:v>2.1629999999999998</c:v>
                </c:pt>
                <c:pt idx="722">
                  <c:v>2.1659999999999999</c:v>
                </c:pt>
                <c:pt idx="723">
                  <c:v>2.169</c:v>
                </c:pt>
                <c:pt idx="724">
                  <c:v>2.1720000000000002</c:v>
                </c:pt>
                <c:pt idx="725">
                  <c:v>2.1749999999999998</c:v>
                </c:pt>
                <c:pt idx="726">
                  <c:v>2.1779999999999999</c:v>
                </c:pt>
                <c:pt idx="727">
                  <c:v>2.181</c:v>
                </c:pt>
                <c:pt idx="728">
                  <c:v>2.1840000000000002</c:v>
                </c:pt>
                <c:pt idx="729">
                  <c:v>2.1869999999999998</c:v>
                </c:pt>
                <c:pt idx="730">
                  <c:v>2.19</c:v>
                </c:pt>
                <c:pt idx="731">
                  <c:v>2.1930000000000001</c:v>
                </c:pt>
                <c:pt idx="732">
                  <c:v>2.1960000000000002</c:v>
                </c:pt>
                <c:pt idx="733">
                  <c:v>2.1989999999999998</c:v>
                </c:pt>
                <c:pt idx="734">
                  <c:v>2.202</c:v>
                </c:pt>
                <c:pt idx="735">
                  <c:v>2.2050000000000001</c:v>
                </c:pt>
                <c:pt idx="736">
                  <c:v>2.2080000000000002</c:v>
                </c:pt>
                <c:pt idx="737">
                  <c:v>2.2109999999999999</c:v>
                </c:pt>
                <c:pt idx="738">
                  <c:v>2.214</c:v>
                </c:pt>
                <c:pt idx="739">
                  <c:v>2.2170000000000001</c:v>
                </c:pt>
                <c:pt idx="740">
                  <c:v>2.2200000000000002</c:v>
                </c:pt>
                <c:pt idx="741">
                  <c:v>2.2229999999999999</c:v>
                </c:pt>
                <c:pt idx="742">
                  <c:v>2.226</c:v>
                </c:pt>
                <c:pt idx="743">
                  <c:v>2.2290000000000001</c:v>
                </c:pt>
                <c:pt idx="744">
                  <c:v>2.2320000000000002</c:v>
                </c:pt>
                <c:pt idx="745">
                  <c:v>2.2349999999999999</c:v>
                </c:pt>
                <c:pt idx="746">
                  <c:v>2.238</c:v>
                </c:pt>
                <c:pt idx="747">
                  <c:v>2.2410000000000001</c:v>
                </c:pt>
                <c:pt idx="748">
                  <c:v>2.2440000000000002</c:v>
                </c:pt>
                <c:pt idx="749">
                  <c:v>2.2469999999999999</c:v>
                </c:pt>
                <c:pt idx="750">
                  <c:v>2.25</c:v>
                </c:pt>
                <c:pt idx="751">
                  <c:v>2.2530000000000001</c:v>
                </c:pt>
                <c:pt idx="752">
                  <c:v>2.2559999999999998</c:v>
                </c:pt>
                <c:pt idx="753">
                  <c:v>2.2589999999999999</c:v>
                </c:pt>
                <c:pt idx="754">
                  <c:v>2.262</c:v>
                </c:pt>
                <c:pt idx="755">
                  <c:v>2.2650000000000001</c:v>
                </c:pt>
                <c:pt idx="756">
                  <c:v>2.2679999999999998</c:v>
                </c:pt>
                <c:pt idx="757">
                  <c:v>2.2709999999999999</c:v>
                </c:pt>
                <c:pt idx="758">
                  <c:v>2.274</c:v>
                </c:pt>
                <c:pt idx="759">
                  <c:v>2.2770000000000001</c:v>
                </c:pt>
                <c:pt idx="760">
                  <c:v>2.2799999999999998</c:v>
                </c:pt>
                <c:pt idx="761">
                  <c:v>2.2829999999999999</c:v>
                </c:pt>
                <c:pt idx="762">
                  <c:v>2.286</c:v>
                </c:pt>
                <c:pt idx="763">
                  <c:v>2.2890000000000001</c:v>
                </c:pt>
                <c:pt idx="764">
                  <c:v>2.2919999999999998</c:v>
                </c:pt>
                <c:pt idx="765">
                  <c:v>2.2949999999999999</c:v>
                </c:pt>
                <c:pt idx="766">
                  <c:v>2.298</c:v>
                </c:pt>
                <c:pt idx="767">
                  <c:v>2.3010000000000002</c:v>
                </c:pt>
                <c:pt idx="768">
                  <c:v>2.3039999999999998</c:v>
                </c:pt>
                <c:pt idx="769">
                  <c:v>2.3069999999999999</c:v>
                </c:pt>
                <c:pt idx="770">
                  <c:v>2.31</c:v>
                </c:pt>
                <c:pt idx="771">
                  <c:v>2.3130000000000002</c:v>
                </c:pt>
                <c:pt idx="772">
                  <c:v>2.3159999999999998</c:v>
                </c:pt>
                <c:pt idx="773">
                  <c:v>2.319</c:v>
                </c:pt>
                <c:pt idx="774">
                  <c:v>2.3220000000000001</c:v>
                </c:pt>
                <c:pt idx="775">
                  <c:v>2.3250000000000002</c:v>
                </c:pt>
                <c:pt idx="776">
                  <c:v>2.3279999999999998</c:v>
                </c:pt>
                <c:pt idx="777">
                  <c:v>2.331</c:v>
                </c:pt>
                <c:pt idx="778">
                  <c:v>2.3340000000000001</c:v>
                </c:pt>
                <c:pt idx="779">
                  <c:v>2.3370000000000002</c:v>
                </c:pt>
                <c:pt idx="780">
                  <c:v>2.34</c:v>
                </c:pt>
                <c:pt idx="781">
                  <c:v>2.343</c:v>
                </c:pt>
                <c:pt idx="782">
                  <c:v>2.3460000000000001</c:v>
                </c:pt>
                <c:pt idx="783">
                  <c:v>2.3490000000000002</c:v>
                </c:pt>
                <c:pt idx="784">
                  <c:v>2.3519999999999999</c:v>
                </c:pt>
                <c:pt idx="785">
                  <c:v>2.355</c:v>
                </c:pt>
                <c:pt idx="786">
                  <c:v>2.3580000000000001</c:v>
                </c:pt>
                <c:pt idx="787">
                  <c:v>2.3610000000000002</c:v>
                </c:pt>
                <c:pt idx="788">
                  <c:v>2.3639999999999999</c:v>
                </c:pt>
                <c:pt idx="789">
                  <c:v>2.367</c:v>
                </c:pt>
                <c:pt idx="790">
                  <c:v>2.37</c:v>
                </c:pt>
                <c:pt idx="791">
                  <c:v>2.3730000000000002</c:v>
                </c:pt>
                <c:pt idx="792">
                  <c:v>2.3759999999999999</c:v>
                </c:pt>
                <c:pt idx="793">
                  <c:v>2.379</c:v>
                </c:pt>
                <c:pt idx="794">
                  <c:v>2.3820000000000001</c:v>
                </c:pt>
                <c:pt idx="795">
                  <c:v>2.3849999999999998</c:v>
                </c:pt>
                <c:pt idx="796">
                  <c:v>2.3879999999999999</c:v>
                </c:pt>
                <c:pt idx="797">
                  <c:v>2.391</c:v>
                </c:pt>
                <c:pt idx="798">
                  <c:v>2.3940000000000001</c:v>
                </c:pt>
                <c:pt idx="799">
                  <c:v>2.3969999999999998</c:v>
                </c:pt>
                <c:pt idx="800">
                  <c:v>2.4</c:v>
                </c:pt>
                <c:pt idx="801">
                  <c:v>2.403</c:v>
                </c:pt>
                <c:pt idx="802">
                  <c:v>2.4060000000000001</c:v>
                </c:pt>
                <c:pt idx="803">
                  <c:v>2.4089999999999998</c:v>
                </c:pt>
                <c:pt idx="804">
                  <c:v>2.4119999999999999</c:v>
                </c:pt>
                <c:pt idx="805">
                  <c:v>2.415</c:v>
                </c:pt>
                <c:pt idx="806">
                  <c:v>2.4180000000000001</c:v>
                </c:pt>
                <c:pt idx="807">
                  <c:v>2.4209999999999998</c:v>
                </c:pt>
                <c:pt idx="808">
                  <c:v>2.4239999999999999</c:v>
                </c:pt>
                <c:pt idx="809">
                  <c:v>2.427</c:v>
                </c:pt>
                <c:pt idx="810">
                  <c:v>2.4300000000000002</c:v>
                </c:pt>
                <c:pt idx="811">
                  <c:v>2.4329999999999998</c:v>
                </c:pt>
                <c:pt idx="812">
                  <c:v>2.4359999999999999</c:v>
                </c:pt>
                <c:pt idx="813">
                  <c:v>2.4390000000000001</c:v>
                </c:pt>
                <c:pt idx="814">
                  <c:v>2.4420000000000002</c:v>
                </c:pt>
                <c:pt idx="815">
                  <c:v>2.4449999999999998</c:v>
                </c:pt>
                <c:pt idx="816">
                  <c:v>2.448</c:v>
                </c:pt>
                <c:pt idx="817">
                  <c:v>2.4510000000000001</c:v>
                </c:pt>
                <c:pt idx="818">
                  <c:v>2.4540000000000002</c:v>
                </c:pt>
                <c:pt idx="819">
                  <c:v>2.4569999999999999</c:v>
                </c:pt>
                <c:pt idx="820">
                  <c:v>2.46</c:v>
                </c:pt>
                <c:pt idx="821">
                  <c:v>2.4630000000000001</c:v>
                </c:pt>
                <c:pt idx="822">
                  <c:v>2.4660000000000002</c:v>
                </c:pt>
                <c:pt idx="823">
                  <c:v>2.4689999999999999</c:v>
                </c:pt>
                <c:pt idx="824">
                  <c:v>2.472</c:v>
                </c:pt>
                <c:pt idx="825">
                  <c:v>2.4750000000000001</c:v>
                </c:pt>
                <c:pt idx="826">
                  <c:v>2.4780000000000002</c:v>
                </c:pt>
                <c:pt idx="827">
                  <c:v>2.4809999999999999</c:v>
                </c:pt>
                <c:pt idx="828">
                  <c:v>2.484</c:v>
                </c:pt>
                <c:pt idx="829">
                  <c:v>2.4870000000000001</c:v>
                </c:pt>
                <c:pt idx="830">
                  <c:v>2.4900000000000002</c:v>
                </c:pt>
                <c:pt idx="831">
                  <c:v>2.4929999999999999</c:v>
                </c:pt>
                <c:pt idx="832">
                  <c:v>2.496</c:v>
                </c:pt>
                <c:pt idx="833">
                  <c:v>2.4990000000000001</c:v>
                </c:pt>
                <c:pt idx="834">
                  <c:v>2.5019999999999998</c:v>
                </c:pt>
                <c:pt idx="835">
                  <c:v>2.5049999999999999</c:v>
                </c:pt>
                <c:pt idx="836">
                  <c:v>2.508</c:v>
                </c:pt>
                <c:pt idx="837">
                  <c:v>2.5110000000000001</c:v>
                </c:pt>
                <c:pt idx="838">
                  <c:v>2.5139999999999998</c:v>
                </c:pt>
                <c:pt idx="839">
                  <c:v>2.5169999999999999</c:v>
                </c:pt>
                <c:pt idx="840">
                  <c:v>2.52</c:v>
                </c:pt>
                <c:pt idx="841">
                  <c:v>2.5230000000000001</c:v>
                </c:pt>
                <c:pt idx="842">
                  <c:v>2.5259999999999998</c:v>
                </c:pt>
                <c:pt idx="843">
                  <c:v>2.5289999999999999</c:v>
                </c:pt>
                <c:pt idx="844">
                  <c:v>2.532</c:v>
                </c:pt>
                <c:pt idx="845">
                  <c:v>2.5350000000000001</c:v>
                </c:pt>
                <c:pt idx="846">
                  <c:v>2.5379999999999998</c:v>
                </c:pt>
                <c:pt idx="847">
                  <c:v>2.5409999999999999</c:v>
                </c:pt>
                <c:pt idx="848">
                  <c:v>2.544</c:v>
                </c:pt>
                <c:pt idx="849">
                  <c:v>2.5470000000000002</c:v>
                </c:pt>
                <c:pt idx="850">
                  <c:v>2.5499999999999998</c:v>
                </c:pt>
                <c:pt idx="851">
                  <c:v>2.5529999999999999</c:v>
                </c:pt>
                <c:pt idx="852">
                  <c:v>2.556</c:v>
                </c:pt>
                <c:pt idx="853">
                  <c:v>2.5590000000000002</c:v>
                </c:pt>
                <c:pt idx="854">
                  <c:v>2.5619999999999998</c:v>
                </c:pt>
                <c:pt idx="855">
                  <c:v>2.5649999999999999</c:v>
                </c:pt>
                <c:pt idx="856">
                  <c:v>2.5680000000000001</c:v>
                </c:pt>
                <c:pt idx="857">
                  <c:v>2.5710000000000002</c:v>
                </c:pt>
                <c:pt idx="858">
                  <c:v>2.5739999999999998</c:v>
                </c:pt>
                <c:pt idx="859">
                  <c:v>2.577</c:v>
                </c:pt>
                <c:pt idx="860">
                  <c:v>2.58</c:v>
                </c:pt>
                <c:pt idx="861">
                  <c:v>2.5830000000000002</c:v>
                </c:pt>
                <c:pt idx="862">
                  <c:v>2.5859999999999999</c:v>
                </c:pt>
                <c:pt idx="863">
                  <c:v>2.589</c:v>
                </c:pt>
                <c:pt idx="864">
                  <c:v>2.5920000000000001</c:v>
                </c:pt>
                <c:pt idx="865">
                  <c:v>2.5950000000000002</c:v>
                </c:pt>
                <c:pt idx="866">
                  <c:v>2.5979999999999999</c:v>
                </c:pt>
                <c:pt idx="867">
                  <c:v>2.601</c:v>
                </c:pt>
                <c:pt idx="868">
                  <c:v>2.6040000000000001</c:v>
                </c:pt>
                <c:pt idx="869">
                  <c:v>2.6070000000000002</c:v>
                </c:pt>
                <c:pt idx="870">
                  <c:v>2.61</c:v>
                </c:pt>
                <c:pt idx="871">
                  <c:v>2.613</c:v>
                </c:pt>
                <c:pt idx="872">
                  <c:v>2.6160000000000001</c:v>
                </c:pt>
                <c:pt idx="873">
                  <c:v>2.6190000000000002</c:v>
                </c:pt>
                <c:pt idx="874">
                  <c:v>2.6219999999999999</c:v>
                </c:pt>
                <c:pt idx="875">
                  <c:v>2.625</c:v>
                </c:pt>
                <c:pt idx="876">
                  <c:v>2.6280000000000001</c:v>
                </c:pt>
                <c:pt idx="877">
                  <c:v>2.6309999999999998</c:v>
                </c:pt>
                <c:pt idx="878">
                  <c:v>2.6339999999999999</c:v>
                </c:pt>
                <c:pt idx="879">
                  <c:v>2.637</c:v>
                </c:pt>
                <c:pt idx="880">
                  <c:v>2.64</c:v>
                </c:pt>
                <c:pt idx="881">
                  <c:v>2.6429999999999998</c:v>
                </c:pt>
                <c:pt idx="882">
                  <c:v>2.6459999999999999</c:v>
                </c:pt>
                <c:pt idx="883">
                  <c:v>2.649</c:v>
                </c:pt>
                <c:pt idx="884">
                  <c:v>2.6520000000000001</c:v>
                </c:pt>
                <c:pt idx="885">
                  <c:v>2.6549999999999998</c:v>
                </c:pt>
                <c:pt idx="886">
                  <c:v>2.6579999999999999</c:v>
                </c:pt>
                <c:pt idx="887">
                  <c:v>2.661</c:v>
                </c:pt>
                <c:pt idx="888">
                  <c:v>2.6640000000000001</c:v>
                </c:pt>
                <c:pt idx="889">
                  <c:v>2.6669999999999998</c:v>
                </c:pt>
                <c:pt idx="890">
                  <c:v>2.67</c:v>
                </c:pt>
                <c:pt idx="891">
                  <c:v>2.673</c:v>
                </c:pt>
                <c:pt idx="892">
                  <c:v>2.6760000000000002</c:v>
                </c:pt>
                <c:pt idx="893">
                  <c:v>2.6789999999999998</c:v>
                </c:pt>
                <c:pt idx="894">
                  <c:v>2.6819999999999999</c:v>
                </c:pt>
                <c:pt idx="895">
                  <c:v>2.6850000000000001</c:v>
                </c:pt>
                <c:pt idx="896">
                  <c:v>2.6880000000000002</c:v>
                </c:pt>
                <c:pt idx="897">
                  <c:v>2.6909999999999998</c:v>
                </c:pt>
                <c:pt idx="898">
                  <c:v>2.694</c:v>
                </c:pt>
                <c:pt idx="899">
                  <c:v>2.6970000000000001</c:v>
                </c:pt>
                <c:pt idx="900">
                  <c:v>2.7</c:v>
                </c:pt>
                <c:pt idx="901">
                  <c:v>2.7029999999999998</c:v>
                </c:pt>
                <c:pt idx="902">
                  <c:v>2.706</c:v>
                </c:pt>
                <c:pt idx="903">
                  <c:v>2.7090000000000001</c:v>
                </c:pt>
                <c:pt idx="904">
                  <c:v>2.7120000000000002</c:v>
                </c:pt>
                <c:pt idx="905">
                  <c:v>2.7149999999999999</c:v>
                </c:pt>
                <c:pt idx="906">
                  <c:v>2.718</c:v>
                </c:pt>
                <c:pt idx="907">
                  <c:v>2.7210000000000001</c:v>
                </c:pt>
                <c:pt idx="908">
                  <c:v>2.7240000000000002</c:v>
                </c:pt>
                <c:pt idx="909">
                  <c:v>2.7269999999999999</c:v>
                </c:pt>
                <c:pt idx="910">
                  <c:v>2.73</c:v>
                </c:pt>
                <c:pt idx="911">
                  <c:v>2.7330000000000001</c:v>
                </c:pt>
                <c:pt idx="912">
                  <c:v>2.7360000000000002</c:v>
                </c:pt>
                <c:pt idx="913">
                  <c:v>2.7389999999999999</c:v>
                </c:pt>
                <c:pt idx="914">
                  <c:v>2.742</c:v>
                </c:pt>
                <c:pt idx="915">
                  <c:v>2.7450000000000001</c:v>
                </c:pt>
                <c:pt idx="916">
                  <c:v>2.7480000000000002</c:v>
                </c:pt>
                <c:pt idx="917">
                  <c:v>2.7509999999999999</c:v>
                </c:pt>
                <c:pt idx="918">
                  <c:v>2.754</c:v>
                </c:pt>
                <c:pt idx="919">
                  <c:v>2.7570000000000001</c:v>
                </c:pt>
                <c:pt idx="920">
                  <c:v>2.76</c:v>
                </c:pt>
                <c:pt idx="921">
                  <c:v>2.7629999999999999</c:v>
                </c:pt>
                <c:pt idx="922">
                  <c:v>2.766</c:v>
                </c:pt>
                <c:pt idx="923">
                  <c:v>2.7690000000000001</c:v>
                </c:pt>
                <c:pt idx="924">
                  <c:v>2.7719999999999998</c:v>
                </c:pt>
                <c:pt idx="925">
                  <c:v>2.7749999999999999</c:v>
                </c:pt>
                <c:pt idx="926">
                  <c:v>2.778</c:v>
                </c:pt>
                <c:pt idx="927">
                  <c:v>2.7810000000000001</c:v>
                </c:pt>
                <c:pt idx="928">
                  <c:v>2.7839999999999998</c:v>
                </c:pt>
                <c:pt idx="929">
                  <c:v>2.7869999999999999</c:v>
                </c:pt>
                <c:pt idx="930">
                  <c:v>2.79</c:v>
                </c:pt>
                <c:pt idx="931">
                  <c:v>2.7930000000000001</c:v>
                </c:pt>
                <c:pt idx="932">
                  <c:v>2.7959999999999998</c:v>
                </c:pt>
                <c:pt idx="933">
                  <c:v>2.7989999999999999</c:v>
                </c:pt>
                <c:pt idx="934">
                  <c:v>2.802</c:v>
                </c:pt>
                <c:pt idx="935">
                  <c:v>2.8050000000000002</c:v>
                </c:pt>
                <c:pt idx="936">
                  <c:v>2.8079999999999998</c:v>
                </c:pt>
                <c:pt idx="937">
                  <c:v>2.8109999999999999</c:v>
                </c:pt>
                <c:pt idx="938">
                  <c:v>2.8140000000000001</c:v>
                </c:pt>
                <c:pt idx="939">
                  <c:v>2.8170000000000002</c:v>
                </c:pt>
                <c:pt idx="940">
                  <c:v>2.82</c:v>
                </c:pt>
                <c:pt idx="941">
                  <c:v>2.823</c:v>
                </c:pt>
                <c:pt idx="942">
                  <c:v>2.8260000000000001</c:v>
                </c:pt>
                <c:pt idx="943">
                  <c:v>2.8290000000000002</c:v>
                </c:pt>
                <c:pt idx="944">
                  <c:v>2.8319999999999999</c:v>
                </c:pt>
                <c:pt idx="945">
                  <c:v>2.835</c:v>
                </c:pt>
                <c:pt idx="946">
                  <c:v>2.8380000000000001</c:v>
                </c:pt>
                <c:pt idx="947">
                  <c:v>2.8410000000000002</c:v>
                </c:pt>
                <c:pt idx="948">
                  <c:v>2.8439999999999999</c:v>
                </c:pt>
                <c:pt idx="949">
                  <c:v>2.847</c:v>
                </c:pt>
                <c:pt idx="950">
                  <c:v>2.85</c:v>
                </c:pt>
                <c:pt idx="951">
                  <c:v>2.8530000000000002</c:v>
                </c:pt>
                <c:pt idx="952">
                  <c:v>2.8559999999999999</c:v>
                </c:pt>
                <c:pt idx="953">
                  <c:v>2.859</c:v>
                </c:pt>
                <c:pt idx="954">
                  <c:v>2.8620000000000001</c:v>
                </c:pt>
                <c:pt idx="955">
                  <c:v>2.8650000000000002</c:v>
                </c:pt>
                <c:pt idx="956">
                  <c:v>2.8679999999999999</c:v>
                </c:pt>
                <c:pt idx="957">
                  <c:v>2.871</c:v>
                </c:pt>
                <c:pt idx="958">
                  <c:v>2.8740000000000001</c:v>
                </c:pt>
                <c:pt idx="959">
                  <c:v>2.8769999999999998</c:v>
                </c:pt>
                <c:pt idx="960">
                  <c:v>2.88</c:v>
                </c:pt>
                <c:pt idx="961">
                  <c:v>2.883</c:v>
                </c:pt>
                <c:pt idx="962">
                  <c:v>2.8860000000000001</c:v>
                </c:pt>
                <c:pt idx="963">
                  <c:v>2.8889999999999998</c:v>
                </c:pt>
                <c:pt idx="964">
                  <c:v>2.8919999999999999</c:v>
                </c:pt>
                <c:pt idx="965">
                  <c:v>2.895</c:v>
                </c:pt>
                <c:pt idx="966">
                  <c:v>2.8980000000000001</c:v>
                </c:pt>
                <c:pt idx="967">
                  <c:v>2.9009999999999998</c:v>
                </c:pt>
                <c:pt idx="968">
                  <c:v>2.9039999999999999</c:v>
                </c:pt>
                <c:pt idx="969">
                  <c:v>2.907</c:v>
                </c:pt>
                <c:pt idx="970">
                  <c:v>2.91</c:v>
                </c:pt>
                <c:pt idx="971">
                  <c:v>2.9129999999999998</c:v>
                </c:pt>
                <c:pt idx="972">
                  <c:v>2.9159999999999999</c:v>
                </c:pt>
                <c:pt idx="973">
                  <c:v>2.919</c:v>
                </c:pt>
                <c:pt idx="974">
                  <c:v>2.9220000000000002</c:v>
                </c:pt>
                <c:pt idx="975">
                  <c:v>2.9249999999999998</c:v>
                </c:pt>
                <c:pt idx="976">
                  <c:v>2.9279999999999999</c:v>
                </c:pt>
                <c:pt idx="977">
                  <c:v>2.931</c:v>
                </c:pt>
                <c:pt idx="978">
                  <c:v>2.9340000000000002</c:v>
                </c:pt>
                <c:pt idx="979">
                  <c:v>2.9369999999999998</c:v>
                </c:pt>
                <c:pt idx="980">
                  <c:v>2.94</c:v>
                </c:pt>
                <c:pt idx="981">
                  <c:v>2.9430000000000001</c:v>
                </c:pt>
                <c:pt idx="982">
                  <c:v>2.9460000000000002</c:v>
                </c:pt>
                <c:pt idx="983">
                  <c:v>2.9489999999999998</c:v>
                </c:pt>
                <c:pt idx="984">
                  <c:v>2.952</c:v>
                </c:pt>
                <c:pt idx="985">
                  <c:v>2.9550000000000001</c:v>
                </c:pt>
                <c:pt idx="986">
                  <c:v>2.9580000000000002</c:v>
                </c:pt>
                <c:pt idx="987">
                  <c:v>2.9609999999999999</c:v>
                </c:pt>
                <c:pt idx="988">
                  <c:v>2.964</c:v>
                </c:pt>
                <c:pt idx="989">
                  <c:v>2.9670000000000001</c:v>
                </c:pt>
                <c:pt idx="990">
                  <c:v>2.97</c:v>
                </c:pt>
                <c:pt idx="991">
                  <c:v>2.9729999999999999</c:v>
                </c:pt>
                <c:pt idx="992">
                  <c:v>2.976</c:v>
                </c:pt>
                <c:pt idx="993">
                  <c:v>2.9790000000000001</c:v>
                </c:pt>
                <c:pt idx="994">
                  <c:v>2.9820000000000002</c:v>
                </c:pt>
                <c:pt idx="995">
                  <c:v>2.9849999999999999</c:v>
                </c:pt>
                <c:pt idx="996">
                  <c:v>2.988</c:v>
                </c:pt>
                <c:pt idx="997">
                  <c:v>2.9910000000000001</c:v>
                </c:pt>
                <c:pt idx="998">
                  <c:v>2.9940000000000002</c:v>
                </c:pt>
                <c:pt idx="999">
                  <c:v>2.9969999999999999</c:v>
                </c:pt>
                <c:pt idx="1000">
                  <c:v>3</c:v>
                </c:pt>
              </c:numCache>
            </c:numRef>
          </c:xVal>
          <c:yVal>
            <c:numRef>
              <c:f>'24Mg_P10'!$GE$2:$GE$1002</c:f>
              <c:numCache>
                <c:formatCode>0.000</c:formatCode>
                <c:ptCount val="1001"/>
                <c:pt idx="0">
                  <c:v>200</c:v>
                </c:pt>
                <c:pt idx="1">
                  <c:v>199.25399999999999</c:v>
                </c:pt>
                <c:pt idx="2">
                  <c:v>198.51</c:v>
                </c:pt>
                <c:pt idx="3">
                  <c:v>197.768</c:v>
                </c:pt>
                <c:pt idx="4">
                  <c:v>197.02800000000002</c:v>
                </c:pt>
                <c:pt idx="5">
                  <c:v>196.291</c:v>
                </c:pt>
                <c:pt idx="6">
                  <c:v>195.55500000000001</c:v>
                </c:pt>
                <c:pt idx="7">
                  <c:v>194.822</c:v>
                </c:pt>
                <c:pt idx="8">
                  <c:v>194.09100000000001</c:v>
                </c:pt>
                <c:pt idx="9">
                  <c:v>193.36199999999999</c:v>
                </c:pt>
                <c:pt idx="10">
                  <c:v>192.636</c:v>
                </c:pt>
                <c:pt idx="11">
                  <c:v>191.911</c:v>
                </c:pt>
                <c:pt idx="12">
                  <c:v>191.18899999999999</c:v>
                </c:pt>
                <c:pt idx="13">
                  <c:v>190.46899999999999</c:v>
                </c:pt>
                <c:pt idx="14">
                  <c:v>189.751</c:v>
                </c:pt>
                <c:pt idx="15">
                  <c:v>189.035</c:v>
                </c:pt>
                <c:pt idx="16">
                  <c:v>188.321</c:v>
                </c:pt>
                <c:pt idx="17">
                  <c:v>187.60900000000001</c:v>
                </c:pt>
                <c:pt idx="18">
                  <c:v>186.899</c:v>
                </c:pt>
                <c:pt idx="19">
                  <c:v>186.19200000000001</c:v>
                </c:pt>
                <c:pt idx="20">
                  <c:v>185.48600000000002</c:v>
                </c:pt>
                <c:pt idx="21">
                  <c:v>184.78300000000002</c:v>
                </c:pt>
                <c:pt idx="22">
                  <c:v>184.08199999999999</c:v>
                </c:pt>
                <c:pt idx="23">
                  <c:v>183.38199999999998</c:v>
                </c:pt>
                <c:pt idx="24">
                  <c:v>182.68499999999997</c:v>
                </c:pt>
                <c:pt idx="25">
                  <c:v>181.99</c:v>
                </c:pt>
                <c:pt idx="26">
                  <c:v>181.29700000000003</c:v>
                </c:pt>
                <c:pt idx="27">
                  <c:v>180.60599999999999</c:v>
                </c:pt>
                <c:pt idx="28">
                  <c:v>179.917</c:v>
                </c:pt>
                <c:pt idx="29">
                  <c:v>179.23</c:v>
                </c:pt>
                <c:pt idx="30">
                  <c:v>178.54500000000002</c:v>
                </c:pt>
                <c:pt idx="31">
                  <c:v>177.86199999999999</c:v>
                </c:pt>
                <c:pt idx="32">
                  <c:v>177.18</c:v>
                </c:pt>
                <c:pt idx="33">
                  <c:v>176.501</c:v>
                </c:pt>
                <c:pt idx="34">
                  <c:v>175.82300000000001</c:v>
                </c:pt>
                <c:pt idx="35">
                  <c:v>175.148</c:v>
                </c:pt>
                <c:pt idx="36">
                  <c:v>174.47399999999999</c:v>
                </c:pt>
                <c:pt idx="37">
                  <c:v>173.80200000000002</c:v>
                </c:pt>
                <c:pt idx="38">
                  <c:v>173.13200000000001</c:v>
                </c:pt>
                <c:pt idx="39">
                  <c:v>172.464</c:v>
                </c:pt>
                <c:pt idx="40">
                  <c:v>171.798</c:v>
                </c:pt>
                <c:pt idx="41">
                  <c:v>171.13300000000001</c:v>
                </c:pt>
                <c:pt idx="42">
                  <c:v>170.47</c:v>
                </c:pt>
                <c:pt idx="43">
                  <c:v>169.81</c:v>
                </c:pt>
                <c:pt idx="44">
                  <c:v>169.15099999999998</c:v>
                </c:pt>
                <c:pt idx="45">
                  <c:v>168.49299999999999</c:v>
                </c:pt>
                <c:pt idx="46">
                  <c:v>167.83799999999999</c:v>
                </c:pt>
                <c:pt idx="47">
                  <c:v>167.184</c:v>
                </c:pt>
                <c:pt idx="48">
                  <c:v>166.53200000000001</c:v>
                </c:pt>
                <c:pt idx="49">
                  <c:v>165.881</c:v>
                </c:pt>
                <c:pt idx="50">
                  <c:v>165.233</c:v>
                </c:pt>
                <c:pt idx="51">
                  <c:v>164.58600000000001</c:v>
                </c:pt>
                <c:pt idx="52">
                  <c:v>163.94</c:v>
                </c:pt>
                <c:pt idx="53">
                  <c:v>163.297</c:v>
                </c:pt>
                <c:pt idx="54">
                  <c:v>162.655</c:v>
                </c:pt>
                <c:pt idx="55">
                  <c:v>162.01499999999999</c:v>
                </c:pt>
                <c:pt idx="56">
                  <c:v>161.37699999999998</c:v>
                </c:pt>
                <c:pt idx="57">
                  <c:v>160.73999999999998</c:v>
                </c:pt>
                <c:pt idx="58">
                  <c:v>160.10499999999999</c:v>
                </c:pt>
                <c:pt idx="59">
                  <c:v>159.471</c:v>
                </c:pt>
                <c:pt idx="60">
                  <c:v>158.84</c:v>
                </c:pt>
                <c:pt idx="61">
                  <c:v>158.20899999999997</c:v>
                </c:pt>
                <c:pt idx="62">
                  <c:v>157.58099999999999</c:v>
                </c:pt>
                <c:pt idx="63">
                  <c:v>156.95400000000001</c:v>
                </c:pt>
                <c:pt idx="64">
                  <c:v>156.32900000000001</c:v>
                </c:pt>
                <c:pt idx="65">
                  <c:v>155.70500000000001</c:v>
                </c:pt>
                <c:pt idx="66">
                  <c:v>155.083</c:v>
                </c:pt>
                <c:pt idx="67">
                  <c:v>154.46199999999999</c:v>
                </c:pt>
                <c:pt idx="68">
                  <c:v>153.84300000000002</c:v>
                </c:pt>
                <c:pt idx="69">
                  <c:v>153.226</c:v>
                </c:pt>
                <c:pt idx="70">
                  <c:v>152.60999999999999</c:v>
                </c:pt>
                <c:pt idx="71">
                  <c:v>151.99599999999998</c:v>
                </c:pt>
                <c:pt idx="72">
                  <c:v>151.38399999999999</c:v>
                </c:pt>
                <c:pt idx="73">
                  <c:v>150.773</c:v>
                </c:pt>
                <c:pt idx="74">
                  <c:v>150.16299999999998</c:v>
                </c:pt>
                <c:pt idx="75">
                  <c:v>149.55500000000001</c:v>
                </c:pt>
                <c:pt idx="76">
                  <c:v>148.94900000000001</c:v>
                </c:pt>
                <c:pt idx="77">
                  <c:v>148.34399999999999</c:v>
                </c:pt>
                <c:pt idx="78">
                  <c:v>147.74</c:v>
                </c:pt>
                <c:pt idx="79">
                  <c:v>147.13799999999998</c:v>
                </c:pt>
                <c:pt idx="80">
                  <c:v>146.53800000000001</c:v>
                </c:pt>
                <c:pt idx="81">
                  <c:v>145.93800000000002</c:v>
                </c:pt>
                <c:pt idx="82">
                  <c:v>145.34100000000001</c:v>
                </c:pt>
                <c:pt idx="83">
                  <c:v>144.744</c:v>
                </c:pt>
                <c:pt idx="84">
                  <c:v>144.149</c:v>
                </c:pt>
                <c:pt idx="85">
                  <c:v>143.55599999999998</c:v>
                </c:pt>
                <c:pt idx="86">
                  <c:v>142.964</c:v>
                </c:pt>
                <c:pt idx="87">
                  <c:v>142.37299999999999</c:v>
                </c:pt>
                <c:pt idx="88">
                  <c:v>141.78399999999999</c:v>
                </c:pt>
                <c:pt idx="89">
                  <c:v>141.197</c:v>
                </c:pt>
                <c:pt idx="90">
                  <c:v>140.61000000000001</c:v>
                </c:pt>
                <c:pt idx="91">
                  <c:v>140.02500000000001</c:v>
                </c:pt>
                <c:pt idx="92">
                  <c:v>139.44200000000001</c:v>
                </c:pt>
                <c:pt idx="93">
                  <c:v>138.86000000000001</c:v>
                </c:pt>
                <c:pt idx="94">
                  <c:v>138.27900000000002</c:v>
                </c:pt>
                <c:pt idx="95">
                  <c:v>137.69899999999998</c:v>
                </c:pt>
                <c:pt idx="96">
                  <c:v>137.12099999999998</c:v>
                </c:pt>
                <c:pt idx="97">
                  <c:v>136.54400000000001</c:v>
                </c:pt>
                <c:pt idx="98">
                  <c:v>135.96899999999999</c:v>
                </c:pt>
                <c:pt idx="99">
                  <c:v>135.39499999999998</c:v>
                </c:pt>
                <c:pt idx="100">
                  <c:v>134.822</c:v>
                </c:pt>
                <c:pt idx="101">
                  <c:v>134.25</c:v>
                </c:pt>
                <c:pt idx="102">
                  <c:v>133.68</c:v>
                </c:pt>
                <c:pt idx="103">
                  <c:v>133.11100000000002</c:v>
                </c:pt>
                <c:pt idx="104">
                  <c:v>132.54300000000001</c:v>
                </c:pt>
                <c:pt idx="105">
                  <c:v>131.977</c:v>
                </c:pt>
                <c:pt idx="106">
                  <c:v>131.41200000000001</c:v>
                </c:pt>
                <c:pt idx="107">
                  <c:v>130.84799999999998</c:v>
                </c:pt>
                <c:pt idx="108">
                  <c:v>130.286</c:v>
                </c:pt>
                <c:pt idx="109">
                  <c:v>129.72499999999999</c:v>
                </c:pt>
                <c:pt idx="110">
                  <c:v>129.16499999999999</c:v>
                </c:pt>
                <c:pt idx="111">
                  <c:v>128.607</c:v>
                </c:pt>
                <c:pt idx="112">
                  <c:v>128.04900000000001</c:v>
                </c:pt>
                <c:pt idx="113">
                  <c:v>127.49299999999999</c:v>
                </c:pt>
                <c:pt idx="114">
                  <c:v>126.93799999999999</c:v>
                </c:pt>
                <c:pt idx="115">
                  <c:v>126.384</c:v>
                </c:pt>
                <c:pt idx="116">
                  <c:v>125.831</c:v>
                </c:pt>
                <c:pt idx="117">
                  <c:v>125.28</c:v>
                </c:pt>
                <c:pt idx="118">
                  <c:v>124.72900000000001</c:v>
                </c:pt>
                <c:pt idx="119">
                  <c:v>124.17999999999999</c:v>
                </c:pt>
                <c:pt idx="120">
                  <c:v>123.63200000000001</c:v>
                </c:pt>
                <c:pt idx="121">
                  <c:v>123.086</c:v>
                </c:pt>
                <c:pt idx="122">
                  <c:v>122.53999999999999</c:v>
                </c:pt>
                <c:pt idx="123">
                  <c:v>121.996</c:v>
                </c:pt>
                <c:pt idx="124">
                  <c:v>121.453</c:v>
                </c:pt>
                <c:pt idx="125">
                  <c:v>120.911</c:v>
                </c:pt>
                <c:pt idx="126">
                  <c:v>120.37</c:v>
                </c:pt>
                <c:pt idx="127">
                  <c:v>119.83099999999999</c:v>
                </c:pt>
                <c:pt idx="128">
                  <c:v>119.292</c:v>
                </c:pt>
                <c:pt idx="129">
                  <c:v>118.755</c:v>
                </c:pt>
                <c:pt idx="130">
                  <c:v>118.21900000000001</c:v>
                </c:pt>
                <c:pt idx="131">
                  <c:v>117.684</c:v>
                </c:pt>
                <c:pt idx="132">
                  <c:v>117.15</c:v>
                </c:pt>
                <c:pt idx="133">
                  <c:v>116.617</c:v>
                </c:pt>
                <c:pt idx="134">
                  <c:v>116.08499999999999</c:v>
                </c:pt>
                <c:pt idx="135">
                  <c:v>115.554</c:v>
                </c:pt>
                <c:pt idx="136">
                  <c:v>115.02500000000001</c:v>
                </c:pt>
                <c:pt idx="137">
                  <c:v>114.496</c:v>
                </c:pt>
                <c:pt idx="138">
                  <c:v>113.96899999999999</c:v>
                </c:pt>
                <c:pt idx="139">
                  <c:v>113.443</c:v>
                </c:pt>
                <c:pt idx="140">
                  <c:v>112.91800000000001</c:v>
                </c:pt>
                <c:pt idx="141">
                  <c:v>112.39399999999999</c:v>
                </c:pt>
                <c:pt idx="142">
                  <c:v>111.871</c:v>
                </c:pt>
                <c:pt idx="143">
                  <c:v>111.349</c:v>
                </c:pt>
                <c:pt idx="144">
                  <c:v>110.828</c:v>
                </c:pt>
                <c:pt idx="145">
                  <c:v>110.309</c:v>
                </c:pt>
                <c:pt idx="146">
                  <c:v>109.78999999999999</c:v>
                </c:pt>
                <c:pt idx="147">
                  <c:v>109.273</c:v>
                </c:pt>
                <c:pt idx="148">
                  <c:v>108.75700000000001</c:v>
                </c:pt>
                <c:pt idx="149">
                  <c:v>108.241</c:v>
                </c:pt>
                <c:pt idx="150">
                  <c:v>107.727</c:v>
                </c:pt>
                <c:pt idx="151">
                  <c:v>107.21300000000001</c:v>
                </c:pt>
                <c:pt idx="152">
                  <c:v>106.70100000000001</c:v>
                </c:pt>
                <c:pt idx="153">
                  <c:v>106.18900000000001</c:v>
                </c:pt>
                <c:pt idx="154">
                  <c:v>105.679</c:v>
                </c:pt>
                <c:pt idx="155">
                  <c:v>105.169</c:v>
                </c:pt>
                <c:pt idx="156">
                  <c:v>104.661</c:v>
                </c:pt>
                <c:pt idx="157">
                  <c:v>104.154</c:v>
                </c:pt>
                <c:pt idx="158">
                  <c:v>103.64700000000001</c:v>
                </c:pt>
                <c:pt idx="159">
                  <c:v>103.142</c:v>
                </c:pt>
                <c:pt idx="160">
                  <c:v>102.637</c:v>
                </c:pt>
                <c:pt idx="161">
                  <c:v>102.134</c:v>
                </c:pt>
                <c:pt idx="162">
                  <c:v>101.63200000000001</c:v>
                </c:pt>
                <c:pt idx="163">
                  <c:v>101.13</c:v>
                </c:pt>
                <c:pt idx="164">
                  <c:v>100.63</c:v>
                </c:pt>
                <c:pt idx="165">
                  <c:v>100.131</c:v>
                </c:pt>
                <c:pt idx="166">
                  <c:v>99.632599999999996</c:v>
                </c:pt>
                <c:pt idx="167">
                  <c:v>99.135300000000001</c:v>
                </c:pt>
                <c:pt idx="168">
                  <c:v>98.638900000000007</c:v>
                </c:pt>
                <c:pt idx="169">
                  <c:v>98.143499999999989</c:v>
                </c:pt>
                <c:pt idx="170">
                  <c:v>97.649000000000001</c:v>
                </c:pt>
                <c:pt idx="171">
                  <c:v>97.1554</c:v>
                </c:pt>
                <c:pt idx="172">
                  <c:v>96.662899999999993</c:v>
                </c:pt>
                <c:pt idx="173">
                  <c:v>96.171199999999999</c:v>
                </c:pt>
                <c:pt idx="174">
                  <c:v>95.680499999999995</c:v>
                </c:pt>
                <c:pt idx="175">
                  <c:v>95.19080000000001</c:v>
                </c:pt>
                <c:pt idx="176">
                  <c:v>94.702100000000002</c:v>
                </c:pt>
                <c:pt idx="177">
                  <c:v>94.214299999999994</c:v>
                </c:pt>
                <c:pt idx="178">
                  <c:v>93.727500000000006</c:v>
                </c:pt>
                <c:pt idx="179">
                  <c:v>93.241599999999991</c:v>
                </c:pt>
                <c:pt idx="180">
                  <c:v>92.756699999999995</c:v>
                </c:pt>
                <c:pt idx="181">
                  <c:v>92.272800000000004</c:v>
                </c:pt>
                <c:pt idx="182">
                  <c:v>91.789899999999989</c:v>
                </c:pt>
                <c:pt idx="183">
                  <c:v>91.308000000000007</c:v>
                </c:pt>
                <c:pt idx="184">
                  <c:v>90.826999999999998</c:v>
                </c:pt>
                <c:pt idx="185">
                  <c:v>90.347099999999998</c:v>
                </c:pt>
                <c:pt idx="186">
                  <c:v>89.868100000000013</c:v>
                </c:pt>
                <c:pt idx="187">
                  <c:v>89.390100000000004</c:v>
                </c:pt>
                <c:pt idx="188">
                  <c:v>88.912900000000008</c:v>
                </c:pt>
                <c:pt idx="189">
                  <c:v>88.436699999999988</c:v>
                </c:pt>
                <c:pt idx="190">
                  <c:v>87.961399999999998</c:v>
                </c:pt>
                <c:pt idx="191">
                  <c:v>87.487099999999998</c:v>
                </c:pt>
                <c:pt idx="192">
                  <c:v>87.013599999999997</c:v>
                </c:pt>
                <c:pt idx="193">
                  <c:v>86.5411</c:v>
                </c:pt>
                <c:pt idx="194">
                  <c:v>86.069499999999991</c:v>
                </c:pt>
                <c:pt idx="195">
                  <c:v>85.5989</c:v>
                </c:pt>
                <c:pt idx="196">
                  <c:v>85.129199999999997</c:v>
                </c:pt>
                <c:pt idx="197">
                  <c:v>84.660399999999996</c:v>
                </c:pt>
                <c:pt idx="198">
                  <c:v>84.192600000000013</c:v>
                </c:pt>
                <c:pt idx="199">
                  <c:v>83.725800000000007</c:v>
                </c:pt>
                <c:pt idx="200">
                  <c:v>83.259900000000002</c:v>
                </c:pt>
                <c:pt idx="201">
                  <c:v>82.794999999999987</c:v>
                </c:pt>
                <c:pt idx="202">
                  <c:v>82.331000000000003</c:v>
                </c:pt>
                <c:pt idx="203">
                  <c:v>81.867999999999995</c:v>
                </c:pt>
                <c:pt idx="204">
                  <c:v>81.405900000000003</c:v>
                </c:pt>
                <c:pt idx="205">
                  <c:v>80.944900000000004</c:v>
                </c:pt>
                <c:pt idx="206">
                  <c:v>80.484799999999993</c:v>
                </c:pt>
                <c:pt idx="207">
                  <c:v>80.025700000000001</c:v>
                </c:pt>
                <c:pt idx="208">
                  <c:v>79.567599999999999</c:v>
                </c:pt>
                <c:pt idx="209">
                  <c:v>79.110399999999998</c:v>
                </c:pt>
                <c:pt idx="210">
                  <c:v>78.654199999999989</c:v>
                </c:pt>
                <c:pt idx="211">
                  <c:v>78.199099999999987</c:v>
                </c:pt>
                <c:pt idx="212">
                  <c:v>77.744900000000001</c:v>
                </c:pt>
                <c:pt idx="213">
                  <c:v>77.291700000000006</c:v>
                </c:pt>
                <c:pt idx="214">
                  <c:v>76.839500000000001</c:v>
                </c:pt>
                <c:pt idx="215">
                  <c:v>76.388199999999998</c:v>
                </c:pt>
                <c:pt idx="216">
                  <c:v>75.938000000000002</c:v>
                </c:pt>
                <c:pt idx="217">
                  <c:v>75.488799999999998</c:v>
                </c:pt>
                <c:pt idx="218">
                  <c:v>75.040599999999998</c:v>
                </c:pt>
                <c:pt idx="219">
                  <c:v>74.593499999999992</c:v>
                </c:pt>
                <c:pt idx="220">
                  <c:v>74.147300000000001</c:v>
                </c:pt>
                <c:pt idx="221">
                  <c:v>73.702199999999991</c:v>
                </c:pt>
                <c:pt idx="222">
                  <c:v>73.25800000000001</c:v>
                </c:pt>
                <c:pt idx="223">
                  <c:v>72.814900000000009</c:v>
                </c:pt>
                <c:pt idx="224">
                  <c:v>72.372900000000001</c:v>
                </c:pt>
                <c:pt idx="225">
                  <c:v>71.931899999999999</c:v>
                </c:pt>
                <c:pt idx="226">
                  <c:v>71.491900000000001</c:v>
                </c:pt>
                <c:pt idx="227">
                  <c:v>71.052900000000008</c:v>
                </c:pt>
                <c:pt idx="228">
                  <c:v>70.614999999999995</c:v>
                </c:pt>
                <c:pt idx="229">
                  <c:v>70.17819999999999</c:v>
                </c:pt>
                <c:pt idx="230">
                  <c:v>69.742399999999989</c:v>
                </c:pt>
                <c:pt idx="231">
                  <c:v>69.307699999999997</c:v>
                </c:pt>
                <c:pt idx="232">
                  <c:v>68.874099999999999</c:v>
                </c:pt>
                <c:pt idx="233">
                  <c:v>68.441699999999997</c:v>
                </c:pt>
                <c:pt idx="234">
                  <c:v>68.010300000000001</c:v>
                </c:pt>
                <c:pt idx="235">
                  <c:v>67.580100000000002</c:v>
                </c:pt>
                <c:pt idx="236">
                  <c:v>67.150999999999996</c:v>
                </c:pt>
                <c:pt idx="237">
                  <c:v>66.722999999999999</c:v>
                </c:pt>
                <c:pt idx="238">
                  <c:v>66.296099999999996</c:v>
                </c:pt>
                <c:pt idx="239">
                  <c:v>65.870399999999989</c:v>
                </c:pt>
                <c:pt idx="240">
                  <c:v>65.445700000000002</c:v>
                </c:pt>
                <c:pt idx="241">
                  <c:v>65.022300000000001</c:v>
                </c:pt>
                <c:pt idx="242">
                  <c:v>64.600000000000009</c:v>
                </c:pt>
                <c:pt idx="243">
                  <c:v>64.178899999999999</c:v>
                </c:pt>
                <c:pt idx="244">
                  <c:v>63.758999999999993</c:v>
                </c:pt>
                <c:pt idx="245">
                  <c:v>63.340299999999999</c:v>
                </c:pt>
                <c:pt idx="246">
                  <c:v>62.922900000000006</c:v>
                </c:pt>
                <c:pt idx="247">
                  <c:v>62.506699999999995</c:v>
                </c:pt>
                <c:pt idx="248">
                  <c:v>62.091700000000003</c:v>
                </c:pt>
                <c:pt idx="249">
                  <c:v>61.677900000000001</c:v>
                </c:pt>
                <c:pt idx="250">
                  <c:v>61.2654</c:v>
                </c:pt>
                <c:pt idx="251">
                  <c:v>60.854100000000003</c:v>
                </c:pt>
                <c:pt idx="252">
                  <c:v>60.443999999999996</c:v>
                </c:pt>
                <c:pt idx="253">
                  <c:v>60.0351</c:v>
                </c:pt>
                <c:pt idx="254">
                  <c:v>59.627600000000001</c:v>
                </c:pt>
                <c:pt idx="255">
                  <c:v>59.221500000000006</c:v>
                </c:pt>
                <c:pt idx="256">
                  <c:v>58.816800000000001</c:v>
                </c:pt>
                <c:pt idx="257">
                  <c:v>58.413499999999999</c:v>
                </c:pt>
                <c:pt idx="258">
                  <c:v>58.011699999999998</c:v>
                </c:pt>
                <c:pt idx="259">
                  <c:v>57.611200000000004</c:v>
                </c:pt>
                <c:pt idx="260">
                  <c:v>57.212199999999996</c:v>
                </c:pt>
                <c:pt idx="261">
                  <c:v>56.814599999999999</c:v>
                </c:pt>
                <c:pt idx="262">
                  <c:v>56.418399999999998</c:v>
                </c:pt>
                <c:pt idx="263">
                  <c:v>56.023700000000005</c:v>
                </c:pt>
                <c:pt idx="264">
                  <c:v>55.630299999999998</c:v>
                </c:pt>
                <c:pt idx="265">
                  <c:v>55.238399999999999</c:v>
                </c:pt>
                <c:pt idx="266">
                  <c:v>54.847899999999996</c:v>
                </c:pt>
                <c:pt idx="267">
                  <c:v>54.459000000000003</c:v>
                </c:pt>
                <c:pt idx="268">
                  <c:v>54.071800000000003</c:v>
                </c:pt>
                <c:pt idx="269">
                  <c:v>53.686300000000003</c:v>
                </c:pt>
                <c:pt idx="270">
                  <c:v>53.302399999999999</c:v>
                </c:pt>
                <c:pt idx="271">
                  <c:v>52.920099999999998</c:v>
                </c:pt>
                <c:pt idx="272">
                  <c:v>52.539500000000004</c:v>
                </c:pt>
                <c:pt idx="273">
                  <c:v>52.160499999999999</c:v>
                </c:pt>
                <c:pt idx="274">
                  <c:v>51.783099999999997</c:v>
                </c:pt>
                <c:pt idx="275">
                  <c:v>51.407399999999996</c:v>
                </c:pt>
                <c:pt idx="276">
                  <c:v>51.033299999999997</c:v>
                </c:pt>
                <c:pt idx="277">
                  <c:v>50.660900000000005</c:v>
                </c:pt>
                <c:pt idx="278">
                  <c:v>50.29</c:v>
                </c:pt>
                <c:pt idx="279">
                  <c:v>49.9208</c:v>
                </c:pt>
                <c:pt idx="280">
                  <c:v>49.552999999999997</c:v>
                </c:pt>
                <c:pt idx="281">
                  <c:v>49.186700000000002</c:v>
                </c:pt>
                <c:pt idx="282">
                  <c:v>48.821799999999996</c:v>
                </c:pt>
                <c:pt idx="283">
                  <c:v>48.458300000000001</c:v>
                </c:pt>
                <c:pt idx="284">
                  <c:v>48.096299999999999</c:v>
                </c:pt>
                <c:pt idx="285">
                  <c:v>47.735700000000001</c:v>
                </c:pt>
                <c:pt idx="286">
                  <c:v>47.3765</c:v>
                </c:pt>
                <c:pt idx="287">
                  <c:v>47.018699999999995</c:v>
                </c:pt>
                <c:pt idx="288">
                  <c:v>46.662299999999995</c:v>
                </c:pt>
                <c:pt idx="289">
                  <c:v>46.307400000000001</c:v>
                </c:pt>
                <c:pt idx="290">
                  <c:v>45.953899999999997</c:v>
                </c:pt>
                <c:pt idx="291">
                  <c:v>45.601799999999997</c:v>
                </c:pt>
                <c:pt idx="292">
                  <c:v>45.251100000000001</c:v>
                </c:pt>
                <c:pt idx="293">
                  <c:v>44.901800000000001</c:v>
                </c:pt>
                <c:pt idx="294">
                  <c:v>44.553799999999995</c:v>
                </c:pt>
                <c:pt idx="295">
                  <c:v>44.206899999999997</c:v>
                </c:pt>
                <c:pt idx="296">
                  <c:v>43.861200000000004</c:v>
                </c:pt>
                <c:pt idx="297">
                  <c:v>43.516600000000004</c:v>
                </c:pt>
                <c:pt idx="298">
                  <c:v>43.173200000000001</c:v>
                </c:pt>
                <c:pt idx="299">
                  <c:v>42.8309</c:v>
                </c:pt>
                <c:pt idx="300">
                  <c:v>42.489899999999999</c:v>
                </c:pt>
                <c:pt idx="301">
                  <c:v>42.15</c:v>
                </c:pt>
                <c:pt idx="302">
                  <c:v>41.811300000000003</c:v>
                </c:pt>
                <c:pt idx="303">
                  <c:v>41.473700000000001</c:v>
                </c:pt>
                <c:pt idx="304">
                  <c:v>41.1374</c:v>
                </c:pt>
                <c:pt idx="305">
                  <c:v>40.802199999999999</c:v>
                </c:pt>
                <c:pt idx="306">
                  <c:v>40.468200000000003</c:v>
                </c:pt>
                <c:pt idx="307">
                  <c:v>40.135400000000004</c:v>
                </c:pt>
                <c:pt idx="308">
                  <c:v>39.803800000000003</c:v>
                </c:pt>
                <c:pt idx="309">
                  <c:v>39.473399999999998</c:v>
                </c:pt>
                <c:pt idx="310">
                  <c:v>39.144199999999998</c:v>
                </c:pt>
                <c:pt idx="311">
                  <c:v>38.816200000000002</c:v>
                </c:pt>
                <c:pt idx="312">
                  <c:v>38.489400000000003</c:v>
                </c:pt>
                <c:pt idx="313">
                  <c:v>38.163799999999995</c:v>
                </c:pt>
                <c:pt idx="314">
                  <c:v>37.839500000000001</c:v>
                </c:pt>
                <c:pt idx="315">
                  <c:v>37.516300000000001</c:v>
                </c:pt>
                <c:pt idx="316">
                  <c:v>37.194400000000002</c:v>
                </c:pt>
                <c:pt idx="317">
                  <c:v>36.873699999999999</c:v>
                </c:pt>
                <c:pt idx="318">
                  <c:v>36.554200000000002</c:v>
                </c:pt>
                <c:pt idx="319">
                  <c:v>36.235900000000001</c:v>
                </c:pt>
                <c:pt idx="320">
                  <c:v>35.918799999999997</c:v>
                </c:pt>
                <c:pt idx="321">
                  <c:v>35.603000000000002</c:v>
                </c:pt>
                <c:pt idx="322">
                  <c:v>35.288399999999996</c:v>
                </c:pt>
                <c:pt idx="323">
                  <c:v>34.975100000000005</c:v>
                </c:pt>
                <c:pt idx="324">
                  <c:v>34.662999999999997</c:v>
                </c:pt>
                <c:pt idx="325">
                  <c:v>34.3521</c:v>
                </c:pt>
                <c:pt idx="326">
                  <c:v>34.042500000000004</c:v>
                </c:pt>
                <c:pt idx="327">
                  <c:v>33.734200000000001</c:v>
                </c:pt>
                <c:pt idx="328">
                  <c:v>33.427</c:v>
                </c:pt>
                <c:pt idx="329">
                  <c:v>33.121200000000002</c:v>
                </c:pt>
                <c:pt idx="330">
                  <c:v>32.816600000000001</c:v>
                </c:pt>
                <c:pt idx="331">
                  <c:v>32.513199999999998</c:v>
                </c:pt>
                <c:pt idx="332">
                  <c:v>32.211100000000002</c:v>
                </c:pt>
                <c:pt idx="333">
                  <c:v>31.910300000000003</c:v>
                </c:pt>
                <c:pt idx="334">
                  <c:v>31.610800000000001</c:v>
                </c:pt>
                <c:pt idx="335">
                  <c:v>31.312600000000003</c:v>
                </c:pt>
                <c:pt idx="336">
                  <c:v>31.015699999999999</c:v>
                </c:pt>
                <c:pt idx="337">
                  <c:v>30.720000000000002</c:v>
                </c:pt>
                <c:pt idx="338">
                  <c:v>30.425699999999999</c:v>
                </c:pt>
                <c:pt idx="339">
                  <c:v>30.1326</c:v>
                </c:pt>
                <c:pt idx="340">
                  <c:v>29.840900000000001</c:v>
                </c:pt>
                <c:pt idx="341">
                  <c:v>29.5504</c:v>
                </c:pt>
                <c:pt idx="342">
                  <c:v>29.261300000000002</c:v>
                </c:pt>
                <c:pt idx="343">
                  <c:v>28.973400000000002</c:v>
                </c:pt>
                <c:pt idx="344">
                  <c:v>28.686900000000001</c:v>
                </c:pt>
                <c:pt idx="345">
                  <c:v>28.401599999999998</c:v>
                </c:pt>
                <c:pt idx="346">
                  <c:v>28.117699999999999</c:v>
                </c:pt>
                <c:pt idx="347">
                  <c:v>27.835100000000001</c:v>
                </c:pt>
                <c:pt idx="348">
                  <c:v>27.553799999999999</c:v>
                </c:pt>
                <c:pt idx="349">
                  <c:v>27.273800000000001</c:v>
                </c:pt>
                <c:pt idx="350">
                  <c:v>26.995200000000001</c:v>
                </c:pt>
                <c:pt idx="351">
                  <c:v>26.7179</c:v>
                </c:pt>
                <c:pt idx="352">
                  <c:v>26.442</c:v>
                </c:pt>
                <c:pt idx="353">
                  <c:v>26.167400000000001</c:v>
                </c:pt>
                <c:pt idx="354">
                  <c:v>25.894099999999998</c:v>
                </c:pt>
                <c:pt idx="355">
                  <c:v>25.622200000000003</c:v>
                </c:pt>
                <c:pt idx="356">
                  <c:v>25.351599999999998</c:v>
                </c:pt>
                <c:pt idx="357">
                  <c:v>25.0824</c:v>
                </c:pt>
                <c:pt idx="358">
                  <c:v>24.814499999999999</c:v>
                </c:pt>
                <c:pt idx="359">
                  <c:v>24.548000000000002</c:v>
                </c:pt>
                <c:pt idx="360">
                  <c:v>24.282899999999998</c:v>
                </c:pt>
                <c:pt idx="361">
                  <c:v>24.019200000000001</c:v>
                </c:pt>
                <c:pt idx="362">
                  <c:v>23.756900000000002</c:v>
                </c:pt>
                <c:pt idx="363">
                  <c:v>23.495899999999999</c:v>
                </c:pt>
                <c:pt idx="364">
                  <c:v>23.2364</c:v>
                </c:pt>
                <c:pt idx="365">
                  <c:v>22.978200000000001</c:v>
                </c:pt>
                <c:pt idx="366">
                  <c:v>22.721399999999999</c:v>
                </c:pt>
                <c:pt idx="367">
                  <c:v>22.466000000000001</c:v>
                </c:pt>
                <c:pt idx="368">
                  <c:v>22.212</c:v>
                </c:pt>
                <c:pt idx="369">
                  <c:v>21.959499999999998</c:v>
                </c:pt>
                <c:pt idx="370">
                  <c:v>21.708300000000001</c:v>
                </c:pt>
                <c:pt idx="371">
                  <c:v>21.458600000000001</c:v>
                </c:pt>
                <c:pt idx="372">
                  <c:v>21.2103</c:v>
                </c:pt>
                <c:pt idx="373">
                  <c:v>20.9634</c:v>
                </c:pt>
                <c:pt idx="374">
                  <c:v>20.7179</c:v>
                </c:pt>
                <c:pt idx="375">
                  <c:v>20.4739</c:v>
                </c:pt>
                <c:pt idx="376">
                  <c:v>20.231300000000001</c:v>
                </c:pt>
                <c:pt idx="377">
                  <c:v>19.990100000000002</c:v>
                </c:pt>
                <c:pt idx="378">
                  <c:v>19.750299999999999</c:v>
                </c:pt>
                <c:pt idx="379">
                  <c:v>19.512</c:v>
                </c:pt>
                <c:pt idx="380">
                  <c:v>19.275199999999998</c:v>
                </c:pt>
                <c:pt idx="381">
                  <c:v>19.0398</c:v>
                </c:pt>
                <c:pt idx="382">
                  <c:v>18.805900000000001</c:v>
                </c:pt>
                <c:pt idx="383">
                  <c:v>18.573399999999999</c:v>
                </c:pt>
                <c:pt idx="384">
                  <c:v>18.342399999999998</c:v>
                </c:pt>
                <c:pt idx="385">
                  <c:v>18.1129</c:v>
                </c:pt>
                <c:pt idx="386">
                  <c:v>17.884799999999998</c:v>
                </c:pt>
                <c:pt idx="387">
                  <c:v>17.658199999999997</c:v>
                </c:pt>
                <c:pt idx="388">
                  <c:v>17.433199999999999</c:v>
                </c:pt>
                <c:pt idx="389">
                  <c:v>17.209599999999998</c:v>
                </c:pt>
                <c:pt idx="390">
                  <c:v>16.987500000000001</c:v>
                </c:pt>
                <c:pt idx="391">
                  <c:v>16.7668</c:v>
                </c:pt>
                <c:pt idx="392">
                  <c:v>16.547699999999999</c:v>
                </c:pt>
                <c:pt idx="393">
                  <c:v>16.330100000000002</c:v>
                </c:pt>
                <c:pt idx="394">
                  <c:v>16.114000000000001</c:v>
                </c:pt>
                <c:pt idx="395">
                  <c:v>15.899300000000002</c:v>
                </c:pt>
                <c:pt idx="396">
                  <c:v>15.686200000000001</c:v>
                </c:pt>
                <c:pt idx="397">
                  <c:v>15.474600000000001</c:v>
                </c:pt>
                <c:pt idx="398">
                  <c:v>15.2645</c:v>
                </c:pt>
                <c:pt idx="399">
                  <c:v>15.055900000000001</c:v>
                </c:pt>
                <c:pt idx="400">
                  <c:v>14.8489</c:v>
                </c:pt>
                <c:pt idx="401">
                  <c:v>14.643400000000002</c:v>
                </c:pt>
                <c:pt idx="402">
                  <c:v>14.439499999999999</c:v>
                </c:pt>
                <c:pt idx="403">
                  <c:v>14.237</c:v>
                </c:pt>
                <c:pt idx="404">
                  <c:v>14.036099999999999</c:v>
                </c:pt>
                <c:pt idx="405">
                  <c:v>13.8368</c:v>
                </c:pt>
                <c:pt idx="406">
                  <c:v>13.638999999999999</c:v>
                </c:pt>
                <c:pt idx="407">
                  <c:v>13.4428</c:v>
                </c:pt>
                <c:pt idx="408">
                  <c:v>13.248100000000001</c:v>
                </c:pt>
                <c:pt idx="409">
                  <c:v>13.055000000000001</c:v>
                </c:pt>
                <c:pt idx="410">
                  <c:v>12.8634</c:v>
                </c:pt>
                <c:pt idx="411">
                  <c:v>12.673399999999999</c:v>
                </c:pt>
                <c:pt idx="412">
                  <c:v>12.484999999999999</c:v>
                </c:pt>
                <c:pt idx="413">
                  <c:v>12.2982</c:v>
                </c:pt>
                <c:pt idx="414">
                  <c:v>12.1129</c:v>
                </c:pt>
                <c:pt idx="415">
                  <c:v>11.9292</c:v>
                </c:pt>
                <c:pt idx="416">
                  <c:v>11.7471</c:v>
                </c:pt>
                <c:pt idx="417">
                  <c:v>11.5665</c:v>
                </c:pt>
                <c:pt idx="418">
                  <c:v>11.387499999999999</c:v>
                </c:pt>
                <c:pt idx="419">
                  <c:v>11.210100000000001</c:v>
                </c:pt>
                <c:pt idx="420">
                  <c:v>11.0343</c:v>
                </c:pt>
                <c:pt idx="421">
                  <c:v>10.86</c:v>
                </c:pt>
                <c:pt idx="422">
                  <c:v>10.6874</c:v>
                </c:pt>
                <c:pt idx="423">
                  <c:v>10.516299999999999</c:v>
                </c:pt>
                <c:pt idx="424">
                  <c:v>10.3468</c:v>
                </c:pt>
                <c:pt idx="425">
                  <c:v>10.178899999999999</c:v>
                </c:pt>
                <c:pt idx="426">
                  <c:v>10.012600000000001</c:v>
                </c:pt>
                <c:pt idx="427">
                  <c:v>9.8478399999999997</c:v>
                </c:pt>
                <c:pt idx="428">
                  <c:v>9.684709999999999</c:v>
                </c:pt>
                <c:pt idx="429">
                  <c:v>9.52318</c:v>
                </c:pt>
                <c:pt idx="430">
                  <c:v>9.3632500000000007</c:v>
                </c:pt>
                <c:pt idx="431">
                  <c:v>9.2049000000000003</c:v>
                </c:pt>
                <c:pt idx="432">
                  <c:v>9.0481400000000001</c:v>
                </c:pt>
                <c:pt idx="433">
                  <c:v>8.8929600000000004</c:v>
                </c:pt>
                <c:pt idx="434">
                  <c:v>8.7393999999999998</c:v>
                </c:pt>
                <c:pt idx="435">
                  <c:v>8.5874500000000005</c:v>
                </c:pt>
                <c:pt idx="436">
                  <c:v>8.4371099999999988</c:v>
                </c:pt>
                <c:pt idx="437">
                  <c:v>8.2883599999999991</c:v>
                </c:pt>
                <c:pt idx="438">
                  <c:v>8.1411899999999999</c:v>
                </c:pt>
                <c:pt idx="439">
                  <c:v>7.9956000000000005</c:v>
                </c:pt>
                <c:pt idx="440">
                  <c:v>7.8516000000000004</c:v>
                </c:pt>
                <c:pt idx="441">
                  <c:v>7.7092000000000001</c:v>
                </c:pt>
                <c:pt idx="442">
                  <c:v>7.5684100000000001</c:v>
                </c:pt>
                <c:pt idx="443">
                  <c:v>7.4291899999999993</c:v>
                </c:pt>
                <c:pt idx="444">
                  <c:v>7.29155</c:v>
                </c:pt>
                <c:pt idx="445">
                  <c:v>7.1554699999999993</c:v>
                </c:pt>
                <c:pt idx="446">
                  <c:v>7.0209399999999995</c:v>
                </c:pt>
                <c:pt idx="447">
                  <c:v>6.8879799999999998</c:v>
                </c:pt>
                <c:pt idx="448">
                  <c:v>6.7566199999999998</c:v>
                </c:pt>
                <c:pt idx="449">
                  <c:v>6.6268400000000005</c:v>
                </c:pt>
                <c:pt idx="450">
                  <c:v>6.4986499999999996</c:v>
                </c:pt>
                <c:pt idx="451">
                  <c:v>6.3720299999999996</c:v>
                </c:pt>
                <c:pt idx="452">
                  <c:v>6.2469999999999999</c:v>
                </c:pt>
                <c:pt idx="453">
                  <c:v>6.1235300000000006</c:v>
                </c:pt>
                <c:pt idx="454">
                  <c:v>6.00162</c:v>
                </c:pt>
                <c:pt idx="455">
                  <c:v>5.8812699999999998</c:v>
                </c:pt>
                <c:pt idx="456">
                  <c:v>5.7625000000000002</c:v>
                </c:pt>
                <c:pt idx="457">
                  <c:v>5.6452799999999996</c:v>
                </c:pt>
                <c:pt idx="458">
                  <c:v>5.5296099999999999</c:v>
                </c:pt>
                <c:pt idx="459">
                  <c:v>5.41547</c:v>
                </c:pt>
                <c:pt idx="460">
                  <c:v>5.3029099999999998</c:v>
                </c:pt>
                <c:pt idx="461">
                  <c:v>5.1918899999999999</c:v>
                </c:pt>
                <c:pt idx="462">
                  <c:v>5.0824100000000003</c:v>
                </c:pt>
                <c:pt idx="463">
                  <c:v>4.97445</c:v>
                </c:pt>
                <c:pt idx="464">
                  <c:v>4.8680099999999999</c:v>
                </c:pt>
                <c:pt idx="465">
                  <c:v>4.7631000000000006</c:v>
                </c:pt>
                <c:pt idx="466">
                  <c:v>4.6596900000000003</c:v>
                </c:pt>
                <c:pt idx="467">
                  <c:v>4.5577699999999997</c:v>
                </c:pt>
                <c:pt idx="468">
                  <c:v>4.4573299999999998</c:v>
                </c:pt>
                <c:pt idx="469">
                  <c:v>4.3584000000000005</c:v>
                </c:pt>
                <c:pt idx="470">
                  <c:v>4.2609900000000005</c:v>
                </c:pt>
                <c:pt idx="471">
                  <c:v>4.1650700000000001</c:v>
                </c:pt>
                <c:pt idx="472">
                  <c:v>4.0706199999999999</c:v>
                </c:pt>
                <c:pt idx="473">
                  <c:v>3.9776300000000004</c:v>
                </c:pt>
                <c:pt idx="474">
                  <c:v>3.88611</c:v>
                </c:pt>
                <c:pt idx="475">
                  <c:v>3.7960500000000001</c:v>
                </c:pt>
                <c:pt idx="476">
                  <c:v>3.70743</c:v>
                </c:pt>
                <c:pt idx="477">
                  <c:v>3.62026</c:v>
                </c:pt>
                <c:pt idx="478">
                  <c:v>3.5345</c:v>
                </c:pt>
                <c:pt idx="479">
                  <c:v>3.4501599999999999</c:v>
                </c:pt>
                <c:pt idx="480">
                  <c:v>3.3672400000000002</c:v>
                </c:pt>
                <c:pt idx="481">
                  <c:v>3.28573</c:v>
                </c:pt>
                <c:pt idx="482">
                  <c:v>3.2056099999999996</c:v>
                </c:pt>
                <c:pt idx="483">
                  <c:v>3.1268899999999999</c:v>
                </c:pt>
                <c:pt idx="484">
                  <c:v>3.0495700000000001</c:v>
                </c:pt>
                <c:pt idx="485">
                  <c:v>2.9736099999999999</c:v>
                </c:pt>
                <c:pt idx="486">
                  <c:v>2.8990299999999998</c:v>
                </c:pt>
                <c:pt idx="487">
                  <c:v>2.8258100000000002</c:v>
                </c:pt>
                <c:pt idx="488">
                  <c:v>2.7539199999999999</c:v>
                </c:pt>
                <c:pt idx="489">
                  <c:v>2.68336</c:v>
                </c:pt>
                <c:pt idx="490">
                  <c:v>2.6141099999999997</c:v>
                </c:pt>
                <c:pt idx="491">
                  <c:v>2.54616</c:v>
                </c:pt>
                <c:pt idx="492">
                  <c:v>2.4794800000000001</c:v>
                </c:pt>
                <c:pt idx="493">
                  <c:v>2.4141000000000004</c:v>
                </c:pt>
                <c:pt idx="494">
                  <c:v>2.35</c:v>
                </c:pt>
                <c:pt idx="495">
                  <c:v>2.2871699999999997</c:v>
                </c:pt>
                <c:pt idx="496">
                  <c:v>2.22559</c:v>
                </c:pt>
                <c:pt idx="497">
                  <c:v>2.1652499999999999</c:v>
                </c:pt>
                <c:pt idx="498">
                  <c:v>2.1061299999999998</c:v>
                </c:pt>
                <c:pt idx="499">
                  <c:v>2.0482299999999998</c:v>
                </c:pt>
                <c:pt idx="500">
                  <c:v>1.9915000000000003</c:v>
                </c:pt>
                <c:pt idx="501">
                  <c:v>1.9359600000000001</c:v>
                </c:pt>
                <c:pt idx="502">
                  <c:v>1.8816200000000001</c:v>
                </c:pt>
                <c:pt idx="503">
                  <c:v>1.8284400000000001</c:v>
                </c:pt>
                <c:pt idx="504">
                  <c:v>1.7764</c:v>
                </c:pt>
                <c:pt idx="505">
                  <c:v>1.7255099999999999</c:v>
                </c:pt>
                <c:pt idx="506">
                  <c:v>1.67574</c:v>
                </c:pt>
                <c:pt idx="507">
                  <c:v>1.6270799999999999</c:v>
                </c:pt>
                <c:pt idx="508">
                  <c:v>1.57952</c:v>
                </c:pt>
                <c:pt idx="509">
                  <c:v>1.53305</c:v>
                </c:pt>
                <c:pt idx="510">
                  <c:v>1.4876399999999999</c:v>
                </c:pt>
                <c:pt idx="511">
                  <c:v>1.44329</c:v>
                </c:pt>
                <c:pt idx="512">
                  <c:v>1.39998</c:v>
                </c:pt>
                <c:pt idx="513">
                  <c:v>1.3576899999999998</c:v>
                </c:pt>
                <c:pt idx="514">
                  <c:v>1.3164199999999999</c:v>
                </c:pt>
                <c:pt idx="515">
                  <c:v>1.2761499999999999</c:v>
                </c:pt>
                <c:pt idx="516">
                  <c:v>1.2368800000000002</c:v>
                </c:pt>
                <c:pt idx="517">
                  <c:v>1.1985600000000001</c:v>
                </c:pt>
                <c:pt idx="518">
                  <c:v>1.1612100000000001</c:v>
                </c:pt>
                <c:pt idx="519">
                  <c:v>1.1247900000000002</c:v>
                </c:pt>
                <c:pt idx="520">
                  <c:v>1.08928</c:v>
                </c:pt>
                <c:pt idx="521">
                  <c:v>1.0546799999999998</c:v>
                </c:pt>
                <c:pt idx="522">
                  <c:v>1.02098</c:v>
                </c:pt>
                <c:pt idx="523">
                  <c:v>0.9881390000000001</c:v>
                </c:pt>
                <c:pt idx="524">
                  <c:v>0.95617799999999997</c:v>
                </c:pt>
                <c:pt idx="525">
                  <c:v>0.92507600000000001</c:v>
                </c:pt>
                <c:pt idx="526">
                  <c:v>0.89480799999999994</c:v>
                </c:pt>
                <c:pt idx="527">
                  <c:v>0.865367</c:v>
                </c:pt>
                <c:pt idx="528">
                  <c:v>0.83674000000000004</c:v>
                </c:pt>
                <c:pt idx="529">
                  <c:v>0.80889999999999995</c:v>
                </c:pt>
                <c:pt idx="530">
                  <c:v>0.78183099999999994</c:v>
                </c:pt>
                <c:pt idx="531">
                  <c:v>0.75553100000000006</c:v>
                </c:pt>
                <c:pt idx="532">
                  <c:v>0.72997899999999993</c:v>
                </c:pt>
                <c:pt idx="533">
                  <c:v>0.70514899999999991</c:v>
                </c:pt>
                <c:pt idx="534">
                  <c:v>0.68102699999999994</c:v>
                </c:pt>
                <c:pt idx="535">
                  <c:v>0.65760200000000002</c:v>
                </c:pt>
                <c:pt idx="536">
                  <c:v>0.63485999999999998</c:v>
                </c:pt>
                <c:pt idx="537">
                  <c:v>0.61279899999999998</c:v>
                </c:pt>
                <c:pt idx="538">
                  <c:v>0.59139799999999998</c:v>
                </c:pt>
                <c:pt idx="539">
                  <c:v>0.57064700000000002</c:v>
                </c:pt>
                <c:pt idx="540">
                  <c:v>0.55052699999999999</c:v>
                </c:pt>
                <c:pt idx="541">
                  <c:v>0.53102300000000002</c:v>
                </c:pt>
                <c:pt idx="542">
                  <c:v>0.51212100000000005</c:v>
                </c:pt>
                <c:pt idx="543">
                  <c:v>0.49380200000000002</c:v>
                </c:pt>
                <c:pt idx="544">
                  <c:v>0.47606299999999996</c:v>
                </c:pt>
                <c:pt idx="545">
                  <c:v>0.45889000000000002</c:v>
                </c:pt>
                <c:pt idx="546">
                  <c:v>0.44226299999999996</c:v>
                </c:pt>
                <c:pt idx="547">
                  <c:v>0.42617499999999997</c:v>
                </c:pt>
                <c:pt idx="548">
                  <c:v>0.41060800000000003</c:v>
                </c:pt>
                <c:pt idx="549">
                  <c:v>0.39554299999999998</c:v>
                </c:pt>
                <c:pt idx="550">
                  <c:v>0.380971</c:v>
                </c:pt>
                <c:pt idx="551">
                  <c:v>0.36687900000000001</c:v>
                </c:pt>
                <c:pt idx="552">
                  <c:v>0.35325500000000004</c:v>
                </c:pt>
                <c:pt idx="553">
                  <c:v>0.340084</c:v>
                </c:pt>
                <c:pt idx="554">
                  <c:v>0.32735300000000001</c:v>
                </c:pt>
                <c:pt idx="555">
                  <c:v>0.31505</c:v>
                </c:pt>
                <c:pt idx="556">
                  <c:v>0.30316900000000002</c:v>
                </c:pt>
                <c:pt idx="557">
                  <c:v>0.29169500000000004</c:v>
                </c:pt>
                <c:pt idx="558">
                  <c:v>0.28062100000000001</c:v>
                </c:pt>
                <c:pt idx="559">
                  <c:v>0.26993299999999998</c:v>
                </c:pt>
                <c:pt idx="560">
                  <c:v>0.25962199999999996</c:v>
                </c:pt>
                <c:pt idx="561">
                  <c:v>0.24967499999999998</c:v>
                </c:pt>
                <c:pt idx="562">
                  <c:v>0.24008199999999999</c:v>
                </c:pt>
                <c:pt idx="563">
                  <c:v>0.23083199999999998</c:v>
                </c:pt>
                <c:pt idx="564">
                  <c:v>0.221911</c:v>
                </c:pt>
                <c:pt idx="565">
                  <c:v>0.213314</c:v>
                </c:pt>
                <c:pt idx="566">
                  <c:v>0.20503099999999999</c:v>
                </c:pt>
                <c:pt idx="567">
                  <c:v>0.197048</c:v>
                </c:pt>
                <c:pt idx="568">
                  <c:v>0.189359</c:v>
                </c:pt>
                <c:pt idx="569">
                  <c:v>0.181952</c:v>
                </c:pt>
                <c:pt idx="570">
                  <c:v>0.174818</c:v>
                </c:pt>
                <c:pt idx="571">
                  <c:v>0.16794899999999999</c:v>
                </c:pt>
                <c:pt idx="572">
                  <c:v>0.16133900000000001</c:v>
                </c:pt>
                <c:pt idx="573">
                  <c:v>0.154978</c:v>
                </c:pt>
                <c:pt idx="574">
                  <c:v>0.14885500000000002</c:v>
                </c:pt>
                <c:pt idx="575">
                  <c:v>0.14296300000000001</c:v>
                </c:pt>
                <c:pt idx="576">
                  <c:v>0.137293</c:v>
                </c:pt>
                <c:pt idx="577">
                  <c:v>0.13184100000000001</c:v>
                </c:pt>
                <c:pt idx="578">
                  <c:v>0.12659699999999999</c:v>
                </c:pt>
                <c:pt idx="579">
                  <c:v>0.121555</c:v>
                </c:pt>
                <c:pt idx="580">
                  <c:v>0.11670799999999999</c:v>
                </c:pt>
                <c:pt idx="581">
                  <c:v>0.112053</c:v>
                </c:pt>
                <c:pt idx="582">
                  <c:v>0.107581</c:v>
                </c:pt>
                <c:pt idx="583">
                  <c:v>0.103283</c:v>
                </c:pt>
                <c:pt idx="584">
                  <c:v>9.9151099999999992E-2</c:v>
                </c:pt>
                <c:pt idx="585">
                  <c:v>9.5181700000000008E-2</c:v>
                </c:pt>
                <c:pt idx="586">
                  <c:v>9.1369100000000009E-2</c:v>
                </c:pt>
                <c:pt idx="587">
                  <c:v>8.7706699999999999E-2</c:v>
                </c:pt>
                <c:pt idx="588">
                  <c:v>8.41914E-2</c:v>
                </c:pt>
                <c:pt idx="589">
                  <c:v>8.0816199999999991E-2</c:v>
                </c:pt>
                <c:pt idx="590">
                  <c:v>7.7575600000000008E-2</c:v>
                </c:pt>
                <c:pt idx="591">
                  <c:v>7.4466099999999993E-2</c:v>
                </c:pt>
                <c:pt idx="592">
                  <c:v>7.1481299999999998E-2</c:v>
                </c:pt>
                <c:pt idx="593">
                  <c:v>6.8615099999999998E-2</c:v>
                </c:pt>
                <c:pt idx="594">
                  <c:v>6.5861600000000006E-2</c:v>
                </c:pt>
                <c:pt idx="595">
                  <c:v>6.3217099999999998E-2</c:v>
                </c:pt>
                <c:pt idx="596">
                  <c:v>6.0680999999999999E-2</c:v>
                </c:pt>
                <c:pt idx="597">
                  <c:v>5.8248300000000003E-2</c:v>
                </c:pt>
                <c:pt idx="598">
                  <c:v>5.5913699999999997E-2</c:v>
                </c:pt>
                <c:pt idx="599">
                  <c:v>5.36728E-2</c:v>
                </c:pt>
                <c:pt idx="600">
                  <c:v>5.1522800000000001E-2</c:v>
                </c:pt>
                <c:pt idx="601">
                  <c:v>4.9459699999999995E-2</c:v>
                </c:pt>
                <c:pt idx="602">
                  <c:v>4.7482199999999995E-2</c:v>
                </c:pt>
                <c:pt idx="603">
                  <c:v>4.5587100000000005E-2</c:v>
                </c:pt>
                <c:pt idx="604">
                  <c:v>4.3770200000000002E-2</c:v>
                </c:pt>
                <c:pt idx="605">
                  <c:v>4.2027399999999999E-2</c:v>
                </c:pt>
                <c:pt idx="606">
                  <c:v>4.0354899999999999E-2</c:v>
                </c:pt>
                <c:pt idx="607">
                  <c:v>3.8749699999999998E-2</c:v>
                </c:pt>
                <c:pt idx="608">
                  <c:v>3.7209599999999995E-2</c:v>
                </c:pt>
                <c:pt idx="609">
                  <c:v>3.5733299999999996E-2</c:v>
                </c:pt>
                <c:pt idx="610">
                  <c:v>3.4318500000000002E-2</c:v>
                </c:pt>
                <c:pt idx="611">
                  <c:v>3.2961900000000002E-2</c:v>
                </c:pt>
                <c:pt idx="612">
                  <c:v>3.1660599999999997E-2</c:v>
                </c:pt>
                <c:pt idx="613">
                  <c:v>3.0411599999999997E-2</c:v>
                </c:pt>
                <c:pt idx="614">
                  <c:v>2.9212999999999999E-2</c:v>
                </c:pt>
                <c:pt idx="615">
                  <c:v>2.8063600000000001E-2</c:v>
                </c:pt>
                <c:pt idx="616">
                  <c:v>2.6961199999999998E-2</c:v>
                </c:pt>
                <c:pt idx="617">
                  <c:v>2.5905000000000001E-2</c:v>
                </c:pt>
                <c:pt idx="618">
                  <c:v>2.4892499999999998E-2</c:v>
                </c:pt>
                <c:pt idx="619">
                  <c:v>2.3921600000000001E-2</c:v>
                </c:pt>
                <c:pt idx="620">
                  <c:v>2.2990099999999999E-2</c:v>
                </c:pt>
                <c:pt idx="621">
                  <c:v>2.20962E-2</c:v>
                </c:pt>
                <c:pt idx="622">
                  <c:v>2.1238900000000002E-2</c:v>
                </c:pt>
                <c:pt idx="623">
                  <c:v>2.04166E-2</c:v>
                </c:pt>
                <c:pt idx="624">
                  <c:v>1.9627600000000002E-2</c:v>
                </c:pt>
                <c:pt idx="625">
                  <c:v>1.8870999999999999E-2</c:v>
                </c:pt>
                <c:pt idx="626">
                  <c:v>1.8145400000000002E-2</c:v>
                </c:pt>
                <c:pt idx="627">
                  <c:v>1.7448999999999999E-2</c:v>
                </c:pt>
                <c:pt idx="628">
                  <c:v>1.6780699999999999E-2</c:v>
                </c:pt>
                <c:pt idx="629">
                  <c:v>1.6140399999999999E-2</c:v>
                </c:pt>
                <c:pt idx="630">
                  <c:v>1.5527299999999999E-2</c:v>
                </c:pt>
                <c:pt idx="631">
                  <c:v>1.4939800000000001E-2</c:v>
                </c:pt>
                <c:pt idx="632">
                  <c:v>1.4375499999999999E-2</c:v>
                </c:pt>
                <c:pt idx="633">
                  <c:v>1.3832499999999999E-2</c:v>
                </c:pt>
                <c:pt idx="634">
                  <c:v>1.33112E-2</c:v>
                </c:pt>
                <c:pt idx="635">
                  <c:v>1.2810799999999999E-2</c:v>
                </c:pt>
                <c:pt idx="636">
                  <c:v>1.2331400000000001E-2</c:v>
                </c:pt>
                <c:pt idx="637">
                  <c:v>1.1871999999999999E-2</c:v>
                </c:pt>
                <c:pt idx="638">
                  <c:v>1.14307E-2</c:v>
                </c:pt>
                <c:pt idx="639">
                  <c:v>1.10063E-2</c:v>
                </c:pt>
                <c:pt idx="640">
                  <c:v>1.05985E-2</c:v>
                </c:pt>
                <c:pt idx="641">
                  <c:v>1.0207099999999998E-2</c:v>
                </c:pt>
                <c:pt idx="642">
                  <c:v>9.8312600000000014E-3</c:v>
                </c:pt>
                <c:pt idx="643">
                  <c:v>9.4709699999999987E-3</c:v>
                </c:pt>
                <c:pt idx="644">
                  <c:v>9.1255399999999997E-3</c:v>
                </c:pt>
                <c:pt idx="645">
                  <c:v>8.7941699999999987E-3</c:v>
                </c:pt>
                <c:pt idx="646">
                  <c:v>8.4761400000000001E-3</c:v>
                </c:pt>
                <c:pt idx="647">
                  <c:v>8.1707600000000009E-3</c:v>
                </c:pt>
                <c:pt idx="648">
                  <c:v>7.8773899999999997E-3</c:v>
                </c:pt>
                <c:pt idx="649">
                  <c:v>7.5954299999999994E-3</c:v>
                </c:pt>
                <c:pt idx="650">
                  <c:v>7.3243100000000005E-3</c:v>
                </c:pt>
                <c:pt idx="651">
                  <c:v>7.0635100000000003E-3</c:v>
                </c:pt>
                <c:pt idx="652">
                  <c:v>6.8126900000000006E-3</c:v>
                </c:pt>
                <c:pt idx="653">
                  <c:v>6.5717199999999996E-3</c:v>
                </c:pt>
                <c:pt idx="654">
                  <c:v>6.3401400000000002E-3</c:v>
                </c:pt>
                <c:pt idx="655">
                  <c:v>6.1174599999999999E-3</c:v>
                </c:pt>
                <c:pt idx="656">
                  <c:v>5.9032599999999996E-3</c:v>
                </c:pt>
                <c:pt idx="657">
                  <c:v>5.6971299999999999E-3</c:v>
                </c:pt>
                <c:pt idx="658">
                  <c:v>5.4986799999999997E-3</c:v>
                </c:pt>
                <c:pt idx="659">
                  <c:v>5.3079299999999998E-3</c:v>
                </c:pt>
                <c:pt idx="660">
                  <c:v>5.1248499999999994E-3</c:v>
                </c:pt>
                <c:pt idx="661">
                  <c:v>4.9490100000000002E-3</c:v>
                </c:pt>
                <c:pt idx="662">
                  <c:v>4.7796000000000002E-3</c:v>
                </c:pt>
                <c:pt idx="663">
                  <c:v>4.6161700000000002E-3</c:v>
                </c:pt>
                <c:pt idx="664">
                  <c:v>4.45847E-3</c:v>
                </c:pt>
                <c:pt idx="665">
                  <c:v>4.3066299999999997E-3</c:v>
                </c:pt>
                <c:pt idx="666">
                  <c:v>4.16052E-3</c:v>
                </c:pt>
                <c:pt idx="667">
                  <c:v>4.0198400000000002E-3</c:v>
                </c:pt>
                <c:pt idx="668">
                  <c:v>3.8844600000000006E-3</c:v>
                </c:pt>
                <c:pt idx="669">
                  <c:v>3.7543099999999999E-3</c:v>
                </c:pt>
                <c:pt idx="670">
                  <c:v>3.6291700000000001E-3</c:v>
                </c:pt>
                <c:pt idx="671">
                  <c:v>3.5090499999999997E-3</c:v>
                </c:pt>
                <c:pt idx="672">
                  <c:v>3.3933100000000001E-3</c:v>
                </c:pt>
                <c:pt idx="673">
                  <c:v>3.2812699999999998E-3</c:v>
                </c:pt>
                <c:pt idx="674">
                  <c:v>3.1728299999999997E-3</c:v>
                </c:pt>
                <c:pt idx="675">
                  <c:v>3.0689099999999998E-3</c:v>
                </c:pt>
                <c:pt idx="676">
                  <c:v>2.96963E-3</c:v>
                </c:pt>
                <c:pt idx="677">
                  <c:v>2.8737099999999998E-3</c:v>
                </c:pt>
                <c:pt idx="678">
                  <c:v>2.7807000000000001E-3</c:v>
                </c:pt>
                <c:pt idx="679">
                  <c:v>2.6905100000000001E-3</c:v>
                </c:pt>
                <c:pt idx="680">
                  <c:v>2.6037300000000003E-3</c:v>
                </c:pt>
                <c:pt idx="681">
                  <c:v>2.5206600000000001E-3</c:v>
                </c:pt>
                <c:pt idx="682">
                  <c:v>2.4410899999999999E-3</c:v>
                </c:pt>
                <c:pt idx="683">
                  <c:v>2.3648200000000001E-3</c:v>
                </c:pt>
                <c:pt idx="684">
                  <c:v>2.2916799999999999E-3</c:v>
                </c:pt>
                <c:pt idx="685">
                  <c:v>2.22113E-3</c:v>
                </c:pt>
                <c:pt idx="686">
                  <c:v>2.15284E-3</c:v>
                </c:pt>
                <c:pt idx="687">
                  <c:v>2.0867100000000003E-3</c:v>
                </c:pt>
                <c:pt idx="688">
                  <c:v>2.0226599999999999E-3</c:v>
                </c:pt>
                <c:pt idx="689">
                  <c:v>1.9606300000000001E-3</c:v>
                </c:pt>
                <c:pt idx="690">
                  <c:v>1.9006299999999999E-3</c:v>
                </c:pt>
                <c:pt idx="691">
                  <c:v>1.8425800000000001E-3</c:v>
                </c:pt>
                <c:pt idx="692">
                  <c:v>1.7864000000000001E-3</c:v>
                </c:pt>
                <c:pt idx="693">
                  <c:v>1.7322399999999999E-3</c:v>
                </c:pt>
                <c:pt idx="694">
                  <c:v>1.68008E-3</c:v>
                </c:pt>
                <c:pt idx="695">
                  <c:v>1.6298300000000001E-3</c:v>
                </c:pt>
                <c:pt idx="696">
                  <c:v>1.5813499999999998E-3</c:v>
                </c:pt>
                <c:pt idx="697">
                  <c:v>1.5342000000000001E-3</c:v>
                </c:pt>
                <c:pt idx="698">
                  <c:v>1.4882599999999999E-3</c:v>
                </c:pt>
                <c:pt idx="699">
                  <c:v>1.4438099999999998E-3</c:v>
                </c:pt>
                <c:pt idx="700">
                  <c:v>1.40091E-3</c:v>
                </c:pt>
                <c:pt idx="701">
                  <c:v>1.3594900000000001E-3</c:v>
                </c:pt>
                <c:pt idx="702">
                  <c:v>1.3194799999999998E-3</c:v>
                </c:pt>
                <c:pt idx="703">
                  <c:v>1.2808300000000002E-3</c:v>
                </c:pt>
                <c:pt idx="704">
                  <c:v>1.24347E-3</c:v>
                </c:pt>
                <c:pt idx="705">
                  <c:v>1.2073399999999999E-3</c:v>
                </c:pt>
                <c:pt idx="706">
                  <c:v>1.1724000000000001E-3</c:v>
                </c:pt>
                <c:pt idx="707">
                  <c:v>1.1386E-3</c:v>
                </c:pt>
                <c:pt idx="708">
                  <c:v>1.1058799999999998E-3</c:v>
                </c:pt>
                <c:pt idx="709">
                  <c:v>1.0742100000000001E-3</c:v>
                </c:pt>
                <c:pt idx="710">
                  <c:v>1.04353E-3</c:v>
                </c:pt>
                <c:pt idx="711">
                  <c:v>1.0138200000000001E-3</c:v>
                </c:pt>
                <c:pt idx="712">
                  <c:v>9.8502099999999999E-4</c:v>
                </c:pt>
                <c:pt idx="713">
                  <c:v>9.5711199999999998E-4</c:v>
                </c:pt>
                <c:pt idx="714">
                  <c:v>9.3005200000000001E-4</c:v>
                </c:pt>
                <c:pt idx="715">
                  <c:v>9.0381000000000001E-4</c:v>
                </c:pt>
                <c:pt idx="716">
                  <c:v>8.7835400000000003E-4</c:v>
                </c:pt>
                <c:pt idx="717">
                  <c:v>8.5365500000000004E-4</c:v>
                </c:pt>
                <c:pt idx="718">
                  <c:v>8.29683E-4</c:v>
                </c:pt>
                <c:pt idx="719">
                  <c:v>8.0641200000000006E-4</c:v>
                </c:pt>
                <c:pt idx="720">
                  <c:v>7.83816E-4</c:v>
                </c:pt>
                <c:pt idx="721">
                  <c:v>7.6187100000000001E-4</c:v>
                </c:pt>
                <c:pt idx="722">
                  <c:v>7.4055200000000001E-4</c:v>
                </c:pt>
                <c:pt idx="723">
                  <c:v>7.19839E-4</c:v>
                </c:pt>
                <c:pt idx="724">
                  <c:v>6.9970899999999996E-4</c:v>
                </c:pt>
                <c:pt idx="725">
                  <c:v>6.8014099999999999E-4</c:v>
                </c:pt>
                <c:pt idx="726">
                  <c:v>6.6111699999999991E-4</c:v>
                </c:pt>
                <c:pt idx="727">
                  <c:v>6.4261799999999997E-4</c:v>
                </c:pt>
                <c:pt idx="728">
                  <c:v>6.2462499999999996E-4</c:v>
                </c:pt>
                <c:pt idx="729">
                  <c:v>6.0712299999999999E-4</c:v>
                </c:pt>
                <c:pt idx="730">
                  <c:v>5.9009399999999999E-4</c:v>
                </c:pt>
                <c:pt idx="731">
                  <c:v>5.7352199999999992E-4</c:v>
                </c:pt>
                <c:pt idx="732">
                  <c:v>5.5739400000000001E-4</c:v>
                </c:pt>
                <c:pt idx="733">
                  <c:v>5.4169400000000001E-4</c:v>
                </c:pt>
                <c:pt idx="734">
                  <c:v>5.2640900000000003E-4</c:v>
                </c:pt>
                <c:pt idx="735">
                  <c:v>5.1152599999999999E-4</c:v>
                </c:pt>
                <c:pt idx="736">
                  <c:v>4.9703099999999999E-4</c:v>
                </c:pt>
                <c:pt idx="737">
                  <c:v>4.8291300000000002E-4</c:v>
                </c:pt>
                <c:pt idx="738">
                  <c:v>4.6916099999999995E-4</c:v>
                </c:pt>
                <c:pt idx="739">
                  <c:v>4.5576200000000002E-4</c:v>
                </c:pt>
                <c:pt idx="740">
                  <c:v>4.4270699999999997E-4</c:v>
                </c:pt>
                <c:pt idx="741">
                  <c:v>4.2998400000000001E-4</c:v>
                </c:pt>
                <c:pt idx="742">
                  <c:v>4.1758499999999999E-4</c:v>
                </c:pt>
                <c:pt idx="743">
                  <c:v>4.0549899999999997E-4</c:v>
                </c:pt>
                <c:pt idx="744">
                  <c:v>3.9371799999999999E-4</c:v>
                </c:pt>
                <c:pt idx="745">
                  <c:v>3.8223199999999998E-4</c:v>
                </c:pt>
                <c:pt idx="746">
                  <c:v>3.71033E-4</c:v>
                </c:pt>
                <c:pt idx="747">
                  <c:v>3.6011300000000001E-4</c:v>
                </c:pt>
                <c:pt idx="748">
                  <c:v>3.4946400000000001E-4</c:v>
                </c:pt>
                <c:pt idx="749">
                  <c:v>3.39079E-4</c:v>
                </c:pt>
                <c:pt idx="750">
                  <c:v>3.2895100000000002E-4</c:v>
                </c:pt>
                <c:pt idx="751">
                  <c:v>3.1907099999999998E-4</c:v>
                </c:pt>
                <c:pt idx="752">
                  <c:v>3.0943499999999999E-4</c:v>
                </c:pt>
                <c:pt idx="753">
                  <c:v>3.0003400000000002E-4</c:v>
                </c:pt>
                <c:pt idx="754">
                  <c:v>2.9086299999999998E-4</c:v>
                </c:pt>
                <c:pt idx="755">
                  <c:v>2.81916E-4</c:v>
                </c:pt>
                <c:pt idx="756">
                  <c:v>2.7318699999999998E-4</c:v>
                </c:pt>
                <c:pt idx="757">
                  <c:v>2.6467099999999996E-4</c:v>
                </c:pt>
                <c:pt idx="758">
                  <c:v>2.56362E-4</c:v>
                </c:pt>
                <c:pt idx="759">
                  <c:v>2.48254E-4</c:v>
                </c:pt>
                <c:pt idx="760">
                  <c:v>2.40344E-4</c:v>
                </c:pt>
                <c:pt idx="761">
                  <c:v>2.32625E-4</c:v>
                </c:pt>
                <c:pt idx="762">
                  <c:v>2.2509299999999999E-4</c:v>
                </c:pt>
                <c:pt idx="763">
                  <c:v>2.1774499999999998E-4</c:v>
                </c:pt>
                <c:pt idx="764">
                  <c:v>2.1057399999999999E-4</c:v>
                </c:pt>
                <c:pt idx="765">
                  <c:v>2.0357799999999999E-4</c:v>
                </c:pt>
                <c:pt idx="766">
                  <c:v>1.9675199999999999E-4</c:v>
                </c:pt>
                <c:pt idx="767">
                  <c:v>1.9009300000000001E-4</c:v>
                </c:pt>
                <c:pt idx="768">
                  <c:v>1.8359600000000001E-4</c:v>
                </c:pt>
                <c:pt idx="769">
                  <c:v>1.77257E-4</c:v>
                </c:pt>
                <c:pt idx="770">
                  <c:v>1.7107399999999998E-4</c:v>
                </c:pt>
                <c:pt idx="771">
                  <c:v>1.6504200000000001E-4</c:v>
                </c:pt>
                <c:pt idx="772">
                  <c:v>1.59159E-4</c:v>
                </c:pt>
                <c:pt idx="773">
                  <c:v>1.5342200000000001E-4</c:v>
                </c:pt>
                <c:pt idx="774">
                  <c:v>1.4782699999999998E-4</c:v>
                </c:pt>
                <c:pt idx="775">
                  <c:v>1.4237000000000001E-4</c:v>
                </c:pt>
                <c:pt idx="776">
                  <c:v>1.3705100000000001E-4</c:v>
                </c:pt>
                <c:pt idx="777">
                  <c:v>1.31865E-4</c:v>
                </c:pt>
                <c:pt idx="778">
                  <c:v>1.2681000000000001E-4</c:v>
                </c:pt>
                <c:pt idx="779">
                  <c:v>1.2188300000000001E-4</c:v>
                </c:pt>
                <c:pt idx="780">
                  <c:v>1.17082E-4</c:v>
                </c:pt>
                <c:pt idx="781">
                  <c:v>1.12404E-4</c:v>
                </c:pt>
                <c:pt idx="782">
                  <c:v>1.07848E-4</c:v>
                </c:pt>
                <c:pt idx="783">
                  <c:v>1.0341E-4</c:v>
                </c:pt>
                <c:pt idx="784">
                  <c:v>9.9088799999999999E-5</c:v>
                </c:pt>
                <c:pt idx="785">
                  <c:v>9.4882099999999997E-5</c:v>
                </c:pt>
                <c:pt idx="786">
                  <c:v>9.0787900000000005E-5</c:v>
                </c:pt>
                <c:pt idx="787">
                  <c:v>8.6804100000000011E-5</c:v>
                </c:pt>
                <c:pt idx="788">
                  <c:v>8.2928899999999998E-5</c:v>
                </c:pt>
                <c:pt idx="789">
                  <c:v>7.9160300000000002E-5</c:v>
                </c:pt>
                <c:pt idx="790">
                  <c:v>7.5496799999999999E-5</c:v>
                </c:pt>
                <c:pt idx="791">
                  <c:v>7.1936399999999998E-5</c:v>
                </c:pt>
                <c:pt idx="792">
                  <c:v>6.8477600000000003E-5</c:v>
                </c:pt>
                <c:pt idx="793">
                  <c:v>6.5118700000000004E-5</c:v>
                </c:pt>
                <c:pt idx="794">
                  <c:v>6.1858299999999997E-5</c:v>
                </c:pt>
                <c:pt idx="795">
                  <c:v>5.8694799999999999E-5</c:v>
                </c:pt>
                <c:pt idx="796">
                  <c:v>5.5626800000000001E-5</c:v>
                </c:pt>
                <c:pt idx="797">
                  <c:v>5.2652799999999998E-5</c:v>
                </c:pt>
                <c:pt idx="798">
                  <c:v>4.9771700000000003E-5</c:v>
                </c:pt>
                <c:pt idx="799">
                  <c:v>4.6981999999999998E-5</c:v>
                </c:pt>
                <c:pt idx="800">
                  <c:v>4.4282500000000002E-5</c:v>
                </c:pt>
                <c:pt idx="801">
                  <c:v>4.1672100000000004E-5</c:v>
                </c:pt>
                <c:pt idx="802">
                  <c:v>3.9149600000000002E-5</c:v>
                </c:pt>
                <c:pt idx="803">
                  <c:v>3.6713900000000001E-5</c:v>
                </c:pt>
                <c:pt idx="804">
                  <c:v>3.4363899999999998E-5</c:v>
                </c:pt>
                <c:pt idx="805">
                  <c:v>3.2098699999999998E-5</c:v>
                </c:pt>
                <c:pt idx="806">
                  <c:v>2.9917199999999999E-5</c:v>
                </c:pt>
                <c:pt idx="807">
                  <c:v>2.7818499999999998E-5</c:v>
                </c:pt>
                <c:pt idx="808">
                  <c:v>2.5801800000000001E-5</c:v>
                </c:pt>
                <c:pt idx="809">
                  <c:v>2.3866000000000002E-5</c:v>
                </c:pt>
                <c:pt idx="810">
                  <c:v>2.2010599999999999E-5</c:v>
                </c:pt>
                <c:pt idx="811">
                  <c:v>2.0234500000000001E-5</c:v>
                </c:pt>
                <c:pt idx="812">
                  <c:v>1.8537199999999999E-5</c:v>
                </c:pt>
                <c:pt idx="813">
                  <c:v>1.6917899999999999E-5</c:v>
                </c:pt>
                <c:pt idx="814">
                  <c:v>1.53759E-5</c:v>
                </c:pt>
                <c:pt idx="815">
                  <c:v>1.39105E-5</c:v>
                </c:pt>
                <c:pt idx="816">
                  <c:v>1.25213E-5</c:v>
                </c:pt>
                <c:pt idx="817">
                  <c:v>1.1207499999999999E-5</c:v>
                </c:pt>
                <c:pt idx="818">
                  <c:v>9.9686999999999999E-6</c:v>
                </c:pt>
                <c:pt idx="819">
                  <c:v>8.8043300000000001E-6</c:v>
                </c:pt>
                <c:pt idx="820">
                  <c:v>7.7139299999999995E-6</c:v>
                </c:pt>
                <c:pt idx="821">
                  <c:v>6.6970399999999998E-6</c:v>
                </c:pt>
                <c:pt idx="822">
                  <c:v>5.7532599999999994E-6</c:v>
                </c:pt>
                <c:pt idx="823">
                  <c:v>4.8822000000000005E-6</c:v>
                </c:pt>
                <c:pt idx="824">
                  <c:v>4.0835E-6</c:v>
                </c:pt>
                <c:pt idx="825">
                  <c:v>3.35684E-6</c:v>
                </c:pt>
                <c:pt idx="826">
                  <c:v>2.7019299999999999E-6</c:v>
                </c:pt>
                <c:pt idx="827">
                  <c:v>2.1185000000000001E-6</c:v>
                </c:pt>
                <c:pt idx="828">
                  <c:v>1.6063200000000001E-6</c:v>
                </c:pt>
                <c:pt idx="829">
                  <c:v>1.1651700000000001E-6</c:v>
                </c:pt>
                <c:pt idx="830">
                  <c:v>7.9488799999999999E-7</c:v>
                </c:pt>
                <c:pt idx="831">
                  <c:v>4.9531499999999993E-7</c:v>
                </c:pt>
                <c:pt idx="832">
                  <c:v>2.6633500000000001E-7</c:v>
                </c:pt>
                <c:pt idx="833">
                  <c:v>1.07856E-7</c:v>
                </c:pt>
                <c:pt idx="834">
                  <c:v>1.98168E-8</c:v>
                </c:pt>
                <c:pt idx="835">
                  <c:v>0</c:v>
                </c:pt>
                <c:pt idx="836">
                  <c:v>0</c:v>
                </c:pt>
                <c:pt idx="837">
                  <c:v>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numCache>
            </c:numRef>
          </c:yVal>
          <c:smooth val="1"/>
          <c:extLst>
            <c:ext xmlns:c16="http://schemas.microsoft.com/office/drawing/2014/chart" uri="{C3380CC4-5D6E-409C-BE32-E72D297353CC}">
              <c16:uniqueId val="{00000000-093D-48E1-8035-32CE9A6170AB}"/>
            </c:ext>
          </c:extLst>
        </c:ser>
        <c:dLbls>
          <c:showLegendKey val="0"/>
          <c:showVal val="0"/>
          <c:showCatName val="0"/>
          <c:showSerName val="0"/>
          <c:showPercent val="0"/>
          <c:showBubbleSize val="0"/>
        </c:dLbls>
        <c:axId val="790158216"/>
        <c:axId val="790158544"/>
      </c:scatterChart>
      <c:valAx>
        <c:axId val="790158216"/>
        <c:scaling>
          <c:orientation val="minMax"/>
          <c:max val="2.5"/>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Time (ns)</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544"/>
        <c:crosses val="autoZero"/>
        <c:crossBetween val="midCat"/>
      </c:valAx>
      <c:valAx>
        <c:axId val="790158544"/>
        <c:scaling>
          <c:orientation val="minMax"/>
          <c:max val="2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Erecoil (keV)</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21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25400" cap="rnd">
              <a:solidFill>
                <a:srgbClr val="0000FF"/>
              </a:solidFill>
              <a:round/>
            </a:ln>
            <a:effectLst/>
          </c:spPr>
          <c:marker>
            <c:symbol val="none"/>
          </c:marker>
          <c:xVal>
            <c:numRef>
              <c:f>'24Mg_P10'!$FW$2:$FW$1002</c:f>
              <c:numCache>
                <c:formatCode>0.00_);[Red]\(0.00\)</c:formatCode>
                <c:ptCount val="1001"/>
                <c:pt idx="0">
                  <c:v>1.26336E-3</c:v>
                </c:pt>
                <c:pt idx="1">
                  <c:v>3.7865500000000001</c:v>
                </c:pt>
                <c:pt idx="2">
                  <c:v>7.56602</c:v>
                </c:pt>
                <c:pt idx="3">
                  <c:v>11.3384</c:v>
                </c:pt>
                <c:pt idx="4">
                  <c:v>15.1038</c:v>
                </c:pt>
                <c:pt idx="5">
                  <c:v>18.862100000000002</c:v>
                </c:pt>
                <c:pt idx="6">
                  <c:v>22.613299999999999</c:v>
                </c:pt>
                <c:pt idx="7">
                  <c:v>26.357600000000001</c:v>
                </c:pt>
                <c:pt idx="8">
                  <c:v>30.0947</c:v>
                </c:pt>
                <c:pt idx="9">
                  <c:v>33.8249</c:v>
                </c:pt>
                <c:pt idx="10">
                  <c:v>37.548099999999998</c:v>
                </c:pt>
                <c:pt idx="11">
                  <c:v>41.264200000000002</c:v>
                </c:pt>
                <c:pt idx="12">
                  <c:v>44.973399999999998</c:v>
                </c:pt>
                <c:pt idx="13">
                  <c:v>48.675600000000003</c:v>
                </c:pt>
                <c:pt idx="14">
                  <c:v>52.370699999999999</c:v>
                </c:pt>
                <c:pt idx="15">
                  <c:v>56.058900000000001</c:v>
                </c:pt>
                <c:pt idx="16">
                  <c:v>59.740200000000002</c:v>
                </c:pt>
                <c:pt idx="17">
                  <c:v>63.414499999999997</c:v>
                </c:pt>
                <c:pt idx="18">
                  <c:v>67.081800000000001</c:v>
                </c:pt>
                <c:pt idx="19">
                  <c:v>70.742199999999997</c:v>
                </c:pt>
                <c:pt idx="20">
                  <c:v>74.395600000000002</c:v>
                </c:pt>
                <c:pt idx="21">
                  <c:v>78.042100000000005</c:v>
                </c:pt>
                <c:pt idx="22">
                  <c:v>81.681700000000006</c:v>
                </c:pt>
                <c:pt idx="23">
                  <c:v>85.314400000000006</c:v>
                </c:pt>
                <c:pt idx="24">
                  <c:v>88.940200000000004</c:v>
                </c:pt>
                <c:pt idx="25">
                  <c:v>92.558999999999997</c:v>
                </c:pt>
                <c:pt idx="26">
                  <c:v>96.171000000000006</c:v>
                </c:pt>
                <c:pt idx="27">
                  <c:v>99.7761</c:v>
                </c:pt>
                <c:pt idx="28">
                  <c:v>103.374</c:v>
                </c:pt>
                <c:pt idx="29">
                  <c:v>106.96599999999999</c:v>
                </c:pt>
                <c:pt idx="30">
                  <c:v>110.55</c:v>
                </c:pt>
                <c:pt idx="31">
                  <c:v>114.128</c:v>
                </c:pt>
                <c:pt idx="32">
                  <c:v>117.69799999999999</c:v>
                </c:pt>
                <c:pt idx="33">
                  <c:v>121.262</c:v>
                </c:pt>
                <c:pt idx="34">
                  <c:v>124.819</c:v>
                </c:pt>
                <c:pt idx="35">
                  <c:v>128.37</c:v>
                </c:pt>
                <c:pt idx="36">
                  <c:v>131.91300000000001</c:v>
                </c:pt>
                <c:pt idx="37">
                  <c:v>135.44999999999999</c:v>
                </c:pt>
                <c:pt idx="38">
                  <c:v>138.97900000000001</c:v>
                </c:pt>
                <c:pt idx="39">
                  <c:v>142.50200000000001</c:v>
                </c:pt>
                <c:pt idx="40">
                  <c:v>146.018</c:v>
                </c:pt>
                <c:pt idx="41">
                  <c:v>149.52799999999999</c:v>
                </c:pt>
                <c:pt idx="42">
                  <c:v>153.03</c:v>
                </c:pt>
                <c:pt idx="43">
                  <c:v>156.52600000000001</c:v>
                </c:pt>
                <c:pt idx="44">
                  <c:v>160.01499999999999</c:v>
                </c:pt>
                <c:pt idx="45">
                  <c:v>163.49700000000001</c:v>
                </c:pt>
                <c:pt idx="46">
                  <c:v>166.97200000000001</c:v>
                </c:pt>
                <c:pt idx="47">
                  <c:v>170.441</c:v>
                </c:pt>
                <c:pt idx="48">
                  <c:v>173.90299999999999</c:v>
                </c:pt>
                <c:pt idx="49">
                  <c:v>177.358</c:v>
                </c:pt>
                <c:pt idx="50">
                  <c:v>180.80600000000001</c:v>
                </c:pt>
                <c:pt idx="51">
                  <c:v>184.24799999999999</c:v>
                </c:pt>
                <c:pt idx="52">
                  <c:v>187.68299999999999</c:v>
                </c:pt>
                <c:pt idx="53">
                  <c:v>191.11099999999999</c:v>
                </c:pt>
                <c:pt idx="54">
                  <c:v>194.53200000000001</c:v>
                </c:pt>
                <c:pt idx="55">
                  <c:v>197.947</c:v>
                </c:pt>
                <c:pt idx="56">
                  <c:v>201.35400000000001</c:v>
                </c:pt>
                <c:pt idx="57">
                  <c:v>204.756</c:v>
                </c:pt>
                <c:pt idx="58">
                  <c:v>208.15</c:v>
                </c:pt>
                <c:pt idx="59">
                  <c:v>211.53800000000001</c:v>
                </c:pt>
                <c:pt idx="60">
                  <c:v>214.91900000000001</c:v>
                </c:pt>
                <c:pt idx="61">
                  <c:v>218.29300000000001</c:v>
                </c:pt>
                <c:pt idx="62">
                  <c:v>221.661</c:v>
                </c:pt>
                <c:pt idx="63">
                  <c:v>225.02199999999999</c:v>
                </c:pt>
                <c:pt idx="64">
                  <c:v>228.376</c:v>
                </c:pt>
                <c:pt idx="65">
                  <c:v>231.72300000000001</c:v>
                </c:pt>
                <c:pt idx="66">
                  <c:v>235.06399999999999</c:v>
                </c:pt>
                <c:pt idx="67">
                  <c:v>238.398</c:v>
                </c:pt>
                <c:pt idx="68">
                  <c:v>241.726</c:v>
                </c:pt>
                <c:pt idx="69">
                  <c:v>245.04599999999999</c:v>
                </c:pt>
                <c:pt idx="70">
                  <c:v>248.36</c:v>
                </c:pt>
                <c:pt idx="71">
                  <c:v>251.66800000000001</c:v>
                </c:pt>
                <c:pt idx="72">
                  <c:v>254.96899999999999</c:v>
                </c:pt>
                <c:pt idx="73">
                  <c:v>258.26299999999998</c:v>
                </c:pt>
                <c:pt idx="74">
                  <c:v>261.55</c:v>
                </c:pt>
                <c:pt idx="75">
                  <c:v>264.83100000000002</c:v>
                </c:pt>
                <c:pt idx="76">
                  <c:v>268.10500000000002</c:v>
                </c:pt>
                <c:pt idx="77">
                  <c:v>271.37200000000001</c:v>
                </c:pt>
                <c:pt idx="78">
                  <c:v>274.63299999999998</c:v>
                </c:pt>
                <c:pt idx="79">
                  <c:v>277.887</c:v>
                </c:pt>
                <c:pt idx="80">
                  <c:v>281.13499999999999</c:v>
                </c:pt>
                <c:pt idx="81">
                  <c:v>284.37599999999998</c:v>
                </c:pt>
                <c:pt idx="82">
                  <c:v>287.61</c:v>
                </c:pt>
                <c:pt idx="83">
                  <c:v>290.83800000000002</c:v>
                </c:pt>
                <c:pt idx="84">
                  <c:v>294.05900000000003</c:v>
                </c:pt>
                <c:pt idx="85">
                  <c:v>297.27300000000002</c:v>
                </c:pt>
                <c:pt idx="86">
                  <c:v>300.48099999999999</c:v>
                </c:pt>
                <c:pt idx="87">
                  <c:v>303.68200000000002</c:v>
                </c:pt>
                <c:pt idx="88">
                  <c:v>306.87599999999998</c:v>
                </c:pt>
                <c:pt idx="89">
                  <c:v>310.06400000000002</c:v>
                </c:pt>
                <c:pt idx="90">
                  <c:v>313.245</c:v>
                </c:pt>
                <c:pt idx="91">
                  <c:v>316.42</c:v>
                </c:pt>
                <c:pt idx="92">
                  <c:v>319.58800000000002</c:v>
                </c:pt>
                <c:pt idx="93">
                  <c:v>322.74900000000002</c:v>
                </c:pt>
                <c:pt idx="94">
                  <c:v>325.904</c:v>
                </c:pt>
                <c:pt idx="95">
                  <c:v>329.05200000000002</c:v>
                </c:pt>
                <c:pt idx="96">
                  <c:v>332.19400000000002</c:v>
                </c:pt>
                <c:pt idx="97">
                  <c:v>335.32900000000001</c:v>
                </c:pt>
                <c:pt idx="98">
                  <c:v>338.45699999999999</c:v>
                </c:pt>
                <c:pt idx="99">
                  <c:v>341.57900000000001</c:v>
                </c:pt>
                <c:pt idx="100">
                  <c:v>344.69400000000002</c:v>
                </c:pt>
                <c:pt idx="101">
                  <c:v>347.803</c:v>
                </c:pt>
                <c:pt idx="102">
                  <c:v>350.904</c:v>
                </c:pt>
                <c:pt idx="103">
                  <c:v>354</c:v>
                </c:pt>
                <c:pt idx="104">
                  <c:v>357.08800000000002</c:v>
                </c:pt>
                <c:pt idx="105">
                  <c:v>360.17099999999999</c:v>
                </c:pt>
                <c:pt idx="106">
                  <c:v>363.24599999999998</c:v>
                </c:pt>
                <c:pt idx="107">
                  <c:v>366.315</c:v>
                </c:pt>
                <c:pt idx="108">
                  <c:v>369.37700000000001</c:v>
                </c:pt>
                <c:pt idx="109">
                  <c:v>372.43299999999999</c:v>
                </c:pt>
                <c:pt idx="110">
                  <c:v>375.48200000000003</c:v>
                </c:pt>
                <c:pt idx="111">
                  <c:v>378.52499999999998</c:v>
                </c:pt>
                <c:pt idx="112">
                  <c:v>381.56099999999998</c:v>
                </c:pt>
                <c:pt idx="113">
                  <c:v>384.59</c:v>
                </c:pt>
                <c:pt idx="114">
                  <c:v>387.613</c:v>
                </c:pt>
                <c:pt idx="115">
                  <c:v>390.62900000000002</c:v>
                </c:pt>
                <c:pt idx="116">
                  <c:v>393.63900000000001</c:v>
                </c:pt>
                <c:pt idx="117">
                  <c:v>396.642</c:v>
                </c:pt>
                <c:pt idx="118">
                  <c:v>399.63799999999998</c:v>
                </c:pt>
                <c:pt idx="119">
                  <c:v>402.62799999999999</c:v>
                </c:pt>
                <c:pt idx="120">
                  <c:v>405.61099999999999</c:v>
                </c:pt>
                <c:pt idx="121">
                  <c:v>408.58699999999999</c:v>
                </c:pt>
                <c:pt idx="122">
                  <c:v>411.55700000000002</c:v>
                </c:pt>
                <c:pt idx="123">
                  <c:v>414.52100000000002</c:v>
                </c:pt>
                <c:pt idx="124">
                  <c:v>417.47800000000001</c:v>
                </c:pt>
                <c:pt idx="125">
                  <c:v>420.428</c:v>
                </c:pt>
                <c:pt idx="126">
                  <c:v>423.37200000000001</c:v>
                </c:pt>
                <c:pt idx="127">
                  <c:v>426.30900000000003</c:v>
                </c:pt>
                <c:pt idx="128">
                  <c:v>429.23899999999998</c:v>
                </c:pt>
                <c:pt idx="129">
                  <c:v>432.16300000000001</c:v>
                </c:pt>
                <c:pt idx="130">
                  <c:v>435.08</c:v>
                </c:pt>
                <c:pt idx="131">
                  <c:v>437.99099999999999</c:v>
                </c:pt>
                <c:pt idx="132">
                  <c:v>440.89499999999998</c:v>
                </c:pt>
                <c:pt idx="133">
                  <c:v>443.79199999999997</c:v>
                </c:pt>
                <c:pt idx="134">
                  <c:v>446.68299999999999</c:v>
                </c:pt>
                <c:pt idx="135">
                  <c:v>449.56700000000001</c:v>
                </c:pt>
                <c:pt idx="136">
                  <c:v>452.44499999999999</c:v>
                </c:pt>
                <c:pt idx="137">
                  <c:v>455.31599999999997</c:v>
                </c:pt>
                <c:pt idx="138">
                  <c:v>458.18</c:v>
                </c:pt>
                <c:pt idx="139">
                  <c:v>461.03800000000001</c:v>
                </c:pt>
                <c:pt idx="140">
                  <c:v>463.88900000000001</c:v>
                </c:pt>
                <c:pt idx="141">
                  <c:v>466.733</c:v>
                </c:pt>
                <c:pt idx="142">
                  <c:v>469.57100000000003</c:v>
                </c:pt>
                <c:pt idx="143">
                  <c:v>472.40300000000002</c:v>
                </c:pt>
                <c:pt idx="144">
                  <c:v>475.22699999999998</c:v>
                </c:pt>
                <c:pt idx="145">
                  <c:v>478.04500000000002</c:v>
                </c:pt>
                <c:pt idx="146">
                  <c:v>480.85700000000003</c:v>
                </c:pt>
                <c:pt idx="147">
                  <c:v>483.66199999999998</c:v>
                </c:pt>
                <c:pt idx="148">
                  <c:v>486.46</c:v>
                </c:pt>
                <c:pt idx="149">
                  <c:v>489.25099999999998</c:v>
                </c:pt>
                <c:pt idx="150">
                  <c:v>492.036</c:v>
                </c:pt>
                <c:pt idx="151">
                  <c:v>494.815</c:v>
                </c:pt>
                <c:pt idx="152">
                  <c:v>497.58600000000001</c:v>
                </c:pt>
                <c:pt idx="153">
                  <c:v>500.351</c:v>
                </c:pt>
                <c:pt idx="154">
                  <c:v>503.11</c:v>
                </c:pt>
                <c:pt idx="155">
                  <c:v>505.86099999999999</c:v>
                </c:pt>
                <c:pt idx="156">
                  <c:v>508.60599999999999</c:v>
                </c:pt>
                <c:pt idx="157">
                  <c:v>511.34500000000003</c:v>
                </c:pt>
                <c:pt idx="158">
                  <c:v>514.077</c:v>
                </c:pt>
                <c:pt idx="159">
                  <c:v>516.80200000000002</c:v>
                </c:pt>
                <c:pt idx="160">
                  <c:v>519.52</c:v>
                </c:pt>
                <c:pt idx="161">
                  <c:v>522.23199999999997</c:v>
                </c:pt>
                <c:pt idx="162">
                  <c:v>524.93700000000001</c:v>
                </c:pt>
                <c:pt idx="163">
                  <c:v>527.63499999999999</c:v>
                </c:pt>
                <c:pt idx="164">
                  <c:v>530.327</c:v>
                </c:pt>
                <c:pt idx="165">
                  <c:v>533.01199999999994</c:v>
                </c:pt>
                <c:pt idx="166">
                  <c:v>535.69100000000003</c:v>
                </c:pt>
                <c:pt idx="167">
                  <c:v>538.36199999999997</c:v>
                </c:pt>
                <c:pt idx="168">
                  <c:v>541.02700000000004</c:v>
                </c:pt>
                <c:pt idx="169">
                  <c:v>543.68600000000004</c:v>
                </c:pt>
                <c:pt idx="170">
                  <c:v>546.33699999999999</c:v>
                </c:pt>
                <c:pt idx="171">
                  <c:v>548.98199999999997</c:v>
                </c:pt>
                <c:pt idx="172">
                  <c:v>551.62099999999998</c:v>
                </c:pt>
                <c:pt idx="173">
                  <c:v>554.25199999999995</c:v>
                </c:pt>
                <c:pt idx="174">
                  <c:v>556.87699999999995</c:v>
                </c:pt>
                <c:pt idx="175">
                  <c:v>559.495</c:v>
                </c:pt>
                <c:pt idx="176">
                  <c:v>562.10699999999997</c:v>
                </c:pt>
                <c:pt idx="177">
                  <c:v>564.71100000000001</c:v>
                </c:pt>
                <c:pt idx="178">
                  <c:v>567.30899999999997</c:v>
                </c:pt>
                <c:pt idx="179">
                  <c:v>569.9</c:v>
                </c:pt>
                <c:pt idx="180">
                  <c:v>572.48500000000001</c:v>
                </c:pt>
                <c:pt idx="181">
                  <c:v>575.06299999999999</c:v>
                </c:pt>
                <c:pt idx="182">
                  <c:v>577.63400000000001</c:v>
                </c:pt>
                <c:pt idx="183">
                  <c:v>580.19799999999998</c:v>
                </c:pt>
                <c:pt idx="184">
                  <c:v>582.755</c:v>
                </c:pt>
                <c:pt idx="185">
                  <c:v>585.30600000000004</c:v>
                </c:pt>
                <c:pt idx="186">
                  <c:v>587.85</c:v>
                </c:pt>
                <c:pt idx="187">
                  <c:v>590.38699999999994</c:v>
                </c:pt>
                <c:pt idx="188">
                  <c:v>592.91800000000001</c:v>
                </c:pt>
                <c:pt idx="189">
                  <c:v>595.44100000000003</c:v>
                </c:pt>
                <c:pt idx="190">
                  <c:v>597.95799999999997</c:v>
                </c:pt>
                <c:pt idx="191">
                  <c:v>600.46900000000005</c:v>
                </c:pt>
                <c:pt idx="192">
                  <c:v>602.97199999999998</c:v>
                </c:pt>
                <c:pt idx="193">
                  <c:v>605.46799999999996</c:v>
                </c:pt>
                <c:pt idx="194">
                  <c:v>607.95799999999997</c:v>
                </c:pt>
                <c:pt idx="195">
                  <c:v>610.44100000000003</c:v>
                </c:pt>
                <c:pt idx="196">
                  <c:v>612.91700000000003</c:v>
                </c:pt>
                <c:pt idx="197">
                  <c:v>615.38599999999997</c:v>
                </c:pt>
                <c:pt idx="198">
                  <c:v>617.84900000000005</c:v>
                </c:pt>
                <c:pt idx="199">
                  <c:v>620.30499999999995</c:v>
                </c:pt>
                <c:pt idx="200">
                  <c:v>622.75300000000004</c:v>
                </c:pt>
                <c:pt idx="201">
                  <c:v>625.19500000000005</c:v>
                </c:pt>
                <c:pt idx="202">
                  <c:v>627.63099999999997</c:v>
                </c:pt>
                <c:pt idx="203">
                  <c:v>630.05899999999997</c:v>
                </c:pt>
                <c:pt idx="204">
                  <c:v>632.48</c:v>
                </c:pt>
                <c:pt idx="205">
                  <c:v>634.89499999999998</c:v>
                </c:pt>
                <c:pt idx="206">
                  <c:v>637.303</c:v>
                </c:pt>
                <c:pt idx="207">
                  <c:v>639.70399999999995</c:v>
                </c:pt>
                <c:pt idx="208">
                  <c:v>642.09799999999996</c:v>
                </c:pt>
                <c:pt idx="209">
                  <c:v>644.48500000000001</c:v>
                </c:pt>
                <c:pt idx="210">
                  <c:v>646.86500000000001</c:v>
                </c:pt>
                <c:pt idx="211">
                  <c:v>649.23800000000006</c:v>
                </c:pt>
                <c:pt idx="212">
                  <c:v>651.60500000000002</c:v>
                </c:pt>
                <c:pt idx="213">
                  <c:v>653.96400000000006</c:v>
                </c:pt>
                <c:pt idx="214">
                  <c:v>656.31700000000001</c:v>
                </c:pt>
                <c:pt idx="215">
                  <c:v>658.66300000000001</c:v>
                </c:pt>
                <c:pt idx="216">
                  <c:v>661.00199999999995</c:v>
                </c:pt>
                <c:pt idx="217">
                  <c:v>663.33399999999995</c:v>
                </c:pt>
                <c:pt idx="218">
                  <c:v>665.65899999999999</c:v>
                </c:pt>
                <c:pt idx="219">
                  <c:v>667.97699999999998</c:v>
                </c:pt>
                <c:pt idx="220">
                  <c:v>670.28800000000001</c:v>
                </c:pt>
                <c:pt idx="221">
                  <c:v>672.59199999999998</c:v>
                </c:pt>
                <c:pt idx="222">
                  <c:v>674.89</c:v>
                </c:pt>
                <c:pt idx="223">
                  <c:v>677.18</c:v>
                </c:pt>
                <c:pt idx="224">
                  <c:v>679.46299999999997</c:v>
                </c:pt>
                <c:pt idx="225">
                  <c:v>681.74</c:v>
                </c:pt>
                <c:pt idx="226">
                  <c:v>684.00900000000001</c:v>
                </c:pt>
                <c:pt idx="227">
                  <c:v>686.27200000000005</c:v>
                </c:pt>
                <c:pt idx="228">
                  <c:v>688.52700000000004</c:v>
                </c:pt>
                <c:pt idx="229">
                  <c:v>690.77599999999995</c:v>
                </c:pt>
                <c:pt idx="230">
                  <c:v>693.01800000000003</c:v>
                </c:pt>
                <c:pt idx="231">
                  <c:v>695.25199999999995</c:v>
                </c:pt>
                <c:pt idx="232">
                  <c:v>697.48</c:v>
                </c:pt>
                <c:pt idx="233">
                  <c:v>699.70100000000002</c:v>
                </c:pt>
                <c:pt idx="234">
                  <c:v>701.91399999999999</c:v>
                </c:pt>
                <c:pt idx="235">
                  <c:v>704.12099999999998</c:v>
                </c:pt>
                <c:pt idx="236">
                  <c:v>706.32</c:v>
                </c:pt>
                <c:pt idx="237">
                  <c:v>708.51300000000003</c:v>
                </c:pt>
                <c:pt idx="238">
                  <c:v>710.69899999999996</c:v>
                </c:pt>
                <c:pt idx="239">
                  <c:v>712.87699999999995</c:v>
                </c:pt>
                <c:pt idx="240">
                  <c:v>715.04899999999998</c:v>
                </c:pt>
                <c:pt idx="241">
                  <c:v>717.21400000000006</c:v>
                </c:pt>
                <c:pt idx="242">
                  <c:v>719.37099999999998</c:v>
                </c:pt>
                <c:pt idx="243">
                  <c:v>721.52200000000005</c:v>
                </c:pt>
                <c:pt idx="244">
                  <c:v>723.66499999999996</c:v>
                </c:pt>
                <c:pt idx="245">
                  <c:v>725.80100000000004</c:v>
                </c:pt>
                <c:pt idx="246">
                  <c:v>727.93100000000004</c:v>
                </c:pt>
                <c:pt idx="247">
                  <c:v>730.053</c:v>
                </c:pt>
                <c:pt idx="248">
                  <c:v>732.16899999999998</c:v>
                </c:pt>
                <c:pt idx="249">
                  <c:v>734.27700000000004</c:v>
                </c:pt>
                <c:pt idx="250">
                  <c:v>736.37800000000004</c:v>
                </c:pt>
                <c:pt idx="251">
                  <c:v>738.47199999999998</c:v>
                </c:pt>
                <c:pt idx="252">
                  <c:v>740.55899999999997</c:v>
                </c:pt>
                <c:pt idx="253">
                  <c:v>742.63900000000001</c:v>
                </c:pt>
                <c:pt idx="254">
                  <c:v>744.71199999999999</c:v>
                </c:pt>
                <c:pt idx="255">
                  <c:v>746.77800000000002</c:v>
                </c:pt>
                <c:pt idx="256">
                  <c:v>748.83699999999999</c:v>
                </c:pt>
                <c:pt idx="257">
                  <c:v>750.88900000000001</c:v>
                </c:pt>
                <c:pt idx="258">
                  <c:v>752.93399999999997</c:v>
                </c:pt>
                <c:pt idx="259">
                  <c:v>754.971</c:v>
                </c:pt>
                <c:pt idx="260">
                  <c:v>757.00199999999995</c:v>
                </c:pt>
                <c:pt idx="261">
                  <c:v>759.02599999999995</c:v>
                </c:pt>
                <c:pt idx="262">
                  <c:v>761.04200000000003</c:v>
                </c:pt>
                <c:pt idx="263">
                  <c:v>763.05200000000002</c:v>
                </c:pt>
                <c:pt idx="264">
                  <c:v>765.05399999999997</c:v>
                </c:pt>
                <c:pt idx="265">
                  <c:v>767.04899999999998</c:v>
                </c:pt>
                <c:pt idx="266">
                  <c:v>769.03800000000001</c:v>
                </c:pt>
                <c:pt idx="267">
                  <c:v>771.01900000000001</c:v>
                </c:pt>
                <c:pt idx="268">
                  <c:v>772.99300000000005</c:v>
                </c:pt>
                <c:pt idx="269">
                  <c:v>774.96</c:v>
                </c:pt>
                <c:pt idx="270">
                  <c:v>776.92100000000005</c:v>
                </c:pt>
                <c:pt idx="271">
                  <c:v>778.87400000000002</c:v>
                </c:pt>
                <c:pt idx="272">
                  <c:v>780.82</c:v>
                </c:pt>
                <c:pt idx="273">
                  <c:v>782.75900000000001</c:v>
                </c:pt>
                <c:pt idx="274">
                  <c:v>784.69100000000003</c:v>
                </c:pt>
                <c:pt idx="275">
                  <c:v>786.61599999999999</c:v>
                </c:pt>
                <c:pt idx="276">
                  <c:v>788.53399999999999</c:v>
                </c:pt>
                <c:pt idx="277">
                  <c:v>790.44500000000005</c:v>
                </c:pt>
                <c:pt idx="278">
                  <c:v>792.34900000000005</c:v>
                </c:pt>
                <c:pt idx="279">
                  <c:v>794.24599999999998</c:v>
                </c:pt>
                <c:pt idx="280">
                  <c:v>796.13599999999997</c:v>
                </c:pt>
                <c:pt idx="281">
                  <c:v>798.01900000000001</c:v>
                </c:pt>
                <c:pt idx="282">
                  <c:v>799.89499999999998</c:v>
                </c:pt>
                <c:pt idx="283">
                  <c:v>801.76400000000001</c:v>
                </c:pt>
                <c:pt idx="284">
                  <c:v>803.62599999999998</c:v>
                </c:pt>
                <c:pt idx="285">
                  <c:v>805.48199999999997</c:v>
                </c:pt>
                <c:pt idx="286">
                  <c:v>807.33</c:v>
                </c:pt>
                <c:pt idx="287">
                  <c:v>809.17100000000005</c:v>
                </c:pt>
                <c:pt idx="288">
                  <c:v>811.005</c:v>
                </c:pt>
                <c:pt idx="289">
                  <c:v>812.83199999999999</c:v>
                </c:pt>
                <c:pt idx="290">
                  <c:v>814.65300000000002</c:v>
                </c:pt>
                <c:pt idx="291">
                  <c:v>816.46600000000001</c:v>
                </c:pt>
                <c:pt idx="292">
                  <c:v>818.27200000000005</c:v>
                </c:pt>
                <c:pt idx="293">
                  <c:v>820.07100000000003</c:v>
                </c:pt>
                <c:pt idx="294">
                  <c:v>821.86400000000003</c:v>
                </c:pt>
                <c:pt idx="295">
                  <c:v>823.649</c:v>
                </c:pt>
                <c:pt idx="296">
                  <c:v>825.428</c:v>
                </c:pt>
                <c:pt idx="297">
                  <c:v>827.19899999999996</c:v>
                </c:pt>
                <c:pt idx="298">
                  <c:v>828.96299999999997</c:v>
                </c:pt>
                <c:pt idx="299">
                  <c:v>830.721</c:v>
                </c:pt>
                <c:pt idx="300">
                  <c:v>832.471</c:v>
                </c:pt>
                <c:pt idx="301">
                  <c:v>834.21500000000003</c:v>
                </c:pt>
                <c:pt idx="302">
                  <c:v>835.95100000000002</c:v>
                </c:pt>
                <c:pt idx="303">
                  <c:v>837.68100000000004</c:v>
                </c:pt>
                <c:pt idx="304">
                  <c:v>839.40300000000002</c:v>
                </c:pt>
                <c:pt idx="305">
                  <c:v>841.11800000000005</c:v>
                </c:pt>
                <c:pt idx="306">
                  <c:v>842.827</c:v>
                </c:pt>
                <c:pt idx="307">
                  <c:v>844.52800000000002</c:v>
                </c:pt>
                <c:pt idx="308">
                  <c:v>846.22199999999998</c:v>
                </c:pt>
                <c:pt idx="309">
                  <c:v>847.91</c:v>
                </c:pt>
                <c:pt idx="310">
                  <c:v>849.59</c:v>
                </c:pt>
                <c:pt idx="311">
                  <c:v>851.26300000000003</c:v>
                </c:pt>
                <c:pt idx="312">
                  <c:v>852.92899999999997</c:v>
                </c:pt>
                <c:pt idx="313">
                  <c:v>854.58900000000006</c:v>
                </c:pt>
                <c:pt idx="314">
                  <c:v>856.24099999999999</c:v>
                </c:pt>
                <c:pt idx="315">
                  <c:v>857.88599999999997</c:v>
                </c:pt>
                <c:pt idx="316">
                  <c:v>859.524</c:v>
                </c:pt>
                <c:pt idx="317">
                  <c:v>861.15499999999997</c:v>
                </c:pt>
                <c:pt idx="318">
                  <c:v>862.77800000000002</c:v>
                </c:pt>
                <c:pt idx="319">
                  <c:v>864.39499999999998</c:v>
                </c:pt>
                <c:pt idx="320">
                  <c:v>866.005</c:v>
                </c:pt>
                <c:pt idx="321">
                  <c:v>867.60799999999995</c:v>
                </c:pt>
                <c:pt idx="322">
                  <c:v>869.20299999999997</c:v>
                </c:pt>
                <c:pt idx="323">
                  <c:v>870.79200000000003</c:v>
                </c:pt>
                <c:pt idx="324">
                  <c:v>872.37300000000005</c:v>
                </c:pt>
                <c:pt idx="325">
                  <c:v>873.947</c:v>
                </c:pt>
                <c:pt idx="326">
                  <c:v>875.51499999999999</c:v>
                </c:pt>
                <c:pt idx="327">
                  <c:v>877.07500000000005</c:v>
                </c:pt>
                <c:pt idx="328">
                  <c:v>878.62800000000004</c:v>
                </c:pt>
                <c:pt idx="329">
                  <c:v>880.17399999999998</c:v>
                </c:pt>
                <c:pt idx="330">
                  <c:v>881.71199999999999</c:v>
                </c:pt>
                <c:pt idx="331">
                  <c:v>883.24400000000003</c:v>
                </c:pt>
                <c:pt idx="332">
                  <c:v>884.76900000000001</c:v>
                </c:pt>
                <c:pt idx="333">
                  <c:v>886.28599999999994</c:v>
                </c:pt>
                <c:pt idx="334">
                  <c:v>887.79700000000003</c:v>
                </c:pt>
                <c:pt idx="335">
                  <c:v>889.3</c:v>
                </c:pt>
                <c:pt idx="336">
                  <c:v>890.79600000000005</c:v>
                </c:pt>
                <c:pt idx="337">
                  <c:v>892.28499999999997</c:v>
                </c:pt>
                <c:pt idx="338">
                  <c:v>893.76700000000005</c:v>
                </c:pt>
                <c:pt idx="339">
                  <c:v>895.24099999999999</c:v>
                </c:pt>
                <c:pt idx="340">
                  <c:v>896.70899999999995</c:v>
                </c:pt>
                <c:pt idx="341">
                  <c:v>898.16899999999998</c:v>
                </c:pt>
                <c:pt idx="342">
                  <c:v>899.62300000000005</c:v>
                </c:pt>
                <c:pt idx="343">
                  <c:v>901.06899999999996</c:v>
                </c:pt>
                <c:pt idx="344">
                  <c:v>902.50800000000004</c:v>
                </c:pt>
                <c:pt idx="345">
                  <c:v>903.94</c:v>
                </c:pt>
                <c:pt idx="346">
                  <c:v>905.36400000000003</c:v>
                </c:pt>
                <c:pt idx="347">
                  <c:v>906.78200000000004</c:v>
                </c:pt>
                <c:pt idx="348">
                  <c:v>908.19200000000001</c:v>
                </c:pt>
                <c:pt idx="349">
                  <c:v>909.59500000000003</c:v>
                </c:pt>
                <c:pt idx="350">
                  <c:v>910.99099999999999</c:v>
                </c:pt>
                <c:pt idx="351">
                  <c:v>912.38</c:v>
                </c:pt>
                <c:pt idx="352">
                  <c:v>913.76199999999994</c:v>
                </c:pt>
                <c:pt idx="353">
                  <c:v>915.13699999999994</c:v>
                </c:pt>
                <c:pt idx="354">
                  <c:v>916.50400000000002</c:v>
                </c:pt>
                <c:pt idx="355">
                  <c:v>917.86400000000003</c:v>
                </c:pt>
                <c:pt idx="356">
                  <c:v>919.21699999999998</c:v>
                </c:pt>
                <c:pt idx="357">
                  <c:v>920.56299999999999</c:v>
                </c:pt>
                <c:pt idx="358">
                  <c:v>921.90099999999995</c:v>
                </c:pt>
                <c:pt idx="359">
                  <c:v>923.23299999999995</c:v>
                </c:pt>
                <c:pt idx="360">
                  <c:v>924.55700000000002</c:v>
                </c:pt>
                <c:pt idx="361">
                  <c:v>925.87400000000002</c:v>
                </c:pt>
                <c:pt idx="362">
                  <c:v>927.18399999999997</c:v>
                </c:pt>
                <c:pt idx="363">
                  <c:v>928.48699999999997</c:v>
                </c:pt>
                <c:pt idx="364">
                  <c:v>929.78200000000004</c:v>
                </c:pt>
                <c:pt idx="365">
                  <c:v>931.07</c:v>
                </c:pt>
                <c:pt idx="366">
                  <c:v>932.351</c:v>
                </c:pt>
                <c:pt idx="367">
                  <c:v>933.625</c:v>
                </c:pt>
                <c:pt idx="368">
                  <c:v>934.89200000000005</c:v>
                </c:pt>
                <c:pt idx="369">
                  <c:v>936.15099999999995</c:v>
                </c:pt>
                <c:pt idx="370">
                  <c:v>937.404</c:v>
                </c:pt>
                <c:pt idx="371">
                  <c:v>938.649</c:v>
                </c:pt>
                <c:pt idx="372">
                  <c:v>939.88699999999994</c:v>
                </c:pt>
                <c:pt idx="373">
                  <c:v>941.11699999999996</c:v>
                </c:pt>
                <c:pt idx="374">
                  <c:v>942.34100000000001</c:v>
                </c:pt>
                <c:pt idx="375">
                  <c:v>943.55700000000002</c:v>
                </c:pt>
                <c:pt idx="376">
                  <c:v>944.76599999999996</c:v>
                </c:pt>
                <c:pt idx="377">
                  <c:v>945.96799999999996</c:v>
                </c:pt>
                <c:pt idx="378">
                  <c:v>947.16300000000001</c:v>
                </c:pt>
                <c:pt idx="379">
                  <c:v>948.35</c:v>
                </c:pt>
                <c:pt idx="380">
                  <c:v>949.53</c:v>
                </c:pt>
                <c:pt idx="381">
                  <c:v>950.70299999999997</c:v>
                </c:pt>
                <c:pt idx="382">
                  <c:v>951.86900000000003</c:v>
                </c:pt>
                <c:pt idx="383">
                  <c:v>953.02800000000002</c:v>
                </c:pt>
                <c:pt idx="384">
                  <c:v>954.17899999999997</c:v>
                </c:pt>
                <c:pt idx="385">
                  <c:v>955.32299999999998</c:v>
                </c:pt>
                <c:pt idx="386">
                  <c:v>956.46</c:v>
                </c:pt>
                <c:pt idx="387">
                  <c:v>957.59</c:v>
                </c:pt>
                <c:pt idx="388">
                  <c:v>958.71299999999997</c:v>
                </c:pt>
                <c:pt idx="389">
                  <c:v>959.82799999999997</c:v>
                </c:pt>
                <c:pt idx="390">
                  <c:v>960.93600000000004</c:v>
                </c:pt>
                <c:pt idx="391">
                  <c:v>962.03700000000003</c:v>
                </c:pt>
                <c:pt idx="392">
                  <c:v>963.13099999999997</c:v>
                </c:pt>
                <c:pt idx="393">
                  <c:v>964.21699999999998</c:v>
                </c:pt>
                <c:pt idx="394">
                  <c:v>965.29700000000003</c:v>
                </c:pt>
                <c:pt idx="395">
                  <c:v>966.36900000000003</c:v>
                </c:pt>
                <c:pt idx="396">
                  <c:v>967.43399999999997</c:v>
                </c:pt>
                <c:pt idx="397">
                  <c:v>968.49199999999996</c:v>
                </c:pt>
                <c:pt idx="398">
                  <c:v>969.54300000000001</c:v>
                </c:pt>
                <c:pt idx="399">
                  <c:v>970.58600000000001</c:v>
                </c:pt>
                <c:pt idx="400">
                  <c:v>971.62199999999996</c:v>
                </c:pt>
                <c:pt idx="401">
                  <c:v>972.65200000000004</c:v>
                </c:pt>
                <c:pt idx="402">
                  <c:v>973.67399999999998</c:v>
                </c:pt>
                <c:pt idx="403">
                  <c:v>974.68799999999999</c:v>
                </c:pt>
                <c:pt idx="404">
                  <c:v>975.69600000000003</c:v>
                </c:pt>
                <c:pt idx="405">
                  <c:v>976.69600000000003</c:v>
                </c:pt>
                <c:pt idx="406">
                  <c:v>977.69</c:v>
                </c:pt>
                <c:pt idx="407">
                  <c:v>978.67600000000004</c:v>
                </c:pt>
                <c:pt idx="408">
                  <c:v>979.65499999999997</c:v>
                </c:pt>
                <c:pt idx="409">
                  <c:v>980.62699999999995</c:v>
                </c:pt>
                <c:pt idx="410">
                  <c:v>981.59199999999998</c:v>
                </c:pt>
                <c:pt idx="411">
                  <c:v>982.54899999999998</c:v>
                </c:pt>
                <c:pt idx="412">
                  <c:v>983.5</c:v>
                </c:pt>
                <c:pt idx="413">
                  <c:v>984.44299999999998</c:v>
                </c:pt>
                <c:pt idx="414">
                  <c:v>985.37900000000002</c:v>
                </c:pt>
                <c:pt idx="415">
                  <c:v>986.30899999999997</c:v>
                </c:pt>
                <c:pt idx="416">
                  <c:v>987.23099999999999</c:v>
                </c:pt>
                <c:pt idx="417">
                  <c:v>988.14599999999996</c:v>
                </c:pt>
                <c:pt idx="418">
                  <c:v>989.05399999999997</c:v>
                </c:pt>
                <c:pt idx="419">
                  <c:v>989.95500000000004</c:v>
                </c:pt>
                <c:pt idx="420">
                  <c:v>990.84799999999996</c:v>
                </c:pt>
                <c:pt idx="421">
                  <c:v>991.73500000000001</c:v>
                </c:pt>
                <c:pt idx="422">
                  <c:v>992.61500000000001</c:v>
                </c:pt>
                <c:pt idx="423">
                  <c:v>993.48699999999997</c:v>
                </c:pt>
                <c:pt idx="424">
                  <c:v>994.35299999999995</c:v>
                </c:pt>
                <c:pt idx="425">
                  <c:v>995.21100000000001</c:v>
                </c:pt>
                <c:pt idx="426">
                  <c:v>996.06299999999999</c:v>
                </c:pt>
                <c:pt idx="427">
                  <c:v>996.90700000000004</c:v>
                </c:pt>
                <c:pt idx="428">
                  <c:v>997.745</c:v>
                </c:pt>
                <c:pt idx="429">
                  <c:v>998.57500000000005</c:v>
                </c:pt>
                <c:pt idx="430">
                  <c:v>999.399</c:v>
                </c:pt>
                <c:pt idx="431">
                  <c:v>1000.22</c:v>
                </c:pt>
                <c:pt idx="432">
                  <c:v>1001.03</c:v>
                </c:pt>
                <c:pt idx="433">
                  <c:v>1001.83</c:v>
                </c:pt>
                <c:pt idx="434">
                  <c:v>1002.62</c:v>
                </c:pt>
                <c:pt idx="435">
                  <c:v>1003.41</c:v>
                </c:pt>
                <c:pt idx="436">
                  <c:v>1004.19</c:v>
                </c:pt>
                <c:pt idx="437">
                  <c:v>1004.97</c:v>
                </c:pt>
                <c:pt idx="438">
                  <c:v>1005.74</c:v>
                </c:pt>
                <c:pt idx="439">
                  <c:v>1006.5</c:v>
                </c:pt>
                <c:pt idx="440">
                  <c:v>1007.25</c:v>
                </c:pt>
                <c:pt idx="441">
                  <c:v>1008</c:v>
                </c:pt>
                <c:pt idx="442">
                  <c:v>1008.74</c:v>
                </c:pt>
                <c:pt idx="443">
                  <c:v>1009.48</c:v>
                </c:pt>
                <c:pt idx="444">
                  <c:v>1010.2</c:v>
                </c:pt>
                <c:pt idx="445">
                  <c:v>1010.92</c:v>
                </c:pt>
                <c:pt idx="446">
                  <c:v>1011.64</c:v>
                </c:pt>
                <c:pt idx="447">
                  <c:v>1012.34</c:v>
                </c:pt>
                <c:pt idx="448">
                  <c:v>1013.04</c:v>
                </c:pt>
                <c:pt idx="449">
                  <c:v>1013.74</c:v>
                </c:pt>
                <c:pt idx="450">
                  <c:v>1014.42</c:v>
                </c:pt>
                <c:pt idx="451">
                  <c:v>1015.1</c:v>
                </c:pt>
                <c:pt idx="452">
                  <c:v>1015.78</c:v>
                </c:pt>
                <c:pt idx="453">
                  <c:v>1016.44</c:v>
                </c:pt>
                <c:pt idx="454">
                  <c:v>1017.1</c:v>
                </c:pt>
                <c:pt idx="455">
                  <c:v>1017.76</c:v>
                </c:pt>
                <c:pt idx="456">
                  <c:v>1018.4</c:v>
                </c:pt>
                <c:pt idx="457">
                  <c:v>1019.04</c:v>
                </c:pt>
                <c:pt idx="458">
                  <c:v>1019.68</c:v>
                </c:pt>
                <c:pt idx="459">
                  <c:v>1020.3</c:v>
                </c:pt>
                <c:pt idx="460">
                  <c:v>1020.92</c:v>
                </c:pt>
                <c:pt idx="461">
                  <c:v>1021.54</c:v>
                </c:pt>
                <c:pt idx="462">
                  <c:v>1022.14</c:v>
                </c:pt>
                <c:pt idx="463">
                  <c:v>1022.75</c:v>
                </c:pt>
                <c:pt idx="464">
                  <c:v>1023.34</c:v>
                </c:pt>
                <c:pt idx="465">
                  <c:v>1023.93</c:v>
                </c:pt>
                <c:pt idx="466">
                  <c:v>1024.51</c:v>
                </c:pt>
                <c:pt idx="467">
                  <c:v>1025.08</c:v>
                </c:pt>
                <c:pt idx="468">
                  <c:v>1025.6500000000001</c:v>
                </c:pt>
                <c:pt idx="469">
                  <c:v>1026.22</c:v>
                </c:pt>
                <c:pt idx="470">
                  <c:v>1026.77</c:v>
                </c:pt>
                <c:pt idx="471">
                  <c:v>1027.32</c:v>
                </c:pt>
                <c:pt idx="472">
                  <c:v>1027.8699999999999</c:v>
                </c:pt>
                <c:pt idx="473">
                  <c:v>1028.4000000000001</c:v>
                </c:pt>
                <c:pt idx="474">
                  <c:v>1028.94</c:v>
                </c:pt>
                <c:pt idx="475">
                  <c:v>1029.46</c:v>
                </c:pt>
                <c:pt idx="476">
                  <c:v>1029.98</c:v>
                </c:pt>
                <c:pt idx="477">
                  <c:v>1030.49</c:v>
                </c:pt>
                <c:pt idx="478">
                  <c:v>1031</c:v>
                </c:pt>
                <c:pt idx="479">
                  <c:v>1031.5</c:v>
                </c:pt>
                <c:pt idx="480">
                  <c:v>1032</c:v>
                </c:pt>
                <c:pt idx="481">
                  <c:v>1032.48</c:v>
                </c:pt>
                <c:pt idx="482">
                  <c:v>1032.97</c:v>
                </c:pt>
                <c:pt idx="483">
                  <c:v>1033.44</c:v>
                </c:pt>
                <c:pt idx="484">
                  <c:v>1033.9100000000001</c:v>
                </c:pt>
                <c:pt idx="485">
                  <c:v>1034.3800000000001</c:v>
                </c:pt>
                <c:pt idx="486">
                  <c:v>1034.8399999999999</c:v>
                </c:pt>
                <c:pt idx="487">
                  <c:v>1035.29</c:v>
                </c:pt>
                <c:pt idx="488">
                  <c:v>1035.74</c:v>
                </c:pt>
                <c:pt idx="489">
                  <c:v>1036.18</c:v>
                </c:pt>
                <c:pt idx="490">
                  <c:v>1036.6199999999999</c:v>
                </c:pt>
                <c:pt idx="491">
                  <c:v>1037.05</c:v>
                </c:pt>
                <c:pt idx="492">
                  <c:v>1037.47</c:v>
                </c:pt>
                <c:pt idx="493">
                  <c:v>1037.8900000000001</c:v>
                </c:pt>
                <c:pt idx="494">
                  <c:v>1038.31</c:v>
                </c:pt>
                <c:pt idx="495">
                  <c:v>1038.71</c:v>
                </c:pt>
                <c:pt idx="496">
                  <c:v>1039.1199999999999</c:v>
                </c:pt>
                <c:pt idx="497">
                  <c:v>1039.51</c:v>
                </c:pt>
                <c:pt idx="498">
                  <c:v>1039.9100000000001</c:v>
                </c:pt>
                <c:pt idx="499">
                  <c:v>1040.29</c:v>
                </c:pt>
                <c:pt idx="500">
                  <c:v>1040.67</c:v>
                </c:pt>
                <c:pt idx="501">
                  <c:v>1041.05</c:v>
                </c:pt>
                <c:pt idx="502">
                  <c:v>1041.42</c:v>
                </c:pt>
                <c:pt idx="503">
                  <c:v>1041.78</c:v>
                </c:pt>
                <c:pt idx="504">
                  <c:v>1042.1400000000001</c:v>
                </c:pt>
                <c:pt idx="505">
                  <c:v>1042.5</c:v>
                </c:pt>
                <c:pt idx="506">
                  <c:v>1042.8499999999999</c:v>
                </c:pt>
                <c:pt idx="507">
                  <c:v>1043.19</c:v>
                </c:pt>
                <c:pt idx="508">
                  <c:v>1043.53</c:v>
                </c:pt>
                <c:pt idx="509">
                  <c:v>1043.8699999999999</c:v>
                </c:pt>
                <c:pt idx="510">
                  <c:v>1044.19</c:v>
                </c:pt>
                <c:pt idx="511">
                  <c:v>1044.52</c:v>
                </c:pt>
                <c:pt idx="512">
                  <c:v>1044.8399999999999</c:v>
                </c:pt>
                <c:pt idx="513">
                  <c:v>1045.1500000000001</c:v>
                </c:pt>
                <c:pt idx="514">
                  <c:v>1045.46</c:v>
                </c:pt>
                <c:pt idx="515">
                  <c:v>1045.77</c:v>
                </c:pt>
                <c:pt idx="516">
                  <c:v>1046.07</c:v>
                </c:pt>
                <c:pt idx="517">
                  <c:v>1046.3599999999999</c:v>
                </c:pt>
                <c:pt idx="518">
                  <c:v>1046.6600000000001</c:v>
                </c:pt>
                <c:pt idx="519">
                  <c:v>1046.94</c:v>
                </c:pt>
                <c:pt idx="520">
                  <c:v>1047.22</c:v>
                </c:pt>
                <c:pt idx="521">
                  <c:v>1047.5</c:v>
                </c:pt>
                <c:pt idx="522">
                  <c:v>1047.77</c:v>
                </c:pt>
                <c:pt idx="523">
                  <c:v>1048.04</c:v>
                </c:pt>
                <c:pt idx="524">
                  <c:v>1048.31</c:v>
                </c:pt>
                <c:pt idx="525">
                  <c:v>1048.57</c:v>
                </c:pt>
                <c:pt idx="526">
                  <c:v>1048.82</c:v>
                </c:pt>
                <c:pt idx="527">
                  <c:v>1049.07</c:v>
                </c:pt>
                <c:pt idx="528">
                  <c:v>1049.32</c:v>
                </c:pt>
                <c:pt idx="529">
                  <c:v>1049.56</c:v>
                </c:pt>
                <c:pt idx="530">
                  <c:v>1049.8</c:v>
                </c:pt>
                <c:pt idx="531">
                  <c:v>1050.04</c:v>
                </c:pt>
                <c:pt idx="532">
                  <c:v>1050.27</c:v>
                </c:pt>
                <c:pt idx="533">
                  <c:v>1050.5</c:v>
                </c:pt>
                <c:pt idx="534">
                  <c:v>1050.72</c:v>
                </c:pt>
                <c:pt idx="535">
                  <c:v>1050.94</c:v>
                </c:pt>
                <c:pt idx="536">
                  <c:v>1051.1500000000001</c:v>
                </c:pt>
                <c:pt idx="537">
                  <c:v>1051.3699999999999</c:v>
                </c:pt>
                <c:pt idx="538">
                  <c:v>1051.57</c:v>
                </c:pt>
                <c:pt idx="539">
                  <c:v>1051.78</c:v>
                </c:pt>
                <c:pt idx="540">
                  <c:v>1051.98</c:v>
                </c:pt>
                <c:pt idx="541">
                  <c:v>1052.18</c:v>
                </c:pt>
                <c:pt idx="542">
                  <c:v>1052.3699999999999</c:v>
                </c:pt>
                <c:pt idx="543">
                  <c:v>1052.56</c:v>
                </c:pt>
                <c:pt idx="544">
                  <c:v>1052.75</c:v>
                </c:pt>
                <c:pt idx="545">
                  <c:v>1052.93</c:v>
                </c:pt>
                <c:pt idx="546">
                  <c:v>1053.1099999999999</c:v>
                </c:pt>
                <c:pt idx="547">
                  <c:v>1053.29</c:v>
                </c:pt>
                <c:pt idx="548">
                  <c:v>1053.46</c:v>
                </c:pt>
                <c:pt idx="549">
                  <c:v>1053.6300000000001</c:v>
                </c:pt>
                <c:pt idx="550">
                  <c:v>1053.8</c:v>
                </c:pt>
                <c:pt idx="551">
                  <c:v>1053.96</c:v>
                </c:pt>
                <c:pt idx="552">
                  <c:v>1054.1199999999999</c:v>
                </c:pt>
                <c:pt idx="553">
                  <c:v>1054.28</c:v>
                </c:pt>
                <c:pt idx="554">
                  <c:v>1054.43</c:v>
                </c:pt>
                <c:pt idx="555">
                  <c:v>1054.5899999999999</c:v>
                </c:pt>
                <c:pt idx="556">
                  <c:v>1054.73</c:v>
                </c:pt>
                <c:pt idx="557">
                  <c:v>1054.8800000000001</c:v>
                </c:pt>
                <c:pt idx="558">
                  <c:v>1055.02</c:v>
                </c:pt>
                <c:pt idx="559">
                  <c:v>1055.1600000000001</c:v>
                </c:pt>
                <c:pt idx="560">
                  <c:v>1055.3</c:v>
                </c:pt>
                <c:pt idx="561">
                  <c:v>1055.44</c:v>
                </c:pt>
                <c:pt idx="562">
                  <c:v>1055.57</c:v>
                </c:pt>
                <c:pt idx="563">
                  <c:v>1055.7</c:v>
                </c:pt>
                <c:pt idx="564">
                  <c:v>1055.83</c:v>
                </c:pt>
                <c:pt idx="565">
                  <c:v>1055.95</c:v>
                </c:pt>
                <c:pt idx="566">
                  <c:v>1056.08</c:v>
                </c:pt>
                <c:pt idx="567">
                  <c:v>1056.2</c:v>
                </c:pt>
                <c:pt idx="568">
                  <c:v>1056.31</c:v>
                </c:pt>
                <c:pt idx="569">
                  <c:v>1056.43</c:v>
                </c:pt>
                <c:pt idx="570">
                  <c:v>1056.54</c:v>
                </c:pt>
                <c:pt idx="571">
                  <c:v>1056.6500000000001</c:v>
                </c:pt>
                <c:pt idx="572">
                  <c:v>1056.76</c:v>
                </c:pt>
                <c:pt idx="573">
                  <c:v>1056.8699999999999</c:v>
                </c:pt>
                <c:pt idx="574">
                  <c:v>1056.97</c:v>
                </c:pt>
                <c:pt idx="575">
                  <c:v>1057.08</c:v>
                </c:pt>
                <c:pt idx="576">
                  <c:v>1057.18</c:v>
                </c:pt>
                <c:pt idx="577">
                  <c:v>1057.27</c:v>
                </c:pt>
                <c:pt idx="578">
                  <c:v>1057.3699999999999</c:v>
                </c:pt>
                <c:pt idx="579">
                  <c:v>1057.46</c:v>
                </c:pt>
                <c:pt idx="580">
                  <c:v>1057.56</c:v>
                </c:pt>
                <c:pt idx="581">
                  <c:v>1057.6500000000001</c:v>
                </c:pt>
                <c:pt idx="582">
                  <c:v>1057.74</c:v>
                </c:pt>
                <c:pt idx="583">
                  <c:v>1057.82</c:v>
                </c:pt>
                <c:pt idx="584">
                  <c:v>1057.9100000000001</c:v>
                </c:pt>
                <c:pt idx="585">
                  <c:v>1057.99</c:v>
                </c:pt>
                <c:pt idx="586">
                  <c:v>1058.07</c:v>
                </c:pt>
                <c:pt idx="587">
                  <c:v>1058.1500000000001</c:v>
                </c:pt>
                <c:pt idx="588">
                  <c:v>1058.23</c:v>
                </c:pt>
                <c:pt idx="589">
                  <c:v>1058.31</c:v>
                </c:pt>
                <c:pt idx="590">
                  <c:v>1058.3900000000001</c:v>
                </c:pt>
                <c:pt idx="591">
                  <c:v>1058.46</c:v>
                </c:pt>
                <c:pt idx="592">
                  <c:v>1058.53</c:v>
                </c:pt>
                <c:pt idx="593">
                  <c:v>1058.5999999999999</c:v>
                </c:pt>
                <c:pt idx="594">
                  <c:v>1058.67</c:v>
                </c:pt>
                <c:pt idx="595">
                  <c:v>1058.74</c:v>
                </c:pt>
                <c:pt idx="596">
                  <c:v>1058.81</c:v>
                </c:pt>
                <c:pt idx="597">
                  <c:v>1058.8699999999999</c:v>
                </c:pt>
                <c:pt idx="598">
                  <c:v>1058.94</c:v>
                </c:pt>
                <c:pt idx="599">
                  <c:v>1059</c:v>
                </c:pt>
                <c:pt idx="600">
                  <c:v>1059.06</c:v>
                </c:pt>
                <c:pt idx="601">
                  <c:v>1059.1199999999999</c:v>
                </c:pt>
                <c:pt idx="602">
                  <c:v>1059.18</c:v>
                </c:pt>
                <c:pt idx="603">
                  <c:v>1059.24</c:v>
                </c:pt>
                <c:pt idx="604">
                  <c:v>1059.29</c:v>
                </c:pt>
                <c:pt idx="605">
                  <c:v>1059.3499999999999</c:v>
                </c:pt>
                <c:pt idx="606">
                  <c:v>1059.4000000000001</c:v>
                </c:pt>
                <c:pt idx="607">
                  <c:v>1059.46</c:v>
                </c:pt>
                <c:pt idx="608">
                  <c:v>1059.51</c:v>
                </c:pt>
                <c:pt idx="609">
                  <c:v>1059.56</c:v>
                </c:pt>
                <c:pt idx="610">
                  <c:v>1059.6099999999999</c:v>
                </c:pt>
                <c:pt idx="611">
                  <c:v>1059.6600000000001</c:v>
                </c:pt>
                <c:pt idx="612">
                  <c:v>1059.71</c:v>
                </c:pt>
                <c:pt idx="613">
                  <c:v>1059.76</c:v>
                </c:pt>
                <c:pt idx="614">
                  <c:v>1059.8</c:v>
                </c:pt>
                <c:pt idx="615">
                  <c:v>1059.8499999999999</c:v>
                </c:pt>
                <c:pt idx="616">
                  <c:v>1059.8900000000001</c:v>
                </c:pt>
                <c:pt idx="617">
                  <c:v>1059.93</c:v>
                </c:pt>
                <c:pt idx="618">
                  <c:v>1059.98</c:v>
                </c:pt>
                <c:pt idx="619">
                  <c:v>1060.02</c:v>
                </c:pt>
                <c:pt idx="620">
                  <c:v>1060.06</c:v>
                </c:pt>
                <c:pt idx="621">
                  <c:v>1060.0999999999999</c:v>
                </c:pt>
                <c:pt idx="622">
                  <c:v>1060.1400000000001</c:v>
                </c:pt>
                <c:pt idx="623">
                  <c:v>1060.18</c:v>
                </c:pt>
                <c:pt idx="624">
                  <c:v>1060.22</c:v>
                </c:pt>
                <c:pt idx="625">
                  <c:v>1060.25</c:v>
                </c:pt>
                <c:pt idx="626">
                  <c:v>1060.29</c:v>
                </c:pt>
                <c:pt idx="627">
                  <c:v>1060.33</c:v>
                </c:pt>
                <c:pt idx="628">
                  <c:v>1060.3599999999999</c:v>
                </c:pt>
                <c:pt idx="629">
                  <c:v>1060.4000000000001</c:v>
                </c:pt>
                <c:pt idx="630">
                  <c:v>1060.43</c:v>
                </c:pt>
                <c:pt idx="631">
                  <c:v>1060.46</c:v>
                </c:pt>
                <c:pt idx="632">
                  <c:v>1060.49</c:v>
                </c:pt>
                <c:pt idx="633">
                  <c:v>1060.53</c:v>
                </c:pt>
                <c:pt idx="634">
                  <c:v>1060.56</c:v>
                </c:pt>
                <c:pt idx="635">
                  <c:v>1060.5899999999999</c:v>
                </c:pt>
                <c:pt idx="636">
                  <c:v>1060.6199999999999</c:v>
                </c:pt>
                <c:pt idx="637">
                  <c:v>1060.6500000000001</c:v>
                </c:pt>
                <c:pt idx="638">
                  <c:v>1060.68</c:v>
                </c:pt>
                <c:pt idx="639">
                  <c:v>1060.71</c:v>
                </c:pt>
                <c:pt idx="640">
                  <c:v>1060.73</c:v>
                </c:pt>
                <c:pt idx="641">
                  <c:v>1060.76</c:v>
                </c:pt>
                <c:pt idx="642">
                  <c:v>1060.79</c:v>
                </c:pt>
                <c:pt idx="643">
                  <c:v>1060.81</c:v>
                </c:pt>
                <c:pt idx="644">
                  <c:v>1060.8399999999999</c:v>
                </c:pt>
                <c:pt idx="645">
                  <c:v>1060.8599999999999</c:v>
                </c:pt>
                <c:pt idx="646">
                  <c:v>1060.8900000000001</c:v>
                </c:pt>
                <c:pt idx="647">
                  <c:v>1060.9100000000001</c:v>
                </c:pt>
                <c:pt idx="648">
                  <c:v>1060.94</c:v>
                </c:pt>
                <c:pt idx="649">
                  <c:v>1060.96</c:v>
                </c:pt>
                <c:pt idx="650">
                  <c:v>1060.98</c:v>
                </c:pt>
                <c:pt idx="651">
                  <c:v>1061.01</c:v>
                </c:pt>
                <c:pt idx="652">
                  <c:v>1061.03</c:v>
                </c:pt>
                <c:pt idx="653">
                  <c:v>1061.05</c:v>
                </c:pt>
                <c:pt idx="654">
                  <c:v>1061.07</c:v>
                </c:pt>
                <c:pt idx="655">
                  <c:v>1061.0899999999999</c:v>
                </c:pt>
                <c:pt idx="656">
                  <c:v>1061.1199999999999</c:v>
                </c:pt>
                <c:pt idx="657">
                  <c:v>1061.1400000000001</c:v>
                </c:pt>
                <c:pt idx="658">
                  <c:v>1061.1600000000001</c:v>
                </c:pt>
                <c:pt idx="659">
                  <c:v>1061.18</c:v>
                </c:pt>
                <c:pt idx="660">
                  <c:v>1061.19</c:v>
                </c:pt>
                <c:pt idx="661">
                  <c:v>1061.21</c:v>
                </c:pt>
                <c:pt idx="662">
                  <c:v>1061.23</c:v>
                </c:pt>
                <c:pt idx="663">
                  <c:v>1061.25</c:v>
                </c:pt>
                <c:pt idx="664">
                  <c:v>1061.27</c:v>
                </c:pt>
                <c:pt idx="665">
                  <c:v>1061.29</c:v>
                </c:pt>
                <c:pt idx="666">
                  <c:v>1061.3</c:v>
                </c:pt>
                <c:pt idx="667">
                  <c:v>1061.32</c:v>
                </c:pt>
                <c:pt idx="668">
                  <c:v>1061.3399999999999</c:v>
                </c:pt>
                <c:pt idx="669">
                  <c:v>1061.3499999999999</c:v>
                </c:pt>
                <c:pt idx="670">
                  <c:v>1061.3699999999999</c:v>
                </c:pt>
                <c:pt idx="671">
                  <c:v>1061.3900000000001</c:v>
                </c:pt>
                <c:pt idx="672">
                  <c:v>1061.4000000000001</c:v>
                </c:pt>
                <c:pt idx="673">
                  <c:v>1061.42</c:v>
                </c:pt>
                <c:pt idx="674">
                  <c:v>1061.43</c:v>
                </c:pt>
                <c:pt idx="675">
                  <c:v>1061.45</c:v>
                </c:pt>
                <c:pt idx="676">
                  <c:v>1061.46</c:v>
                </c:pt>
                <c:pt idx="677">
                  <c:v>1061.48</c:v>
                </c:pt>
                <c:pt idx="678">
                  <c:v>1061.49</c:v>
                </c:pt>
                <c:pt idx="679">
                  <c:v>1061.51</c:v>
                </c:pt>
                <c:pt idx="680">
                  <c:v>1061.52</c:v>
                </c:pt>
                <c:pt idx="681">
                  <c:v>1061.53</c:v>
                </c:pt>
                <c:pt idx="682">
                  <c:v>1061.55</c:v>
                </c:pt>
                <c:pt idx="683">
                  <c:v>1061.56</c:v>
                </c:pt>
                <c:pt idx="684">
                  <c:v>1061.57</c:v>
                </c:pt>
                <c:pt idx="685">
                  <c:v>1061.5899999999999</c:v>
                </c:pt>
                <c:pt idx="686">
                  <c:v>1061.5999999999999</c:v>
                </c:pt>
                <c:pt idx="687">
                  <c:v>1061.6099999999999</c:v>
                </c:pt>
                <c:pt idx="688">
                  <c:v>1061.6199999999999</c:v>
                </c:pt>
                <c:pt idx="689">
                  <c:v>1061.6300000000001</c:v>
                </c:pt>
                <c:pt idx="690">
                  <c:v>1061.6500000000001</c:v>
                </c:pt>
                <c:pt idx="691">
                  <c:v>1061.6600000000001</c:v>
                </c:pt>
                <c:pt idx="692">
                  <c:v>1061.67</c:v>
                </c:pt>
                <c:pt idx="693">
                  <c:v>1061.68</c:v>
                </c:pt>
                <c:pt idx="694">
                  <c:v>1061.69</c:v>
                </c:pt>
                <c:pt idx="695">
                  <c:v>1061.7</c:v>
                </c:pt>
                <c:pt idx="696">
                  <c:v>1061.71</c:v>
                </c:pt>
                <c:pt idx="697">
                  <c:v>1061.72</c:v>
                </c:pt>
                <c:pt idx="698">
                  <c:v>1061.73</c:v>
                </c:pt>
                <c:pt idx="699">
                  <c:v>1061.74</c:v>
                </c:pt>
                <c:pt idx="700">
                  <c:v>1061.75</c:v>
                </c:pt>
                <c:pt idx="701">
                  <c:v>1061.76</c:v>
                </c:pt>
                <c:pt idx="702">
                  <c:v>1061.77</c:v>
                </c:pt>
                <c:pt idx="703">
                  <c:v>1061.78</c:v>
                </c:pt>
                <c:pt idx="704">
                  <c:v>1061.79</c:v>
                </c:pt>
                <c:pt idx="705">
                  <c:v>1061.8</c:v>
                </c:pt>
                <c:pt idx="706">
                  <c:v>1061.81</c:v>
                </c:pt>
                <c:pt idx="707">
                  <c:v>1061.82</c:v>
                </c:pt>
                <c:pt idx="708">
                  <c:v>1061.83</c:v>
                </c:pt>
                <c:pt idx="709">
                  <c:v>1061.8399999999999</c:v>
                </c:pt>
                <c:pt idx="710">
                  <c:v>1061.8499999999999</c:v>
                </c:pt>
                <c:pt idx="711">
                  <c:v>1061.8599999999999</c:v>
                </c:pt>
                <c:pt idx="712">
                  <c:v>1061.8599999999999</c:v>
                </c:pt>
                <c:pt idx="713">
                  <c:v>1061.8699999999999</c:v>
                </c:pt>
                <c:pt idx="714">
                  <c:v>1061.8800000000001</c:v>
                </c:pt>
                <c:pt idx="715">
                  <c:v>1061.8900000000001</c:v>
                </c:pt>
                <c:pt idx="716">
                  <c:v>1061.9000000000001</c:v>
                </c:pt>
                <c:pt idx="717">
                  <c:v>1061.9100000000001</c:v>
                </c:pt>
                <c:pt idx="718">
                  <c:v>1061.9100000000001</c:v>
                </c:pt>
                <c:pt idx="719">
                  <c:v>1061.92</c:v>
                </c:pt>
                <c:pt idx="720">
                  <c:v>1061.93</c:v>
                </c:pt>
                <c:pt idx="721">
                  <c:v>1061.94</c:v>
                </c:pt>
                <c:pt idx="722">
                  <c:v>1061.94</c:v>
                </c:pt>
                <c:pt idx="723">
                  <c:v>1061.95</c:v>
                </c:pt>
                <c:pt idx="724">
                  <c:v>1061.96</c:v>
                </c:pt>
                <c:pt idx="725">
                  <c:v>1061.96</c:v>
                </c:pt>
                <c:pt idx="726">
                  <c:v>1061.97</c:v>
                </c:pt>
                <c:pt idx="727">
                  <c:v>1061.98</c:v>
                </c:pt>
                <c:pt idx="728">
                  <c:v>1061.99</c:v>
                </c:pt>
                <c:pt idx="729">
                  <c:v>1061.99</c:v>
                </c:pt>
                <c:pt idx="730">
                  <c:v>1062</c:v>
                </c:pt>
                <c:pt idx="731">
                  <c:v>1062</c:v>
                </c:pt>
                <c:pt idx="732">
                  <c:v>1062.01</c:v>
                </c:pt>
                <c:pt idx="733">
                  <c:v>1062.02</c:v>
                </c:pt>
                <c:pt idx="734">
                  <c:v>1062.02</c:v>
                </c:pt>
                <c:pt idx="735">
                  <c:v>1062.03</c:v>
                </c:pt>
                <c:pt idx="736">
                  <c:v>1062.04</c:v>
                </c:pt>
                <c:pt idx="737">
                  <c:v>1062.04</c:v>
                </c:pt>
                <c:pt idx="738">
                  <c:v>1062.05</c:v>
                </c:pt>
                <c:pt idx="739">
                  <c:v>1062.05</c:v>
                </c:pt>
                <c:pt idx="740">
                  <c:v>1062.06</c:v>
                </c:pt>
                <c:pt idx="741">
                  <c:v>1062.06</c:v>
                </c:pt>
                <c:pt idx="742">
                  <c:v>1062.07</c:v>
                </c:pt>
                <c:pt idx="743">
                  <c:v>1062.08</c:v>
                </c:pt>
                <c:pt idx="744">
                  <c:v>1062.08</c:v>
                </c:pt>
                <c:pt idx="745">
                  <c:v>1062.0899999999999</c:v>
                </c:pt>
                <c:pt idx="746">
                  <c:v>1062.0899999999999</c:v>
                </c:pt>
                <c:pt idx="747">
                  <c:v>1062.0999999999999</c:v>
                </c:pt>
                <c:pt idx="748">
                  <c:v>1062.0999999999999</c:v>
                </c:pt>
                <c:pt idx="749">
                  <c:v>1062.1099999999999</c:v>
                </c:pt>
                <c:pt idx="750">
                  <c:v>1062.1099999999999</c:v>
                </c:pt>
                <c:pt idx="751">
                  <c:v>1062.1199999999999</c:v>
                </c:pt>
                <c:pt idx="752">
                  <c:v>1062.1199999999999</c:v>
                </c:pt>
                <c:pt idx="753">
                  <c:v>1062.1300000000001</c:v>
                </c:pt>
                <c:pt idx="754">
                  <c:v>1062.1300000000001</c:v>
                </c:pt>
                <c:pt idx="755">
                  <c:v>1062.1300000000001</c:v>
                </c:pt>
                <c:pt idx="756">
                  <c:v>1062.1400000000001</c:v>
                </c:pt>
                <c:pt idx="757">
                  <c:v>1062.1400000000001</c:v>
                </c:pt>
                <c:pt idx="758">
                  <c:v>1062.1500000000001</c:v>
                </c:pt>
                <c:pt idx="759">
                  <c:v>1062.1500000000001</c:v>
                </c:pt>
                <c:pt idx="760">
                  <c:v>1062.1600000000001</c:v>
                </c:pt>
                <c:pt idx="761">
                  <c:v>1062.1600000000001</c:v>
                </c:pt>
                <c:pt idx="762">
                  <c:v>1062.1600000000001</c:v>
                </c:pt>
                <c:pt idx="763">
                  <c:v>1062.17</c:v>
                </c:pt>
                <c:pt idx="764">
                  <c:v>1062.17</c:v>
                </c:pt>
                <c:pt idx="765">
                  <c:v>1062.18</c:v>
                </c:pt>
                <c:pt idx="766">
                  <c:v>1062.18</c:v>
                </c:pt>
                <c:pt idx="767">
                  <c:v>1062.18</c:v>
                </c:pt>
                <c:pt idx="768">
                  <c:v>1062.19</c:v>
                </c:pt>
                <c:pt idx="769">
                  <c:v>1062.19</c:v>
                </c:pt>
                <c:pt idx="770">
                  <c:v>1062.19</c:v>
                </c:pt>
                <c:pt idx="771">
                  <c:v>1062.2</c:v>
                </c:pt>
                <c:pt idx="772">
                  <c:v>1062.2</c:v>
                </c:pt>
                <c:pt idx="773">
                  <c:v>1062.2</c:v>
                </c:pt>
                <c:pt idx="774">
                  <c:v>1062.21</c:v>
                </c:pt>
                <c:pt idx="775">
                  <c:v>1062.21</c:v>
                </c:pt>
                <c:pt idx="776">
                  <c:v>1062.21</c:v>
                </c:pt>
                <c:pt idx="777">
                  <c:v>1062.22</c:v>
                </c:pt>
                <c:pt idx="778">
                  <c:v>1062.22</c:v>
                </c:pt>
                <c:pt idx="779">
                  <c:v>1062.22</c:v>
                </c:pt>
                <c:pt idx="780">
                  <c:v>1062.23</c:v>
                </c:pt>
                <c:pt idx="781">
                  <c:v>1062.23</c:v>
                </c:pt>
                <c:pt idx="782">
                  <c:v>1062.23</c:v>
                </c:pt>
                <c:pt idx="783">
                  <c:v>1062.24</c:v>
                </c:pt>
                <c:pt idx="784">
                  <c:v>1062.24</c:v>
                </c:pt>
                <c:pt idx="785">
                  <c:v>1062.24</c:v>
                </c:pt>
                <c:pt idx="786">
                  <c:v>1062.24</c:v>
                </c:pt>
                <c:pt idx="787">
                  <c:v>1062.25</c:v>
                </c:pt>
                <c:pt idx="788">
                  <c:v>1062.25</c:v>
                </c:pt>
                <c:pt idx="789">
                  <c:v>1062.25</c:v>
                </c:pt>
                <c:pt idx="790">
                  <c:v>1062.25</c:v>
                </c:pt>
                <c:pt idx="791">
                  <c:v>1062.26</c:v>
                </c:pt>
                <c:pt idx="792">
                  <c:v>1062.26</c:v>
                </c:pt>
                <c:pt idx="793">
                  <c:v>1062.26</c:v>
                </c:pt>
                <c:pt idx="794">
                  <c:v>1062.26</c:v>
                </c:pt>
                <c:pt idx="795">
                  <c:v>1062.26</c:v>
                </c:pt>
                <c:pt idx="796">
                  <c:v>1062.27</c:v>
                </c:pt>
                <c:pt idx="797">
                  <c:v>1062.27</c:v>
                </c:pt>
                <c:pt idx="798">
                  <c:v>1062.27</c:v>
                </c:pt>
                <c:pt idx="799">
                  <c:v>1062.27</c:v>
                </c:pt>
                <c:pt idx="800">
                  <c:v>1062.27</c:v>
                </c:pt>
                <c:pt idx="801">
                  <c:v>1062.28</c:v>
                </c:pt>
                <c:pt idx="802">
                  <c:v>1062.28</c:v>
                </c:pt>
                <c:pt idx="803">
                  <c:v>1062.28</c:v>
                </c:pt>
                <c:pt idx="804">
                  <c:v>1062.28</c:v>
                </c:pt>
                <c:pt idx="805">
                  <c:v>1062.28</c:v>
                </c:pt>
                <c:pt idx="806">
                  <c:v>1062.28</c:v>
                </c:pt>
                <c:pt idx="807">
                  <c:v>1062.28</c:v>
                </c:pt>
                <c:pt idx="808">
                  <c:v>1062.29</c:v>
                </c:pt>
                <c:pt idx="809">
                  <c:v>1062.29</c:v>
                </c:pt>
                <c:pt idx="810">
                  <c:v>1062.29</c:v>
                </c:pt>
                <c:pt idx="811">
                  <c:v>1062.29</c:v>
                </c:pt>
                <c:pt idx="812">
                  <c:v>1062.29</c:v>
                </c:pt>
                <c:pt idx="813">
                  <c:v>1062.29</c:v>
                </c:pt>
                <c:pt idx="814">
                  <c:v>1062.29</c:v>
                </c:pt>
                <c:pt idx="815">
                  <c:v>1062.29</c:v>
                </c:pt>
                <c:pt idx="816">
                  <c:v>1062.3</c:v>
                </c:pt>
                <c:pt idx="817">
                  <c:v>1062.3</c:v>
                </c:pt>
                <c:pt idx="818">
                  <c:v>1062.3</c:v>
                </c:pt>
                <c:pt idx="819">
                  <c:v>1062.3</c:v>
                </c:pt>
                <c:pt idx="820">
                  <c:v>1062.3</c:v>
                </c:pt>
                <c:pt idx="821">
                  <c:v>1062.3</c:v>
                </c:pt>
                <c:pt idx="822">
                  <c:v>1062.3</c:v>
                </c:pt>
                <c:pt idx="823">
                  <c:v>1062.3</c:v>
                </c:pt>
                <c:pt idx="824">
                  <c:v>1062.3</c:v>
                </c:pt>
                <c:pt idx="825">
                  <c:v>1062.3</c:v>
                </c:pt>
                <c:pt idx="826">
                  <c:v>1062.3</c:v>
                </c:pt>
                <c:pt idx="827">
                  <c:v>1062.3</c:v>
                </c:pt>
                <c:pt idx="828">
                  <c:v>1062.3</c:v>
                </c:pt>
                <c:pt idx="829">
                  <c:v>1062.3</c:v>
                </c:pt>
                <c:pt idx="830">
                  <c:v>1062.3</c:v>
                </c:pt>
                <c:pt idx="831">
                  <c:v>1062.3</c:v>
                </c:pt>
                <c:pt idx="832">
                  <c:v>1062.3</c:v>
                </c:pt>
                <c:pt idx="833">
                  <c:v>1062.3</c:v>
                </c:pt>
                <c:pt idx="834">
                  <c:v>1062.3</c:v>
                </c:pt>
                <c:pt idx="835">
                  <c:v>1062.3</c:v>
                </c:pt>
                <c:pt idx="836">
                  <c:v>1062.3</c:v>
                </c:pt>
                <c:pt idx="837">
                  <c:v>1062.3</c:v>
                </c:pt>
                <c:pt idx="838">
                  <c:v>1062.3</c:v>
                </c:pt>
                <c:pt idx="839">
                  <c:v>1062.3</c:v>
                </c:pt>
                <c:pt idx="840">
                  <c:v>1062.3</c:v>
                </c:pt>
                <c:pt idx="841">
                  <c:v>1062.3</c:v>
                </c:pt>
                <c:pt idx="842">
                  <c:v>1062.3</c:v>
                </c:pt>
                <c:pt idx="843">
                  <c:v>1062.3</c:v>
                </c:pt>
                <c:pt idx="844">
                  <c:v>1062.3</c:v>
                </c:pt>
                <c:pt idx="845">
                  <c:v>1062.3</c:v>
                </c:pt>
                <c:pt idx="846">
                  <c:v>1062.3</c:v>
                </c:pt>
                <c:pt idx="847">
                  <c:v>1062.3</c:v>
                </c:pt>
                <c:pt idx="848">
                  <c:v>1062.3</c:v>
                </c:pt>
                <c:pt idx="849">
                  <c:v>1062.3</c:v>
                </c:pt>
                <c:pt idx="850">
                  <c:v>1062.3</c:v>
                </c:pt>
                <c:pt idx="851">
                  <c:v>1062.3</c:v>
                </c:pt>
                <c:pt idx="852">
                  <c:v>1062.3</c:v>
                </c:pt>
                <c:pt idx="853">
                  <c:v>1062.3</c:v>
                </c:pt>
                <c:pt idx="854">
                  <c:v>1062.3</c:v>
                </c:pt>
                <c:pt idx="855">
                  <c:v>1062.3</c:v>
                </c:pt>
                <c:pt idx="856">
                  <c:v>1062.3</c:v>
                </c:pt>
                <c:pt idx="857">
                  <c:v>1062.3</c:v>
                </c:pt>
                <c:pt idx="858">
                  <c:v>1062.3</c:v>
                </c:pt>
                <c:pt idx="859">
                  <c:v>1062.3</c:v>
                </c:pt>
                <c:pt idx="860">
                  <c:v>1062.3</c:v>
                </c:pt>
                <c:pt idx="861">
                  <c:v>1062.3</c:v>
                </c:pt>
                <c:pt idx="862">
                  <c:v>1062.3</c:v>
                </c:pt>
                <c:pt idx="863">
                  <c:v>1062.3</c:v>
                </c:pt>
                <c:pt idx="864">
                  <c:v>1062.3</c:v>
                </c:pt>
                <c:pt idx="865">
                  <c:v>1062.3</c:v>
                </c:pt>
                <c:pt idx="866">
                  <c:v>1062.3</c:v>
                </c:pt>
                <c:pt idx="867">
                  <c:v>1062.3</c:v>
                </c:pt>
                <c:pt idx="868">
                  <c:v>1062.3</c:v>
                </c:pt>
                <c:pt idx="869">
                  <c:v>1062.3</c:v>
                </c:pt>
                <c:pt idx="870">
                  <c:v>1062.3</c:v>
                </c:pt>
                <c:pt idx="871">
                  <c:v>1062.3</c:v>
                </c:pt>
                <c:pt idx="872">
                  <c:v>1062.3</c:v>
                </c:pt>
                <c:pt idx="873">
                  <c:v>1062.3</c:v>
                </c:pt>
                <c:pt idx="874">
                  <c:v>1062.3</c:v>
                </c:pt>
                <c:pt idx="875">
                  <c:v>1062.3</c:v>
                </c:pt>
                <c:pt idx="876">
                  <c:v>1062.3</c:v>
                </c:pt>
                <c:pt idx="877">
                  <c:v>1062.3</c:v>
                </c:pt>
                <c:pt idx="878">
                  <c:v>1062.3</c:v>
                </c:pt>
                <c:pt idx="879">
                  <c:v>1062.3</c:v>
                </c:pt>
                <c:pt idx="880">
                  <c:v>1062.3</c:v>
                </c:pt>
                <c:pt idx="881">
                  <c:v>1062.3</c:v>
                </c:pt>
                <c:pt idx="882">
                  <c:v>1062.3</c:v>
                </c:pt>
                <c:pt idx="883">
                  <c:v>1062.3</c:v>
                </c:pt>
                <c:pt idx="884">
                  <c:v>1062.3</c:v>
                </c:pt>
                <c:pt idx="885">
                  <c:v>1062.3</c:v>
                </c:pt>
                <c:pt idx="886">
                  <c:v>1062.3</c:v>
                </c:pt>
                <c:pt idx="887">
                  <c:v>1062.3</c:v>
                </c:pt>
                <c:pt idx="888">
                  <c:v>1062.3</c:v>
                </c:pt>
                <c:pt idx="889">
                  <c:v>1062.3</c:v>
                </c:pt>
                <c:pt idx="890">
                  <c:v>1062.3</c:v>
                </c:pt>
                <c:pt idx="891">
                  <c:v>1062.3</c:v>
                </c:pt>
                <c:pt idx="892">
                  <c:v>1062.3</c:v>
                </c:pt>
                <c:pt idx="893">
                  <c:v>1062.3</c:v>
                </c:pt>
                <c:pt idx="894">
                  <c:v>1062.3</c:v>
                </c:pt>
                <c:pt idx="895">
                  <c:v>1062.3</c:v>
                </c:pt>
                <c:pt idx="896">
                  <c:v>1062.3</c:v>
                </c:pt>
                <c:pt idx="897">
                  <c:v>1062.3</c:v>
                </c:pt>
                <c:pt idx="898">
                  <c:v>1062.3</c:v>
                </c:pt>
                <c:pt idx="899">
                  <c:v>1062.3</c:v>
                </c:pt>
                <c:pt idx="900">
                  <c:v>1062.3</c:v>
                </c:pt>
                <c:pt idx="901">
                  <c:v>1062.3</c:v>
                </c:pt>
                <c:pt idx="902">
                  <c:v>1062.3</c:v>
                </c:pt>
                <c:pt idx="903">
                  <c:v>1062.3</c:v>
                </c:pt>
                <c:pt idx="904">
                  <c:v>1062.3</c:v>
                </c:pt>
                <c:pt idx="905">
                  <c:v>1062.3</c:v>
                </c:pt>
                <c:pt idx="906">
                  <c:v>1062.3</c:v>
                </c:pt>
                <c:pt idx="907">
                  <c:v>1062.3</c:v>
                </c:pt>
                <c:pt idx="908">
                  <c:v>1062.3</c:v>
                </c:pt>
                <c:pt idx="909">
                  <c:v>1062.3</c:v>
                </c:pt>
                <c:pt idx="910">
                  <c:v>1062.3</c:v>
                </c:pt>
                <c:pt idx="911">
                  <c:v>1062.3</c:v>
                </c:pt>
                <c:pt idx="912">
                  <c:v>1062.3</c:v>
                </c:pt>
                <c:pt idx="913">
                  <c:v>1062.3</c:v>
                </c:pt>
                <c:pt idx="914">
                  <c:v>1062.3</c:v>
                </c:pt>
                <c:pt idx="915">
                  <c:v>1062.3</c:v>
                </c:pt>
                <c:pt idx="916">
                  <c:v>1062.3</c:v>
                </c:pt>
                <c:pt idx="917">
                  <c:v>1062.3</c:v>
                </c:pt>
                <c:pt idx="918">
                  <c:v>1062.3</c:v>
                </c:pt>
                <c:pt idx="919">
                  <c:v>1062.3</c:v>
                </c:pt>
                <c:pt idx="920">
                  <c:v>1062.3</c:v>
                </c:pt>
                <c:pt idx="921">
                  <c:v>1062.3</c:v>
                </c:pt>
                <c:pt idx="922">
                  <c:v>1062.3</c:v>
                </c:pt>
                <c:pt idx="923">
                  <c:v>1062.3</c:v>
                </c:pt>
                <c:pt idx="924">
                  <c:v>1062.3</c:v>
                </c:pt>
                <c:pt idx="925">
                  <c:v>1062.3</c:v>
                </c:pt>
                <c:pt idx="926">
                  <c:v>1062.3</c:v>
                </c:pt>
                <c:pt idx="927">
                  <c:v>1062.3</c:v>
                </c:pt>
                <c:pt idx="928">
                  <c:v>1062.3</c:v>
                </c:pt>
                <c:pt idx="929">
                  <c:v>1062.3</c:v>
                </c:pt>
                <c:pt idx="930">
                  <c:v>1062.3</c:v>
                </c:pt>
                <c:pt idx="931">
                  <c:v>1062.3</c:v>
                </c:pt>
                <c:pt idx="932">
                  <c:v>1062.3</c:v>
                </c:pt>
                <c:pt idx="933">
                  <c:v>1062.3</c:v>
                </c:pt>
                <c:pt idx="934">
                  <c:v>1062.3</c:v>
                </c:pt>
                <c:pt idx="935">
                  <c:v>1062.3</c:v>
                </c:pt>
                <c:pt idx="936">
                  <c:v>1062.3</c:v>
                </c:pt>
                <c:pt idx="937">
                  <c:v>1062.3</c:v>
                </c:pt>
                <c:pt idx="938">
                  <c:v>1062.3</c:v>
                </c:pt>
                <c:pt idx="939">
                  <c:v>1062.3</c:v>
                </c:pt>
                <c:pt idx="940">
                  <c:v>1062.3</c:v>
                </c:pt>
                <c:pt idx="941">
                  <c:v>1062.3</c:v>
                </c:pt>
                <c:pt idx="942">
                  <c:v>1062.3</c:v>
                </c:pt>
                <c:pt idx="943">
                  <c:v>1062.3</c:v>
                </c:pt>
                <c:pt idx="944">
                  <c:v>1062.3</c:v>
                </c:pt>
                <c:pt idx="945">
                  <c:v>1062.3</c:v>
                </c:pt>
                <c:pt idx="946">
                  <c:v>1062.3</c:v>
                </c:pt>
                <c:pt idx="947">
                  <c:v>1062.3</c:v>
                </c:pt>
                <c:pt idx="948">
                  <c:v>1062.3</c:v>
                </c:pt>
                <c:pt idx="949">
                  <c:v>1062.3</c:v>
                </c:pt>
                <c:pt idx="950">
                  <c:v>1062.3</c:v>
                </c:pt>
                <c:pt idx="951">
                  <c:v>1062.3</c:v>
                </c:pt>
                <c:pt idx="952">
                  <c:v>1062.3</c:v>
                </c:pt>
                <c:pt idx="953">
                  <c:v>1062.3</c:v>
                </c:pt>
                <c:pt idx="954">
                  <c:v>1062.3</c:v>
                </c:pt>
                <c:pt idx="955">
                  <c:v>1062.3</c:v>
                </c:pt>
                <c:pt idx="956">
                  <c:v>1062.3</c:v>
                </c:pt>
                <c:pt idx="957">
                  <c:v>1062.3</c:v>
                </c:pt>
                <c:pt idx="958">
                  <c:v>1062.3</c:v>
                </c:pt>
                <c:pt idx="959">
                  <c:v>1062.3</c:v>
                </c:pt>
                <c:pt idx="960">
                  <c:v>1062.3</c:v>
                </c:pt>
                <c:pt idx="961">
                  <c:v>1062.3</c:v>
                </c:pt>
                <c:pt idx="962">
                  <c:v>1062.3</c:v>
                </c:pt>
                <c:pt idx="963">
                  <c:v>1062.3</c:v>
                </c:pt>
                <c:pt idx="964">
                  <c:v>1062.3</c:v>
                </c:pt>
                <c:pt idx="965">
                  <c:v>1062.3</c:v>
                </c:pt>
                <c:pt idx="966">
                  <c:v>1062.3</c:v>
                </c:pt>
                <c:pt idx="967">
                  <c:v>1062.3</c:v>
                </c:pt>
                <c:pt idx="968">
                  <c:v>1062.3</c:v>
                </c:pt>
                <c:pt idx="969">
                  <c:v>1062.3</c:v>
                </c:pt>
                <c:pt idx="970">
                  <c:v>1062.3</c:v>
                </c:pt>
                <c:pt idx="971">
                  <c:v>1062.3</c:v>
                </c:pt>
                <c:pt idx="972">
                  <c:v>1062.3</c:v>
                </c:pt>
                <c:pt idx="973">
                  <c:v>1062.3</c:v>
                </c:pt>
                <c:pt idx="974">
                  <c:v>1062.3</c:v>
                </c:pt>
                <c:pt idx="975">
                  <c:v>1062.3</c:v>
                </c:pt>
                <c:pt idx="976">
                  <c:v>1062.3</c:v>
                </c:pt>
                <c:pt idx="977">
                  <c:v>1062.3</c:v>
                </c:pt>
                <c:pt idx="978">
                  <c:v>1062.3</c:v>
                </c:pt>
                <c:pt idx="979">
                  <c:v>1062.3</c:v>
                </c:pt>
                <c:pt idx="980">
                  <c:v>1062.3</c:v>
                </c:pt>
                <c:pt idx="981">
                  <c:v>1062.3</c:v>
                </c:pt>
                <c:pt idx="982">
                  <c:v>1062.3</c:v>
                </c:pt>
                <c:pt idx="983">
                  <c:v>1062.3</c:v>
                </c:pt>
                <c:pt idx="984">
                  <c:v>1062.3</c:v>
                </c:pt>
                <c:pt idx="985">
                  <c:v>1062.3</c:v>
                </c:pt>
                <c:pt idx="986">
                  <c:v>1062.3</c:v>
                </c:pt>
                <c:pt idx="987">
                  <c:v>1062.3</c:v>
                </c:pt>
                <c:pt idx="988">
                  <c:v>1062.3</c:v>
                </c:pt>
                <c:pt idx="989">
                  <c:v>1062.3</c:v>
                </c:pt>
                <c:pt idx="990">
                  <c:v>1062.3</c:v>
                </c:pt>
                <c:pt idx="991">
                  <c:v>1062.3</c:v>
                </c:pt>
                <c:pt idx="992">
                  <c:v>1062.3</c:v>
                </c:pt>
                <c:pt idx="993">
                  <c:v>1062.3</c:v>
                </c:pt>
                <c:pt idx="994">
                  <c:v>1062.3</c:v>
                </c:pt>
                <c:pt idx="995">
                  <c:v>1062.3</c:v>
                </c:pt>
                <c:pt idx="996">
                  <c:v>1062.3</c:v>
                </c:pt>
                <c:pt idx="997">
                  <c:v>1062.3</c:v>
                </c:pt>
                <c:pt idx="998">
                  <c:v>1062.3</c:v>
                </c:pt>
                <c:pt idx="999">
                  <c:v>1062.3</c:v>
                </c:pt>
                <c:pt idx="1000">
                  <c:v>1062.3</c:v>
                </c:pt>
              </c:numCache>
            </c:numRef>
          </c:xVal>
          <c:yVal>
            <c:numRef>
              <c:f>'24Mg_P10'!$GE$2:$GE$1002</c:f>
              <c:numCache>
                <c:formatCode>0.000</c:formatCode>
                <c:ptCount val="1001"/>
                <c:pt idx="0">
                  <c:v>200</c:v>
                </c:pt>
                <c:pt idx="1">
                  <c:v>199.25399999999999</c:v>
                </c:pt>
                <c:pt idx="2">
                  <c:v>198.51</c:v>
                </c:pt>
                <c:pt idx="3">
                  <c:v>197.768</c:v>
                </c:pt>
                <c:pt idx="4">
                  <c:v>197.02800000000002</c:v>
                </c:pt>
                <c:pt idx="5">
                  <c:v>196.291</c:v>
                </c:pt>
                <c:pt idx="6">
                  <c:v>195.55500000000001</c:v>
                </c:pt>
                <c:pt idx="7">
                  <c:v>194.822</c:v>
                </c:pt>
                <c:pt idx="8">
                  <c:v>194.09100000000001</c:v>
                </c:pt>
                <c:pt idx="9">
                  <c:v>193.36199999999999</c:v>
                </c:pt>
                <c:pt idx="10">
                  <c:v>192.636</c:v>
                </c:pt>
                <c:pt idx="11">
                  <c:v>191.911</c:v>
                </c:pt>
                <c:pt idx="12">
                  <c:v>191.18899999999999</c:v>
                </c:pt>
                <c:pt idx="13">
                  <c:v>190.46899999999999</c:v>
                </c:pt>
                <c:pt idx="14">
                  <c:v>189.751</c:v>
                </c:pt>
                <c:pt idx="15">
                  <c:v>189.035</c:v>
                </c:pt>
                <c:pt idx="16">
                  <c:v>188.321</c:v>
                </c:pt>
                <c:pt idx="17">
                  <c:v>187.60900000000001</c:v>
                </c:pt>
                <c:pt idx="18">
                  <c:v>186.899</c:v>
                </c:pt>
                <c:pt idx="19">
                  <c:v>186.19200000000001</c:v>
                </c:pt>
                <c:pt idx="20">
                  <c:v>185.48600000000002</c:v>
                </c:pt>
                <c:pt idx="21">
                  <c:v>184.78300000000002</c:v>
                </c:pt>
                <c:pt idx="22">
                  <c:v>184.08199999999999</c:v>
                </c:pt>
                <c:pt idx="23">
                  <c:v>183.38199999999998</c:v>
                </c:pt>
                <c:pt idx="24">
                  <c:v>182.68499999999997</c:v>
                </c:pt>
                <c:pt idx="25">
                  <c:v>181.99</c:v>
                </c:pt>
                <c:pt idx="26">
                  <c:v>181.29700000000003</c:v>
                </c:pt>
                <c:pt idx="27">
                  <c:v>180.60599999999999</c:v>
                </c:pt>
                <c:pt idx="28">
                  <c:v>179.917</c:v>
                </c:pt>
                <c:pt idx="29">
                  <c:v>179.23</c:v>
                </c:pt>
                <c:pt idx="30">
                  <c:v>178.54500000000002</c:v>
                </c:pt>
                <c:pt idx="31">
                  <c:v>177.86199999999999</c:v>
                </c:pt>
                <c:pt idx="32">
                  <c:v>177.18</c:v>
                </c:pt>
                <c:pt idx="33">
                  <c:v>176.501</c:v>
                </c:pt>
                <c:pt idx="34">
                  <c:v>175.82300000000001</c:v>
                </c:pt>
                <c:pt idx="35">
                  <c:v>175.148</c:v>
                </c:pt>
                <c:pt idx="36">
                  <c:v>174.47399999999999</c:v>
                </c:pt>
                <c:pt idx="37">
                  <c:v>173.80200000000002</c:v>
                </c:pt>
                <c:pt idx="38">
                  <c:v>173.13200000000001</c:v>
                </c:pt>
                <c:pt idx="39">
                  <c:v>172.464</c:v>
                </c:pt>
                <c:pt idx="40">
                  <c:v>171.798</c:v>
                </c:pt>
                <c:pt idx="41">
                  <c:v>171.13300000000001</c:v>
                </c:pt>
                <c:pt idx="42">
                  <c:v>170.47</c:v>
                </c:pt>
                <c:pt idx="43">
                  <c:v>169.81</c:v>
                </c:pt>
                <c:pt idx="44">
                  <c:v>169.15099999999998</c:v>
                </c:pt>
                <c:pt idx="45">
                  <c:v>168.49299999999999</c:v>
                </c:pt>
                <c:pt idx="46">
                  <c:v>167.83799999999999</c:v>
                </c:pt>
                <c:pt idx="47">
                  <c:v>167.184</c:v>
                </c:pt>
                <c:pt idx="48">
                  <c:v>166.53200000000001</c:v>
                </c:pt>
                <c:pt idx="49">
                  <c:v>165.881</c:v>
                </c:pt>
                <c:pt idx="50">
                  <c:v>165.233</c:v>
                </c:pt>
                <c:pt idx="51">
                  <c:v>164.58600000000001</c:v>
                </c:pt>
                <c:pt idx="52">
                  <c:v>163.94</c:v>
                </c:pt>
                <c:pt idx="53">
                  <c:v>163.297</c:v>
                </c:pt>
                <c:pt idx="54">
                  <c:v>162.655</c:v>
                </c:pt>
                <c:pt idx="55">
                  <c:v>162.01499999999999</c:v>
                </c:pt>
                <c:pt idx="56">
                  <c:v>161.37699999999998</c:v>
                </c:pt>
                <c:pt idx="57">
                  <c:v>160.73999999999998</c:v>
                </c:pt>
                <c:pt idx="58">
                  <c:v>160.10499999999999</c:v>
                </c:pt>
                <c:pt idx="59">
                  <c:v>159.471</c:v>
                </c:pt>
                <c:pt idx="60">
                  <c:v>158.84</c:v>
                </c:pt>
                <c:pt idx="61">
                  <c:v>158.20899999999997</c:v>
                </c:pt>
                <c:pt idx="62">
                  <c:v>157.58099999999999</c:v>
                </c:pt>
                <c:pt idx="63">
                  <c:v>156.95400000000001</c:v>
                </c:pt>
                <c:pt idx="64">
                  <c:v>156.32900000000001</c:v>
                </c:pt>
                <c:pt idx="65">
                  <c:v>155.70500000000001</c:v>
                </c:pt>
                <c:pt idx="66">
                  <c:v>155.083</c:v>
                </c:pt>
                <c:pt idx="67">
                  <c:v>154.46199999999999</c:v>
                </c:pt>
                <c:pt idx="68">
                  <c:v>153.84300000000002</c:v>
                </c:pt>
                <c:pt idx="69">
                  <c:v>153.226</c:v>
                </c:pt>
                <c:pt idx="70">
                  <c:v>152.60999999999999</c:v>
                </c:pt>
                <c:pt idx="71">
                  <c:v>151.99599999999998</c:v>
                </c:pt>
                <c:pt idx="72">
                  <c:v>151.38399999999999</c:v>
                </c:pt>
                <c:pt idx="73">
                  <c:v>150.773</c:v>
                </c:pt>
                <c:pt idx="74">
                  <c:v>150.16299999999998</c:v>
                </c:pt>
                <c:pt idx="75">
                  <c:v>149.55500000000001</c:v>
                </c:pt>
                <c:pt idx="76">
                  <c:v>148.94900000000001</c:v>
                </c:pt>
                <c:pt idx="77">
                  <c:v>148.34399999999999</c:v>
                </c:pt>
                <c:pt idx="78">
                  <c:v>147.74</c:v>
                </c:pt>
                <c:pt idx="79">
                  <c:v>147.13799999999998</c:v>
                </c:pt>
                <c:pt idx="80">
                  <c:v>146.53800000000001</c:v>
                </c:pt>
                <c:pt idx="81">
                  <c:v>145.93800000000002</c:v>
                </c:pt>
                <c:pt idx="82">
                  <c:v>145.34100000000001</c:v>
                </c:pt>
                <c:pt idx="83">
                  <c:v>144.744</c:v>
                </c:pt>
                <c:pt idx="84">
                  <c:v>144.149</c:v>
                </c:pt>
                <c:pt idx="85">
                  <c:v>143.55599999999998</c:v>
                </c:pt>
                <c:pt idx="86">
                  <c:v>142.964</c:v>
                </c:pt>
                <c:pt idx="87">
                  <c:v>142.37299999999999</c:v>
                </c:pt>
                <c:pt idx="88">
                  <c:v>141.78399999999999</c:v>
                </c:pt>
                <c:pt idx="89">
                  <c:v>141.197</c:v>
                </c:pt>
                <c:pt idx="90">
                  <c:v>140.61000000000001</c:v>
                </c:pt>
                <c:pt idx="91">
                  <c:v>140.02500000000001</c:v>
                </c:pt>
                <c:pt idx="92">
                  <c:v>139.44200000000001</c:v>
                </c:pt>
                <c:pt idx="93">
                  <c:v>138.86000000000001</c:v>
                </c:pt>
                <c:pt idx="94">
                  <c:v>138.27900000000002</c:v>
                </c:pt>
                <c:pt idx="95">
                  <c:v>137.69899999999998</c:v>
                </c:pt>
                <c:pt idx="96">
                  <c:v>137.12099999999998</c:v>
                </c:pt>
                <c:pt idx="97">
                  <c:v>136.54400000000001</c:v>
                </c:pt>
                <c:pt idx="98">
                  <c:v>135.96899999999999</c:v>
                </c:pt>
                <c:pt idx="99">
                  <c:v>135.39499999999998</c:v>
                </c:pt>
                <c:pt idx="100">
                  <c:v>134.822</c:v>
                </c:pt>
                <c:pt idx="101">
                  <c:v>134.25</c:v>
                </c:pt>
                <c:pt idx="102">
                  <c:v>133.68</c:v>
                </c:pt>
                <c:pt idx="103">
                  <c:v>133.11100000000002</c:v>
                </c:pt>
                <c:pt idx="104">
                  <c:v>132.54300000000001</c:v>
                </c:pt>
                <c:pt idx="105">
                  <c:v>131.977</c:v>
                </c:pt>
                <c:pt idx="106">
                  <c:v>131.41200000000001</c:v>
                </c:pt>
                <c:pt idx="107">
                  <c:v>130.84799999999998</c:v>
                </c:pt>
                <c:pt idx="108">
                  <c:v>130.286</c:v>
                </c:pt>
                <c:pt idx="109">
                  <c:v>129.72499999999999</c:v>
                </c:pt>
                <c:pt idx="110">
                  <c:v>129.16499999999999</c:v>
                </c:pt>
                <c:pt idx="111">
                  <c:v>128.607</c:v>
                </c:pt>
                <c:pt idx="112">
                  <c:v>128.04900000000001</c:v>
                </c:pt>
                <c:pt idx="113">
                  <c:v>127.49299999999999</c:v>
                </c:pt>
                <c:pt idx="114">
                  <c:v>126.93799999999999</c:v>
                </c:pt>
                <c:pt idx="115">
                  <c:v>126.384</c:v>
                </c:pt>
                <c:pt idx="116">
                  <c:v>125.831</c:v>
                </c:pt>
                <c:pt idx="117">
                  <c:v>125.28</c:v>
                </c:pt>
                <c:pt idx="118">
                  <c:v>124.72900000000001</c:v>
                </c:pt>
                <c:pt idx="119">
                  <c:v>124.17999999999999</c:v>
                </c:pt>
                <c:pt idx="120">
                  <c:v>123.63200000000001</c:v>
                </c:pt>
                <c:pt idx="121">
                  <c:v>123.086</c:v>
                </c:pt>
                <c:pt idx="122">
                  <c:v>122.53999999999999</c:v>
                </c:pt>
                <c:pt idx="123">
                  <c:v>121.996</c:v>
                </c:pt>
                <c:pt idx="124">
                  <c:v>121.453</c:v>
                </c:pt>
                <c:pt idx="125">
                  <c:v>120.911</c:v>
                </c:pt>
                <c:pt idx="126">
                  <c:v>120.37</c:v>
                </c:pt>
                <c:pt idx="127">
                  <c:v>119.83099999999999</c:v>
                </c:pt>
                <c:pt idx="128">
                  <c:v>119.292</c:v>
                </c:pt>
                <c:pt idx="129">
                  <c:v>118.755</c:v>
                </c:pt>
                <c:pt idx="130">
                  <c:v>118.21900000000001</c:v>
                </c:pt>
                <c:pt idx="131">
                  <c:v>117.684</c:v>
                </c:pt>
                <c:pt idx="132">
                  <c:v>117.15</c:v>
                </c:pt>
                <c:pt idx="133">
                  <c:v>116.617</c:v>
                </c:pt>
                <c:pt idx="134">
                  <c:v>116.08499999999999</c:v>
                </c:pt>
                <c:pt idx="135">
                  <c:v>115.554</c:v>
                </c:pt>
                <c:pt idx="136">
                  <c:v>115.02500000000001</c:v>
                </c:pt>
                <c:pt idx="137">
                  <c:v>114.496</c:v>
                </c:pt>
                <c:pt idx="138">
                  <c:v>113.96899999999999</c:v>
                </c:pt>
                <c:pt idx="139">
                  <c:v>113.443</c:v>
                </c:pt>
                <c:pt idx="140">
                  <c:v>112.91800000000001</c:v>
                </c:pt>
                <c:pt idx="141">
                  <c:v>112.39399999999999</c:v>
                </c:pt>
                <c:pt idx="142">
                  <c:v>111.871</c:v>
                </c:pt>
                <c:pt idx="143">
                  <c:v>111.349</c:v>
                </c:pt>
                <c:pt idx="144">
                  <c:v>110.828</c:v>
                </c:pt>
                <c:pt idx="145">
                  <c:v>110.309</c:v>
                </c:pt>
                <c:pt idx="146">
                  <c:v>109.78999999999999</c:v>
                </c:pt>
                <c:pt idx="147">
                  <c:v>109.273</c:v>
                </c:pt>
                <c:pt idx="148">
                  <c:v>108.75700000000001</c:v>
                </c:pt>
                <c:pt idx="149">
                  <c:v>108.241</c:v>
                </c:pt>
                <c:pt idx="150">
                  <c:v>107.727</c:v>
                </c:pt>
                <c:pt idx="151">
                  <c:v>107.21300000000001</c:v>
                </c:pt>
                <c:pt idx="152">
                  <c:v>106.70100000000001</c:v>
                </c:pt>
                <c:pt idx="153">
                  <c:v>106.18900000000001</c:v>
                </c:pt>
                <c:pt idx="154">
                  <c:v>105.679</c:v>
                </c:pt>
                <c:pt idx="155">
                  <c:v>105.169</c:v>
                </c:pt>
                <c:pt idx="156">
                  <c:v>104.661</c:v>
                </c:pt>
                <c:pt idx="157">
                  <c:v>104.154</c:v>
                </c:pt>
                <c:pt idx="158">
                  <c:v>103.64700000000001</c:v>
                </c:pt>
                <c:pt idx="159">
                  <c:v>103.142</c:v>
                </c:pt>
                <c:pt idx="160">
                  <c:v>102.637</c:v>
                </c:pt>
                <c:pt idx="161">
                  <c:v>102.134</c:v>
                </c:pt>
                <c:pt idx="162">
                  <c:v>101.63200000000001</c:v>
                </c:pt>
                <c:pt idx="163">
                  <c:v>101.13</c:v>
                </c:pt>
                <c:pt idx="164">
                  <c:v>100.63</c:v>
                </c:pt>
                <c:pt idx="165">
                  <c:v>100.131</c:v>
                </c:pt>
                <c:pt idx="166">
                  <c:v>99.632599999999996</c:v>
                </c:pt>
                <c:pt idx="167">
                  <c:v>99.135300000000001</c:v>
                </c:pt>
                <c:pt idx="168">
                  <c:v>98.638900000000007</c:v>
                </c:pt>
                <c:pt idx="169">
                  <c:v>98.143499999999989</c:v>
                </c:pt>
                <c:pt idx="170">
                  <c:v>97.649000000000001</c:v>
                </c:pt>
                <c:pt idx="171">
                  <c:v>97.1554</c:v>
                </c:pt>
                <c:pt idx="172">
                  <c:v>96.662899999999993</c:v>
                </c:pt>
                <c:pt idx="173">
                  <c:v>96.171199999999999</c:v>
                </c:pt>
                <c:pt idx="174">
                  <c:v>95.680499999999995</c:v>
                </c:pt>
                <c:pt idx="175">
                  <c:v>95.19080000000001</c:v>
                </c:pt>
                <c:pt idx="176">
                  <c:v>94.702100000000002</c:v>
                </c:pt>
                <c:pt idx="177">
                  <c:v>94.214299999999994</c:v>
                </c:pt>
                <c:pt idx="178">
                  <c:v>93.727500000000006</c:v>
                </c:pt>
                <c:pt idx="179">
                  <c:v>93.241599999999991</c:v>
                </c:pt>
                <c:pt idx="180">
                  <c:v>92.756699999999995</c:v>
                </c:pt>
                <c:pt idx="181">
                  <c:v>92.272800000000004</c:v>
                </c:pt>
                <c:pt idx="182">
                  <c:v>91.789899999999989</c:v>
                </c:pt>
                <c:pt idx="183">
                  <c:v>91.308000000000007</c:v>
                </c:pt>
                <c:pt idx="184">
                  <c:v>90.826999999999998</c:v>
                </c:pt>
                <c:pt idx="185">
                  <c:v>90.347099999999998</c:v>
                </c:pt>
                <c:pt idx="186">
                  <c:v>89.868100000000013</c:v>
                </c:pt>
                <c:pt idx="187">
                  <c:v>89.390100000000004</c:v>
                </c:pt>
                <c:pt idx="188">
                  <c:v>88.912900000000008</c:v>
                </c:pt>
                <c:pt idx="189">
                  <c:v>88.436699999999988</c:v>
                </c:pt>
                <c:pt idx="190">
                  <c:v>87.961399999999998</c:v>
                </c:pt>
                <c:pt idx="191">
                  <c:v>87.487099999999998</c:v>
                </c:pt>
                <c:pt idx="192">
                  <c:v>87.013599999999997</c:v>
                </c:pt>
                <c:pt idx="193">
                  <c:v>86.5411</c:v>
                </c:pt>
                <c:pt idx="194">
                  <c:v>86.069499999999991</c:v>
                </c:pt>
                <c:pt idx="195">
                  <c:v>85.5989</c:v>
                </c:pt>
                <c:pt idx="196">
                  <c:v>85.129199999999997</c:v>
                </c:pt>
                <c:pt idx="197">
                  <c:v>84.660399999999996</c:v>
                </c:pt>
                <c:pt idx="198">
                  <c:v>84.192600000000013</c:v>
                </c:pt>
                <c:pt idx="199">
                  <c:v>83.725800000000007</c:v>
                </c:pt>
                <c:pt idx="200">
                  <c:v>83.259900000000002</c:v>
                </c:pt>
                <c:pt idx="201">
                  <c:v>82.794999999999987</c:v>
                </c:pt>
                <c:pt idx="202">
                  <c:v>82.331000000000003</c:v>
                </c:pt>
                <c:pt idx="203">
                  <c:v>81.867999999999995</c:v>
                </c:pt>
                <c:pt idx="204">
                  <c:v>81.405900000000003</c:v>
                </c:pt>
                <c:pt idx="205">
                  <c:v>80.944900000000004</c:v>
                </c:pt>
                <c:pt idx="206">
                  <c:v>80.484799999999993</c:v>
                </c:pt>
                <c:pt idx="207">
                  <c:v>80.025700000000001</c:v>
                </c:pt>
                <c:pt idx="208">
                  <c:v>79.567599999999999</c:v>
                </c:pt>
                <c:pt idx="209">
                  <c:v>79.110399999999998</c:v>
                </c:pt>
                <c:pt idx="210">
                  <c:v>78.654199999999989</c:v>
                </c:pt>
                <c:pt idx="211">
                  <c:v>78.199099999999987</c:v>
                </c:pt>
                <c:pt idx="212">
                  <c:v>77.744900000000001</c:v>
                </c:pt>
                <c:pt idx="213">
                  <c:v>77.291700000000006</c:v>
                </c:pt>
                <c:pt idx="214">
                  <c:v>76.839500000000001</c:v>
                </c:pt>
                <c:pt idx="215">
                  <c:v>76.388199999999998</c:v>
                </c:pt>
                <c:pt idx="216">
                  <c:v>75.938000000000002</c:v>
                </c:pt>
                <c:pt idx="217">
                  <c:v>75.488799999999998</c:v>
                </c:pt>
                <c:pt idx="218">
                  <c:v>75.040599999999998</c:v>
                </c:pt>
                <c:pt idx="219">
                  <c:v>74.593499999999992</c:v>
                </c:pt>
                <c:pt idx="220">
                  <c:v>74.147300000000001</c:v>
                </c:pt>
                <c:pt idx="221">
                  <c:v>73.702199999999991</c:v>
                </c:pt>
                <c:pt idx="222">
                  <c:v>73.25800000000001</c:v>
                </c:pt>
                <c:pt idx="223">
                  <c:v>72.814900000000009</c:v>
                </c:pt>
                <c:pt idx="224">
                  <c:v>72.372900000000001</c:v>
                </c:pt>
                <c:pt idx="225">
                  <c:v>71.931899999999999</c:v>
                </c:pt>
                <c:pt idx="226">
                  <c:v>71.491900000000001</c:v>
                </c:pt>
                <c:pt idx="227">
                  <c:v>71.052900000000008</c:v>
                </c:pt>
                <c:pt idx="228">
                  <c:v>70.614999999999995</c:v>
                </c:pt>
                <c:pt idx="229">
                  <c:v>70.17819999999999</c:v>
                </c:pt>
                <c:pt idx="230">
                  <c:v>69.742399999999989</c:v>
                </c:pt>
                <c:pt idx="231">
                  <c:v>69.307699999999997</c:v>
                </c:pt>
                <c:pt idx="232">
                  <c:v>68.874099999999999</c:v>
                </c:pt>
                <c:pt idx="233">
                  <c:v>68.441699999999997</c:v>
                </c:pt>
                <c:pt idx="234">
                  <c:v>68.010300000000001</c:v>
                </c:pt>
                <c:pt idx="235">
                  <c:v>67.580100000000002</c:v>
                </c:pt>
                <c:pt idx="236">
                  <c:v>67.150999999999996</c:v>
                </c:pt>
                <c:pt idx="237">
                  <c:v>66.722999999999999</c:v>
                </c:pt>
                <c:pt idx="238">
                  <c:v>66.296099999999996</c:v>
                </c:pt>
                <c:pt idx="239">
                  <c:v>65.870399999999989</c:v>
                </c:pt>
                <c:pt idx="240">
                  <c:v>65.445700000000002</c:v>
                </c:pt>
                <c:pt idx="241">
                  <c:v>65.022300000000001</c:v>
                </c:pt>
                <c:pt idx="242">
                  <c:v>64.600000000000009</c:v>
                </c:pt>
                <c:pt idx="243">
                  <c:v>64.178899999999999</c:v>
                </c:pt>
                <c:pt idx="244">
                  <c:v>63.758999999999993</c:v>
                </c:pt>
                <c:pt idx="245">
                  <c:v>63.340299999999999</c:v>
                </c:pt>
                <c:pt idx="246">
                  <c:v>62.922900000000006</c:v>
                </c:pt>
                <c:pt idx="247">
                  <c:v>62.506699999999995</c:v>
                </c:pt>
                <c:pt idx="248">
                  <c:v>62.091700000000003</c:v>
                </c:pt>
                <c:pt idx="249">
                  <c:v>61.677900000000001</c:v>
                </c:pt>
                <c:pt idx="250">
                  <c:v>61.2654</c:v>
                </c:pt>
                <c:pt idx="251">
                  <c:v>60.854100000000003</c:v>
                </c:pt>
                <c:pt idx="252">
                  <c:v>60.443999999999996</c:v>
                </c:pt>
                <c:pt idx="253">
                  <c:v>60.0351</c:v>
                </c:pt>
                <c:pt idx="254">
                  <c:v>59.627600000000001</c:v>
                </c:pt>
                <c:pt idx="255">
                  <c:v>59.221500000000006</c:v>
                </c:pt>
                <c:pt idx="256">
                  <c:v>58.816800000000001</c:v>
                </c:pt>
                <c:pt idx="257">
                  <c:v>58.413499999999999</c:v>
                </c:pt>
                <c:pt idx="258">
                  <c:v>58.011699999999998</c:v>
                </c:pt>
                <c:pt idx="259">
                  <c:v>57.611200000000004</c:v>
                </c:pt>
                <c:pt idx="260">
                  <c:v>57.212199999999996</c:v>
                </c:pt>
                <c:pt idx="261">
                  <c:v>56.814599999999999</c:v>
                </c:pt>
                <c:pt idx="262">
                  <c:v>56.418399999999998</c:v>
                </c:pt>
                <c:pt idx="263">
                  <c:v>56.023700000000005</c:v>
                </c:pt>
                <c:pt idx="264">
                  <c:v>55.630299999999998</c:v>
                </c:pt>
                <c:pt idx="265">
                  <c:v>55.238399999999999</c:v>
                </c:pt>
                <c:pt idx="266">
                  <c:v>54.847899999999996</c:v>
                </c:pt>
                <c:pt idx="267">
                  <c:v>54.459000000000003</c:v>
                </c:pt>
                <c:pt idx="268">
                  <c:v>54.071800000000003</c:v>
                </c:pt>
                <c:pt idx="269">
                  <c:v>53.686300000000003</c:v>
                </c:pt>
                <c:pt idx="270">
                  <c:v>53.302399999999999</c:v>
                </c:pt>
                <c:pt idx="271">
                  <c:v>52.920099999999998</c:v>
                </c:pt>
                <c:pt idx="272">
                  <c:v>52.539500000000004</c:v>
                </c:pt>
                <c:pt idx="273">
                  <c:v>52.160499999999999</c:v>
                </c:pt>
                <c:pt idx="274">
                  <c:v>51.783099999999997</c:v>
                </c:pt>
                <c:pt idx="275">
                  <c:v>51.407399999999996</c:v>
                </c:pt>
                <c:pt idx="276">
                  <c:v>51.033299999999997</c:v>
                </c:pt>
                <c:pt idx="277">
                  <c:v>50.660900000000005</c:v>
                </c:pt>
                <c:pt idx="278">
                  <c:v>50.29</c:v>
                </c:pt>
                <c:pt idx="279">
                  <c:v>49.9208</c:v>
                </c:pt>
                <c:pt idx="280">
                  <c:v>49.552999999999997</c:v>
                </c:pt>
                <c:pt idx="281">
                  <c:v>49.186700000000002</c:v>
                </c:pt>
                <c:pt idx="282">
                  <c:v>48.821799999999996</c:v>
                </c:pt>
                <c:pt idx="283">
                  <c:v>48.458300000000001</c:v>
                </c:pt>
                <c:pt idx="284">
                  <c:v>48.096299999999999</c:v>
                </c:pt>
                <c:pt idx="285">
                  <c:v>47.735700000000001</c:v>
                </c:pt>
                <c:pt idx="286">
                  <c:v>47.3765</c:v>
                </c:pt>
                <c:pt idx="287">
                  <c:v>47.018699999999995</c:v>
                </c:pt>
                <c:pt idx="288">
                  <c:v>46.662299999999995</c:v>
                </c:pt>
                <c:pt idx="289">
                  <c:v>46.307400000000001</c:v>
                </c:pt>
                <c:pt idx="290">
                  <c:v>45.953899999999997</c:v>
                </c:pt>
                <c:pt idx="291">
                  <c:v>45.601799999999997</c:v>
                </c:pt>
                <c:pt idx="292">
                  <c:v>45.251100000000001</c:v>
                </c:pt>
                <c:pt idx="293">
                  <c:v>44.901800000000001</c:v>
                </c:pt>
                <c:pt idx="294">
                  <c:v>44.553799999999995</c:v>
                </c:pt>
                <c:pt idx="295">
                  <c:v>44.206899999999997</c:v>
                </c:pt>
                <c:pt idx="296">
                  <c:v>43.861200000000004</c:v>
                </c:pt>
                <c:pt idx="297">
                  <c:v>43.516600000000004</c:v>
                </c:pt>
                <c:pt idx="298">
                  <c:v>43.173200000000001</c:v>
                </c:pt>
                <c:pt idx="299">
                  <c:v>42.8309</c:v>
                </c:pt>
                <c:pt idx="300">
                  <c:v>42.489899999999999</c:v>
                </c:pt>
                <c:pt idx="301">
                  <c:v>42.15</c:v>
                </c:pt>
                <c:pt idx="302">
                  <c:v>41.811300000000003</c:v>
                </c:pt>
                <c:pt idx="303">
                  <c:v>41.473700000000001</c:v>
                </c:pt>
                <c:pt idx="304">
                  <c:v>41.1374</c:v>
                </c:pt>
                <c:pt idx="305">
                  <c:v>40.802199999999999</c:v>
                </c:pt>
                <c:pt idx="306">
                  <c:v>40.468200000000003</c:v>
                </c:pt>
                <c:pt idx="307">
                  <c:v>40.135400000000004</c:v>
                </c:pt>
                <c:pt idx="308">
                  <c:v>39.803800000000003</c:v>
                </c:pt>
                <c:pt idx="309">
                  <c:v>39.473399999999998</c:v>
                </c:pt>
                <c:pt idx="310">
                  <c:v>39.144199999999998</c:v>
                </c:pt>
                <c:pt idx="311">
                  <c:v>38.816200000000002</c:v>
                </c:pt>
                <c:pt idx="312">
                  <c:v>38.489400000000003</c:v>
                </c:pt>
                <c:pt idx="313">
                  <c:v>38.163799999999995</c:v>
                </c:pt>
                <c:pt idx="314">
                  <c:v>37.839500000000001</c:v>
                </c:pt>
                <c:pt idx="315">
                  <c:v>37.516300000000001</c:v>
                </c:pt>
                <c:pt idx="316">
                  <c:v>37.194400000000002</c:v>
                </c:pt>
                <c:pt idx="317">
                  <c:v>36.873699999999999</c:v>
                </c:pt>
                <c:pt idx="318">
                  <c:v>36.554200000000002</c:v>
                </c:pt>
                <c:pt idx="319">
                  <c:v>36.235900000000001</c:v>
                </c:pt>
                <c:pt idx="320">
                  <c:v>35.918799999999997</c:v>
                </c:pt>
                <c:pt idx="321">
                  <c:v>35.603000000000002</c:v>
                </c:pt>
                <c:pt idx="322">
                  <c:v>35.288399999999996</c:v>
                </c:pt>
                <c:pt idx="323">
                  <c:v>34.975100000000005</c:v>
                </c:pt>
                <c:pt idx="324">
                  <c:v>34.662999999999997</c:v>
                </c:pt>
                <c:pt idx="325">
                  <c:v>34.3521</c:v>
                </c:pt>
                <c:pt idx="326">
                  <c:v>34.042500000000004</c:v>
                </c:pt>
                <c:pt idx="327">
                  <c:v>33.734200000000001</c:v>
                </c:pt>
                <c:pt idx="328">
                  <c:v>33.427</c:v>
                </c:pt>
                <c:pt idx="329">
                  <c:v>33.121200000000002</c:v>
                </c:pt>
                <c:pt idx="330">
                  <c:v>32.816600000000001</c:v>
                </c:pt>
                <c:pt idx="331">
                  <c:v>32.513199999999998</c:v>
                </c:pt>
                <c:pt idx="332">
                  <c:v>32.211100000000002</c:v>
                </c:pt>
                <c:pt idx="333">
                  <c:v>31.910300000000003</c:v>
                </c:pt>
                <c:pt idx="334">
                  <c:v>31.610800000000001</c:v>
                </c:pt>
                <c:pt idx="335">
                  <c:v>31.312600000000003</c:v>
                </c:pt>
                <c:pt idx="336">
                  <c:v>31.015699999999999</c:v>
                </c:pt>
                <c:pt idx="337">
                  <c:v>30.720000000000002</c:v>
                </c:pt>
                <c:pt idx="338">
                  <c:v>30.425699999999999</c:v>
                </c:pt>
                <c:pt idx="339">
                  <c:v>30.1326</c:v>
                </c:pt>
                <c:pt idx="340">
                  <c:v>29.840900000000001</c:v>
                </c:pt>
                <c:pt idx="341">
                  <c:v>29.5504</c:v>
                </c:pt>
                <c:pt idx="342">
                  <c:v>29.261300000000002</c:v>
                </c:pt>
                <c:pt idx="343">
                  <c:v>28.973400000000002</c:v>
                </c:pt>
                <c:pt idx="344">
                  <c:v>28.686900000000001</c:v>
                </c:pt>
                <c:pt idx="345">
                  <c:v>28.401599999999998</c:v>
                </c:pt>
                <c:pt idx="346">
                  <c:v>28.117699999999999</c:v>
                </c:pt>
                <c:pt idx="347">
                  <c:v>27.835100000000001</c:v>
                </c:pt>
                <c:pt idx="348">
                  <c:v>27.553799999999999</c:v>
                </c:pt>
                <c:pt idx="349">
                  <c:v>27.273800000000001</c:v>
                </c:pt>
                <c:pt idx="350">
                  <c:v>26.995200000000001</c:v>
                </c:pt>
                <c:pt idx="351">
                  <c:v>26.7179</c:v>
                </c:pt>
                <c:pt idx="352">
                  <c:v>26.442</c:v>
                </c:pt>
                <c:pt idx="353">
                  <c:v>26.167400000000001</c:v>
                </c:pt>
                <c:pt idx="354">
                  <c:v>25.894099999999998</c:v>
                </c:pt>
                <c:pt idx="355">
                  <c:v>25.622200000000003</c:v>
                </c:pt>
                <c:pt idx="356">
                  <c:v>25.351599999999998</c:v>
                </c:pt>
                <c:pt idx="357">
                  <c:v>25.0824</c:v>
                </c:pt>
                <c:pt idx="358">
                  <c:v>24.814499999999999</c:v>
                </c:pt>
                <c:pt idx="359">
                  <c:v>24.548000000000002</c:v>
                </c:pt>
                <c:pt idx="360">
                  <c:v>24.282899999999998</c:v>
                </c:pt>
                <c:pt idx="361">
                  <c:v>24.019200000000001</c:v>
                </c:pt>
                <c:pt idx="362">
                  <c:v>23.756900000000002</c:v>
                </c:pt>
                <c:pt idx="363">
                  <c:v>23.495899999999999</c:v>
                </c:pt>
                <c:pt idx="364">
                  <c:v>23.2364</c:v>
                </c:pt>
                <c:pt idx="365">
                  <c:v>22.978200000000001</c:v>
                </c:pt>
                <c:pt idx="366">
                  <c:v>22.721399999999999</c:v>
                </c:pt>
                <c:pt idx="367">
                  <c:v>22.466000000000001</c:v>
                </c:pt>
                <c:pt idx="368">
                  <c:v>22.212</c:v>
                </c:pt>
                <c:pt idx="369">
                  <c:v>21.959499999999998</c:v>
                </c:pt>
                <c:pt idx="370">
                  <c:v>21.708300000000001</c:v>
                </c:pt>
                <c:pt idx="371">
                  <c:v>21.458600000000001</c:v>
                </c:pt>
                <c:pt idx="372">
                  <c:v>21.2103</c:v>
                </c:pt>
                <c:pt idx="373">
                  <c:v>20.9634</c:v>
                </c:pt>
                <c:pt idx="374">
                  <c:v>20.7179</c:v>
                </c:pt>
                <c:pt idx="375">
                  <c:v>20.4739</c:v>
                </c:pt>
                <c:pt idx="376">
                  <c:v>20.231300000000001</c:v>
                </c:pt>
                <c:pt idx="377">
                  <c:v>19.990100000000002</c:v>
                </c:pt>
                <c:pt idx="378">
                  <c:v>19.750299999999999</c:v>
                </c:pt>
                <c:pt idx="379">
                  <c:v>19.512</c:v>
                </c:pt>
                <c:pt idx="380">
                  <c:v>19.275199999999998</c:v>
                </c:pt>
                <c:pt idx="381">
                  <c:v>19.0398</c:v>
                </c:pt>
                <c:pt idx="382">
                  <c:v>18.805900000000001</c:v>
                </c:pt>
                <c:pt idx="383">
                  <c:v>18.573399999999999</c:v>
                </c:pt>
                <c:pt idx="384">
                  <c:v>18.342399999999998</c:v>
                </c:pt>
                <c:pt idx="385">
                  <c:v>18.1129</c:v>
                </c:pt>
                <c:pt idx="386">
                  <c:v>17.884799999999998</c:v>
                </c:pt>
                <c:pt idx="387">
                  <c:v>17.658199999999997</c:v>
                </c:pt>
                <c:pt idx="388">
                  <c:v>17.433199999999999</c:v>
                </c:pt>
                <c:pt idx="389">
                  <c:v>17.209599999999998</c:v>
                </c:pt>
                <c:pt idx="390">
                  <c:v>16.987500000000001</c:v>
                </c:pt>
                <c:pt idx="391">
                  <c:v>16.7668</c:v>
                </c:pt>
                <c:pt idx="392">
                  <c:v>16.547699999999999</c:v>
                </c:pt>
                <c:pt idx="393">
                  <c:v>16.330100000000002</c:v>
                </c:pt>
                <c:pt idx="394">
                  <c:v>16.114000000000001</c:v>
                </c:pt>
                <c:pt idx="395">
                  <c:v>15.899300000000002</c:v>
                </c:pt>
                <c:pt idx="396">
                  <c:v>15.686200000000001</c:v>
                </c:pt>
                <c:pt idx="397">
                  <c:v>15.474600000000001</c:v>
                </c:pt>
                <c:pt idx="398">
                  <c:v>15.2645</c:v>
                </c:pt>
                <c:pt idx="399">
                  <c:v>15.055900000000001</c:v>
                </c:pt>
                <c:pt idx="400">
                  <c:v>14.8489</c:v>
                </c:pt>
                <c:pt idx="401">
                  <c:v>14.643400000000002</c:v>
                </c:pt>
                <c:pt idx="402">
                  <c:v>14.439499999999999</c:v>
                </c:pt>
                <c:pt idx="403">
                  <c:v>14.237</c:v>
                </c:pt>
                <c:pt idx="404">
                  <c:v>14.036099999999999</c:v>
                </c:pt>
                <c:pt idx="405">
                  <c:v>13.8368</c:v>
                </c:pt>
                <c:pt idx="406">
                  <c:v>13.638999999999999</c:v>
                </c:pt>
                <c:pt idx="407">
                  <c:v>13.4428</c:v>
                </c:pt>
                <c:pt idx="408">
                  <c:v>13.248100000000001</c:v>
                </c:pt>
                <c:pt idx="409">
                  <c:v>13.055000000000001</c:v>
                </c:pt>
                <c:pt idx="410">
                  <c:v>12.8634</c:v>
                </c:pt>
                <c:pt idx="411">
                  <c:v>12.673399999999999</c:v>
                </c:pt>
                <c:pt idx="412">
                  <c:v>12.484999999999999</c:v>
                </c:pt>
                <c:pt idx="413">
                  <c:v>12.2982</c:v>
                </c:pt>
                <c:pt idx="414">
                  <c:v>12.1129</c:v>
                </c:pt>
                <c:pt idx="415">
                  <c:v>11.9292</c:v>
                </c:pt>
                <c:pt idx="416">
                  <c:v>11.7471</c:v>
                </c:pt>
                <c:pt idx="417">
                  <c:v>11.5665</c:v>
                </c:pt>
                <c:pt idx="418">
                  <c:v>11.387499999999999</c:v>
                </c:pt>
                <c:pt idx="419">
                  <c:v>11.210100000000001</c:v>
                </c:pt>
                <c:pt idx="420">
                  <c:v>11.0343</c:v>
                </c:pt>
                <c:pt idx="421">
                  <c:v>10.86</c:v>
                </c:pt>
                <c:pt idx="422">
                  <c:v>10.6874</c:v>
                </c:pt>
                <c:pt idx="423">
                  <c:v>10.516299999999999</c:v>
                </c:pt>
                <c:pt idx="424">
                  <c:v>10.3468</c:v>
                </c:pt>
                <c:pt idx="425">
                  <c:v>10.178899999999999</c:v>
                </c:pt>
                <c:pt idx="426">
                  <c:v>10.012600000000001</c:v>
                </c:pt>
                <c:pt idx="427">
                  <c:v>9.8478399999999997</c:v>
                </c:pt>
                <c:pt idx="428">
                  <c:v>9.684709999999999</c:v>
                </c:pt>
                <c:pt idx="429">
                  <c:v>9.52318</c:v>
                </c:pt>
                <c:pt idx="430">
                  <c:v>9.3632500000000007</c:v>
                </c:pt>
                <c:pt idx="431">
                  <c:v>9.2049000000000003</c:v>
                </c:pt>
                <c:pt idx="432">
                  <c:v>9.0481400000000001</c:v>
                </c:pt>
                <c:pt idx="433">
                  <c:v>8.8929600000000004</c:v>
                </c:pt>
                <c:pt idx="434">
                  <c:v>8.7393999999999998</c:v>
                </c:pt>
                <c:pt idx="435">
                  <c:v>8.5874500000000005</c:v>
                </c:pt>
                <c:pt idx="436">
                  <c:v>8.4371099999999988</c:v>
                </c:pt>
                <c:pt idx="437">
                  <c:v>8.2883599999999991</c:v>
                </c:pt>
                <c:pt idx="438">
                  <c:v>8.1411899999999999</c:v>
                </c:pt>
                <c:pt idx="439">
                  <c:v>7.9956000000000005</c:v>
                </c:pt>
                <c:pt idx="440">
                  <c:v>7.8516000000000004</c:v>
                </c:pt>
                <c:pt idx="441">
                  <c:v>7.7092000000000001</c:v>
                </c:pt>
                <c:pt idx="442">
                  <c:v>7.5684100000000001</c:v>
                </c:pt>
                <c:pt idx="443">
                  <c:v>7.4291899999999993</c:v>
                </c:pt>
                <c:pt idx="444">
                  <c:v>7.29155</c:v>
                </c:pt>
                <c:pt idx="445">
                  <c:v>7.1554699999999993</c:v>
                </c:pt>
                <c:pt idx="446">
                  <c:v>7.0209399999999995</c:v>
                </c:pt>
                <c:pt idx="447">
                  <c:v>6.8879799999999998</c:v>
                </c:pt>
                <c:pt idx="448">
                  <c:v>6.7566199999999998</c:v>
                </c:pt>
                <c:pt idx="449">
                  <c:v>6.6268400000000005</c:v>
                </c:pt>
                <c:pt idx="450">
                  <c:v>6.4986499999999996</c:v>
                </c:pt>
                <c:pt idx="451">
                  <c:v>6.3720299999999996</c:v>
                </c:pt>
                <c:pt idx="452">
                  <c:v>6.2469999999999999</c:v>
                </c:pt>
                <c:pt idx="453">
                  <c:v>6.1235300000000006</c:v>
                </c:pt>
                <c:pt idx="454">
                  <c:v>6.00162</c:v>
                </c:pt>
                <c:pt idx="455">
                  <c:v>5.8812699999999998</c:v>
                </c:pt>
                <c:pt idx="456">
                  <c:v>5.7625000000000002</c:v>
                </c:pt>
                <c:pt idx="457">
                  <c:v>5.6452799999999996</c:v>
                </c:pt>
                <c:pt idx="458">
                  <c:v>5.5296099999999999</c:v>
                </c:pt>
                <c:pt idx="459">
                  <c:v>5.41547</c:v>
                </c:pt>
                <c:pt idx="460">
                  <c:v>5.3029099999999998</c:v>
                </c:pt>
                <c:pt idx="461">
                  <c:v>5.1918899999999999</c:v>
                </c:pt>
                <c:pt idx="462">
                  <c:v>5.0824100000000003</c:v>
                </c:pt>
                <c:pt idx="463">
                  <c:v>4.97445</c:v>
                </c:pt>
                <c:pt idx="464">
                  <c:v>4.8680099999999999</c:v>
                </c:pt>
                <c:pt idx="465">
                  <c:v>4.7631000000000006</c:v>
                </c:pt>
                <c:pt idx="466">
                  <c:v>4.6596900000000003</c:v>
                </c:pt>
                <c:pt idx="467">
                  <c:v>4.5577699999999997</c:v>
                </c:pt>
                <c:pt idx="468">
                  <c:v>4.4573299999999998</c:v>
                </c:pt>
                <c:pt idx="469">
                  <c:v>4.3584000000000005</c:v>
                </c:pt>
                <c:pt idx="470">
                  <c:v>4.2609900000000005</c:v>
                </c:pt>
                <c:pt idx="471">
                  <c:v>4.1650700000000001</c:v>
                </c:pt>
                <c:pt idx="472">
                  <c:v>4.0706199999999999</c:v>
                </c:pt>
                <c:pt idx="473">
                  <c:v>3.9776300000000004</c:v>
                </c:pt>
                <c:pt idx="474">
                  <c:v>3.88611</c:v>
                </c:pt>
                <c:pt idx="475">
                  <c:v>3.7960500000000001</c:v>
                </c:pt>
                <c:pt idx="476">
                  <c:v>3.70743</c:v>
                </c:pt>
                <c:pt idx="477">
                  <c:v>3.62026</c:v>
                </c:pt>
                <c:pt idx="478">
                  <c:v>3.5345</c:v>
                </c:pt>
                <c:pt idx="479">
                  <c:v>3.4501599999999999</c:v>
                </c:pt>
                <c:pt idx="480">
                  <c:v>3.3672400000000002</c:v>
                </c:pt>
                <c:pt idx="481">
                  <c:v>3.28573</c:v>
                </c:pt>
                <c:pt idx="482">
                  <c:v>3.2056099999999996</c:v>
                </c:pt>
                <c:pt idx="483">
                  <c:v>3.1268899999999999</c:v>
                </c:pt>
                <c:pt idx="484">
                  <c:v>3.0495700000000001</c:v>
                </c:pt>
                <c:pt idx="485">
                  <c:v>2.9736099999999999</c:v>
                </c:pt>
                <c:pt idx="486">
                  <c:v>2.8990299999999998</c:v>
                </c:pt>
                <c:pt idx="487">
                  <c:v>2.8258100000000002</c:v>
                </c:pt>
                <c:pt idx="488">
                  <c:v>2.7539199999999999</c:v>
                </c:pt>
                <c:pt idx="489">
                  <c:v>2.68336</c:v>
                </c:pt>
                <c:pt idx="490">
                  <c:v>2.6141099999999997</c:v>
                </c:pt>
                <c:pt idx="491">
                  <c:v>2.54616</c:v>
                </c:pt>
                <c:pt idx="492">
                  <c:v>2.4794800000000001</c:v>
                </c:pt>
                <c:pt idx="493">
                  <c:v>2.4141000000000004</c:v>
                </c:pt>
                <c:pt idx="494">
                  <c:v>2.35</c:v>
                </c:pt>
                <c:pt idx="495">
                  <c:v>2.2871699999999997</c:v>
                </c:pt>
                <c:pt idx="496">
                  <c:v>2.22559</c:v>
                </c:pt>
                <c:pt idx="497">
                  <c:v>2.1652499999999999</c:v>
                </c:pt>
                <c:pt idx="498">
                  <c:v>2.1061299999999998</c:v>
                </c:pt>
                <c:pt idx="499">
                  <c:v>2.0482299999999998</c:v>
                </c:pt>
                <c:pt idx="500">
                  <c:v>1.9915000000000003</c:v>
                </c:pt>
                <c:pt idx="501">
                  <c:v>1.9359600000000001</c:v>
                </c:pt>
                <c:pt idx="502">
                  <c:v>1.8816200000000001</c:v>
                </c:pt>
                <c:pt idx="503">
                  <c:v>1.8284400000000001</c:v>
                </c:pt>
                <c:pt idx="504">
                  <c:v>1.7764</c:v>
                </c:pt>
                <c:pt idx="505">
                  <c:v>1.7255099999999999</c:v>
                </c:pt>
                <c:pt idx="506">
                  <c:v>1.67574</c:v>
                </c:pt>
                <c:pt idx="507">
                  <c:v>1.6270799999999999</c:v>
                </c:pt>
                <c:pt idx="508">
                  <c:v>1.57952</c:v>
                </c:pt>
                <c:pt idx="509">
                  <c:v>1.53305</c:v>
                </c:pt>
                <c:pt idx="510">
                  <c:v>1.4876399999999999</c:v>
                </c:pt>
                <c:pt idx="511">
                  <c:v>1.44329</c:v>
                </c:pt>
                <c:pt idx="512">
                  <c:v>1.39998</c:v>
                </c:pt>
                <c:pt idx="513">
                  <c:v>1.3576899999999998</c:v>
                </c:pt>
                <c:pt idx="514">
                  <c:v>1.3164199999999999</c:v>
                </c:pt>
                <c:pt idx="515">
                  <c:v>1.2761499999999999</c:v>
                </c:pt>
                <c:pt idx="516">
                  <c:v>1.2368800000000002</c:v>
                </c:pt>
                <c:pt idx="517">
                  <c:v>1.1985600000000001</c:v>
                </c:pt>
                <c:pt idx="518">
                  <c:v>1.1612100000000001</c:v>
                </c:pt>
                <c:pt idx="519">
                  <c:v>1.1247900000000002</c:v>
                </c:pt>
                <c:pt idx="520">
                  <c:v>1.08928</c:v>
                </c:pt>
                <c:pt idx="521">
                  <c:v>1.0546799999999998</c:v>
                </c:pt>
                <c:pt idx="522">
                  <c:v>1.02098</c:v>
                </c:pt>
                <c:pt idx="523">
                  <c:v>0.9881390000000001</c:v>
                </c:pt>
                <c:pt idx="524">
                  <c:v>0.95617799999999997</c:v>
                </c:pt>
                <c:pt idx="525">
                  <c:v>0.92507600000000001</c:v>
                </c:pt>
                <c:pt idx="526">
                  <c:v>0.89480799999999994</c:v>
                </c:pt>
                <c:pt idx="527">
                  <c:v>0.865367</c:v>
                </c:pt>
                <c:pt idx="528">
                  <c:v>0.83674000000000004</c:v>
                </c:pt>
                <c:pt idx="529">
                  <c:v>0.80889999999999995</c:v>
                </c:pt>
                <c:pt idx="530">
                  <c:v>0.78183099999999994</c:v>
                </c:pt>
                <c:pt idx="531">
                  <c:v>0.75553100000000006</c:v>
                </c:pt>
                <c:pt idx="532">
                  <c:v>0.72997899999999993</c:v>
                </c:pt>
                <c:pt idx="533">
                  <c:v>0.70514899999999991</c:v>
                </c:pt>
                <c:pt idx="534">
                  <c:v>0.68102699999999994</c:v>
                </c:pt>
                <c:pt idx="535">
                  <c:v>0.65760200000000002</c:v>
                </c:pt>
                <c:pt idx="536">
                  <c:v>0.63485999999999998</c:v>
                </c:pt>
                <c:pt idx="537">
                  <c:v>0.61279899999999998</c:v>
                </c:pt>
                <c:pt idx="538">
                  <c:v>0.59139799999999998</c:v>
                </c:pt>
                <c:pt idx="539">
                  <c:v>0.57064700000000002</c:v>
                </c:pt>
                <c:pt idx="540">
                  <c:v>0.55052699999999999</c:v>
                </c:pt>
                <c:pt idx="541">
                  <c:v>0.53102300000000002</c:v>
                </c:pt>
                <c:pt idx="542">
                  <c:v>0.51212100000000005</c:v>
                </c:pt>
                <c:pt idx="543">
                  <c:v>0.49380200000000002</c:v>
                </c:pt>
                <c:pt idx="544">
                  <c:v>0.47606299999999996</c:v>
                </c:pt>
                <c:pt idx="545">
                  <c:v>0.45889000000000002</c:v>
                </c:pt>
                <c:pt idx="546">
                  <c:v>0.44226299999999996</c:v>
                </c:pt>
                <c:pt idx="547">
                  <c:v>0.42617499999999997</c:v>
                </c:pt>
                <c:pt idx="548">
                  <c:v>0.41060800000000003</c:v>
                </c:pt>
                <c:pt idx="549">
                  <c:v>0.39554299999999998</c:v>
                </c:pt>
                <c:pt idx="550">
                  <c:v>0.380971</c:v>
                </c:pt>
                <c:pt idx="551">
                  <c:v>0.36687900000000001</c:v>
                </c:pt>
                <c:pt idx="552">
                  <c:v>0.35325500000000004</c:v>
                </c:pt>
                <c:pt idx="553">
                  <c:v>0.340084</c:v>
                </c:pt>
                <c:pt idx="554">
                  <c:v>0.32735300000000001</c:v>
                </c:pt>
                <c:pt idx="555">
                  <c:v>0.31505</c:v>
                </c:pt>
                <c:pt idx="556">
                  <c:v>0.30316900000000002</c:v>
                </c:pt>
                <c:pt idx="557">
                  <c:v>0.29169500000000004</c:v>
                </c:pt>
                <c:pt idx="558">
                  <c:v>0.28062100000000001</c:v>
                </c:pt>
                <c:pt idx="559">
                  <c:v>0.26993299999999998</c:v>
                </c:pt>
                <c:pt idx="560">
                  <c:v>0.25962199999999996</c:v>
                </c:pt>
                <c:pt idx="561">
                  <c:v>0.24967499999999998</c:v>
                </c:pt>
                <c:pt idx="562">
                  <c:v>0.24008199999999999</c:v>
                </c:pt>
                <c:pt idx="563">
                  <c:v>0.23083199999999998</c:v>
                </c:pt>
                <c:pt idx="564">
                  <c:v>0.221911</c:v>
                </c:pt>
                <c:pt idx="565">
                  <c:v>0.213314</c:v>
                </c:pt>
                <c:pt idx="566">
                  <c:v>0.20503099999999999</c:v>
                </c:pt>
                <c:pt idx="567">
                  <c:v>0.197048</c:v>
                </c:pt>
                <c:pt idx="568">
                  <c:v>0.189359</c:v>
                </c:pt>
                <c:pt idx="569">
                  <c:v>0.181952</c:v>
                </c:pt>
                <c:pt idx="570">
                  <c:v>0.174818</c:v>
                </c:pt>
                <c:pt idx="571">
                  <c:v>0.16794899999999999</c:v>
                </c:pt>
                <c:pt idx="572">
                  <c:v>0.16133900000000001</c:v>
                </c:pt>
                <c:pt idx="573">
                  <c:v>0.154978</c:v>
                </c:pt>
                <c:pt idx="574">
                  <c:v>0.14885500000000002</c:v>
                </c:pt>
                <c:pt idx="575">
                  <c:v>0.14296300000000001</c:v>
                </c:pt>
                <c:pt idx="576">
                  <c:v>0.137293</c:v>
                </c:pt>
                <c:pt idx="577">
                  <c:v>0.13184100000000001</c:v>
                </c:pt>
                <c:pt idx="578">
                  <c:v>0.12659699999999999</c:v>
                </c:pt>
                <c:pt idx="579">
                  <c:v>0.121555</c:v>
                </c:pt>
                <c:pt idx="580">
                  <c:v>0.11670799999999999</c:v>
                </c:pt>
                <c:pt idx="581">
                  <c:v>0.112053</c:v>
                </c:pt>
                <c:pt idx="582">
                  <c:v>0.107581</c:v>
                </c:pt>
                <c:pt idx="583">
                  <c:v>0.103283</c:v>
                </c:pt>
                <c:pt idx="584">
                  <c:v>9.9151099999999992E-2</c:v>
                </c:pt>
                <c:pt idx="585">
                  <c:v>9.5181700000000008E-2</c:v>
                </c:pt>
                <c:pt idx="586">
                  <c:v>9.1369100000000009E-2</c:v>
                </c:pt>
                <c:pt idx="587">
                  <c:v>8.7706699999999999E-2</c:v>
                </c:pt>
                <c:pt idx="588">
                  <c:v>8.41914E-2</c:v>
                </c:pt>
                <c:pt idx="589">
                  <c:v>8.0816199999999991E-2</c:v>
                </c:pt>
                <c:pt idx="590">
                  <c:v>7.7575600000000008E-2</c:v>
                </c:pt>
                <c:pt idx="591">
                  <c:v>7.4466099999999993E-2</c:v>
                </c:pt>
                <c:pt idx="592">
                  <c:v>7.1481299999999998E-2</c:v>
                </c:pt>
                <c:pt idx="593">
                  <c:v>6.8615099999999998E-2</c:v>
                </c:pt>
                <c:pt idx="594">
                  <c:v>6.5861600000000006E-2</c:v>
                </c:pt>
                <c:pt idx="595">
                  <c:v>6.3217099999999998E-2</c:v>
                </c:pt>
                <c:pt idx="596">
                  <c:v>6.0680999999999999E-2</c:v>
                </c:pt>
                <c:pt idx="597">
                  <c:v>5.8248300000000003E-2</c:v>
                </c:pt>
                <c:pt idx="598">
                  <c:v>5.5913699999999997E-2</c:v>
                </c:pt>
                <c:pt idx="599">
                  <c:v>5.36728E-2</c:v>
                </c:pt>
                <c:pt idx="600">
                  <c:v>5.1522800000000001E-2</c:v>
                </c:pt>
                <c:pt idx="601">
                  <c:v>4.9459699999999995E-2</c:v>
                </c:pt>
                <c:pt idx="602">
                  <c:v>4.7482199999999995E-2</c:v>
                </c:pt>
                <c:pt idx="603">
                  <c:v>4.5587100000000005E-2</c:v>
                </c:pt>
                <c:pt idx="604">
                  <c:v>4.3770200000000002E-2</c:v>
                </c:pt>
                <c:pt idx="605">
                  <c:v>4.2027399999999999E-2</c:v>
                </c:pt>
                <c:pt idx="606">
                  <c:v>4.0354899999999999E-2</c:v>
                </c:pt>
                <c:pt idx="607">
                  <c:v>3.8749699999999998E-2</c:v>
                </c:pt>
                <c:pt idx="608">
                  <c:v>3.7209599999999995E-2</c:v>
                </c:pt>
                <c:pt idx="609">
                  <c:v>3.5733299999999996E-2</c:v>
                </c:pt>
                <c:pt idx="610">
                  <c:v>3.4318500000000002E-2</c:v>
                </c:pt>
                <c:pt idx="611">
                  <c:v>3.2961900000000002E-2</c:v>
                </c:pt>
                <c:pt idx="612">
                  <c:v>3.1660599999999997E-2</c:v>
                </c:pt>
                <c:pt idx="613">
                  <c:v>3.0411599999999997E-2</c:v>
                </c:pt>
                <c:pt idx="614">
                  <c:v>2.9212999999999999E-2</c:v>
                </c:pt>
                <c:pt idx="615">
                  <c:v>2.8063600000000001E-2</c:v>
                </c:pt>
                <c:pt idx="616">
                  <c:v>2.6961199999999998E-2</c:v>
                </c:pt>
                <c:pt idx="617">
                  <c:v>2.5905000000000001E-2</c:v>
                </c:pt>
                <c:pt idx="618">
                  <c:v>2.4892499999999998E-2</c:v>
                </c:pt>
                <c:pt idx="619">
                  <c:v>2.3921600000000001E-2</c:v>
                </c:pt>
                <c:pt idx="620">
                  <c:v>2.2990099999999999E-2</c:v>
                </c:pt>
                <c:pt idx="621">
                  <c:v>2.20962E-2</c:v>
                </c:pt>
                <c:pt idx="622">
                  <c:v>2.1238900000000002E-2</c:v>
                </c:pt>
                <c:pt idx="623">
                  <c:v>2.04166E-2</c:v>
                </c:pt>
                <c:pt idx="624">
                  <c:v>1.9627600000000002E-2</c:v>
                </c:pt>
                <c:pt idx="625">
                  <c:v>1.8870999999999999E-2</c:v>
                </c:pt>
                <c:pt idx="626">
                  <c:v>1.8145400000000002E-2</c:v>
                </c:pt>
                <c:pt idx="627">
                  <c:v>1.7448999999999999E-2</c:v>
                </c:pt>
                <c:pt idx="628">
                  <c:v>1.6780699999999999E-2</c:v>
                </c:pt>
                <c:pt idx="629">
                  <c:v>1.6140399999999999E-2</c:v>
                </c:pt>
                <c:pt idx="630">
                  <c:v>1.5527299999999999E-2</c:v>
                </c:pt>
                <c:pt idx="631">
                  <c:v>1.4939800000000001E-2</c:v>
                </c:pt>
                <c:pt idx="632">
                  <c:v>1.4375499999999999E-2</c:v>
                </c:pt>
                <c:pt idx="633">
                  <c:v>1.3832499999999999E-2</c:v>
                </c:pt>
                <c:pt idx="634">
                  <c:v>1.33112E-2</c:v>
                </c:pt>
                <c:pt idx="635">
                  <c:v>1.2810799999999999E-2</c:v>
                </c:pt>
                <c:pt idx="636">
                  <c:v>1.2331400000000001E-2</c:v>
                </c:pt>
                <c:pt idx="637">
                  <c:v>1.1871999999999999E-2</c:v>
                </c:pt>
                <c:pt idx="638">
                  <c:v>1.14307E-2</c:v>
                </c:pt>
                <c:pt idx="639">
                  <c:v>1.10063E-2</c:v>
                </c:pt>
                <c:pt idx="640">
                  <c:v>1.05985E-2</c:v>
                </c:pt>
                <c:pt idx="641">
                  <c:v>1.0207099999999998E-2</c:v>
                </c:pt>
                <c:pt idx="642">
                  <c:v>9.8312600000000014E-3</c:v>
                </c:pt>
                <c:pt idx="643">
                  <c:v>9.4709699999999987E-3</c:v>
                </c:pt>
                <c:pt idx="644">
                  <c:v>9.1255399999999997E-3</c:v>
                </c:pt>
                <c:pt idx="645">
                  <c:v>8.7941699999999987E-3</c:v>
                </c:pt>
                <c:pt idx="646">
                  <c:v>8.4761400000000001E-3</c:v>
                </c:pt>
                <c:pt idx="647">
                  <c:v>8.1707600000000009E-3</c:v>
                </c:pt>
                <c:pt idx="648">
                  <c:v>7.8773899999999997E-3</c:v>
                </c:pt>
                <c:pt idx="649">
                  <c:v>7.5954299999999994E-3</c:v>
                </c:pt>
                <c:pt idx="650">
                  <c:v>7.3243100000000005E-3</c:v>
                </c:pt>
                <c:pt idx="651">
                  <c:v>7.0635100000000003E-3</c:v>
                </c:pt>
                <c:pt idx="652">
                  <c:v>6.8126900000000006E-3</c:v>
                </c:pt>
                <c:pt idx="653">
                  <c:v>6.5717199999999996E-3</c:v>
                </c:pt>
                <c:pt idx="654">
                  <c:v>6.3401400000000002E-3</c:v>
                </c:pt>
                <c:pt idx="655">
                  <c:v>6.1174599999999999E-3</c:v>
                </c:pt>
                <c:pt idx="656">
                  <c:v>5.9032599999999996E-3</c:v>
                </c:pt>
                <c:pt idx="657">
                  <c:v>5.6971299999999999E-3</c:v>
                </c:pt>
                <c:pt idx="658">
                  <c:v>5.4986799999999997E-3</c:v>
                </c:pt>
                <c:pt idx="659">
                  <c:v>5.3079299999999998E-3</c:v>
                </c:pt>
                <c:pt idx="660">
                  <c:v>5.1248499999999994E-3</c:v>
                </c:pt>
                <c:pt idx="661">
                  <c:v>4.9490100000000002E-3</c:v>
                </c:pt>
                <c:pt idx="662">
                  <c:v>4.7796000000000002E-3</c:v>
                </c:pt>
                <c:pt idx="663">
                  <c:v>4.6161700000000002E-3</c:v>
                </c:pt>
                <c:pt idx="664">
                  <c:v>4.45847E-3</c:v>
                </c:pt>
                <c:pt idx="665">
                  <c:v>4.3066299999999997E-3</c:v>
                </c:pt>
                <c:pt idx="666">
                  <c:v>4.16052E-3</c:v>
                </c:pt>
                <c:pt idx="667">
                  <c:v>4.0198400000000002E-3</c:v>
                </c:pt>
                <c:pt idx="668">
                  <c:v>3.8844600000000006E-3</c:v>
                </c:pt>
                <c:pt idx="669">
                  <c:v>3.7543099999999999E-3</c:v>
                </c:pt>
                <c:pt idx="670">
                  <c:v>3.6291700000000001E-3</c:v>
                </c:pt>
                <c:pt idx="671">
                  <c:v>3.5090499999999997E-3</c:v>
                </c:pt>
                <c:pt idx="672">
                  <c:v>3.3933100000000001E-3</c:v>
                </c:pt>
                <c:pt idx="673">
                  <c:v>3.2812699999999998E-3</c:v>
                </c:pt>
                <c:pt idx="674">
                  <c:v>3.1728299999999997E-3</c:v>
                </c:pt>
                <c:pt idx="675">
                  <c:v>3.0689099999999998E-3</c:v>
                </c:pt>
                <c:pt idx="676">
                  <c:v>2.96963E-3</c:v>
                </c:pt>
                <c:pt idx="677">
                  <c:v>2.8737099999999998E-3</c:v>
                </c:pt>
                <c:pt idx="678">
                  <c:v>2.7807000000000001E-3</c:v>
                </c:pt>
                <c:pt idx="679">
                  <c:v>2.6905100000000001E-3</c:v>
                </c:pt>
                <c:pt idx="680">
                  <c:v>2.6037300000000003E-3</c:v>
                </c:pt>
                <c:pt idx="681">
                  <c:v>2.5206600000000001E-3</c:v>
                </c:pt>
                <c:pt idx="682">
                  <c:v>2.4410899999999999E-3</c:v>
                </c:pt>
                <c:pt idx="683">
                  <c:v>2.3648200000000001E-3</c:v>
                </c:pt>
                <c:pt idx="684">
                  <c:v>2.2916799999999999E-3</c:v>
                </c:pt>
                <c:pt idx="685">
                  <c:v>2.22113E-3</c:v>
                </c:pt>
                <c:pt idx="686">
                  <c:v>2.15284E-3</c:v>
                </c:pt>
                <c:pt idx="687">
                  <c:v>2.0867100000000003E-3</c:v>
                </c:pt>
                <c:pt idx="688">
                  <c:v>2.0226599999999999E-3</c:v>
                </c:pt>
                <c:pt idx="689">
                  <c:v>1.9606300000000001E-3</c:v>
                </c:pt>
                <c:pt idx="690">
                  <c:v>1.9006299999999999E-3</c:v>
                </c:pt>
                <c:pt idx="691">
                  <c:v>1.8425800000000001E-3</c:v>
                </c:pt>
                <c:pt idx="692">
                  <c:v>1.7864000000000001E-3</c:v>
                </c:pt>
                <c:pt idx="693">
                  <c:v>1.7322399999999999E-3</c:v>
                </c:pt>
                <c:pt idx="694">
                  <c:v>1.68008E-3</c:v>
                </c:pt>
                <c:pt idx="695">
                  <c:v>1.6298300000000001E-3</c:v>
                </c:pt>
                <c:pt idx="696">
                  <c:v>1.5813499999999998E-3</c:v>
                </c:pt>
                <c:pt idx="697">
                  <c:v>1.5342000000000001E-3</c:v>
                </c:pt>
                <c:pt idx="698">
                  <c:v>1.4882599999999999E-3</c:v>
                </c:pt>
                <c:pt idx="699">
                  <c:v>1.4438099999999998E-3</c:v>
                </c:pt>
                <c:pt idx="700">
                  <c:v>1.40091E-3</c:v>
                </c:pt>
                <c:pt idx="701">
                  <c:v>1.3594900000000001E-3</c:v>
                </c:pt>
                <c:pt idx="702">
                  <c:v>1.3194799999999998E-3</c:v>
                </c:pt>
                <c:pt idx="703">
                  <c:v>1.2808300000000002E-3</c:v>
                </c:pt>
                <c:pt idx="704">
                  <c:v>1.24347E-3</c:v>
                </c:pt>
                <c:pt idx="705">
                  <c:v>1.2073399999999999E-3</c:v>
                </c:pt>
                <c:pt idx="706">
                  <c:v>1.1724000000000001E-3</c:v>
                </c:pt>
                <c:pt idx="707">
                  <c:v>1.1386E-3</c:v>
                </c:pt>
                <c:pt idx="708">
                  <c:v>1.1058799999999998E-3</c:v>
                </c:pt>
                <c:pt idx="709">
                  <c:v>1.0742100000000001E-3</c:v>
                </c:pt>
                <c:pt idx="710">
                  <c:v>1.04353E-3</c:v>
                </c:pt>
                <c:pt idx="711">
                  <c:v>1.0138200000000001E-3</c:v>
                </c:pt>
                <c:pt idx="712">
                  <c:v>9.8502099999999999E-4</c:v>
                </c:pt>
                <c:pt idx="713">
                  <c:v>9.5711199999999998E-4</c:v>
                </c:pt>
                <c:pt idx="714">
                  <c:v>9.3005200000000001E-4</c:v>
                </c:pt>
                <c:pt idx="715">
                  <c:v>9.0381000000000001E-4</c:v>
                </c:pt>
                <c:pt idx="716">
                  <c:v>8.7835400000000003E-4</c:v>
                </c:pt>
                <c:pt idx="717">
                  <c:v>8.5365500000000004E-4</c:v>
                </c:pt>
                <c:pt idx="718">
                  <c:v>8.29683E-4</c:v>
                </c:pt>
                <c:pt idx="719">
                  <c:v>8.0641200000000006E-4</c:v>
                </c:pt>
                <c:pt idx="720">
                  <c:v>7.83816E-4</c:v>
                </c:pt>
                <c:pt idx="721">
                  <c:v>7.6187100000000001E-4</c:v>
                </c:pt>
                <c:pt idx="722">
                  <c:v>7.4055200000000001E-4</c:v>
                </c:pt>
                <c:pt idx="723">
                  <c:v>7.19839E-4</c:v>
                </c:pt>
                <c:pt idx="724">
                  <c:v>6.9970899999999996E-4</c:v>
                </c:pt>
                <c:pt idx="725">
                  <c:v>6.8014099999999999E-4</c:v>
                </c:pt>
                <c:pt idx="726">
                  <c:v>6.6111699999999991E-4</c:v>
                </c:pt>
                <c:pt idx="727">
                  <c:v>6.4261799999999997E-4</c:v>
                </c:pt>
                <c:pt idx="728">
                  <c:v>6.2462499999999996E-4</c:v>
                </c:pt>
                <c:pt idx="729">
                  <c:v>6.0712299999999999E-4</c:v>
                </c:pt>
                <c:pt idx="730">
                  <c:v>5.9009399999999999E-4</c:v>
                </c:pt>
                <c:pt idx="731">
                  <c:v>5.7352199999999992E-4</c:v>
                </c:pt>
                <c:pt idx="732">
                  <c:v>5.5739400000000001E-4</c:v>
                </c:pt>
                <c:pt idx="733">
                  <c:v>5.4169400000000001E-4</c:v>
                </c:pt>
                <c:pt idx="734">
                  <c:v>5.2640900000000003E-4</c:v>
                </c:pt>
                <c:pt idx="735">
                  <c:v>5.1152599999999999E-4</c:v>
                </c:pt>
                <c:pt idx="736">
                  <c:v>4.9703099999999999E-4</c:v>
                </c:pt>
                <c:pt idx="737">
                  <c:v>4.8291300000000002E-4</c:v>
                </c:pt>
                <c:pt idx="738">
                  <c:v>4.6916099999999995E-4</c:v>
                </c:pt>
                <c:pt idx="739">
                  <c:v>4.5576200000000002E-4</c:v>
                </c:pt>
                <c:pt idx="740">
                  <c:v>4.4270699999999997E-4</c:v>
                </c:pt>
                <c:pt idx="741">
                  <c:v>4.2998400000000001E-4</c:v>
                </c:pt>
                <c:pt idx="742">
                  <c:v>4.1758499999999999E-4</c:v>
                </c:pt>
                <c:pt idx="743">
                  <c:v>4.0549899999999997E-4</c:v>
                </c:pt>
                <c:pt idx="744">
                  <c:v>3.9371799999999999E-4</c:v>
                </c:pt>
                <c:pt idx="745">
                  <c:v>3.8223199999999998E-4</c:v>
                </c:pt>
                <c:pt idx="746">
                  <c:v>3.71033E-4</c:v>
                </c:pt>
                <c:pt idx="747">
                  <c:v>3.6011300000000001E-4</c:v>
                </c:pt>
                <c:pt idx="748">
                  <c:v>3.4946400000000001E-4</c:v>
                </c:pt>
                <c:pt idx="749">
                  <c:v>3.39079E-4</c:v>
                </c:pt>
                <c:pt idx="750">
                  <c:v>3.2895100000000002E-4</c:v>
                </c:pt>
                <c:pt idx="751">
                  <c:v>3.1907099999999998E-4</c:v>
                </c:pt>
                <c:pt idx="752">
                  <c:v>3.0943499999999999E-4</c:v>
                </c:pt>
                <c:pt idx="753">
                  <c:v>3.0003400000000002E-4</c:v>
                </c:pt>
                <c:pt idx="754">
                  <c:v>2.9086299999999998E-4</c:v>
                </c:pt>
                <c:pt idx="755">
                  <c:v>2.81916E-4</c:v>
                </c:pt>
                <c:pt idx="756">
                  <c:v>2.7318699999999998E-4</c:v>
                </c:pt>
                <c:pt idx="757">
                  <c:v>2.6467099999999996E-4</c:v>
                </c:pt>
                <c:pt idx="758">
                  <c:v>2.56362E-4</c:v>
                </c:pt>
                <c:pt idx="759">
                  <c:v>2.48254E-4</c:v>
                </c:pt>
                <c:pt idx="760">
                  <c:v>2.40344E-4</c:v>
                </c:pt>
                <c:pt idx="761">
                  <c:v>2.32625E-4</c:v>
                </c:pt>
                <c:pt idx="762">
                  <c:v>2.2509299999999999E-4</c:v>
                </c:pt>
                <c:pt idx="763">
                  <c:v>2.1774499999999998E-4</c:v>
                </c:pt>
                <c:pt idx="764">
                  <c:v>2.1057399999999999E-4</c:v>
                </c:pt>
                <c:pt idx="765">
                  <c:v>2.0357799999999999E-4</c:v>
                </c:pt>
                <c:pt idx="766">
                  <c:v>1.9675199999999999E-4</c:v>
                </c:pt>
                <c:pt idx="767">
                  <c:v>1.9009300000000001E-4</c:v>
                </c:pt>
                <c:pt idx="768">
                  <c:v>1.8359600000000001E-4</c:v>
                </c:pt>
                <c:pt idx="769">
                  <c:v>1.77257E-4</c:v>
                </c:pt>
                <c:pt idx="770">
                  <c:v>1.7107399999999998E-4</c:v>
                </c:pt>
                <c:pt idx="771">
                  <c:v>1.6504200000000001E-4</c:v>
                </c:pt>
                <c:pt idx="772">
                  <c:v>1.59159E-4</c:v>
                </c:pt>
                <c:pt idx="773">
                  <c:v>1.5342200000000001E-4</c:v>
                </c:pt>
                <c:pt idx="774">
                  <c:v>1.4782699999999998E-4</c:v>
                </c:pt>
                <c:pt idx="775">
                  <c:v>1.4237000000000001E-4</c:v>
                </c:pt>
                <c:pt idx="776">
                  <c:v>1.3705100000000001E-4</c:v>
                </c:pt>
                <c:pt idx="777">
                  <c:v>1.31865E-4</c:v>
                </c:pt>
                <c:pt idx="778">
                  <c:v>1.2681000000000001E-4</c:v>
                </c:pt>
                <c:pt idx="779">
                  <c:v>1.2188300000000001E-4</c:v>
                </c:pt>
                <c:pt idx="780">
                  <c:v>1.17082E-4</c:v>
                </c:pt>
                <c:pt idx="781">
                  <c:v>1.12404E-4</c:v>
                </c:pt>
                <c:pt idx="782">
                  <c:v>1.07848E-4</c:v>
                </c:pt>
                <c:pt idx="783">
                  <c:v>1.0341E-4</c:v>
                </c:pt>
                <c:pt idx="784">
                  <c:v>9.9088799999999999E-5</c:v>
                </c:pt>
                <c:pt idx="785">
                  <c:v>9.4882099999999997E-5</c:v>
                </c:pt>
                <c:pt idx="786">
                  <c:v>9.0787900000000005E-5</c:v>
                </c:pt>
                <c:pt idx="787">
                  <c:v>8.6804100000000011E-5</c:v>
                </c:pt>
                <c:pt idx="788">
                  <c:v>8.2928899999999998E-5</c:v>
                </c:pt>
                <c:pt idx="789">
                  <c:v>7.9160300000000002E-5</c:v>
                </c:pt>
                <c:pt idx="790">
                  <c:v>7.5496799999999999E-5</c:v>
                </c:pt>
                <c:pt idx="791">
                  <c:v>7.1936399999999998E-5</c:v>
                </c:pt>
                <c:pt idx="792">
                  <c:v>6.8477600000000003E-5</c:v>
                </c:pt>
                <c:pt idx="793">
                  <c:v>6.5118700000000004E-5</c:v>
                </c:pt>
                <c:pt idx="794">
                  <c:v>6.1858299999999997E-5</c:v>
                </c:pt>
                <c:pt idx="795">
                  <c:v>5.8694799999999999E-5</c:v>
                </c:pt>
                <c:pt idx="796">
                  <c:v>5.5626800000000001E-5</c:v>
                </c:pt>
                <c:pt idx="797">
                  <c:v>5.2652799999999998E-5</c:v>
                </c:pt>
                <c:pt idx="798">
                  <c:v>4.9771700000000003E-5</c:v>
                </c:pt>
                <c:pt idx="799">
                  <c:v>4.6981999999999998E-5</c:v>
                </c:pt>
                <c:pt idx="800">
                  <c:v>4.4282500000000002E-5</c:v>
                </c:pt>
                <c:pt idx="801">
                  <c:v>4.1672100000000004E-5</c:v>
                </c:pt>
                <c:pt idx="802">
                  <c:v>3.9149600000000002E-5</c:v>
                </c:pt>
                <c:pt idx="803">
                  <c:v>3.6713900000000001E-5</c:v>
                </c:pt>
                <c:pt idx="804">
                  <c:v>3.4363899999999998E-5</c:v>
                </c:pt>
                <c:pt idx="805">
                  <c:v>3.2098699999999998E-5</c:v>
                </c:pt>
                <c:pt idx="806">
                  <c:v>2.9917199999999999E-5</c:v>
                </c:pt>
                <c:pt idx="807">
                  <c:v>2.7818499999999998E-5</c:v>
                </c:pt>
                <c:pt idx="808">
                  <c:v>2.5801800000000001E-5</c:v>
                </c:pt>
                <c:pt idx="809">
                  <c:v>2.3866000000000002E-5</c:v>
                </c:pt>
                <c:pt idx="810">
                  <c:v>2.2010599999999999E-5</c:v>
                </c:pt>
                <c:pt idx="811">
                  <c:v>2.0234500000000001E-5</c:v>
                </c:pt>
                <c:pt idx="812">
                  <c:v>1.8537199999999999E-5</c:v>
                </c:pt>
                <c:pt idx="813">
                  <c:v>1.6917899999999999E-5</c:v>
                </c:pt>
                <c:pt idx="814">
                  <c:v>1.53759E-5</c:v>
                </c:pt>
                <c:pt idx="815">
                  <c:v>1.39105E-5</c:v>
                </c:pt>
                <c:pt idx="816">
                  <c:v>1.25213E-5</c:v>
                </c:pt>
                <c:pt idx="817">
                  <c:v>1.1207499999999999E-5</c:v>
                </c:pt>
                <c:pt idx="818">
                  <c:v>9.9686999999999999E-6</c:v>
                </c:pt>
                <c:pt idx="819">
                  <c:v>8.8043300000000001E-6</c:v>
                </c:pt>
                <c:pt idx="820">
                  <c:v>7.7139299999999995E-6</c:v>
                </c:pt>
                <c:pt idx="821">
                  <c:v>6.6970399999999998E-6</c:v>
                </c:pt>
                <c:pt idx="822">
                  <c:v>5.7532599999999994E-6</c:v>
                </c:pt>
                <c:pt idx="823">
                  <c:v>4.8822000000000005E-6</c:v>
                </c:pt>
                <c:pt idx="824">
                  <c:v>4.0835E-6</c:v>
                </c:pt>
                <c:pt idx="825">
                  <c:v>3.35684E-6</c:v>
                </c:pt>
                <c:pt idx="826">
                  <c:v>2.7019299999999999E-6</c:v>
                </c:pt>
                <c:pt idx="827">
                  <c:v>2.1185000000000001E-6</c:v>
                </c:pt>
                <c:pt idx="828">
                  <c:v>1.6063200000000001E-6</c:v>
                </c:pt>
                <c:pt idx="829">
                  <c:v>1.1651700000000001E-6</c:v>
                </c:pt>
                <c:pt idx="830">
                  <c:v>7.9488799999999999E-7</c:v>
                </c:pt>
                <c:pt idx="831">
                  <c:v>4.9531499999999993E-7</c:v>
                </c:pt>
                <c:pt idx="832">
                  <c:v>2.6633500000000001E-7</c:v>
                </c:pt>
                <c:pt idx="833">
                  <c:v>1.07856E-7</c:v>
                </c:pt>
                <c:pt idx="834">
                  <c:v>1.98168E-8</c:v>
                </c:pt>
                <c:pt idx="835">
                  <c:v>0</c:v>
                </c:pt>
                <c:pt idx="836">
                  <c:v>0</c:v>
                </c:pt>
                <c:pt idx="837">
                  <c:v>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numCache>
            </c:numRef>
          </c:yVal>
          <c:smooth val="1"/>
          <c:extLst>
            <c:ext xmlns:c16="http://schemas.microsoft.com/office/drawing/2014/chart" uri="{C3380CC4-5D6E-409C-BE32-E72D297353CC}">
              <c16:uniqueId val="{00000000-9160-4BCB-9420-4FD9AF36D1DC}"/>
            </c:ext>
          </c:extLst>
        </c:ser>
        <c:dLbls>
          <c:showLegendKey val="0"/>
          <c:showVal val="0"/>
          <c:showCatName val="0"/>
          <c:showSerName val="0"/>
          <c:showPercent val="0"/>
          <c:showBubbleSize val="0"/>
        </c:dLbls>
        <c:axId val="790158216"/>
        <c:axId val="790158544"/>
      </c:scatterChart>
      <c:valAx>
        <c:axId val="790158216"/>
        <c:scaling>
          <c:orientation val="minMax"/>
          <c:max val="110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Length (μm)</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544"/>
        <c:crosses val="autoZero"/>
        <c:crossBetween val="midCat"/>
      </c:valAx>
      <c:valAx>
        <c:axId val="790158544"/>
        <c:scaling>
          <c:orientation val="minMax"/>
          <c:max val="2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Erecoil (keV)</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21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25400" cap="rnd">
              <a:solidFill>
                <a:srgbClr val="FF0000"/>
              </a:solidFill>
              <a:round/>
            </a:ln>
            <a:effectLst/>
          </c:spPr>
          <c:marker>
            <c:symbol val="none"/>
          </c:marker>
          <c:xVal>
            <c:numRef>
              <c:f>'24Mg_P10'!$HG$1:$HG$1002</c:f>
              <c:numCache>
                <c:formatCode>General</c:formatCode>
                <c:ptCount val="1002"/>
                <c:pt idx="0">
                  <c:v>0</c:v>
                </c:pt>
                <c:pt idx="1">
                  <c:v>1.26336</c:v>
                </c:pt>
                <c:pt idx="2">
                  <c:v>2.52501</c:v>
                </c:pt>
                <c:pt idx="3">
                  <c:v>5.0431400000000002</c:v>
                </c:pt>
                <c:pt idx="4">
                  <c:v>7.5544000000000002</c:v>
                </c:pt>
                <c:pt idx="5">
                  <c:v>10.0588</c:v>
                </c:pt>
                <c:pt idx="6">
                  <c:v>12.5563</c:v>
                </c:pt>
                <c:pt idx="7">
                  <c:v>15.046999999999999</c:v>
                </c:pt>
                <c:pt idx="8">
                  <c:v>17.530899999999999</c:v>
                </c:pt>
                <c:pt idx="9">
                  <c:v>20.007899999999999</c:v>
                </c:pt>
                <c:pt idx="10">
                  <c:v>22.478100000000001</c:v>
                </c:pt>
                <c:pt idx="11">
                  <c:v>24.941499999999998</c:v>
                </c:pt>
                <c:pt idx="12">
                  <c:v>27.398</c:v>
                </c:pt>
                <c:pt idx="13">
                  <c:v>29.8477</c:v>
                </c:pt>
                <c:pt idx="14">
                  <c:v>32.290700000000001</c:v>
                </c:pt>
                <c:pt idx="15">
                  <c:v>34.726800000000004</c:v>
                </c:pt>
                <c:pt idx="16">
                  <c:v>37.156099999999995</c:v>
                </c:pt>
                <c:pt idx="17">
                  <c:v>39.578700000000005</c:v>
                </c:pt>
                <c:pt idx="18">
                  <c:v>41.994399999999999</c:v>
                </c:pt>
                <c:pt idx="19">
                  <c:v>44.403400000000005</c:v>
                </c:pt>
                <c:pt idx="20">
                  <c:v>46.805600000000005</c:v>
                </c:pt>
                <c:pt idx="21">
                  <c:v>49.201099999999997</c:v>
                </c:pt>
                <c:pt idx="22">
                  <c:v>51.589799999999997</c:v>
                </c:pt>
                <c:pt idx="23">
                  <c:v>53.971699999999998</c:v>
                </c:pt>
                <c:pt idx="24">
                  <c:v>56.346899999999998</c:v>
                </c:pt>
                <c:pt idx="25">
                  <c:v>58.715400000000002</c:v>
                </c:pt>
                <c:pt idx="26">
                  <c:v>61.077100000000002</c:v>
                </c:pt>
                <c:pt idx="27">
                  <c:v>63.432000000000002</c:v>
                </c:pt>
                <c:pt idx="28">
                  <c:v>65.780299999999997</c:v>
                </c:pt>
                <c:pt idx="29">
                  <c:v>68.121799999999993</c:v>
                </c:pt>
                <c:pt idx="30">
                  <c:v>70.456599999999995</c:v>
                </c:pt>
                <c:pt idx="31">
                  <c:v>72.784700000000001</c:v>
                </c:pt>
                <c:pt idx="32">
                  <c:v>75.106000000000009</c:v>
                </c:pt>
                <c:pt idx="33">
                  <c:v>77.420699999999997</c:v>
                </c:pt>
                <c:pt idx="34">
                  <c:v>79.7286</c:v>
                </c:pt>
                <c:pt idx="35">
                  <c:v>82.029899999999998</c:v>
                </c:pt>
                <c:pt idx="36">
                  <c:v>84.324399999999997</c:v>
                </c:pt>
                <c:pt idx="37">
                  <c:v>86.612300000000005</c:v>
                </c:pt>
                <c:pt idx="38">
                  <c:v>88.8934</c:v>
                </c:pt>
                <c:pt idx="39">
                  <c:v>91.167900000000003</c:v>
                </c:pt>
                <c:pt idx="40">
                  <c:v>93.435699999999997</c:v>
                </c:pt>
                <c:pt idx="41">
                  <c:v>95.696799999999996</c:v>
                </c:pt>
                <c:pt idx="42">
                  <c:v>97.9512</c:v>
                </c:pt>
                <c:pt idx="43">
                  <c:v>100.199</c:v>
                </c:pt>
                <c:pt idx="44">
                  <c:v>102.44</c:v>
                </c:pt>
                <c:pt idx="45">
                  <c:v>104.67400000000001</c:v>
                </c:pt>
                <c:pt idx="46">
                  <c:v>106.902</c:v>
                </c:pt>
                <c:pt idx="47">
                  <c:v>109.123</c:v>
                </c:pt>
                <c:pt idx="48">
                  <c:v>111.33800000000001</c:v>
                </c:pt>
                <c:pt idx="49">
                  <c:v>113.54599999999999</c:v>
                </c:pt>
                <c:pt idx="50">
                  <c:v>115.747</c:v>
                </c:pt>
                <c:pt idx="51">
                  <c:v>117.941</c:v>
                </c:pt>
                <c:pt idx="52">
                  <c:v>120.129</c:v>
                </c:pt>
                <c:pt idx="53">
                  <c:v>122.31</c:v>
                </c:pt>
                <c:pt idx="54">
                  <c:v>124.485</c:v>
                </c:pt>
                <c:pt idx="55">
                  <c:v>126.65299999999999</c:v>
                </c:pt>
                <c:pt idx="56">
                  <c:v>128.81400000000002</c:v>
                </c:pt>
                <c:pt idx="57">
                  <c:v>130.96799999999999</c:v>
                </c:pt>
                <c:pt idx="58">
                  <c:v>133.11600000000001</c:v>
                </c:pt>
                <c:pt idx="59">
                  <c:v>135.25799999999998</c:v>
                </c:pt>
                <c:pt idx="60">
                  <c:v>137.392</c:v>
                </c:pt>
                <c:pt idx="61">
                  <c:v>139.52000000000001</c:v>
                </c:pt>
                <c:pt idx="62">
                  <c:v>141.642</c:v>
                </c:pt>
                <c:pt idx="63">
                  <c:v>143.75700000000001</c:v>
                </c:pt>
                <c:pt idx="64">
                  <c:v>145.86499999999998</c:v>
                </c:pt>
                <c:pt idx="65">
                  <c:v>147.96599999999998</c:v>
                </c:pt>
                <c:pt idx="66">
                  <c:v>150.06100000000001</c:v>
                </c:pt>
                <c:pt idx="67">
                  <c:v>152.15</c:v>
                </c:pt>
                <c:pt idx="68">
                  <c:v>154.23099999999999</c:v>
                </c:pt>
                <c:pt idx="69">
                  <c:v>156.30600000000001</c:v>
                </c:pt>
                <c:pt idx="70">
                  <c:v>158.375</c:v>
                </c:pt>
                <c:pt idx="71">
                  <c:v>160.43600000000001</c:v>
                </c:pt>
                <c:pt idx="72">
                  <c:v>162.49199999999999</c:v>
                </c:pt>
                <c:pt idx="73">
                  <c:v>164.54</c:v>
                </c:pt>
                <c:pt idx="74">
                  <c:v>166.58199999999999</c:v>
                </c:pt>
                <c:pt idx="75">
                  <c:v>168.61799999999999</c:v>
                </c:pt>
                <c:pt idx="76">
                  <c:v>170.64599999999999</c:v>
                </c:pt>
                <c:pt idx="77">
                  <c:v>172.66799999999998</c:v>
                </c:pt>
                <c:pt idx="78">
                  <c:v>174.684</c:v>
                </c:pt>
                <c:pt idx="79">
                  <c:v>176.69299999999998</c:v>
                </c:pt>
                <c:pt idx="80">
                  <c:v>178.69499999999999</c:v>
                </c:pt>
                <c:pt idx="81">
                  <c:v>180.69</c:v>
                </c:pt>
                <c:pt idx="82">
                  <c:v>182.679</c:v>
                </c:pt>
                <c:pt idx="83">
                  <c:v>184.66200000000001</c:v>
                </c:pt>
                <c:pt idx="84">
                  <c:v>186.63800000000001</c:v>
                </c:pt>
                <c:pt idx="85">
                  <c:v>188.607</c:v>
                </c:pt>
                <c:pt idx="86">
                  <c:v>190.56899999999999</c:v>
                </c:pt>
                <c:pt idx="87">
                  <c:v>192.52500000000001</c:v>
                </c:pt>
                <c:pt idx="88">
                  <c:v>194.47400000000002</c:v>
                </c:pt>
                <c:pt idx="89">
                  <c:v>196.417</c:v>
                </c:pt>
                <c:pt idx="90">
                  <c:v>198.35300000000001</c:v>
                </c:pt>
                <c:pt idx="91">
                  <c:v>200.28299999999999</c:v>
                </c:pt>
                <c:pt idx="92">
                  <c:v>202.20499999999998</c:v>
                </c:pt>
                <c:pt idx="93">
                  <c:v>204.12199999999999</c:v>
                </c:pt>
                <c:pt idx="94">
                  <c:v>206.03100000000001</c:v>
                </c:pt>
                <c:pt idx="95">
                  <c:v>207.934</c:v>
                </c:pt>
                <c:pt idx="96">
                  <c:v>209.82999999999998</c:v>
                </c:pt>
                <c:pt idx="97">
                  <c:v>211.72</c:v>
                </c:pt>
                <c:pt idx="98">
                  <c:v>213.60299999999998</c:v>
                </c:pt>
                <c:pt idx="99">
                  <c:v>215.48000000000002</c:v>
                </c:pt>
                <c:pt idx="100">
                  <c:v>217.34899999999999</c:v>
                </c:pt>
                <c:pt idx="101">
                  <c:v>219.21299999999999</c:v>
                </c:pt>
                <c:pt idx="102">
                  <c:v>221.06899999999999</c:v>
                </c:pt>
                <c:pt idx="103">
                  <c:v>222.91900000000001</c:v>
                </c:pt>
                <c:pt idx="104">
                  <c:v>224.762</c:v>
                </c:pt>
                <c:pt idx="105">
                  <c:v>226.59899999999999</c:v>
                </c:pt>
                <c:pt idx="106">
                  <c:v>228.429</c:v>
                </c:pt>
                <c:pt idx="107">
                  <c:v>230.25200000000001</c:v>
                </c:pt>
                <c:pt idx="108">
                  <c:v>232.06899999999999</c:v>
                </c:pt>
                <c:pt idx="109">
                  <c:v>233.87899999999999</c:v>
                </c:pt>
                <c:pt idx="110">
                  <c:v>235.68200000000002</c:v>
                </c:pt>
                <c:pt idx="111">
                  <c:v>237.47899999999998</c:v>
                </c:pt>
                <c:pt idx="112">
                  <c:v>239.26900000000001</c:v>
                </c:pt>
                <c:pt idx="113">
                  <c:v>241.053</c:v>
                </c:pt>
                <c:pt idx="114">
                  <c:v>242.82999999999998</c:v>
                </c:pt>
                <c:pt idx="115">
                  <c:v>244.60000000000002</c:v>
                </c:pt>
                <c:pt idx="116">
                  <c:v>246.363</c:v>
                </c:pt>
                <c:pt idx="117">
                  <c:v>248.12</c:v>
                </c:pt>
                <c:pt idx="118">
                  <c:v>249.87</c:v>
                </c:pt>
                <c:pt idx="119">
                  <c:v>251.614</c:v>
                </c:pt>
                <c:pt idx="120">
                  <c:v>253.351</c:v>
                </c:pt>
                <c:pt idx="121">
                  <c:v>255.08099999999999</c:v>
                </c:pt>
                <c:pt idx="122">
                  <c:v>256.80500000000001</c:v>
                </c:pt>
                <c:pt idx="123">
                  <c:v>258.52100000000002</c:v>
                </c:pt>
                <c:pt idx="124">
                  <c:v>260.23200000000003</c:v>
                </c:pt>
                <c:pt idx="125">
                  <c:v>261.93499999999995</c:v>
                </c:pt>
                <c:pt idx="126">
                  <c:v>263.63200000000001</c:v>
                </c:pt>
                <c:pt idx="127">
                  <c:v>265.322</c:v>
                </c:pt>
                <c:pt idx="128">
                  <c:v>267.00600000000003</c:v>
                </c:pt>
                <c:pt idx="129">
                  <c:v>268.68299999999999</c:v>
                </c:pt>
                <c:pt idx="130">
                  <c:v>270.35300000000001</c:v>
                </c:pt>
                <c:pt idx="131">
                  <c:v>272.01599999999996</c:v>
                </c:pt>
                <c:pt idx="132">
                  <c:v>273.673</c:v>
                </c:pt>
                <c:pt idx="133">
                  <c:v>275.32299999999998</c:v>
                </c:pt>
                <c:pt idx="134">
                  <c:v>276.96700000000004</c:v>
                </c:pt>
                <c:pt idx="135">
                  <c:v>278.60300000000001</c:v>
                </c:pt>
                <c:pt idx="136">
                  <c:v>280.233</c:v>
                </c:pt>
                <c:pt idx="137">
                  <c:v>281.85700000000003</c:v>
                </c:pt>
                <c:pt idx="138">
                  <c:v>283.47399999999999</c:v>
                </c:pt>
                <c:pt idx="139">
                  <c:v>285.084</c:v>
                </c:pt>
                <c:pt idx="140">
                  <c:v>286.68700000000001</c:v>
                </c:pt>
                <c:pt idx="141">
                  <c:v>288.28399999999999</c:v>
                </c:pt>
                <c:pt idx="142">
                  <c:v>289.87299999999999</c:v>
                </c:pt>
                <c:pt idx="143">
                  <c:v>291.45699999999999</c:v>
                </c:pt>
                <c:pt idx="144">
                  <c:v>293.03300000000002</c:v>
                </c:pt>
                <c:pt idx="145">
                  <c:v>294.60300000000001</c:v>
                </c:pt>
                <c:pt idx="146">
                  <c:v>296.166</c:v>
                </c:pt>
                <c:pt idx="147">
                  <c:v>297.72300000000001</c:v>
                </c:pt>
                <c:pt idx="148">
                  <c:v>299.27300000000002</c:v>
                </c:pt>
                <c:pt idx="149">
                  <c:v>300.81599999999997</c:v>
                </c:pt>
                <c:pt idx="150">
                  <c:v>302.35200000000003</c:v>
                </c:pt>
                <c:pt idx="151">
                  <c:v>303.88200000000001</c:v>
                </c:pt>
                <c:pt idx="152">
                  <c:v>305.40499999999997</c:v>
                </c:pt>
                <c:pt idx="153">
                  <c:v>306.92099999999999</c:v>
                </c:pt>
                <c:pt idx="154">
                  <c:v>308.43099999999998</c:v>
                </c:pt>
                <c:pt idx="155">
                  <c:v>309.93399999999997</c:v>
                </c:pt>
                <c:pt idx="156">
                  <c:v>311.43100000000004</c:v>
                </c:pt>
                <c:pt idx="157">
                  <c:v>312.91999999999996</c:v>
                </c:pt>
                <c:pt idx="158">
                  <c:v>314.40299999999996</c:v>
                </c:pt>
                <c:pt idx="159">
                  <c:v>315.88</c:v>
                </c:pt>
                <c:pt idx="160">
                  <c:v>317.34899999999999</c:v>
                </c:pt>
                <c:pt idx="161">
                  <c:v>318.81200000000001</c:v>
                </c:pt>
                <c:pt idx="162">
                  <c:v>320.26900000000001</c:v>
                </c:pt>
                <c:pt idx="163">
                  <c:v>321.71800000000002</c:v>
                </c:pt>
                <c:pt idx="164">
                  <c:v>323.161</c:v>
                </c:pt>
                <c:pt idx="165">
                  <c:v>324.59800000000001</c:v>
                </c:pt>
                <c:pt idx="166">
                  <c:v>326.02799999999996</c:v>
                </c:pt>
                <c:pt idx="167">
                  <c:v>327.45099999999996</c:v>
                </c:pt>
                <c:pt idx="168">
                  <c:v>328.86700000000002</c:v>
                </c:pt>
                <c:pt idx="169">
                  <c:v>330.27699999999999</c:v>
                </c:pt>
                <c:pt idx="170">
                  <c:v>331.68099999999998</c:v>
                </c:pt>
                <c:pt idx="171">
                  <c:v>333.077</c:v>
                </c:pt>
                <c:pt idx="172">
                  <c:v>334.46700000000004</c:v>
                </c:pt>
                <c:pt idx="173">
                  <c:v>335.851</c:v>
                </c:pt>
                <c:pt idx="174">
                  <c:v>337.22800000000001</c:v>
                </c:pt>
                <c:pt idx="175">
                  <c:v>338.59800000000001</c:v>
                </c:pt>
                <c:pt idx="176">
                  <c:v>339.96199999999999</c:v>
                </c:pt>
                <c:pt idx="177">
                  <c:v>341.32</c:v>
                </c:pt>
                <c:pt idx="178">
                  <c:v>342.66999999999996</c:v>
                </c:pt>
                <c:pt idx="179">
                  <c:v>344.01500000000004</c:v>
                </c:pt>
                <c:pt idx="180">
                  <c:v>345.35300000000001</c:v>
                </c:pt>
                <c:pt idx="181">
                  <c:v>346.68399999999997</c:v>
                </c:pt>
                <c:pt idx="182">
                  <c:v>348.00900000000001</c:v>
                </c:pt>
                <c:pt idx="183">
                  <c:v>349.327</c:v>
                </c:pt>
                <c:pt idx="184">
                  <c:v>350.63899999999995</c:v>
                </c:pt>
                <c:pt idx="185">
                  <c:v>351.94399999999996</c:v>
                </c:pt>
                <c:pt idx="186">
                  <c:v>353.24400000000003</c:v>
                </c:pt>
                <c:pt idx="187">
                  <c:v>354.536</c:v>
                </c:pt>
                <c:pt idx="188">
                  <c:v>355.82299999999998</c:v>
                </c:pt>
                <c:pt idx="189">
                  <c:v>357.10199999999998</c:v>
                </c:pt>
                <c:pt idx="190">
                  <c:v>358.37599999999998</c:v>
                </c:pt>
                <c:pt idx="191">
                  <c:v>359.64299999999997</c:v>
                </c:pt>
                <c:pt idx="192">
                  <c:v>360.904</c:v>
                </c:pt>
                <c:pt idx="193">
                  <c:v>362.15899999999999</c:v>
                </c:pt>
                <c:pt idx="194">
                  <c:v>363.40699999999998</c:v>
                </c:pt>
                <c:pt idx="195">
                  <c:v>364.649</c:v>
                </c:pt>
                <c:pt idx="196">
                  <c:v>365.88499999999999</c:v>
                </c:pt>
                <c:pt idx="197">
                  <c:v>367.11399999999998</c:v>
                </c:pt>
                <c:pt idx="198">
                  <c:v>368.33800000000002</c:v>
                </c:pt>
                <c:pt idx="199">
                  <c:v>369.55500000000001</c:v>
                </c:pt>
                <c:pt idx="200">
                  <c:v>370.76499999999999</c:v>
                </c:pt>
                <c:pt idx="201">
                  <c:v>371.97</c:v>
                </c:pt>
                <c:pt idx="202">
                  <c:v>373.16800000000001</c:v>
                </c:pt>
                <c:pt idx="203">
                  <c:v>374.36</c:v>
                </c:pt>
                <c:pt idx="204">
                  <c:v>375.54599999999999</c:v>
                </c:pt>
                <c:pt idx="205">
                  <c:v>376.72499999999997</c:v>
                </c:pt>
                <c:pt idx="206">
                  <c:v>377.89800000000002</c:v>
                </c:pt>
                <c:pt idx="207">
                  <c:v>379.06600000000003</c:v>
                </c:pt>
                <c:pt idx="208">
                  <c:v>380.226</c:v>
                </c:pt>
                <c:pt idx="209">
                  <c:v>381.38100000000003</c:v>
                </c:pt>
                <c:pt idx="210">
                  <c:v>382.529</c:v>
                </c:pt>
                <c:pt idx="211">
                  <c:v>383.67099999999999</c:v>
                </c:pt>
                <c:pt idx="212">
                  <c:v>384.80700000000002</c:v>
                </c:pt>
                <c:pt idx="213">
                  <c:v>385.93699999999995</c:v>
                </c:pt>
                <c:pt idx="214">
                  <c:v>387.06</c:v>
                </c:pt>
                <c:pt idx="215">
                  <c:v>388.17700000000002</c:v>
                </c:pt>
                <c:pt idx="216">
                  <c:v>389.28800000000001</c:v>
                </c:pt>
                <c:pt idx="217">
                  <c:v>390.392</c:v>
                </c:pt>
                <c:pt idx="218">
                  <c:v>391.49</c:v>
                </c:pt>
                <c:pt idx="219">
                  <c:v>392.58199999999999</c:v>
                </c:pt>
                <c:pt idx="220">
                  <c:v>393.66800000000001</c:v>
                </c:pt>
                <c:pt idx="221">
                  <c:v>394.74799999999999</c:v>
                </c:pt>
                <c:pt idx="222">
                  <c:v>395.82099999999997</c:v>
                </c:pt>
                <c:pt idx="223">
                  <c:v>396.88800000000003</c:v>
                </c:pt>
                <c:pt idx="224">
                  <c:v>397.94900000000001</c:v>
                </c:pt>
                <c:pt idx="225">
                  <c:v>399.00299999999999</c:v>
                </c:pt>
                <c:pt idx="226">
                  <c:v>400.05099999999999</c:v>
                </c:pt>
                <c:pt idx="227">
                  <c:v>401.09299999999996</c:v>
                </c:pt>
                <c:pt idx="228">
                  <c:v>402.12900000000002</c:v>
                </c:pt>
                <c:pt idx="229">
                  <c:v>403.15800000000002</c:v>
                </c:pt>
                <c:pt idx="230">
                  <c:v>404.18100000000004</c:v>
                </c:pt>
                <c:pt idx="231">
                  <c:v>405.19799999999998</c:v>
                </c:pt>
                <c:pt idx="232">
                  <c:v>406.209</c:v>
                </c:pt>
                <c:pt idx="233">
                  <c:v>407.21299999999997</c:v>
                </c:pt>
                <c:pt idx="234">
                  <c:v>408.21100000000001</c:v>
                </c:pt>
                <c:pt idx="235">
                  <c:v>409.20299999999997</c:v>
                </c:pt>
                <c:pt idx="236">
                  <c:v>410.18799999999999</c:v>
                </c:pt>
                <c:pt idx="237">
                  <c:v>411.16700000000003</c:v>
                </c:pt>
                <c:pt idx="238">
                  <c:v>412.14</c:v>
                </c:pt>
                <c:pt idx="239">
                  <c:v>413.10700000000003</c:v>
                </c:pt>
                <c:pt idx="240">
                  <c:v>414.06700000000001</c:v>
                </c:pt>
                <c:pt idx="241">
                  <c:v>415.02099999999996</c:v>
                </c:pt>
                <c:pt idx="242">
                  <c:v>415.96899999999999</c:v>
                </c:pt>
                <c:pt idx="243">
                  <c:v>416.91</c:v>
                </c:pt>
                <c:pt idx="244">
                  <c:v>417.84500000000003</c:v>
                </c:pt>
                <c:pt idx="245">
                  <c:v>418.774</c:v>
                </c:pt>
                <c:pt idx="246">
                  <c:v>419.697</c:v>
                </c:pt>
                <c:pt idx="247">
                  <c:v>420.613</c:v>
                </c:pt>
                <c:pt idx="248">
                  <c:v>421.52299999999997</c:v>
                </c:pt>
                <c:pt idx="249">
                  <c:v>422.42700000000002</c:v>
                </c:pt>
                <c:pt idx="250">
                  <c:v>423.32399999999996</c:v>
                </c:pt>
                <c:pt idx="251">
                  <c:v>424.21500000000003</c:v>
                </c:pt>
                <c:pt idx="252">
                  <c:v>425.09999999999997</c:v>
                </c:pt>
                <c:pt idx="253">
                  <c:v>425.97899999999998</c:v>
                </c:pt>
                <c:pt idx="254">
                  <c:v>426.851</c:v>
                </c:pt>
                <c:pt idx="255">
                  <c:v>427.71700000000004</c:v>
                </c:pt>
                <c:pt idx="256">
                  <c:v>428.577</c:v>
                </c:pt>
                <c:pt idx="257">
                  <c:v>429.43099999999998</c:v>
                </c:pt>
                <c:pt idx="258">
                  <c:v>430.27800000000002</c:v>
                </c:pt>
                <c:pt idx="259">
                  <c:v>431.11899999999997</c:v>
                </c:pt>
                <c:pt idx="260">
                  <c:v>431.95400000000001</c:v>
                </c:pt>
                <c:pt idx="261">
                  <c:v>432.78199999999998</c:v>
                </c:pt>
                <c:pt idx="262">
                  <c:v>433.60399999999998</c:v>
                </c:pt>
                <c:pt idx="263">
                  <c:v>434.41999999999996</c:v>
                </c:pt>
                <c:pt idx="264">
                  <c:v>435.23</c:v>
                </c:pt>
                <c:pt idx="265">
                  <c:v>436.03300000000002</c:v>
                </c:pt>
                <c:pt idx="266">
                  <c:v>436.83</c:v>
                </c:pt>
                <c:pt idx="267">
                  <c:v>437.62099999999998</c:v>
                </c:pt>
                <c:pt idx="268">
                  <c:v>438.40499999999997</c:v>
                </c:pt>
                <c:pt idx="269">
                  <c:v>439.18400000000003</c:v>
                </c:pt>
                <c:pt idx="270">
                  <c:v>439.95600000000002</c:v>
                </c:pt>
                <c:pt idx="271">
                  <c:v>440.72099999999995</c:v>
                </c:pt>
                <c:pt idx="272">
                  <c:v>441.48099999999999</c:v>
                </c:pt>
                <c:pt idx="273">
                  <c:v>442.23400000000004</c:v>
                </c:pt>
                <c:pt idx="274">
                  <c:v>442.98099999999999</c:v>
                </c:pt>
                <c:pt idx="275">
                  <c:v>443.72199999999998</c:v>
                </c:pt>
                <c:pt idx="276">
                  <c:v>444.45600000000002</c:v>
                </c:pt>
                <c:pt idx="277">
                  <c:v>445.185</c:v>
                </c:pt>
                <c:pt idx="278">
                  <c:v>445.90699999999998</c:v>
                </c:pt>
                <c:pt idx="279">
                  <c:v>446.62299999999999</c:v>
                </c:pt>
                <c:pt idx="280">
                  <c:v>447.33199999999999</c:v>
                </c:pt>
                <c:pt idx="281">
                  <c:v>448.036</c:v>
                </c:pt>
                <c:pt idx="282">
                  <c:v>448.733</c:v>
                </c:pt>
                <c:pt idx="283">
                  <c:v>449.42399999999998</c:v>
                </c:pt>
                <c:pt idx="284">
                  <c:v>450.10899999999998</c:v>
                </c:pt>
                <c:pt idx="285">
                  <c:v>450.78800000000001</c:v>
                </c:pt>
                <c:pt idx="286">
                  <c:v>451.46</c:v>
                </c:pt>
                <c:pt idx="287">
                  <c:v>452.12599999999998</c:v>
                </c:pt>
                <c:pt idx="288">
                  <c:v>452.78699999999998</c:v>
                </c:pt>
                <c:pt idx="289">
                  <c:v>453.44</c:v>
                </c:pt>
                <c:pt idx="290">
                  <c:v>454.08799999999997</c:v>
                </c:pt>
                <c:pt idx="291">
                  <c:v>454.73</c:v>
                </c:pt>
                <c:pt idx="292">
                  <c:v>455.36500000000001</c:v>
                </c:pt>
                <c:pt idx="293">
                  <c:v>455.995</c:v>
                </c:pt>
                <c:pt idx="294">
                  <c:v>456.61800000000005</c:v>
                </c:pt>
                <c:pt idx="295">
                  <c:v>457.23500000000001</c:v>
                </c:pt>
                <c:pt idx="296">
                  <c:v>457.846</c:v>
                </c:pt>
                <c:pt idx="297">
                  <c:v>458.45100000000002</c:v>
                </c:pt>
                <c:pt idx="298">
                  <c:v>459.05</c:v>
                </c:pt>
                <c:pt idx="299">
                  <c:v>459.64300000000003</c:v>
                </c:pt>
                <c:pt idx="300">
                  <c:v>460.22899999999998</c:v>
                </c:pt>
                <c:pt idx="301">
                  <c:v>460.81</c:v>
                </c:pt>
                <c:pt idx="302">
                  <c:v>461.38400000000001</c:v>
                </c:pt>
                <c:pt idx="303">
                  <c:v>461.95299999999997</c:v>
                </c:pt>
                <c:pt idx="304">
                  <c:v>462.51499999999999</c:v>
                </c:pt>
                <c:pt idx="305">
                  <c:v>463.072</c:v>
                </c:pt>
                <c:pt idx="306">
                  <c:v>463.62199999999996</c:v>
                </c:pt>
                <c:pt idx="307">
                  <c:v>464.16699999999997</c:v>
                </c:pt>
                <c:pt idx="308">
                  <c:v>464.70499999999998</c:v>
                </c:pt>
                <c:pt idx="309">
                  <c:v>465.238</c:v>
                </c:pt>
                <c:pt idx="310">
                  <c:v>465.76400000000001</c:v>
                </c:pt>
                <c:pt idx="311">
                  <c:v>466.28500000000003</c:v>
                </c:pt>
                <c:pt idx="312">
                  <c:v>466.8</c:v>
                </c:pt>
                <c:pt idx="313">
                  <c:v>467.30899999999997</c:v>
                </c:pt>
                <c:pt idx="314">
                  <c:v>467.81200000000001</c:v>
                </c:pt>
                <c:pt idx="315">
                  <c:v>468.30899999999997</c:v>
                </c:pt>
                <c:pt idx="316">
                  <c:v>468.8</c:v>
                </c:pt>
                <c:pt idx="317">
                  <c:v>469.28500000000003</c:v>
                </c:pt>
                <c:pt idx="318">
                  <c:v>469.76499999999999</c:v>
                </c:pt>
                <c:pt idx="319">
                  <c:v>470.23900000000003</c:v>
                </c:pt>
                <c:pt idx="320">
                  <c:v>470.70699999999999</c:v>
                </c:pt>
                <c:pt idx="321">
                  <c:v>471.16899999999998</c:v>
                </c:pt>
                <c:pt idx="322">
                  <c:v>471.62599999999998</c:v>
                </c:pt>
                <c:pt idx="323">
                  <c:v>472.07600000000002</c:v>
                </c:pt>
                <c:pt idx="324">
                  <c:v>472.52100000000002</c:v>
                </c:pt>
                <c:pt idx="325">
                  <c:v>472.96100000000001</c:v>
                </c:pt>
                <c:pt idx="326">
                  <c:v>473.39400000000001</c:v>
                </c:pt>
                <c:pt idx="327">
                  <c:v>473.822</c:v>
                </c:pt>
                <c:pt idx="328">
                  <c:v>474.245</c:v>
                </c:pt>
                <c:pt idx="329">
                  <c:v>474.66199999999998</c:v>
                </c:pt>
                <c:pt idx="330">
                  <c:v>475.07300000000004</c:v>
                </c:pt>
                <c:pt idx="331">
                  <c:v>475.47899999999998</c:v>
                </c:pt>
                <c:pt idx="332">
                  <c:v>475.87900000000002</c:v>
                </c:pt>
                <c:pt idx="333">
                  <c:v>476.27300000000002</c:v>
                </c:pt>
                <c:pt idx="334">
                  <c:v>476.66300000000001</c:v>
                </c:pt>
                <c:pt idx="335">
                  <c:v>477.04600000000005</c:v>
                </c:pt>
                <c:pt idx="336">
                  <c:v>477.42500000000001</c:v>
                </c:pt>
                <c:pt idx="337">
                  <c:v>477.798</c:v>
                </c:pt>
                <c:pt idx="338">
                  <c:v>478.16500000000002</c:v>
                </c:pt>
                <c:pt idx="339">
                  <c:v>478.52699999999999</c:v>
                </c:pt>
                <c:pt idx="340">
                  <c:v>478.88399999999996</c:v>
                </c:pt>
                <c:pt idx="341">
                  <c:v>479.23599999999999</c:v>
                </c:pt>
                <c:pt idx="342">
                  <c:v>479.58199999999999</c:v>
                </c:pt>
                <c:pt idx="343">
                  <c:v>479.923</c:v>
                </c:pt>
                <c:pt idx="344">
                  <c:v>480.25900000000001</c:v>
                </c:pt>
                <c:pt idx="345">
                  <c:v>480.59000000000003</c:v>
                </c:pt>
                <c:pt idx="346">
                  <c:v>480.916</c:v>
                </c:pt>
                <c:pt idx="347">
                  <c:v>481.23599999999999</c:v>
                </c:pt>
                <c:pt idx="348">
                  <c:v>481.55199999999996</c:v>
                </c:pt>
                <c:pt idx="349">
                  <c:v>481.86200000000002</c:v>
                </c:pt>
                <c:pt idx="350">
                  <c:v>482.16800000000001</c:v>
                </c:pt>
                <c:pt idx="351">
                  <c:v>482.46800000000002</c:v>
                </c:pt>
                <c:pt idx="352">
                  <c:v>482.76400000000001</c:v>
                </c:pt>
                <c:pt idx="353">
                  <c:v>483.05399999999997</c:v>
                </c:pt>
                <c:pt idx="354">
                  <c:v>483.34</c:v>
                </c:pt>
                <c:pt idx="355">
                  <c:v>483.62100000000004</c:v>
                </c:pt>
                <c:pt idx="356">
                  <c:v>483.89799999999997</c:v>
                </c:pt>
                <c:pt idx="357">
                  <c:v>484.16900000000004</c:v>
                </c:pt>
                <c:pt idx="358">
                  <c:v>484.43599999999998</c:v>
                </c:pt>
                <c:pt idx="359">
                  <c:v>484.69800000000004</c:v>
                </c:pt>
                <c:pt idx="360">
                  <c:v>484.95600000000002</c:v>
                </c:pt>
                <c:pt idx="361">
                  <c:v>485.209</c:v>
                </c:pt>
                <c:pt idx="362">
                  <c:v>485.45700000000005</c:v>
                </c:pt>
                <c:pt idx="363">
                  <c:v>485.70100000000002</c:v>
                </c:pt>
                <c:pt idx="364">
                  <c:v>485.94100000000003</c:v>
                </c:pt>
                <c:pt idx="365">
                  <c:v>486.17599999999999</c:v>
                </c:pt>
                <c:pt idx="366">
                  <c:v>486.40600000000001</c:v>
                </c:pt>
                <c:pt idx="367">
                  <c:v>486.63299999999998</c:v>
                </c:pt>
                <c:pt idx="368">
                  <c:v>486.85499999999996</c:v>
                </c:pt>
                <c:pt idx="369">
                  <c:v>487.07299999999998</c:v>
                </c:pt>
                <c:pt idx="370">
                  <c:v>487.28700000000003</c:v>
                </c:pt>
                <c:pt idx="371">
                  <c:v>487.49599999999998</c:v>
                </c:pt>
                <c:pt idx="372">
                  <c:v>487.702</c:v>
                </c:pt>
                <c:pt idx="373">
                  <c:v>487.90299999999996</c:v>
                </c:pt>
                <c:pt idx="374">
                  <c:v>488.09999999999997</c:v>
                </c:pt>
                <c:pt idx="375">
                  <c:v>488.29399999999998</c:v>
                </c:pt>
                <c:pt idx="376">
                  <c:v>488.483</c:v>
                </c:pt>
                <c:pt idx="377">
                  <c:v>488.66900000000004</c:v>
                </c:pt>
                <c:pt idx="378">
                  <c:v>488.851</c:v>
                </c:pt>
                <c:pt idx="379">
                  <c:v>489.029</c:v>
                </c:pt>
                <c:pt idx="380">
                  <c:v>489.20400000000001</c:v>
                </c:pt>
                <c:pt idx="381">
                  <c:v>489.37399999999997</c:v>
                </c:pt>
                <c:pt idx="382">
                  <c:v>489.541</c:v>
                </c:pt>
                <c:pt idx="383">
                  <c:v>489.70499999999998</c:v>
                </c:pt>
                <c:pt idx="384">
                  <c:v>489.86500000000001</c:v>
                </c:pt>
                <c:pt idx="385">
                  <c:v>490.02199999999999</c:v>
                </c:pt>
                <c:pt idx="386">
                  <c:v>490.17500000000001</c:v>
                </c:pt>
                <c:pt idx="387">
                  <c:v>490.32499999999999</c:v>
                </c:pt>
                <c:pt idx="388">
                  <c:v>490.471</c:v>
                </c:pt>
                <c:pt idx="389">
                  <c:v>490.61399999999998</c:v>
                </c:pt>
                <c:pt idx="390">
                  <c:v>490.75400000000002</c:v>
                </c:pt>
                <c:pt idx="391">
                  <c:v>490.89100000000002</c:v>
                </c:pt>
                <c:pt idx="392">
                  <c:v>491.02499999999998</c:v>
                </c:pt>
                <c:pt idx="393">
                  <c:v>491.15600000000001</c:v>
                </c:pt>
                <c:pt idx="394">
                  <c:v>491.28399999999999</c:v>
                </c:pt>
                <c:pt idx="395">
                  <c:v>491.40800000000002</c:v>
                </c:pt>
                <c:pt idx="396">
                  <c:v>491.53000000000003</c:v>
                </c:pt>
                <c:pt idx="397">
                  <c:v>491.649</c:v>
                </c:pt>
                <c:pt idx="398">
                  <c:v>491.76499999999999</c:v>
                </c:pt>
                <c:pt idx="399">
                  <c:v>491.87900000000002</c:v>
                </c:pt>
                <c:pt idx="400">
                  <c:v>491.99</c:v>
                </c:pt>
                <c:pt idx="401">
                  <c:v>492.09799999999996</c:v>
                </c:pt>
                <c:pt idx="402">
                  <c:v>492.20299999999997</c:v>
                </c:pt>
                <c:pt idx="403">
                  <c:v>492.30600000000004</c:v>
                </c:pt>
                <c:pt idx="404">
                  <c:v>492.40600000000001</c:v>
                </c:pt>
                <c:pt idx="405">
                  <c:v>492.50400000000002</c:v>
                </c:pt>
                <c:pt idx="406">
                  <c:v>492.59999999999997</c:v>
                </c:pt>
                <c:pt idx="407">
                  <c:v>492.69299999999998</c:v>
                </c:pt>
                <c:pt idx="408">
                  <c:v>492.78399999999999</c:v>
                </c:pt>
                <c:pt idx="409">
                  <c:v>492.87299999999999</c:v>
                </c:pt>
                <c:pt idx="410">
                  <c:v>492.959</c:v>
                </c:pt>
                <c:pt idx="411">
                  <c:v>493.04399999999998</c:v>
                </c:pt>
                <c:pt idx="412">
                  <c:v>493.12600000000003</c:v>
                </c:pt>
                <c:pt idx="413">
                  <c:v>493.20599999999996</c:v>
                </c:pt>
                <c:pt idx="414">
                  <c:v>493.28399999999999</c:v>
                </c:pt>
                <c:pt idx="415">
                  <c:v>493.36</c:v>
                </c:pt>
                <c:pt idx="416">
                  <c:v>493.43399999999997</c:v>
                </c:pt>
                <c:pt idx="417">
                  <c:v>493.50599999999997</c:v>
                </c:pt>
                <c:pt idx="418">
                  <c:v>493.577</c:v>
                </c:pt>
                <c:pt idx="419">
                  <c:v>493.64499999999998</c:v>
                </c:pt>
                <c:pt idx="420">
                  <c:v>493.71199999999999</c:v>
                </c:pt>
                <c:pt idx="421">
                  <c:v>493.77700000000004</c:v>
                </c:pt>
                <c:pt idx="422">
                  <c:v>493.84099999999995</c:v>
                </c:pt>
                <c:pt idx="423">
                  <c:v>493.90199999999999</c:v>
                </c:pt>
                <c:pt idx="424">
                  <c:v>493.96299999999997</c:v>
                </c:pt>
                <c:pt idx="425">
                  <c:v>494.02100000000002</c:v>
                </c:pt>
                <c:pt idx="426">
                  <c:v>494.07800000000003</c:v>
                </c:pt>
                <c:pt idx="427">
                  <c:v>494.13400000000001</c:v>
                </c:pt>
                <c:pt idx="428">
                  <c:v>494.18799999999999</c:v>
                </c:pt>
                <c:pt idx="429">
                  <c:v>494.24099999999999</c:v>
                </c:pt>
                <c:pt idx="430">
                  <c:v>494.29200000000003</c:v>
                </c:pt>
                <c:pt idx="431">
                  <c:v>494.34199999999998</c:v>
                </c:pt>
                <c:pt idx="432">
                  <c:v>494.39100000000002</c:v>
                </c:pt>
                <c:pt idx="433">
                  <c:v>494.43900000000002</c:v>
                </c:pt>
                <c:pt idx="434">
                  <c:v>494.48500000000001</c:v>
                </c:pt>
                <c:pt idx="435">
                  <c:v>494.53000000000003</c:v>
                </c:pt>
                <c:pt idx="436">
                  <c:v>494.57400000000001</c:v>
                </c:pt>
                <c:pt idx="437">
                  <c:v>494.61599999999999</c:v>
                </c:pt>
                <c:pt idx="438">
                  <c:v>494.65799999999996</c:v>
                </c:pt>
                <c:pt idx="439">
                  <c:v>494.69800000000004</c:v>
                </c:pt>
                <c:pt idx="440">
                  <c:v>494.738</c:v>
                </c:pt>
                <c:pt idx="441">
                  <c:v>494.77600000000001</c:v>
                </c:pt>
                <c:pt idx="442">
                  <c:v>494.81399999999996</c:v>
                </c:pt>
                <c:pt idx="443">
                  <c:v>494.85</c:v>
                </c:pt>
                <c:pt idx="444">
                  <c:v>494.88599999999997</c:v>
                </c:pt>
                <c:pt idx="445">
                  <c:v>494.92</c:v>
                </c:pt>
                <c:pt idx="446">
                  <c:v>494.95400000000001</c:v>
                </c:pt>
                <c:pt idx="447">
                  <c:v>494.98700000000002</c:v>
                </c:pt>
                <c:pt idx="448">
                  <c:v>495.01900000000001</c:v>
                </c:pt>
                <c:pt idx="449">
                  <c:v>495.05</c:v>
                </c:pt>
                <c:pt idx="450">
                  <c:v>495.08000000000004</c:v>
                </c:pt>
                <c:pt idx="451">
                  <c:v>495.11</c:v>
                </c:pt>
                <c:pt idx="452">
                  <c:v>495.13800000000003</c:v>
                </c:pt>
                <c:pt idx="453">
                  <c:v>495.16700000000003</c:v>
                </c:pt>
                <c:pt idx="454">
                  <c:v>495.19400000000002</c:v>
                </c:pt>
                <c:pt idx="455">
                  <c:v>495.221</c:v>
                </c:pt>
                <c:pt idx="456">
                  <c:v>495.24700000000001</c:v>
                </c:pt>
                <c:pt idx="457">
                  <c:v>495.27199999999999</c:v>
                </c:pt>
                <c:pt idx="458">
                  <c:v>495.29699999999997</c:v>
                </c:pt>
                <c:pt idx="459">
                  <c:v>495.32100000000003</c:v>
                </c:pt>
                <c:pt idx="460">
                  <c:v>495.34399999999999</c:v>
                </c:pt>
                <c:pt idx="461">
                  <c:v>495.36700000000002</c:v>
                </c:pt>
                <c:pt idx="462">
                  <c:v>495.38900000000001</c:v>
                </c:pt>
                <c:pt idx="463">
                  <c:v>495.411</c:v>
                </c:pt>
                <c:pt idx="464">
                  <c:v>495.43199999999996</c:v>
                </c:pt>
                <c:pt idx="465">
                  <c:v>495.45299999999997</c:v>
                </c:pt>
                <c:pt idx="466">
                  <c:v>495.47300000000001</c:v>
                </c:pt>
                <c:pt idx="467">
                  <c:v>495.49299999999999</c:v>
                </c:pt>
                <c:pt idx="468">
                  <c:v>495.512</c:v>
                </c:pt>
                <c:pt idx="469">
                  <c:v>495.53100000000001</c:v>
                </c:pt>
                <c:pt idx="470">
                  <c:v>495.54900000000004</c:v>
                </c:pt>
                <c:pt idx="471">
                  <c:v>495.56700000000001</c:v>
                </c:pt>
                <c:pt idx="472">
                  <c:v>495.58499999999998</c:v>
                </c:pt>
                <c:pt idx="473">
                  <c:v>495.60199999999998</c:v>
                </c:pt>
                <c:pt idx="474">
                  <c:v>495.61799999999999</c:v>
                </c:pt>
                <c:pt idx="475">
                  <c:v>495.63400000000001</c:v>
                </c:pt>
                <c:pt idx="476">
                  <c:v>495.65</c:v>
                </c:pt>
                <c:pt idx="477">
                  <c:v>495.666</c:v>
                </c:pt>
                <c:pt idx="478">
                  <c:v>495.68099999999998</c:v>
                </c:pt>
                <c:pt idx="479">
                  <c:v>495.69600000000003</c:v>
                </c:pt>
                <c:pt idx="480">
                  <c:v>495.71</c:v>
                </c:pt>
                <c:pt idx="481">
                  <c:v>495.72399999999999</c:v>
                </c:pt>
                <c:pt idx="482">
                  <c:v>495.738</c:v>
                </c:pt>
                <c:pt idx="483">
                  <c:v>495.75099999999998</c:v>
                </c:pt>
                <c:pt idx="484">
                  <c:v>495.76499999999999</c:v>
                </c:pt>
                <c:pt idx="485">
                  <c:v>495.77700000000004</c:v>
                </c:pt>
                <c:pt idx="486">
                  <c:v>495.79</c:v>
                </c:pt>
                <c:pt idx="487">
                  <c:v>495.80200000000002</c:v>
                </c:pt>
                <c:pt idx="488">
                  <c:v>495.81399999999996</c:v>
                </c:pt>
                <c:pt idx="489">
                  <c:v>495.82599999999996</c:v>
                </c:pt>
                <c:pt idx="490">
                  <c:v>495.83700000000005</c:v>
                </c:pt>
                <c:pt idx="491">
                  <c:v>495.84899999999999</c:v>
                </c:pt>
                <c:pt idx="492">
                  <c:v>495.86</c:v>
                </c:pt>
                <c:pt idx="493">
                  <c:v>495.87</c:v>
                </c:pt>
                <c:pt idx="494">
                  <c:v>495.88100000000003</c:v>
                </c:pt>
                <c:pt idx="495">
                  <c:v>495.89100000000002</c:v>
                </c:pt>
                <c:pt idx="496">
                  <c:v>495.90099999999995</c:v>
                </c:pt>
                <c:pt idx="497">
                  <c:v>495.911</c:v>
                </c:pt>
                <c:pt idx="498">
                  <c:v>495.92099999999999</c:v>
                </c:pt>
                <c:pt idx="499">
                  <c:v>495.93</c:v>
                </c:pt>
                <c:pt idx="500">
                  <c:v>495.93900000000002</c:v>
                </c:pt>
                <c:pt idx="501">
                  <c:v>495.94799999999998</c:v>
                </c:pt>
                <c:pt idx="502">
                  <c:v>495.95699999999999</c:v>
                </c:pt>
                <c:pt idx="503">
                  <c:v>495.96600000000001</c:v>
                </c:pt>
                <c:pt idx="504">
                  <c:v>495.97400000000005</c:v>
                </c:pt>
                <c:pt idx="505">
                  <c:v>495.983</c:v>
                </c:pt>
                <c:pt idx="506">
                  <c:v>495.99100000000004</c:v>
                </c:pt>
                <c:pt idx="507">
                  <c:v>495.99900000000002</c:v>
                </c:pt>
                <c:pt idx="508">
                  <c:v>496.00699999999995</c:v>
                </c:pt>
                <c:pt idx="509">
                  <c:v>496.01400000000001</c:v>
                </c:pt>
                <c:pt idx="510">
                  <c:v>496.02199999999999</c:v>
                </c:pt>
                <c:pt idx="511">
                  <c:v>496.029</c:v>
                </c:pt>
                <c:pt idx="512">
                  <c:v>496.036</c:v>
                </c:pt>
                <c:pt idx="513">
                  <c:v>496.04300000000001</c:v>
                </c:pt>
                <c:pt idx="514">
                  <c:v>496.05</c:v>
                </c:pt>
                <c:pt idx="515">
                  <c:v>496.05700000000002</c:v>
                </c:pt>
                <c:pt idx="516">
                  <c:v>496.06400000000002</c:v>
                </c:pt>
                <c:pt idx="517">
                  <c:v>496.07</c:v>
                </c:pt>
                <c:pt idx="518">
                  <c:v>496.077</c:v>
                </c:pt>
                <c:pt idx="519">
                  <c:v>496.08299999999997</c:v>
                </c:pt>
                <c:pt idx="520">
                  <c:v>496.089</c:v>
                </c:pt>
                <c:pt idx="521">
                  <c:v>496.09500000000003</c:v>
                </c:pt>
                <c:pt idx="522">
                  <c:v>496.101</c:v>
                </c:pt>
                <c:pt idx="523">
                  <c:v>496.10700000000003</c:v>
                </c:pt>
                <c:pt idx="524">
                  <c:v>496.113</c:v>
                </c:pt>
                <c:pt idx="525">
                  <c:v>496.11799999999999</c:v>
                </c:pt>
                <c:pt idx="526">
                  <c:v>496.12400000000002</c:v>
                </c:pt>
                <c:pt idx="527">
                  <c:v>496.12899999999996</c:v>
                </c:pt>
                <c:pt idx="528">
                  <c:v>496.13499999999999</c:v>
                </c:pt>
                <c:pt idx="529">
                  <c:v>496.14000000000004</c:v>
                </c:pt>
                <c:pt idx="530">
                  <c:v>496.14499999999998</c:v>
                </c:pt>
                <c:pt idx="531">
                  <c:v>496.15</c:v>
                </c:pt>
                <c:pt idx="532">
                  <c:v>496.15500000000003</c:v>
                </c:pt>
                <c:pt idx="533">
                  <c:v>496.15999999999997</c:v>
                </c:pt>
                <c:pt idx="534">
                  <c:v>496.16500000000002</c:v>
                </c:pt>
                <c:pt idx="535">
                  <c:v>496.16900000000004</c:v>
                </c:pt>
                <c:pt idx="536">
                  <c:v>496.17399999999998</c:v>
                </c:pt>
                <c:pt idx="537">
                  <c:v>496.178</c:v>
                </c:pt>
                <c:pt idx="538">
                  <c:v>496.18299999999999</c:v>
                </c:pt>
                <c:pt idx="539">
                  <c:v>496.18700000000001</c:v>
                </c:pt>
                <c:pt idx="540">
                  <c:v>496.19099999999997</c:v>
                </c:pt>
                <c:pt idx="541">
                  <c:v>496.19499999999999</c:v>
                </c:pt>
                <c:pt idx="542">
                  <c:v>496.2</c:v>
                </c:pt>
                <c:pt idx="543">
                  <c:v>496.20399999999995</c:v>
                </c:pt>
                <c:pt idx="544">
                  <c:v>496.20799999999997</c:v>
                </c:pt>
                <c:pt idx="545">
                  <c:v>496.21100000000001</c:v>
                </c:pt>
                <c:pt idx="546">
                  <c:v>496.21500000000003</c:v>
                </c:pt>
                <c:pt idx="547">
                  <c:v>496.21899999999999</c:v>
                </c:pt>
                <c:pt idx="548">
                  <c:v>496.22300000000001</c:v>
                </c:pt>
                <c:pt idx="549">
                  <c:v>496.226</c:v>
                </c:pt>
                <c:pt idx="550">
                  <c:v>496.23</c:v>
                </c:pt>
                <c:pt idx="551">
                  <c:v>496.233</c:v>
                </c:pt>
                <c:pt idx="552">
                  <c:v>496.23599999999999</c:v>
                </c:pt>
                <c:pt idx="553">
                  <c:v>496.24</c:v>
                </c:pt>
                <c:pt idx="554">
                  <c:v>496.24299999999999</c:v>
                </c:pt>
                <c:pt idx="555">
                  <c:v>496.24600000000004</c:v>
                </c:pt>
                <c:pt idx="556">
                  <c:v>496.24900000000002</c:v>
                </c:pt>
                <c:pt idx="557">
                  <c:v>496.25200000000001</c:v>
                </c:pt>
                <c:pt idx="558">
                  <c:v>496.255</c:v>
                </c:pt>
                <c:pt idx="559">
                  <c:v>496.25799999999998</c:v>
                </c:pt>
                <c:pt idx="560">
                  <c:v>496.26100000000002</c:v>
                </c:pt>
                <c:pt idx="561">
                  <c:v>496.26400000000001</c:v>
                </c:pt>
                <c:pt idx="562">
                  <c:v>496.267</c:v>
                </c:pt>
                <c:pt idx="563">
                  <c:v>496.26900000000001</c:v>
                </c:pt>
                <c:pt idx="564">
                  <c:v>496.27199999999999</c:v>
                </c:pt>
                <c:pt idx="565">
                  <c:v>496.274</c:v>
                </c:pt>
                <c:pt idx="566">
                  <c:v>496.27700000000004</c:v>
                </c:pt>
                <c:pt idx="567">
                  <c:v>496.27900000000005</c:v>
                </c:pt>
                <c:pt idx="568">
                  <c:v>496.28199999999998</c:v>
                </c:pt>
                <c:pt idx="569">
                  <c:v>496.28399999999999</c:v>
                </c:pt>
                <c:pt idx="570">
                  <c:v>496.286</c:v>
                </c:pt>
                <c:pt idx="571">
                  <c:v>496.28800000000001</c:v>
                </c:pt>
                <c:pt idx="572">
                  <c:v>496.291</c:v>
                </c:pt>
                <c:pt idx="573">
                  <c:v>496.29300000000001</c:v>
                </c:pt>
                <c:pt idx="574">
                  <c:v>496.29499999999996</c:v>
                </c:pt>
                <c:pt idx="575">
                  <c:v>496.29699999999997</c:v>
                </c:pt>
                <c:pt idx="576">
                  <c:v>496.29899999999998</c:v>
                </c:pt>
                <c:pt idx="577">
                  <c:v>496.30099999999999</c:v>
                </c:pt>
                <c:pt idx="578">
                  <c:v>496.30200000000002</c:v>
                </c:pt>
                <c:pt idx="579">
                  <c:v>496.30400000000003</c:v>
                </c:pt>
                <c:pt idx="580">
                  <c:v>496.30600000000004</c:v>
                </c:pt>
                <c:pt idx="581">
                  <c:v>496.30800000000005</c:v>
                </c:pt>
                <c:pt idx="582">
                  <c:v>496.30900000000003</c:v>
                </c:pt>
                <c:pt idx="583">
                  <c:v>496.31099999999998</c:v>
                </c:pt>
                <c:pt idx="584">
                  <c:v>496.31199999999995</c:v>
                </c:pt>
                <c:pt idx="585">
                  <c:v>496.31399999999996</c:v>
                </c:pt>
                <c:pt idx="586">
                  <c:v>496.315</c:v>
                </c:pt>
                <c:pt idx="587">
                  <c:v>496.31700000000001</c:v>
                </c:pt>
                <c:pt idx="588">
                  <c:v>496.31799999999998</c:v>
                </c:pt>
                <c:pt idx="589">
                  <c:v>496.31900000000002</c:v>
                </c:pt>
                <c:pt idx="590">
                  <c:v>496.32</c:v>
                </c:pt>
                <c:pt idx="591">
                  <c:v>496.322</c:v>
                </c:pt>
                <c:pt idx="592">
                  <c:v>496.32300000000004</c:v>
                </c:pt>
                <c:pt idx="593">
                  <c:v>496.32400000000001</c:v>
                </c:pt>
                <c:pt idx="594">
                  <c:v>496.32499999999999</c:v>
                </c:pt>
                <c:pt idx="595">
                  <c:v>496.32599999999996</c:v>
                </c:pt>
                <c:pt idx="596">
                  <c:v>496.327</c:v>
                </c:pt>
                <c:pt idx="597">
                  <c:v>496.32799999999997</c:v>
                </c:pt>
                <c:pt idx="598">
                  <c:v>496.32900000000001</c:v>
                </c:pt>
                <c:pt idx="599">
                  <c:v>496.32900000000001</c:v>
                </c:pt>
                <c:pt idx="600">
                  <c:v>496.33</c:v>
                </c:pt>
                <c:pt idx="601">
                  <c:v>496.33100000000002</c:v>
                </c:pt>
                <c:pt idx="602">
                  <c:v>496.33100000000002</c:v>
                </c:pt>
                <c:pt idx="603">
                  <c:v>496.33199999999999</c:v>
                </c:pt>
                <c:pt idx="604">
                  <c:v>496.33300000000003</c:v>
                </c:pt>
                <c:pt idx="605">
                  <c:v>496.33300000000003</c:v>
                </c:pt>
                <c:pt idx="606">
                  <c:v>496.33300000000003</c:v>
                </c:pt>
                <c:pt idx="607">
                  <c:v>496.334</c:v>
                </c:pt>
                <c:pt idx="608">
                  <c:v>496.334</c:v>
                </c:pt>
                <c:pt idx="609">
                  <c:v>496.33500000000004</c:v>
                </c:pt>
                <c:pt idx="610">
                  <c:v>496.33500000000004</c:v>
                </c:pt>
                <c:pt idx="611">
                  <c:v>496.33500000000004</c:v>
                </c:pt>
                <c:pt idx="612">
                  <c:v>496.33500000000004</c:v>
                </c:pt>
                <c:pt idx="613">
                  <c:v>496.33500000000004</c:v>
                </c:pt>
                <c:pt idx="614">
                  <c:v>496.33500000000004</c:v>
                </c:pt>
                <c:pt idx="615">
                  <c:v>496.33500000000004</c:v>
                </c:pt>
                <c:pt idx="616">
                  <c:v>496.33500000000004</c:v>
                </c:pt>
                <c:pt idx="617">
                  <c:v>496.33500000000004</c:v>
                </c:pt>
                <c:pt idx="618">
                  <c:v>496.33500000000004</c:v>
                </c:pt>
                <c:pt idx="619">
                  <c:v>496.33500000000004</c:v>
                </c:pt>
                <c:pt idx="620">
                  <c:v>496.33500000000004</c:v>
                </c:pt>
                <c:pt idx="621">
                  <c:v>496.33500000000004</c:v>
                </c:pt>
                <c:pt idx="622">
                  <c:v>496.33500000000004</c:v>
                </c:pt>
                <c:pt idx="623">
                  <c:v>496.33500000000004</c:v>
                </c:pt>
                <c:pt idx="624">
                  <c:v>496.33500000000004</c:v>
                </c:pt>
                <c:pt idx="625">
                  <c:v>496.33500000000004</c:v>
                </c:pt>
                <c:pt idx="626">
                  <c:v>496.33500000000004</c:v>
                </c:pt>
                <c:pt idx="627">
                  <c:v>496.33500000000004</c:v>
                </c:pt>
                <c:pt idx="628">
                  <c:v>496.33500000000004</c:v>
                </c:pt>
                <c:pt idx="629">
                  <c:v>496.33500000000004</c:v>
                </c:pt>
                <c:pt idx="630">
                  <c:v>496.33500000000004</c:v>
                </c:pt>
                <c:pt idx="631">
                  <c:v>496.33500000000004</c:v>
                </c:pt>
                <c:pt idx="632">
                  <c:v>496.33500000000004</c:v>
                </c:pt>
                <c:pt idx="633">
                  <c:v>496.33500000000004</c:v>
                </c:pt>
                <c:pt idx="634">
                  <c:v>496.33500000000004</c:v>
                </c:pt>
                <c:pt idx="635">
                  <c:v>496.33500000000004</c:v>
                </c:pt>
                <c:pt idx="636">
                  <c:v>496.33500000000004</c:v>
                </c:pt>
                <c:pt idx="637">
                  <c:v>496.33500000000004</c:v>
                </c:pt>
                <c:pt idx="638">
                  <c:v>496.33500000000004</c:v>
                </c:pt>
                <c:pt idx="639">
                  <c:v>496.33500000000004</c:v>
                </c:pt>
                <c:pt idx="640">
                  <c:v>496.33500000000004</c:v>
                </c:pt>
                <c:pt idx="641">
                  <c:v>496.33500000000004</c:v>
                </c:pt>
                <c:pt idx="642">
                  <c:v>496.33500000000004</c:v>
                </c:pt>
                <c:pt idx="643">
                  <c:v>496.33500000000004</c:v>
                </c:pt>
                <c:pt idx="644">
                  <c:v>496.33500000000004</c:v>
                </c:pt>
                <c:pt idx="645">
                  <c:v>496.33500000000004</c:v>
                </c:pt>
                <c:pt idx="646">
                  <c:v>496.33500000000004</c:v>
                </c:pt>
                <c:pt idx="647">
                  <c:v>496.33500000000004</c:v>
                </c:pt>
                <c:pt idx="648">
                  <c:v>496.33500000000004</c:v>
                </c:pt>
                <c:pt idx="649">
                  <c:v>496.33500000000004</c:v>
                </c:pt>
                <c:pt idx="650">
                  <c:v>496.33500000000004</c:v>
                </c:pt>
                <c:pt idx="651">
                  <c:v>496.33500000000004</c:v>
                </c:pt>
                <c:pt idx="652">
                  <c:v>496.33500000000004</c:v>
                </c:pt>
                <c:pt idx="653">
                  <c:v>496.33500000000004</c:v>
                </c:pt>
                <c:pt idx="654">
                  <c:v>496.33500000000004</c:v>
                </c:pt>
                <c:pt idx="655">
                  <c:v>496.33500000000004</c:v>
                </c:pt>
                <c:pt idx="656">
                  <c:v>496.33500000000004</c:v>
                </c:pt>
                <c:pt idx="657">
                  <c:v>496.33500000000004</c:v>
                </c:pt>
                <c:pt idx="658">
                  <c:v>496.33500000000004</c:v>
                </c:pt>
                <c:pt idx="659">
                  <c:v>496.33500000000004</c:v>
                </c:pt>
                <c:pt idx="660">
                  <c:v>496.33500000000004</c:v>
                </c:pt>
                <c:pt idx="661">
                  <c:v>496.33500000000004</c:v>
                </c:pt>
                <c:pt idx="662">
                  <c:v>496.33500000000004</c:v>
                </c:pt>
                <c:pt idx="663">
                  <c:v>496.33500000000004</c:v>
                </c:pt>
                <c:pt idx="664">
                  <c:v>496.33500000000004</c:v>
                </c:pt>
                <c:pt idx="665">
                  <c:v>496.33500000000004</c:v>
                </c:pt>
                <c:pt idx="666">
                  <c:v>496.33500000000004</c:v>
                </c:pt>
                <c:pt idx="667">
                  <c:v>496.33500000000004</c:v>
                </c:pt>
                <c:pt idx="668">
                  <c:v>496.33500000000004</c:v>
                </c:pt>
                <c:pt idx="669">
                  <c:v>496.33500000000004</c:v>
                </c:pt>
                <c:pt idx="670">
                  <c:v>496.33500000000004</c:v>
                </c:pt>
                <c:pt idx="671">
                  <c:v>496.33500000000004</c:v>
                </c:pt>
                <c:pt idx="672">
                  <c:v>496.33500000000004</c:v>
                </c:pt>
                <c:pt idx="673">
                  <c:v>496.33500000000004</c:v>
                </c:pt>
                <c:pt idx="674">
                  <c:v>496.33500000000004</c:v>
                </c:pt>
                <c:pt idx="675">
                  <c:v>496.33500000000004</c:v>
                </c:pt>
                <c:pt idx="676">
                  <c:v>496.33500000000004</c:v>
                </c:pt>
                <c:pt idx="677">
                  <c:v>496.33500000000004</c:v>
                </c:pt>
                <c:pt idx="678">
                  <c:v>496.33500000000004</c:v>
                </c:pt>
                <c:pt idx="679">
                  <c:v>496.33500000000004</c:v>
                </c:pt>
                <c:pt idx="680">
                  <c:v>496.33500000000004</c:v>
                </c:pt>
                <c:pt idx="681">
                  <c:v>496.33500000000004</c:v>
                </c:pt>
                <c:pt idx="682">
                  <c:v>496.33500000000004</c:v>
                </c:pt>
                <c:pt idx="683">
                  <c:v>496.33500000000004</c:v>
                </c:pt>
                <c:pt idx="684">
                  <c:v>496.33500000000004</c:v>
                </c:pt>
                <c:pt idx="685">
                  <c:v>496.33500000000004</c:v>
                </c:pt>
                <c:pt idx="686">
                  <c:v>496.33500000000004</c:v>
                </c:pt>
                <c:pt idx="687">
                  <c:v>496.33500000000004</c:v>
                </c:pt>
                <c:pt idx="688">
                  <c:v>496.33500000000004</c:v>
                </c:pt>
                <c:pt idx="689">
                  <c:v>496.33500000000004</c:v>
                </c:pt>
                <c:pt idx="690">
                  <c:v>496.33500000000004</c:v>
                </c:pt>
                <c:pt idx="691">
                  <c:v>496.33500000000004</c:v>
                </c:pt>
                <c:pt idx="692">
                  <c:v>496.33500000000004</c:v>
                </c:pt>
                <c:pt idx="693">
                  <c:v>496.33500000000004</c:v>
                </c:pt>
                <c:pt idx="694">
                  <c:v>496.33500000000004</c:v>
                </c:pt>
                <c:pt idx="695">
                  <c:v>496.33500000000004</c:v>
                </c:pt>
                <c:pt idx="696">
                  <c:v>496.33500000000004</c:v>
                </c:pt>
                <c:pt idx="697">
                  <c:v>496.33500000000004</c:v>
                </c:pt>
                <c:pt idx="698">
                  <c:v>496.33500000000004</c:v>
                </c:pt>
                <c:pt idx="699">
                  <c:v>496.33500000000004</c:v>
                </c:pt>
                <c:pt idx="700">
                  <c:v>496.33500000000004</c:v>
                </c:pt>
                <c:pt idx="701">
                  <c:v>496.33500000000004</c:v>
                </c:pt>
                <c:pt idx="702">
                  <c:v>496.33500000000004</c:v>
                </c:pt>
                <c:pt idx="703">
                  <c:v>496.33500000000004</c:v>
                </c:pt>
                <c:pt idx="704">
                  <c:v>496.33500000000004</c:v>
                </c:pt>
                <c:pt idx="705">
                  <c:v>496.33500000000004</c:v>
                </c:pt>
                <c:pt idx="706">
                  <c:v>496.33500000000004</c:v>
                </c:pt>
                <c:pt idx="707">
                  <c:v>496.33500000000004</c:v>
                </c:pt>
                <c:pt idx="708">
                  <c:v>496.33500000000004</c:v>
                </c:pt>
                <c:pt idx="709">
                  <c:v>496.33500000000004</c:v>
                </c:pt>
                <c:pt idx="710">
                  <c:v>496.33500000000004</c:v>
                </c:pt>
                <c:pt idx="711">
                  <c:v>496.33500000000004</c:v>
                </c:pt>
                <c:pt idx="712">
                  <c:v>496.33500000000004</c:v>
                </c:pt>
                <c:pt idx="713">
                  <c:v>496.33500000000004</c:v>
                </c:pt>
                <c:pt idx="714">
                  <c:v>496.33500000000004</c:v>
                </c:pt>
                <c:pt idx="715">
                  <c:v>496.33500000000004</c:v>
                </c:pt>
                <c:pt idx="716">
                  <c:v>496.33500000000004</c:v>
                </c:pt>
                <c:pt idx="717">
                  <c:v>496.33500000000004</c:v>
                </c:pt>
                <c:pt idx="718">
                  <c:v>496.33500000000004</c:v>
                </c:pt>
                <c:pt idx="719">
                  <c:v>496.33500000000004</c:v>
                </c:pt>
                <c:pt idx="720">
                  <c:v>496.33500000000004</c:v>
                </c:pt>
                <c:pt idx="721">
                  <c:v>496.33500000000004</c:v>
                </c:pt>
                <c:pt idx="722">
                  <c:v>496.33500000000004</c:v>
                </c:pt>
                <c:pt idx="723">
                  <c:v>496.33500000000004</c:v>
                </c:pt>
                <c:pt idx="724">
                  <c:v>496.33500000000004</c:v>
                </c:pt>
                <c:pt idx="725">
                  <c:v>496.33500000000004</c:v>
                </c:pt>
                <c:pt idx="726">
                  <c:v>496.33500000000004</c:v>
                </c:pt>
                <c:pt idx="727">
                  <c:v>496.33500000000004</c:v>
                </c:pt>
                <c:pt idx="728">
                  <c:v>496.33500000000004</c:v>
                </c:pt>
                <c:pt idx="729">
                  <c:v>496.33500000000004</c:v>
                </c:pt>
                <c:pt idx="730">
                  <c:v>496.33500000000004</c:v>
                </c:pt>
                <c:pt idx="731">
                  <c:v>496.33500000000004</c:v>
                </c:pt>
                <c:pt idx="732">
                  <c:v>496.33500000000004</c:v>
                </c:pt>
                <c:pt idx="733">
                  <c:v>496.33500000000004</c:v>
                </c:pt>
                <c:pt idx="734">
                  <c:v>496.33500000000004</c:v>
                </c:pt>
                <c:pt idx="735">
                  <c:v>496.33500000000004</c:v>
                </c:pt>
                <c:pt idx="736">
                  <c:v>496.33500000000004</c:v>
                </c:pt>
                <c:pt idx="737">
                  <c:v>496.33500000000004</c:v>
                </c:pt>
                <c:pt idx="738">
                  <c:v>496.33500000000004</c:v>
                </c:pt>
                <c:pt idx="739">
                  <c:v>496.33500000000004</c:v>
                </c:pt>
                <c:pt idx="740">
                  <c:v>496.33500000000004</c:v>
                </c:pt>
                <c:pt idx="741">
                  <c:v>496.33500000000004</c:v>
                </c:pt>
                <c:pt idx="742">
                  <c:v>496.33500000000004</c:v>
                </c:pt>
                <c:pt idx="743">
                  <c:v>496.33500000000004</c:v>
                </c:pt>
                <c:pt idx="744">
                  <c:v>496.33500000000004</c:v>
                </c:pt>
                <c:pt idx="745">
                  <c:v>496.33500000000004</c:v>
                </c:pt>
                <c:pt idx="746">
                  <c:v>496.33500000000004</c:v>
                </c:pt>
                <c:pt idx="747">
                  <c:v>496.33500000000004</c:v>
                </c:pt>
                <c:pt idx="748">
                  <c:v>496.33500000000004</c:v>
                </c:pt>
                <c:pt idx="749">
                  <c:v>496.33500000000004</c:v>
                </c:pt>
                <c:pt idx="750">
                  <c:v>496.33500000000004</c:v>
                </c:pt>
                <c:pt idx="751">
                  <c:v>496.33500000000004</c:v>
                </c:pt>
                <c:pt idx="752">
                  <c:v>496.33500000000004</c:v>
                </c:pt>
                <c:pt idx="753">
                  <c:v>496.33500000000004</c:v>
                </c:pt>
                <c:pt idx="754">
                  <c:v>496.33500000000004</c:v>
                </c:pt>
                <c:pt idx="755">
                  <c:v>496.33500000000004</c:v>
                </c:pt>
                <c:pt idx="756">
                  <c:v>496.33500000000004</c:v>
                </c:pt>
                <c:pt idx="757">
                  <c:v>496.33500000000004</c:v>
                </c:pt>
                <c:pt idx="758">
                  <c:v>496.33500000000004</c:v>
                </c:pt>
                <c:pt idx="759">
                  <c:v>496.33500000000004</c:v>
                </c:pt>
                <c:pt idx="760">
                  <c:v>496.33500000000004</c:v>
                </c:pt>
                <c:pt idx="761">
                  <c:v>496.33500000000004</c:v>
                </c:pt>
                <c:pt idx="762">
                  <c:v>496.33500000000004</c:v>
                </c:pt>
                <c:pt idx="763">
                  <c:v>496.33500000000004</c:v>
                </c:pt>
                <c:pt idx="764">
                  <c:v>496.33500000000004</c:v>
                </c:pt>
                <c:pt idx="765">
                  <c:v>496.33500000000004</c:v>
                </c:pt>
                <c:pt idx="766">
                  <c:v>496.33500000000004</c:v>
                </c:pt>
                <c:pt idx="767">
                  <c:v>496.33500000000004</c:v>
                </c:pt>
                <c:pt idx="768">
                  <c:v>496.33500000000004</c:v>
                </c:pt>
                <c:pt idx="769">
                  <c:v>496.33500000000004</c:v>
                </c:pt>
                <c:pt idx="770">
                  <c:v>496.33500000000004</c:v>
                </c:pt>
                <c:pt idx="771">
                  <c:v>496.33500000000004</c:v>
                </c:pt>
                <c:pt idx="772">
                  <c:v>496.33500000000004</c:v>
                </c:pt>
                <c:pt idx="773">
                  <c:v>496.33500000000004</c:v>
                </c:pt>
                <c:pt idx="774">
                  <c:v>496.33500000000004</c:v>
                </c:pt>
                <c:pt idx="775">
                  <c:v>496.33500000000004</c:v>
                </c:pt>
                <c:pt idx="776">
                  <c:v>496.33500000000004</c:v>
                </c:pt>
                <c:pt idx="777">
                  <c:v>496.33500000000004</c:v>
                </c:pt>
                <c:pt idx="778">
                  <c:v>496.33500000000004</c:v>
                </c:pt>
                <c:pt idx="779">
                  <c:v>496.33500000000004</c:v>
                </c:pt>
                <c:pt idx="780">
                  <c:v>496.33500000000004</c:v>
                </c:pt>
                <c:pt idx="781">
                  <c:v>496.33500000000004</c:v>
                </c:pt>
                <c:pt idx="782">
                  <c:v>496.33500000000004</c:v>
                </c:pt>
                <c:pt idx="783">
                  <c:v>496.33500000000004</c:v>
                </c:pt>
                <c:pt idx="784">
                  <c:v>496.33500000000004</c:v>
                </c:pt>
                <c:pt idx="785">
                  <c:v>496.33500000000004</c:v>
                </c:pt>
                <c:pt idx="786">
                  <c:v>496.33500000000004</c:v>
                </c:pt>
                <c:pt idx="787">
                  <c:v>496.33500000000004</c:v>
                </c:pt>
                <c:pt idx="788">
                  <c:v>496.33500000000004</c:v>
                </c:pt>
                <c:pt idx="789">
                  <c:v>496.33500000000004</c:v>
                </c:pt>
                <c:pt idx="790">
                  <c:v>496.33500000000004</c:v>
                </c:pt>
                <c:pt idx="791">
                  <c:v>496.33500000000004</c:v>
                </c:pt>
                <c:pt idx="792">
                  <c:v>496.33500000000004</c:v>
                </c:pt>
                <c:pt idx="793">
                  <c:v>496.33500000000004</c:v>
                </c:pt>
                <c:pt idx="794">
                  <c:v>496.33500000000004</c:v>
                </c:pt>
                <c:pt idx="795">
                  <c:v>496.33500000000004</c:v>
                </c:pt>
                <c:pt idx="796">
                  <c:v>496.33500000000004</c:v>
                </c:pt>
                <c:pt idx="797">
                  <c:v>496.33500000000004</c:v>
                </c:pt>
                <c:pt idx="798">
                  <c:v>496.33500000000004</c:v>
                </c:pt>
                <c:pt idx="799">
                  <c:v>496.33500000000004</c:v>
                </c:pt>
                <c:pt idx="800">
                  <c:v>496.33500000000004</c:v>
                </c:pt>
                <c:pt idx="801">
                  <c:v>496.33500000000004</c:v>
                </c:pt>
                <c:pt idx="802">
                  <c:v>496.33500000000004</c:v>
                </c:pt>
                <c:pt idx="803">
                  <c:v>496.33500000000004</c:v>
                </c:pt>
                <c:pt idx="804">
                  <c:v>496.33500000000004</c:v>
                </c:pt>
                <c:pt idx="805">
                  <c:v>496.33500000000004</c:v>
                </c:pt>
                <c:pt idx="806">
                  <c:v>496.33500000000004</c:v>
                </c:pt>
                <c:pt idx="807">
                  <c:v>496.33500000000004</c:v>
                </c:pt>
                <c:pt idx="808">
                  <c:v>496.33500000000004</c:v>
                </c:pt>
                <c:pt idx="809">
                  <c:v>496.33500000000004</c:v>
                </c:pt>
                <c:pt idx="810">
                  <c:v>496.33500000000004</c:v>
                </c:pt>
                <c:pt idx="811">
                  <c:v>496.33500000000004</c:v>
                </c:pt>
                <c:pt idx="812">
                  <c:v>496.33500000000004</c:v>
                </c:pt>
                <c:pt idx="813">
                  <c:v>496.33500000000004</c:v>
                </c:pt>
                <c:pt idx="814">
                  <c:v>496.33500000000004</c:v>
                </c:pt>
                <c:pt idx="815">
                  <c:v>496.33500000000004</c:v>
                </c:pt>
                <c:pt idx="816">
                  <c:v>496.33500000000004</c:v>
                </c:pt>
                <c:pt idx="817">
                  <c:v>496.33500000000004</c:v>
                </c:pt>
                <c:pt idx="818">
                  <c:v>496.33500000000004</c:v>
                </c:pt>
                <c:pt idx="819">
                  <c:v>496.33500000000004</c:v>
                </c:pt>
                <c:pt idx="820">
                  <c:v>496.33500000000004</c:v>
                </c:pt>
                <c:pt idx="821">
                  <c:v>496.33500000000004</c:v>
                </c:pt>
                <c:pt idx="822">
                  <c:v>496.33500000000004</c:v>
                </c:pt>
                <c:pt idx="823">
                  <c:v>496.33500000000004</c:v>
                </c:pt>
                <c:pt idx="824">
                  <c:v>496.33500000000004</c:v>
                </c:pt>
                <c:pt idx="825">
                  <c:v>496.33500000000004</c:v>
                </c:pt>
                <c:pt idx="826">
                  <c:v>496.33500000000004</c:v>
                </c:pt>
                <c:pt idx="827">
                  <c:v>496.33500000000004</c:v>
                </c:pt>
                <c:pt idx="828">
                  <c:v>496.33500000000004</c:v>
                </c:pt>
                <c:pt idx="829">
                  <c:v>496.33500000000004</c:v>
                </c:pt>
                <c:pt idx="830">
                  <c:v>496.33500000000004</c:v>
                </c:pt>
                <c:pt idx="831">
                  <c:v>496.33500000000004</c:v>
                </c:pt>
                <c:pt idx="832">
                  <c:v>496.33500000000004</c:v>
                </c:pt>
                <c:pt idx="833">
                  <c:v>496.33500000000004</c:v>
                </c:pt>
                <c:pt idx="834">
                  <c:v>496.33500000000004</c:v>
                </c:pt>
                <c:pt idx="835">
                  <c:v>496.33500000000004</c:v>
                </c:pt>
                <c:pt idx="836">
                  <c:v>496.33500000000004</c:v>
                </c:pt>
                <c:pt idx="837">
                  <c:v>496.33500000000004</c:v>
                </c:pt>
                <c:pt idx="838">
                  <c:v>496.33500000000004</c:v>
                </c:pt>
                <c:pt idx="839">
                  <c:v>496.33500000000004</c:v>
                </c:pt>
                <c:pt idx="840">
                  <c:v>496.33500000000004</c:v>
                </c:pt>
                <c:pt idx="841">
                  <c:v>496.33500000000004</c:v>
                </c:pt>
                <c:pt idx="842">
                  <c:v>496.33500000000004</c:v>
                </c:pt>
                <c:pt idx="843">
                  <c:v>496.33500000000004</c:v>
                </c:pt>
                <c:pt idx="844">
                  <c:v>496.33500000000004</c:v>
                </c:pt>
                <c:pt idx="845">
                  <c:v>496.33500000000004</c:v>
                </c:pt>
                <c:pt idx="846">
                  <c:v>496.33500000000004</c:v>
                </c:pt>
                <c:pt idx="847">
                  <c:v>496.33500000000004</c:v>
                </c:pt>
                <c:pt idx="848">
                  <c:v>496.33500000000004</c:v>
                </c:pt>
                <c:pt idx="849">
                  <c:v>496.33500000000004</c:v>
                </c:pt>
                <c:pt idx="850">
                  <c:v>496.33500000000004</c:v>
                </c:pt>
                <c:pt idx="851">
                  <c:v>496.33500000000004</c:v>
                </c:pt>
                <c:pt idx="852">
                  <c:v>496.33500000000004</c:v>
                </c:pt>
                <c:pt idx="853">
                  <c:v>496.33500000000004</c:v>
                </c:pt>
                <c:pt idx="854">
                  <c:v>496.33500000000004</c:v>
                </c:pt>
                <c:pt idx="855">
                  <c:v>496.33500000000004</c:v>
                </c:pt>
                <c:pt idx="856">
                  <c:v>496.33500000000004</c:v>
                </c:pt>
                <c:pt idx="857">
                  <c:v>496.33500000000004</c:v>
                </c:pt>
                <c:pt idx="858">
                  <c:v>496.33500000000004</c:v>
                </c:pt>
                <c:pt idx="859">
                  <c:v>496.33500000000004</c:v>
                </c:pt>
                <c:pt idx="860">
                  <c:v>496.33500000000004</c:v>
                </c:pt>
                <c:pt idx="861">
                  <c:v>496.33500000000004</c:v>
                </c:pt>
                <c:pt idx="862">
                  <c:v>496.33500000000004</c:v>
                </c:pt>
                <c:pt idx="863">
                  <c:v>496.33500000000004</c:v>
                </c:pt>
                <c:pt idx="864">
                  <c:v>496.33500000000004</c:v>
                </c:pt>
                <c:pt idx="865">
                  <c:v>496.33500000000004</c:v>
                </c:pt>
                <c:pt idx="866">
                  <c:v>496.33500000000004</c:v>
                </c:pt>
                <c:pt idx="867">
                  <c:v>496.33500000000004</c:v>
                </c:pt>
                <c:pt idx="868">
                  <c:v>496.33500000000004</c:v>
                </c:pt>
                <c:pt idx="869">
                  <c:v>496.33500000000004</c:v>
                </c:pt>
                <c:pt idx="870">
                  <c:v>496.33500000000004</c:v>
                </c:pt>
                <c:pt idx="871">
                  <c:v>496.33500000000004</c:v>
                </c:pt>
                <c:pt idx="872">
                  <c:v>496.33500000000004</c:v>
                </c:pt>
                <c:pt idx="873">
                  <c:v>496.33500000000004</c:v>
                </c:pt>
                <c:pt idx="874">
                  <c:v>496.33500000000004</c:v>
                </c:pt>
                <c:pt idx="875">
                  <c:v>496.33500000000004</c:v>
                </c:pt>
                <c:pt idx="876">
                  <c:v>496.33500000000004</c:v>
                </c:pt>
                <c:pt idx="877">
                  <c:v>496.33500000000004</c:v>
                </c:pt>
                <c:pt idx="878">
                  <c:v>496.33500000000004</c:v>
                </c:pt>
                <c:pt idx="879">
                  <c:v>496.33500000000004</c:v>
                </c:pt>
                <c:pt idx="880">
                  <c:v>496.33500000000004</c:v>
                </c:pt>
                <c:pt idx="881">
                  <c:v>496.33500000000004</c:v>
                </c:pt>
                <c:pt idx="882">
                  <c:v>496.33500000000004</c:v>
                </c:pt>
                <c:pt idx="883">
                  <c:v>496.33500000000004</c:v>
                </c:pt>
                <c:pt idx="884">
                  <c:v>496.33500000000004</c:v>
                </c:pt>
                <c:pt idx="885">
                  <c:v>496.33500000000004</c:v>
                </c:pt>
                <c:pt idx="886">
                  <c:v>496.33500000000004</c:v>
                </c:pt>
                <c:pt idx="887">
                  <c:v>496.33500000000004</c:v>
                </c:pt>
                <c:pt idx="888">
                  <c:v>496.33500000000004</c:v>
                </c:pt>
                <c:pt idx="889">
                  <c:v>496.33500000000004</c:v>
                </c:pt>
                <c:pt idx="890">
                  <c:v>496.33500000000004</c:v>
                </c:pt>
                <c:pt idx="891">
                  <c:v>496.33500000000004</c:v>
                </c:pt>
                <c:pt idx="892">
                  <c:v>496.33500000000004</c:v>
                </c:pt>
                <c:pt idx="893">
                  <c:v>496.33500000000004</c:v>
                </c:pt>
                <c:pt idx="894">
                  <c:v>496.33500000000004</c:v>
                </c:pt>
                <c:pt idx="895">
                  <c:v>496.33500000000004</c:v>
                </c:pt>
                <c:pt idx="896">
                  <c:v>496.33500000000004</c:v>
                </c:pt>
                <c:pt idx="897">
                  <c:v>496.33500000000004</c:v>
                </c:pt>
                <c:pt idx="898">
                  <c:v>496.33500000000004</c:v>
                </c:pt>
                <c:pt idx="899">
                  <c:v>496.33500000000004</c:v>
                </c:pt>
                <c:pt idx="900">
                  <c:v>496.33500000000004</c:v>
                </c:pt>
                <c:pt idx="901">
                  <c:v>496.33500000000004</c:v>
                </c:pt>
                <c:pt idx="902">
                  <c:v>496.33500000000004</c:v>
                </c:pt>
                <c:pt idx="903">
                  <c:v>496.33500000000004</c:v>
                </c:pt>
                <c:pt idx="904">
                  <c:v>496.33500000000004</c:v>
                </c:pt>
                <c:pt idx="905">
                  <c:v>496.33500000000004</c:v>
                </c:pt>
                <c:pt idx="906">
                  <c:v>496.33500000000004</c:v>
                </c:pt>
                <c:pt idx="907">
                  <c:v>496.33500000000004</c:v>
                </c:pt>
                <c:pt idx="908">
                  <c:v>496.33500000000004</c:v>
                </c:pt>
                <c:pt idx="909">
                  <c:v>496.33500000000004</c:v>
                </c:pt>
                <c:pt idx="910">
                  <c:v>496.33500000000004</c:v>
                </c:pt>
                <c:pt idx="911">
                  <c:v>496.33500000000004</c:v>
                </c:pt>
                <c:pt idx="912">
                  <c:v>496.33500000000004</c:v>
                </c:pt>
                <c:pt idx="913">
                  <c:v>496.33500000000004</c:v>
                </c:pt>
                <c:pt idx="914">
                  <c:v>496.33500000000004</c:v>
                </c:pt>
                <c:pt idx="915">
                  <c:v>496.33500000000004</c:v>
                </c:pt>
                <c:pt idx="916">
                  <c:v>496.33500000000004</c:v>
                </c:pt>
                <c:pt idx="917">
                  <c:v>496.33500000000004</c:v>
                </c:pt>
                <c:pt idx="918">
                  <c:v>496.33500000000004</c:v>
                </c:pt>
                <c:pt idx="919">
                  <c:v>496.33500000000004</c:v>
                </c:pt>
                <c:pt idx="920">
                  <c:v>496.33500000000004</c:v>
                </c:pt>
                <c:pt idx="921">
                  <c:v>496.33500000000004</c:v>
                </c:pt>
                <c:pt idx="922">
                  <c:v>496.33500000000004</c:v>
                </c:pt>
                <c:pt idx="923">
                  <c:v>496.33500000000004</c:v>
                </c:pt>
                <c:pt idx="924">
                  <c:v>496.33500000000004</c:v>
                </c:pt>
                <c:pt idx="925">
                  <c:v>496.33500000000004</c:v>
                </c:pt>
                <c:pt idx="926">
                  <c:v>496.33500000000004</c:v>
                </c:pt>
                <c:pt idx="927">
                  <c:v>496.33500000000004</c:v>
                </c:pt>
                <c:pt idx="928">
                  <c:v>496.33500000000004</c:v>
                </c:pt>
                <c:pt idx="929">
                  <c:v>496.33500000000004</c:v>
                </c:pt>
                <c:pt idx="930">
                  <c:v>496.33500000000004</c:v>
                </c:pt>
                <c:pt idx="931">
                  <c:v>496.33500000000004</c:v>
                </c:pt>
                <c:pt idx="932">
                  <c:v>496.33500000000004</c:v>
                </c:pt>
                <c:pt idx="933">
                  <c:v>496.33500000000004</c:v>
                </c:pt>
                <c:pt idx="934">
                  <c:v>496.33500000000004</c:v>
                </c:pt>
                <c:pt idx="935">
                  <c:v>496.33500000000004</c:v>
                </c:pt>
                <c:pt idx="936">
                  <c:v>496.33500000000004</c:v>
                </c:pt>
                <c:pt idx="937">
                  <c:v>496.33500000000004</c:v>
                </c:pt>
                <c:pt idx="938">
                  <c:v>496.33500000000004</c:v>
                </c:pt>
                <c:pt idx="939">
                  <c:v>496.33500000000004</c:v>
                </c:pt>
                <c:pt idx="940">
                  <c:v>496.33500000000004</c:v>
                </c:pt>
                <c:pt idx="941">
                  <c:v>496.33500000000004</c:v>
                </c:pt>
                <c:pt idx="942">
                  <c:v>496.33500000000004</c:v>
                </c:pt>
                <c:pt idx="943">
                  <c:v>496.33500000000004</c:v>
                </c:pt>
                <c:pt idx="944">
                  <c:v>496.33500000000004</c:v>
                </c:pt>
                <c:pt idx="945">
                  <c:v>496.33500000000004</c:v>
                </c:pt>
                <c:pt idx="946">
                  <c:v>496.33500000000004</c:v>
                </c:pt>
                <c:pt idx="947">
                  <c:v>496.33500000000004</c:v>
                </c:pt>
                <c:pt idx="948">
                  <c:v>496.33500000000004</c:v>
                </c:pt>
                <c:pt idx="949">
                  <c:v>496.33500000000004</c:v>
                </c:pt>
                <c:pt idx="950">
                  <c:v>496.33500000000004</c:v>
                </c:pt>
                <c:pt idx="951">
                  <c:v>496.33500000000004</c:v>
                </c:pt>
                <c:pt idx="952">
                  <c:v>496.33500000000004</c:v>
                </c:pt>
                <c:pt idx="953">
                  <c:v>496.33500000000004</c:v>
                </c:pt>
                <c:pt idx="954">
                  <c:v>496.33500000000004</c:v>
                </c:pt>
                <c:pt idx="955">
                  <c:v>496.33500000000004</c:v>
                </c:pt>
                <c:pt idx="956">
                  <c:v>496.33500000000004</c:v>
                </c:pt>
                <c:pt idx="957">
                  <c:v>496.33500000000004</c:v>
                </c:pt>
                <c:pt idx="958">
                  <c:v>496.33500000000004</c:v>
                </c:pt>
                <c:pt idx="959">
                  <c:v>496.33500000000004</c:v>
                </c:pt>
                <c:pt idx="960">
                  <c:v>496.33500000000004</c:v>
                </c:pt>
                <c:pt idx="961">
                  <c:v>496.33500000000004</c:v>
                </c:pt>
                <c:pt idx="962">
                  <c:v>496.33500000000004</c:v>
                </c:pt>
                <c:pt idx="963">
                  <c:v>496.33500000000004</c:v>
                </c:pt>
                <c:pt idx="964">
                  <c:v>496.33500000000004</c:v>
                </c:pt>
                <c:pt idx="965">
                  <c:v>496.33500000000004</c:v>
                </c:pt>
                <c:pt idx="966">
                  <c:v>496.33500000000004</c:v>
                </c:pt>
                <c:pt idx="967">
                  <c:v>496.33500000000004</c:v>
                </c:pt>
                <c:pt idx="968">
                  <c:v>496.33500000000004</c:v>
                </c:pt>
                <c:pt idx="969">
                  <c:v>496.33500000000004</c:v>
                </c:pt>
                <c:pt idx="970">
                  <c:v>496.33500000000004</c:v>
                </c:pt>
                <c:pt idx="971">
                  <c:v>496.33500000000004</c:v>
                </c:pt>
                <c:pt idx="972">
                  <c:v>496.33500000000004</c:v>
                </c:pt>
                <c:pt idx="973">
                  <c:v>496.33500000000004</c:v>
                </c:pt>
                <c:pt idx="974">
                  <c:v>496.33500000000004</c:v>
                </c:pt>
                <c:pt idx="975">
                  <c:v>496.33500000000004</c:v>
                </c:pt>
                <c:pt idx="976">
                  <c:v>496.33500000000004</c:v>
                </c:pt>
                <c:pt idx="977">
                  <c:v>496.33500000000004</c:v>
                </c:pt>
                <c:pt idx="978">
                  <c:v>496.33500000000004</c:v>
                </c:pt>
                <c:pt idx="979">
                  <c:v>496.33500000000004</c:v>
                </c:pt>
                <c:pt idx="980">
                  <c:v>496.33500000000004</c:v>
                </c:pt>
                <c:pt idx="981">
                  <c:v>496.33500000000004</c:v>
                </c:pt>
                <c:pt idx="982">
                  <c:v>496.33500000000004</c:v>
                </c:pt>
                <c:pt idx="983">
                  <c:v>496.33500000000004</c:v>
                </c:pt>
                <c:pt idx="984">
                  <c:v>496.33500000000004</c:v>
                </c:pt>
                <c:pt idx="985">
                  <c:v>496.33500000000004</c:v>
                </c:pt>
                <c:pt idx="986">
                  <c:v>496.33500000000004</c:v>
                </c:pt>
                <c:pt idx="987">
                  <c:v>496.33500000000004</c:v>
                </c:pt>
                <c:pt idx="988">
                  <c:v>496.33500000000004</c:v>
                </c:pt>
                <c:pt idx="989">
                  <c:v>496.33500000000004</c:v>
                </c:pt>
                <c:pt idx="990">
                  <c:v>496.33500000000004</c:v>
                </c:pt>
                <c:pt idx="991">
                  <c:v>496.33500000000004</c:v>
                </c:pt>
                <c:pt idx="992">
                  <c:v>496.33500000000004</c:v>
                </c:pt>
                <c:pt idx="993">
                  <c:v>496.33500000000004</c:v>
                </c:pt>
                <c:pt idx="994">
                  <c:v>496.33500000000004</c:v>
                </c:pt>
                <c:pt idx="995">
                  <c:v>496.33500000000004</c:v>
                </c:pt>
                <c:pt idx="996">
                  <c:v>496.33500000000004</c:v>
                </c:pt>
                <c:pt idx="997">
                  <c:v>496.33500000000004</c:v>
                </c:pt>
                <c:pt idx="998">
                  <c:v>496.33500000000004</c:v>
                </c:pt>
                <c:pt idx="999">
                  <c:v>496.33500000000004</c:v>
                </c:pt>
                <c:pt idx="1000">
                  <c:v>496.33500000000004</c:v>
                </c:pt>
                <c:pt idx="1001">
                  <c:v>496.33500000000004</c:v>
                </c:pt>
              </c:numCache>
            </c:numRef>
          </c:xVal>
          <c:yVal>
            <c:numRef>
              <c:f>'24Mg_P10'!$HE$1:$HE$1002</c:f>
              <c:numCache>
                <c:formatCode>0.000</c:formatCode>
                <c:ptCount val="1002"/>
                <c:pt idx="0" formatCode="General">
                  <c:v>200</c:v>
                </c:pt>
                <c:pt idx="1">
                  <c:v>199.45599999999999</c:v>
                </c:pt>
                <c:pt idx="2">
                  <c:v>198.91300000000001</c:v>
                </c:pt>
                <c:pt idx="3">
                  <c:v>197.83</c:v>
                </c:pt>
                <c:pt idx="4">
                  <c:v>196.751</c:v>
                </c:pt>
                <c:pt idx="5">
                  <c:v>195.67599999999999</c:v>
                </c:pt>
                <c:pt idx="6">
                  <c:v>194.60399999999998</c:v>
                </c:pt>
                <c:pt idx="7">
                  <c:v>193.53699999999998</c:v>
                </c:pt>
                <c:pt idx="8">
                  <c:v>192.47400000000002</c:v>
                </c:pt>
                <c:pt idx="9">
                  <c:v>191.41399999999999</c:v>
                </c:pt>
                <c:pt idx="10">
                  <c:v>190.358</c:v>
                </c:pt>
                <c:pt idx="11">
                  <c:v>189.30700000000002</c:v>
                </c:pt>
                <c:pt idx="12">
                  <c:v>188.25900000000001</c:v>
                </c:pt>
                <c:pt idx="13">
                  <c:v>187.214</c:v>
                </c:pt>
                <c:pt idx="14">
                  <c:v>186.17400000000001</c:v>
                </c:pt>
                <c:pt idx="15">
                  <c:v>185.13800000000001</c:v>
                </c:pt>
                <c:pt idx="16">
                  <c:v>184.10499999999999</c:v>
                </c:pt>
                <c:pt idx="17">
                  <c:v>183.07599999999999</c:v>
                </c:pt>
                <c:pt idx="18">
                  <c:v>182.05099999999999</c:v>
                </c:pt>
                <c:pt idx="19">
                  <c:v>181.03</c:v>
                </c:pt>
                <c:pt idx="20">
                  <c:v>180.012</c:v>
                </c:pt>
                <c:pt idx="21">
                  <c:v>178.99799999999999</c:v>
                </c:pt>
                <c:pt idx="22">
                  <c:v>177.988</c:v>
                </c:pt>
                <c:pt idx="23">
                  <c:v>176.98099999999999</c:v>
                </c:pt>
                <c:pt idx="24">
                  <c:v>175.97800000000001</c:v>
                </c:pt>
                <c:pt idx="25">
                  <c:v>174.97899999999998</c:v>
                </c:pt>
                <c:pt idx="26">
                  <c:v>173.983</c:v>
                </c:pt>
                <c:pt idx="27">
                  <c:v>172.99</c:v>
                </c:pt>
                <c:pt idx="28">
                  <c:v>172.00099999999998</c:v>
                </c:pt>
                <c:pt idx="29">
                  <c:v>171.01499999999999</c:v>
                </c:pt>
                <c:pt idx="30">
                  <c:v>170.03299999999999</c:v>
                </c:pt>
                <c:pt idx="31">
                  <c:v>169.05500000000001</c:v>
                </c:pt>
                <c:pt idx="32">
                  <c:v>168.07900000000001</c:v>
                </c:pt>
                <c:pt idx="33">
                  <c:v>167.108</c:v>
                </c:pt>
                <c:pt idx="34">
                  <c:v>166.13900000000001</c:v>
                </c:pt>
                <c:pt idx="35">
                  <c:v>165.17399999999998</c:v>
                </c:pt>
                <c:pt idx="36">
                  <c:v>164.21199999999999</c:v>
                </c:pt>
                <c:pt idx="37">
                  <c:v>163.25300000000001</c:v>
                </c:pt>
                <c:pt idx="38">
                  <c:v>162.298</c:v>
                </c:pt>
                <c:pt idx="39">
                  <c:v>161.346</c:v>
                </c:pt>
                <c:pt idx="40">
                  <c:v>160.39800000000002</c:v>
                </c:pt>
                <c:pt idx="41">
                  <c:v>159.453</c:v>
                </c:pt>
                <c:pt idx="42">
                  <c:v>158.51100000000002</c:v>
                </c:pt>
                <c:pt idx="43">
                  <c:v>157.572</c:v>
                </c:pt>
                <c:pt idx="44">
                  <c:v>156.636</c:v>
                </c:pt>
                <c:pt idx="45">
                  <c:v>155.70400000000001</c:v>
                </c:pt>
                <c:pt idx="46">
                  <c:v>154.774</c:v>
                </c:pt>
                <c:pt idx="47">
                  <c:v>153.84800000000001</c:v>
                </c:pt>
                <c:pt idx="48">
                  <c:v>152.92500000000001</c:v>
                </c:pt>
                <c:pt idx="49">
                  <c:v>152.005</c:v>
                </c:pt>
                <c:pt idx="50">
                  <c:v>151.08799999999999</c:v>
                </c:pt>
                <c:pt idx="51">
                  <c:v>150.17400000000001</c:v>
                </c:pt>
                <c:pt idx="52">
                  <c:v>149.26400000000001</c:v>
                </c:pt>
                <c:pt idx="53">
                  <c:v>148.35599999999999</c:v>
                </c:pt>
                <c:pt idx="54">
                  <c:v>147.452</c:v>
                </c:pt>
                <c:pt idx="55">
                  <c:v>146.55000000000001</c:v>
                </c:pt>
                <c:pt idx="56">
                  <c:v>145.65200000000002</c:v>
                </c:pt>
                <c:pt idx="57">
                  <c:v>144.756</c:v>
                </c:pt>
                <c:pt idx="58">
                  <c:v>143.864</c:v>
                </c:pt>
                <c:pt idx="59">
                  <c:v>142.97399999999999</c:v>
                </c:pt>
                <c:pt idx="60">
                  <c:v>142.08799999999999</c:v>
                </c:pt>
                <c:pt idx="61">
                  <c:v>141.20499999999998</c:v>
                </c:pt>
                <c:pt idx="62">
                  <c:v>140.32400000000001</c:v>
                </c:pt>
                <c:pt idx="63">
                  <c:v>139.44699999999997</c:v>
                </c:pt>
                <c:pt idx="64">
                  <c:v>138.572</c:v>
                </c:pt>
                <c:pt idx="65">
                  <c:v>137.69999999999999</c:v>
                </c:pt>
                <c:pt idx="66">
                  <c:v>136.83100000000002</c:v>
                </c:pt>
                <c:pt idx="67">
                  <c:v>135.965</c:v>
                </c:pt>
                <c:pt idx="68">
                  <c:v>135.102</c:v>
                </c:pt>
                <c:pt idx="69">
                  <c:v>134.24199999999999</c:v>
                </c:pt>
                <c:pt idx="70">
                  <c:v>133.38499999999999</c:v>
                </c:pt>
                <c:pt idx="71">
                  <c:v>132.53</c:v>
                </c:pt>
                <c:pt idx="72">
                  <c:v>131.678</c:v>
                </c:pt>
                <c:pt idx="73">
                  <c:v>130.82900000000001</c:v>
                </c:pt>
                <c:pt idx="74">
                  <c:v>129.98299999999998</c:v>
                </c:pt>
                <c:pt idx="75">
                  <c:v>129.14000000000001</c:v>
                </c:pt>
                <c:pt idx="76">
                  <c:v>128.30000000000001</c:v>
                </c:pt>
                <c:pt idx="77">
                  <c:v>127.46199999999999</c:v>
                </c:pt>
                <c:pt idx="78">
                  <c:v>126.627</c:v>
                </c:pt>
                <c:pt idx="79">
                  <c:v>125.79399999999998</c:v>
                </c:pt>
                <c:pt idx="80">
                  <c:v>124.965</c:v>
                </c:pt>
                <c:pt idx="81">
                  <c:v>124.13800000000001</c:v>
                </c:pt>
                <c:pt idx="82">
                  <c:v>123.31400000000001</c:v>
                </c:pt>
                <c:pt idx="83">
                  <c:v>122.49300000000001</c:v>
                </c:pt>
                <c:pt idx="84">
                  <c:v>121.67400000000001</c:v>
                </c:pt>
                <c:pt idx="85">
                  <c:v>120.85799999999999</c:v>
                </c:pt>
                <c:pt idx="86">
                  <c:v>120.045</c:v>
                </c:pt>
                <c:pt idx="87">
                  <c:v>119.235</c:v>
                </c:pt>
                <c:pt idx="88">
                  <c:v>118.42700000000001</c:v>
                </c:pt>
                <c:pt idx="89">
                  <c:v>117.622</c:v>
                </c:pt>
                <c:pt idx="90">
                  <c:v>116.82</c:v>
                </c:pt>
                <c:pt idx="91">
                  <c:v>116.02</c:v>
                </c:pt>
                <c:pt idx="92">
                  <c:v>115.223</c:v>
                </c:pt>
                <c:pt idx="93">
                  <c:v>114.428</c:v>
                </c:pt>
                <c:pt idx="94">
                  <c:v>113.636</c:v>
                </c:pt>
                <c:pt idx="95">
                  <c:v>112.84700000000001</c:v>
                </c:pt>
                <c:pt idx="96">
                  <c:v>112.06</c:v>
                </c:pt>
                <c:pt idx="97">
                  <c:v>111.276</c:v>
                </c:pt>
                <c:pt idx="98">
                  <c:v>110.49499999999999</c:v>
                </c:pt>
                <c:pt idx="99">
                  <c:v>109.71599999999999</c:v>
                </c:pt>
                <c:pt idx="100">
                  <c:v>108.94</c:v>
                </c:pt>
                <c:pt idx="101">
                  <c:v>108.167</c:v>
                </c:pt>
                <c:pt idx="102">
                  <c:v>107.396</c:v>
                </c:pt>
                <c:pt idx="103">
                  <c:v>106.628</c:v>
                </c:pt>
                <c:pt idx="104">
                  <c:v>105.86199999999999</c:v>
                </c:pt>
                <c:pt idx="105">
                  <c:v>105.099</c:v>
                </c:pt>
                <c:pt idx="106">
                  <c:v>104.33799999999999</c:v>
                </c:pt>
                <c:pt idx="107">
                  <c:v>103.58000000000001</c:v>
                </c:pt>
                <c:pt idx="108">
                  <c:v>102.825</c:v>
                </c:pt>
                <c:pt idx="109">
                  <c:v>102.072</c:v>
                </c:pt>
                <c:pt idx="110">
                  <c:v>101.32199999999999</c:v>
                </c:pt>
                <c:pt idx="111">
                  <c:v>100.574</c:v>
                </c:pt>
                <c:pt idx="112">
                  <c:v>99.829399999999993</c:v>
                </c:pt>
                <c:pt idx="113">
                  <c:v>99.086999999999989</c:v>
                </c:pt>
                <c:pt idx="114">
                  <c:v>98.347200000000001</c:v>
                </c:pt>
                <c:pt idx="115">
                  <c:v>97.609899999999996</c:v>
                </c:pt>
                <c:pt idx="116">
                  <c:v>96.875199999999992</c:v>
                </c:pt>
                <c:pt idx="117">
                  <c:v>96.14309999999999</c:v>
                </c:pt>
                <c:pt idx="118">
                  <c:v>95.413499999999999</c:v>
                </c:pt>
                <c:pt idx="119">
                  <c:v>94.686500000000009</c:v>
                </c:pt>
                <c:pt idx="120">
                  <c:v>93.962100000000007</c:v>
                </c:pt>
                <c:pt idx="121">
                  <c:v>93.240200000000002</c:v>
                </c:pt>
                <c:pt idx="122">
                  <c:v>92.521000000000001</c:v>
                </c:pt>
                <c:pt idx="123">
                  <c:v>91.804300000000012</c:v>
                </c:pt>
                <c:pt idx="124">
                  <c:v>91.090199999999996</c:v>
                </c:pt>
                <c:pt idx="125">
                  <c:v>90.378700000000009</c:v>
                </c:pt>
                <c:pt idx="126">
                  <c:v>89.669799999999995</c:v>
                </c:pt>
                <c:pt idx="127">
                  <c:v>88.9636</c:v>
                </c:pt>
                <c:pt idx="128">
                  <c:v>88.26</c:v>
                </c:pt>
                <c:pt idx="129">
                  <c:v>87.559100000000001</c:v>
                </c:pt>
                <c:pt idx="130">
                  <c:v>86.860900000000001</c:v>
                </c:pt>
                <c:pt idx="131">
                  <c:v>86.165300000000002</c:v>
                </c:pt>
                <c:pt idx="132">
                  <c:v>85.472400000000007</c:v>
                </c:pt>
                <c:pt idx="133">
                  <c:v>84.782200000000003</c:v>
                </c:pt>
                <c:pt idx="134">
                  <c:v>84.094699999999989</c:v>
                </c:pt>
                <c:pt idx="135">
                  <c:v>83.409899999999993</c:v>
                </c:pt>
                <c:pt idx="136">
                  <c:v>82.727800000000002</c:v>
                </c:pt>
                <c:pt idx="137">
                  <c:v>82.048299999999998</c:v>
                </c:pt>
                <c:pt idx="138">
                  <c:v>81.371499999999997</c:v>
                </c:pt>
                <c:pt idx="139">
                  <c:v>80.697400000000002</c:v>
                </c:pt>
                <c:pt idx="140">
                  <c:v>80.0261</c:v>
                </c:pt>
                <c:pt idx="141">
                  <c:v>79.357399999999998</c:v>
                </c:pt>
                <c:pt idx="142">
                  <c:v>78.691699999999997</c:v>
                </c:pt>
                <c:pt idx="143">
                  <c:v>78.02879999999999</c:v>
                </c:pt>
                <c:pt idx="144">
                  <c:v>77.368900000000011</c:v>
                </c:pt>
                <c:pt idx="145">
                  <c:v>76.711799999999997</c:v>
                </c:pt>
                <c:pt idx="146">
                  <c:v>76.057600000000008</c:v>
                </c:pt>
                <c:pt idx="147">
                  <c:v>75.406300000000002</c:v>
                </c:pt>
                <c:pt idx="148">
                  <c:v>74.757900000000006</c:v>
                </c:pt>
                <c:pt idx="149">
                  <c:v>74.112399999999994</c:v>
                </c:pt>
                <c:pt idx="150">
                  <c:v>73.469800000000006</c:v>
                </c:pt>
                <c:pt idx="151">
                  <c:v>72.830000000000013</c:v>
                </c:pt>
                <c:pt idx="152">
                  <c:v>72.193200000000004</c:v>
                </c:pt>
                <c:pt idx="153">
                  <c:v>71.559200000000004</c:v>
                </c:pt>
                <c:pt idx="154">
                  <c:v>70.928100000000001</c:v>
                </c:pt>
                <c:pt idx="155">
                  <c:v>70.299899999999994</c:v>
                </c:pt>
                <c:pt idx="156">
                  <c:v>69.674499999999995</c:v>
                </c:pt>
                <c:pt idx="157">
                  <c:v>69.052300000000002</c:v>
                </c:pt>
                <c:pt idx="158">
                  <c:v>68.433300000000003</c:v>
                </c:pt>
                <c:pt idx="159">
                  <c:v>67.81750000000001</c:v>
                </c:pt>
                <c:pt idx="160">
                  <c:v>67.204899999999995</c:v>
                </c:pt>
                <c:pt idx="161">
                  <c:v>66.595500000000001</c:v>
                </c:pt>
                <c:pt idx="162">
                  <c:v>65.9893</c:v>
                </c:pt>
                <c:pt idx="163">
                  <c:v>65.386200000000002</c:v>
                </c:pt>
                <c:pt idx="164">
                  <c:v>64.786300000000011</c:v>
                </c:pt>
                <c:pt idx="165">
                  <c:v>64.189800000000005</c:v>
                </c:pt>
                <c:pt idx="166">
                  <c:v>63.596700000000006</c:v>
                </c:pt>
                <c:pt idx="167">
                  <c:v>63.006999999999991</c:v>
                </c:pt>
                <c:pt idx="168">
                  <c:v>62.420700000000004</c:v>
                </c:pt>
                <c:pt idx="169">
                  <c:v>61.837800000000001</c:v>
                </c:pt>
                <c:pt idx="170">
                  <c:v>61.258299999999998</c:v>
                </c:pt>
                <c:pt idx="171">
                  <c:v>60.682100000000005</c:v>
                </c:pt>
                <c:pt idx="172">
                  <c:v>60.109299999999998</c:v>
                </c:pt>
                <c:pt idx="173">
                  <c:v>59.54</c:v>
                </c:pt>
                <c:pt idx="174">
                  <c:v>58.974299999999999</c:v>
                </c:pt>
                <c:pt idx="175">
                  <c:v>58.412400000000005</c:v>
                </c:pt>
                <c:pt idx="176">
                  <c:v>57.854199999999999</c:v>
                </c:pt>
                <c:pt idx="177">
                  <c:v>57.299599999999998</c:v>
                </c:pt>
                <c:pt idx="178">
                  <c:v>56.748800000000003</c:v>
                </c:pt>
                <c:pt idx="179">
                  <c:v>56.201599999999999</c:v>
                </c:pt>
                <c:pt idx="180">
                  <c:v>55.658000000000001</c:v>
                </c:pt>
                <c:pt idx="181">
                  <c:v>55.118000000000002</c:v>
                </c:pt>
                <c:pt idx="182">
                  <c:v>54.581699999999998</c:v>
                </c:pt>
                <c:pt idx="183">
                  <c:v>54.049300000000002</c:v>
                </c:pt>
                <c:pt idx="184">
                  <c:v>53.521000000000001</c:v>
                </c:pt>
                <c:pt idx="185">
                  <c:v>52.996700000000004</c:v>
                </c:pt>
                <c:pt idx="186">
                  <c:v>52.476299999999995</c:v>
                </c:pt>
                <c:pt idx="187">
                  <c:v>51.959800000000001</c:v>
                </c:pt>
                <c:pt idx="188">
                  <c:v>51.447199999999995</c:v>
                </c:pt>
                <c:pt idx="189">
                  <c:v>50.938499999999998</c:v>
                </c:pt>
                <c:pt idx="190">
                  <c:v>50.433600000000006</c:v>
                </c:pt>
                <c:pt idx="191">
                  <c:v>49.932499999999997</c:v>
                </c:pt>
                <c:pt idx="192">
                  <c:v>49.434899999999999</c:v>
                </c:pt>
                <c:pt idx="193">
                  <c:v>48.940400000000004</c:v>
                </c:pt>
                <c:pt idx="194">
                  <c:v>48.448900000000002</c:v>
                </c:pt>
                <c:pt idx="195">
                  <c:v>47.960500000000003</c:v>
                </c:pt>
                <c:pt idx="196">
                  <c:v>47.475200000000001</c:v>
                </c:pt>
                <c:pt idx="197">
                  <c:v>46.992800000000003</c:v>
                </c:pt>
                <c:pt idx="198">
                  <c:v>46.513500000000001</c:v>
                </c:pt>
                <c:pt idx="199">
                  <c:v>46.037199999999999</c:v>
                </c:pt>
                <c:pt idx="200">
                  <c:v>45.563800000000001</c:v>
                </c:pt>
                <c:pt idx="201">
                  <c:v>45.093499999999999</c:v>
                </c:pt>
                <c:pt idx="202">
                  <c:v>44.625999999999998</c:v>
                </c:pt>
                <c:pt idx="203">
                  <c:v>44.160900000000005</c:v>
                </c:pt>
                <c:pt idx="204">
                  <c:v>43.698099999999997</c:v>
                </c:pt>
                <c:pt idx="205">
                  <c:v>43.2376</c:v>
                </c:pt>
                <c:pt idx="206">
                  <c:v>42.779499999999999</c:v>
                </c:pt>
                <c:pt idx="207">
                  <c:v>42.323700000000002</c:v>
                </c:pt>
                <c:pt idx="208">
                  <c:v>41.870200000000004</c:v>
                </c:pt>
                <c:pt idx="209">
                  <c:v>41.4191</c:v>
                </c:pt>
                <c:pt idx="210">
                  <c:v>40.970300000000002</c:v>
                </c:pt>
                <c:pt idx="211">
                  <c:v>40.523800000000001</c:v>
                </c:pt>
                <c:pt idx="212">
                  <c:v>40.079700000000003</c:v>
                </c:pt>
                <c:pt idx="213">
                  <c:v>39.637899999999995</c:v>
                </c:pt>
                <c:pt idx="214">
                  <c:v>39.198499999999996</c:v>
                </c:pt>
                <c:pt idx="215">
                  <c:v>38.761400000000002</c:v>
                </c:pt>
                <c:pt idx="216">
                  <c:v>38.326699999999995</c:v>
                </c:pt>
                <c:pt idx="217">
                  <c:v>37.894300000000001</c:v>
                </c:pt>
                <c:pt idx="218">
                  <c:v>37.464300000000001</c:v>
                </c:pt>
                <c:pt idx="219">
                  <c:v>37.0366</c:v>
                </c:pt>
                <c:pt idx="220">
                  <c:v>36.6113</c:v>
                </c:pt>
                <c:pt idx="221">
                  <c:v>36.188400000000001</c:v>
                </c:pt>
                <c:pt idx="222">
                  <c:v>35.767800000000001</c:v>
                </c:pt>
                <c:pt idx="223">
                  <c:v>35.349600000000002</c:v>
                </c:pt>
                <c:pt idx="224">
                  <c:v>34.933699999999995</c:v>
                </c:pt>
                <c:pt idx="225">
                  <c:v>34.520299999999999</c:v>
                </c:pt>
                <c:pt idx="226">
                  <c:v>34.109200000000001</c:v>
                </c:pt>
                <c:pt idx="227">
                  <c:v>33.700499999999998</c:v>
                </c:pt>
                <c:pt idx="228">
                  <c:v>33.294200000000004</c:v>
                </c:pt>
                <c:pt idx="229">
                  <c:v>32.890299999999996</c:v>
                </c:pt>
                <c:pt idx="230">
                  <c:v>32.488799999999998</c:v>
                </c:pt>
                <c:pt idx="231">
                  <c:v>32.089600000000004</c:v>
                </c:pt>
                <c:pt idx="232">
                  <c:v>31.692900000000002</c:v>
                </c:pt>
                <c:pt idx="233">
                  <c:v>31.298600000000004</c:v>
                </c:pt>
                <c:pt idx="234">
                  <c:v>30.906699999999997</c:v>
                </c:pt>
                <c:pt idx="235">
                  <c:v>30.517200000000003</c:v>
                </c:pt>
                <c:pt idx="236">
                  <c:v>30.130099999999999</c:v>
                </c:pt>
                <c:pt idx="237">
                  <c:v>29.7454</c:v>
                </c:pt>
                <c:pt idx="238">
                  <c:v>29.363099999999999</c:v>
                </c:pt>
                <c:pt idx="239">
                  <c:v>28.9833</c:v>
                </c:pt>
                <c:pt idx="240">
                  <c:v>28.605999999999998</c:v>
                </c:pt>
                <c:pt idx="241">
                  <c:v>28.231099999999998</c:v>
                </c:pt>
                <c:pt idx="242">
                  <c:v>27.858599999999999</c:v>
                </c:pt>
                <c:pt idx="243">
                  <c:v>27.488599999999998</c:v>
                </c:pt>
                <c:pt idx="244">
                  <c:v>27.121099999999998</c:v>
                </c:pt>
                <c:pt idx="245">
                  <c:v>26.756</c:v>
                </c:pt>
                <c:pt idx="246">
                  <c:v>26.3934</c:v>
                </c:pt>
                <c:pt idx="247">
                  <c:v>26.033300000000001</c:v>
                </c:pt>
                <c:pt idx="248">
                  <c:v>25.675699999999999</c:v>
                </c:pt>
                <c:pt idx="249">
                  <c:v>25.320499999999999</c:v>
                </c:pt>
                <c:pt idx="250">
                  <c:v>24.9679</c:v>
                </c:pt>
                <c:pt idx="251">
                  <c:v>24.617699999999999</c:v>
                </c:pt>
                <c:pt idx="252">
                  <c:v>24.27</c:v>
                </c:pt>
                <c:pt idx="253">
                  <c:v>23.924899999999997</c:v>
                </c:pt>
                <c:pt idx="254">
                  <c:v>23.5822</c:v>
                </c:pt>
                <c:pt idx="255">
                  <c:v>23.242100000000001</c:v>
                </c:pt>
                <c:pt idx="256">
                  <c:v>22.904500000000002</c:v>
                </c:pt>
                <c:pt idx="257">
                  <c:v>22.569399999999998</c:v>
                </c:pt>
                <c:pt idx="258">
                  <c:v>22.236800000000002</c:v>
                </c:pt>
                <c:pt idx="259">
                  <c:v>21.9068</c:v>
                </c:pt>
                <c:pt idx="260">
                  <c:v>21.5793</c:v>
                </c:pt>
                <c:pt idx="261">
                  <c:v>21.2544</c:v>
                </c:pt>
                <c:pt idx="262">
                  <c:v>20.932099999999998</c:v>
                </c:pt>
                <c:pt idx="263">
                  <c:v>20.612300000000001</c:v>
                </c:pt>
                <c:pt idx="264">
                  <c:v>20.295000000000002</c:v>
                </c:pt>
                <c:pt idx="265">
                  <c:v>19.9803</c:v>
                </c:pt>
                <c:pt idx="266">
                  <c:v>19.668100000000003</c:v>
                </c:pt>
                <c:pt idx="267">
                  <c:v>19.358499999999999</c:v>
                </c:pt>
                <c:pt idx="268">
                  <c:v>19.051499999999997</c:v>
                </c:pt>
                <c:pt idx="269">
                  <c:v>18.7471</c:v>
                </c:pt>
                <c:pt idx="270">
                  <c:v>18.4453</c:v>
                </c:pt>
                <c:pt idx="271">
                  <c:v>18.145999999999997</c:v>
                </c:pt>
                <c:pt idx="272">
                  <c:v>17.849299999999999</c:v>
                </c:pt>
                <c:pt idx="273">
                  <c:v>17.555199999999999</c:v>
                </c:pt>
                <c:pt idx="274">
                  <c:v>17.2638</c:v>
                </c:pt>
                <c:pt idx="275">
                  <c:v>16.975000000000001</c:v>
                </c:pt>
                <c:pt idx="276">
                  <c:v>16.688800000000001</c:v>
                </c:pt>
                <c:pt idx="277">
                  <c:v>16.405200000000001</c:v>
                </c:pt>
                <c:pt idx="278">
                  <c:v>16.124200000000002</c:v>
                </c:pt>
                <c:pt idx="279">
                  <c:v>15.8459</c:v>
                </c:pt>
                <c:pt idx="280">
                  <c:v>15.5702</c:v>
                </c:pt>
                <c:pt idx="281">
                  <c:v>15.297099999999999</c:v>
                </c:pt>
                <c:pt idx="282">
                  <c:v>15.0267</c:v>
                </c:pt>
                <c:pt idx="283">
                  <c:v>14.759</c:v>
                </c:pt>
                <c:pt idx="284">
                  <c:v>14.4939</c:v>
                </c:pt>
                <c:pt idx="285">
                  <c:v>14.231400000000001</c:v>
                </c:pt>
                <c:pt idx="286">
                  <c:v>13.9716</c:v>
                </c:pt>
                <c:pt idx="287">
                  <c:v>13.714399999999999</c:v>
                </c:pt>
                <c:pt idx="288">
                  <c:v>13.459900000000001</c:v>
                </c:pt>
                <c:pt idx="289">
                  <c:v>13.2081</c:v>
                </c:pt>
                <c:pt idx="290">
                  <c:v>12.959</c:v>
                </c:pt>
                <c:pt idx="291">
                  <c:v>12.7125</c:v>
                </c:pt>
                <c:pt idx="292">
                  <c:v>12.468699999999998</c:v>
                </c:pt>
                <c:pt idx="293">
                  <c:v>12.227699999999999</c:v>
                </c:pt>
                <c:pt idx="294">
                  <c:v>11.9893</c:v>
                </c:pt>
                <c:pt idx="295">
                  <c:v>11.753500000000001</c:v>
                </c:pt>
                <c:pt idx="296">
                  <c:v>11.5205</c:v>
                </c:pt>
                <c:pt idx="297">
                  <c:v>11.2902</c:v>
                </c:pt>
                <c:pt idx="298">
                  <c:v>11.0625</c:v>
                </c:pt>
                <c:pt idx="299">
                  <c:v>10.8376</c:v>
                </c:pt>
                <c:pt idx="300">
                  <c:v>10.6153</c:v>
                </c:pt>
                <c:pt idx="301">
                  <c:v>10.395700000000001</c:v>
                </c:pt>
                <c:pt idx="302">
                  <c:v>10.178899999999999</c:v>
                </c:pt>
                <c:pt idx="303">
                  <c:v>9.9647000000000006</c:v>
                </c:pt>
                <c:pt idx="304">
                  <c:v>9.7532099999999993</c:v>
                </c:pt>
                <c:pt idx="305">
                  <c:v>9.5444499999999994</c:v>
                </c:pt>
                <c:pt idx="306">
                  <c:v>9.3383900000000004</c:v>
                </c:pt>
                <c:pt idx="307">
                  <c:v>9.1350200000000008</c:v>
                </c:pt>
                <c:pt idx="308">
                  <c:v>8.93431</c:v>
                </c:pt>
                <c:pt idx="309">
                  <c:v>8.7363</c:v>
                </c:pt>
                <c:pt idx="310">
                  <c:v>8.54101</c:v>
                </c:pt>
                <c:pt idx="311">
                  <c:v>8.3484100000000012</c:v>
                </c:pt>
                <c:pt idx="312">
                  <c:v>8.1584699999999994</c:v>
                </c:pt>
                <c:pt idx="313">
                  <c:v>7.9711699999999999</c:v>
                </c:pt>
                <c:pt idx="314">
                  <c:v>7.7865500000000001</c:v>
                </c:pt>
                <c:pt idx="315">
                  <c:v>7.6046300000000002</c:v>
                </c:pt>
                <c:pt idx="316">
                  <c:v>7.4253899999999993</c:v>
                </c:pt>
                <c:pt idx="317">
                  <c:v>7.2488099999999998</c:v>
                </c:pt>
                <c:pt idx="318">
                  <c:v>7.0748499999999996</c:v>
                </c:pt>
                <c:pt idx="319">
                  <c:v>6.9034899999999997</c:v>
                </c:pt>
                <c:pt idx="320">
                  <c:v>6.7347799999999998</c:v>
                </c:pt>
                <c:pt idx="321">
                  <c:v>6.5687000000000006</c:v>
                </c:pt>
                <c:pt idx="322">
                  <c:v>6.4052299999999995</c:v>
                </c:pt>
                <c:pt idx="323">
                  <c:v>6.2443900000000001</c:v>
                </c:pt>
                <c:pt idx="324">
                  <c:v>6.0861799999999997</c:v>
                </c:pt>
                <c:pt idx="325">
                  <c:v>5.9305699999999995</c:v>
                </c:pt>
                <c:pt idx="326">
                  <c:v>5.7775600000000003</c:v>
                </c:pt>
                <c:pt idx="327">
                  <c:v>5.6271399999999998</c:v>
                </c:pt>
                <c:pt idx="328">
                  <c:v>5.4792799999999993</c:v>
                </c:pt>
                <c:pt idx="329">
                  <c:v>5.3339800000000004</c:v>
                </c:pt>
                <c:pt idx="330">
                  <c:v>5.1912700000000003</c:v>
                </c:pt>
                <c:pt idx="331">
                  <c:v>5.0511100000000004</c:v>
                </c:pt>
                <c:pt idx="332">
                  <c:v>4.9134599999999997</c:v>
                </c:pt>
                <c:pt idx="333">
                  <c:v>4.7783600000000002</c:v>
                </c:pt>
                <c:pt idx="334">
                  <c:v>4.6457599999999992</c:v>
                </c:pt>
                <c:pt idx="335">
                  <c:v>4.5156500000000008</c:v>
                </c:pt>
                <c:pt idx="336">
                  <c:v>4.3879899999999994</c:v>
                </c:pt>
                <c:pt idx="337">
                  <c:v>4.2628199999999996</c:v>
                </c:pt>
                <c:pt idx="338">
                  <c:v>4.1401199999999996</c:v>
                </c:pt>
                <c:pt idx="339">
                  <c:v>4.0198499999999999</c:v>
                </c:pt>
                <c:pt idx="340">
                  <c:v>3.9019599999999999</c:v>
                </c:pt>
                <c:pt idx="341">
                  <c:v>3.7864900000000001</c:v>
                </c:pt>
                <c:pt idx="342">
                  <c:v>3.6733899999999999</c:v>
                </c:pt>
                <c:pt idx="343">
                  <c:v>3.5626600000000002</c:v>
                </c:pt>
                <c:pt idx="344">
                  <c:v>3.4542800000000002</c:v>
                </c:pt>
                <c:pt idx="345">
                  <c:v>3.34822</c:v>
                </c:pt>
                <c:pt idx="346">
                  <c:v>3.2444800000000003</c:v>
                </c:pt>
                <c:pt idx="347">
                  <c:v>3.1430199999999999</c:v>
                </c:pt>
                <c:pt idx="348">
                  <c:v>3.04386</c:v>
                </c:pt>
                <c:pt idx="349">
                  <c:v>2.94693</c:v>
                </c:pt>
                <c:pt idx="350">
                  <c:v>2.8522500000000002</c:v>
                </c:pt>
                <c:pt idx="351">
                  <c:v>2.7597799999999997</c:v>
                </c:pt>
                <c:pt idx="352">
                  <c:v>2.6694900000000001</c:v>
                </c:pt>
                <c:pt idx="353">
                  <c:v>2.5813699999999997</c:v>
                </c:pt>
                <c:pt idx="354">
                  <c:v>2.49539</c:v>
                </c:pt>
                <c:pt idx="355">
                  <c:v>2.4115099999999998</c:v>
                </c:pt>
                <c:pt idx="356">
                  <c:v>2.3297300000000001</c:v>
                </c:pt>
                <c:pt idx="357">
                  <c:v>2.2500100000000001</c:v>
                </c:pt>
                <c:pt idx="358">
                  <c:v>2.17232</c:v>
                </c:pt>
                <c:pt idx="359">
                  <c:v>2.09666</c:v>
                </c:pt>
                <c:pt idx="360">
                  <c:v>2.0230000000000001</c:v>
                </c:pt>
                <c:pt idx="361">
                  <c:v>1.9512700000000001</c:v>
                </c:pt>
                <c:pt idx="362">
                  <c:v>1.8815</c:v>
                </c:pt>
                <c:pt idx="363">
                  <c:v>1.8136300000000001</c:v>
                </c:pt>
                <c:pt idx="364">
                  <c:v>1.7476200000000002</c:v>
                </c:pt>
                <c:pt idx="365">
                  <c:v>1.6834499999999999</c:v>
                </c:pt>
                <c:pt idx="366">
                  <c:v>1.6211000000000002</c:v>
                </c:pt>
                <c:pt idx="367">
                  <c:v>1.56054</c:v>
                </c:pt>
                <c:pt idx="368">
                  <c:v>1.5017500000000001</c:v>
                </c:pt>
                <c:pt idx="369">
                  <c:v>1.4446999999999999</c:v>
                </c:pt>
                <c:pt idx="370">
                  <c:v>1.3893600000000002</c:v>
                </c:pt>
                <c:pt idx="371">
                  <c:v>1.3356999999999999</c:v>
                </c:pt>
                <c:pt idx="372">
                  <c:v>1.2836799999999999</c:v>
                </c:pt>
                <c:pt idx="373">
                  <c:v>1.2332799999999999</c:v>
                </c:pt>
                <c:pt idx="374">
                  <c:v>1.1844600000000001</c:v>
                </c:pt>
                <c:pt idx="375">
                  <c:v>1.1372000000000002</c:v>
                </c:pt>
                <c:pt idx="376">
                  <c:v>1.09145</c:v>
                </c:pt>
                <c:pt idx="377">
                  <c:v>1.0472000000000001</c:v>
                </c:pt>
                <c:pt idx="378">
                  <c:v>1.00441</c:v>
                </c:pt>
                <c:pt idx="379">
                  <c:v>0.96305099999999999</c:v>
                </c:pt>
                <c:pt idx="380">
                  <c:v>0.92310099999999995</c:v>
                </c:pt>
                <c:pt idx="381">
                  <c:v>0.88451299999999999</c:v>
                </c:pt>
                <c:pt idx="382">
                  <c:v>0.84726800000000002</c:v>
                </c:pt>
                <c:pt idx="383">
                  <c:v>0.81133</c:v>
                </c:pt>
                <c:pt idx="384">
                  <c:v>0.77665299999999993</c:v>
                </c:pt>
                <c:pt idx="385">
                  <c:v>0.74323099999999998</c:v>
                </c:pt>
                <c:pt idx="386">
                  <c:v>0.71102299999999996</c:v>
                </c:pt>
                <c:pt idx="387">
                  <c:v>0.67998199999999998</c:v>
                </c:pt>
                <c:pt idx="388">
                  <c:v>0.65009300000000003</c:v>
                </c:pt>
                <c:pt idx="389">
                  <c:v>0.62132300000000007</c:v>
                </c:pt>
                <c:pt idx="390">
                  <c:v>0.59365199999999996</c:v>
                </c:pt>
                <c:pt idx="391">
                  <c:v>0.56704200000000005</c:v>
                </c:pt>
                <c:pt idx="392">
                  <c:v>0.54146099999999997</c:v>
                </c:pt>
                <c:pt idx="393">
                  <c:v>0.51688199999999995</c:v>
                </c:pt>
                <c:pt idx="394">
                  <c:v>0.49327400000000005</c:v>
                </c:pt>
                <c:pt idx="395">
                  <c:v>0.470609</c:v>
                </c:pt>
                <c:pt idx="396">
                  <c:v>0.44885900000000001</c:v>
                </c:pt>
                <c:pt idx="397">
                  <c:v>0.42798999999999998</c:v>
                </c:pt>
                <c:pt idx="398">
                  <c:v>0.40798800000000002</c:v>
                </c:pt>
                <c:pt idx="399">
                  <c:v>0.38880999999999999</c:v>
                </c:pt>
                <c:pt idx="400">
                  <c:v>0.37043500000000001</c:v>
                </c:pt>
                <c:pt idx="401">
                  <c:v>0.35283999999999999</c:v>
                </c:pt>
                <c:pt idx="402">
                  <c:v>0.33599900000000005</c:v>
                </c:pt>
                <c:pt idx="403">
                  <c:v>0.31988699999999998</c:v>
                </c:pt>
                <c:pt idx="404">
                  <c:v>0.30447400000000002</c:v>
                </c:pt>
                <c:pt idx="405">
                  <c:v>0.28973300000000002</c:v>
                </c:pt>
                <c:pt idx="406">
                  <c:v>0.27564799999999995</c:v>
                </c:pt>
                <c:pt idx="407">
                  <c:v>0.26218900000000001</c:v>
                </c:pt>
                <c:pt idx="408">
                  <c:v>0.24933699999999998</c:v>
                </c:pt>
                <c:pt idx="409">
                  <c:v>0.237063</c:v>
                </c:pt>
                <c:pt idx="410">
                  <c:v>0.225351</c:v>
                </c:pt>
                <c:pt idx="411">
                  <c:v>0.21417499999999998</c:v>
                </c:pt>
                <c:pt idx="412">
                  <c:v>0.20352200000000001</c:v>
                </c:pt>
                <c:pt idx="413">
                  <c:v>0.19336399999999998</c:v>
                </c:pt>
                <c:pt idx="414">
                  <c:v>0.18368499999999999</c:v>
                </c:pt>
                <c:pt idx="415">
                  <c:v>0.174461</c:v>
                </c:pt>
                <c:pt idx="416">
                  <c:v>0.16567200000000001</c:v>
                </c:pt>
                <c:pt idx="417">
                  <c:v>0.157303</c:v>
                </c:pt>
                <c:pt idx="418">
                  <c:v>0.149337</c:v>
                </c:pt>
                <c:pt idx="419">
                  <c:v>0.14175699999999999</c:v>
                </c:pt>
                <c:pt idx="420">
                  <c:v>0.134545</c:v>
                </c:pt>
                <c:pt idx="421">
                  <c:v>0.12768699999999999</c:v>
                </c:pt>
                <c:pt idx="422">
                  <c:v>0.121168</c:v>
                </c:pt>
                <c:pt idx="423">
                  <c:v>0.11497099999999999</c:v>
                </c:pt>
                <c:pt idx="424">
                  <c:v>0.109083</c:v>
                </c:pt>
                <c:pt idx="425">
                  <c:v>0.103488</c:v>
                </c:pt>
                <c:pt idx="426">
                  <c:v>9.8174399999999995E-2</c:v>
                </c:pt>
                <c:pt idx="427">
                  <c:v>9.31284E-2</c:v>
                </c:pt>
                <c:pt idx="428">
                  <c:v>8.8337200000000005E-2</c:v>
                </c:pt>
                <c:pt idx="429">
                  <c:v>8.3789599999999992E-2</c:v>
                </c:pt>
                <c:pt idx="430">
                  <c:v>7.9473500000000002E-2</c:v>
                </c:pt>
                <c:pt idx="431">
                  <c:v>7.5377599999999989E-2</c:v>
                </c:pt>
                <c:pt idx="432">
                  <c:v>7.1493200000000007E-2</c:v>
                </c:pt>
                <c:pt idx="433">
                  <c:v>6.7806999999999992E-2</c:v>
                </c:pt>
                <c:pt idx="434">
                  <c:v>6.4310599999999996E-2</c:v>
                </c:pt>
                <c:pt idx="435">
                  <c:v>6.0995000000000001E-2</c:v>
                </c:pt>
                <c:pt idx="436">
                  <c:v>5.7851E-2</c:v>
                </c:pt>
                <c:pt idx="437">
                  <c:v>5.4870899999999993E-2</c:v>
                </c:pt>
                <c:pt idx="438">
                  <c:v>5.20457E-2</c:v>
                </c:pt>
                <c:pt idx="439">
                  <c:v>4.9368099999999998E-2</c:v>
                </c:pt>
                <c:pt idx="440">
                  <c:v>4.6830400000000001E-2</c:v>
                </c:pt>
                <c:pt idx="441">
                  <c:v>4.4425799999999994E-2</c:v>
                </c:pt>
                <c:pt idx="442">
                  <c:v>4.2147300000000006E-2</c:v>
                </c:pt>
                <c:pt idx="443">
                  <c:v>3.9988499999999996E-2</c:v>
                </c:pt>
                <c:pt idx="444">
                  <c:v>3.7942299999999998E-2</c:v>
                </c:pt>
                <c:pt idx="445">
                  <c:v>3.60037E-2</c:v>
                </c:pt>
                <c:pt idx="446">
                  <c:v>3.4167400000000001E-2</c:v>
                </c:pt>
                <c:pt idx="447">
                  <c:v>3.24278E-2</c:v>
                </c:pt>
                <c:pt idx="448">
                  <c:v>3.07798E-2</c:v>
                </c:pt>
                <c:pt idx="449">
                  <c:v>2.9218599999999997E-2</c:v>
                </c:pt>
                <c:pt idx="450">
                  <c:v>2.7739999999999997E-2</c:v>
                </c:pt>
                <c:pt idx="451">
                  <c:v>2.63392E-2</c:v>
                </c:pt>
                <c:pt idx="452">
                  <c:v>2.5012300000000001E-2</c:v>
                </c:pt>
                <c:pt idx="453">
                  <c:v>2.3754999999999998E-2</c:v>
                </c:pt>
                <c:pt idx="454">
                  <c:v>2.25641E-2</c:v>
                </c:pt>
                <c:pt idx="455">
                  <c:v>2.1435699999999999E-2</c:v>
                </c:pt>
                <c:pt idx="456">
                  <c:v>2.0367E-2</c:v>
                </c:pt>
                <c:pt idx="457">
                  <c:v>1.9354299999999998E-2</c:v>
                </c:pt>
                <c:pt idx="458">
                  <c:v>1.8394899999999999E-2</c:v>
                </c:pt>
                <c:pt idx="459">
                  <c:v>1.74856E-2</c:v>
                </c:pt>
                <c:pt idx="460">
                  <c:v>1.6623899999999997E-2</c:v>
                </c:pt>
                <c:pt idx="461">
                  <c:v>1.58072E-2</c:v>
                </c:pt>
                <c:pt idx="462">
                  <c:v>1.50332E-2</c:v>
                </c:pt>
                <c:pt idx="463">
                  <c:v>1.42995E-2</c:v>
                </c:pt>
                <c:pt idx="464">
                  <c:v>1.3604E-2</c:v>
                </c:pt>
                <c:pt idx="465">
                  <c:v>1.29447E-2</c:v>
                </c:pt>
                <c:pt idx="466">
                  <c:v>1.2319499999999999E-2</c:v>
                </c:pt>
                <c:pt idx="467">
                  <c:v>1.1726799999999999E-2</c:v>
                </c:pt>
                <c:pt idx="468">
                  <c:v>1.11647E-2</c:v>
                </c:pt>
                <c:pt idx="469">
                  <c:v>1.06315E-2</c:v>
                </c:pt>
                <c:pt idx="470">
                  <c:v>1.01257E-2</c:v>
                </c:pt>
                <c:pt idx="471">
                  <c:v>9.6458800000000008E-3</c:v>
                </c:pt>
                <c:pt idx="472">
                  <c:v>9.1906899999999996E-3</c:v>
                </c:pt>
                <c:pt idx="473">
                  <c:v>8.7586599999999997E-3</c:v>
                </c:pt>
                <c:pt idx="474">
                  <c:v>8.3487300000000004E-3</c:v>
                </c:pt>
                <c:pt idx="475">
                  <c:v>7.9595799999999991E-3</c:v>
                </c:pt>
                <c:pt idx="476">
                  <c:v>7.5901199999999997E-3</c:v>
                </c:pt>
                <c:pt idx="477">
                  <c:v>7.2394599999999996E-3</c:v>
                </c:pt>
                <c:pt idx="478">
                  <c:v>6.9063800000000002E-3</c:v>
                </c:pt>
                <c:pt idx="479">
                  <c:v>6.5899600000000006E-3</c:v>
                </c:pt>
                <c:pt idx="480">
                  <c:v>6.2893200000000002E-3</c:v>
                </c:pt>
                <c:pt idx="481">
                  <c:v>6.0037400000000005E-3</c:v>
                </c:pt>
                <c:pt idx="482">
                  <c:v>5.7323599999999997E-3</c:v>
                </c:pt>
                <c:pt idx="483">
                  <c:v>5.4744700000000004E-3</c:v>
                </c:pt>
                <c:pt idx="484">
                  <c:v>5.2292800000000002E-3</c:v>
                </c:pt>
                <c:pt idx="485">
                  <c:v>4.9961299999999997E-3</c:v>
                </c:pt>
                <c:pt idx="486">
                  <c:v>4.7743500000000001E-3</c:v>
                </c:pt>
                <c:pt idx="487">
                  <c:v>4.5634899999999999E-3</c:v>
                </c:pt>
                <c:pt idx="488">
                  <c:v>4.3628900000000003E-3</c:v>
                </c:pt>
                <c:pt idx="489">
                  <c:v>4.17206E-3</c:v>
                </c:pt>
                <c:pt idx="490">
                  <c:v>3.9904099999999998E-3</c:v>
                </c:pt>
                <c:pt idx="491">
                  <c:v>3.81723E-3</c:v>
                </c:pt>
                <c:pt idx="492">
                  <c:v>3.6516500000000002E-3</c:v>
                </c:pt>
                <c:pt idx="493">
                  <c:v>3.4942700000000003E-3</c:v>
                </c:pt>
                <c:pt idx="494">
                  <c:v>3.3449E-3</c:v>
                </c:pt>
                <c:pt idx="495">
                  <c:v>3.202E-3</c:v>
                </c:pt>
                <c:pt idx="496">
                  <c:v>3.0655999999999999E-3</c:v>
                </c:pt>
                <c:pt idx="497">
                  <c:v>2.9365000000000003E-3</c:v>
                </c:pt>
                <c:pt idx="498">
                  <c:v>2.8132600000000002E-3</c:v>
                </c:pt>
                <c:pt idx="499">
                  <c:v>2.6952500000000002E-3</c:v>
                </c:pt>
                <c:pt idx="500">
                  <c:v>2.5825800000000001E-3</c:v>
                </c:pt>
                <c:pt idx="501">
                  <c:v>2.4758099999999997E-3</c:v>
                </c:pt>
                <c:pt idx="502">
                  <c:v>2.37463E-3</c:v>
                </c:pt>
                <c:pt idx="503">
                  <c:v>2.2787100000000002E-3</c:v>
                </c:pt>
                <c:pt idx="504">
                  <c:v>2.1872999999999997E-3</c:v>
                </c:pt>
                <c:pt idx="505">
                  <c:v>2.0996999999999999E-3</c:v>
                </c:pt>
                <c:pt idx="506">
                  <c:v>2.0157E-3</c:v>
                </c:pt>
                <c:pt idx="507">
                  <c:v>1.9351899999999998E-3</c:v>
                </c:pt>
                <c:pt idx="508">
                  <c:v>1.8582799999999999E-3</c:v>
                </c:pt>
                <c:pt idx="509">
                  <c:v>1.78481E-3</c:v>
                </c:pt>
                <c:pt idx="510">
                  <c:v>1.71459E-3</c:v>
                </c:pt>
                <c:pt idx="511">
                  <c:v>1.6474999999999999E-3</c:v>
                </c:pt>
                <c:pt idx="512">
                  <c:v>1.5833599999999998E-3</c:v>
                </c:pt>
                <c:pt idx="513">
                  <c:v>1.5220499999999998E-3</c:v>
                </c:pt>
                <c:pt idx="514">
                  <c:v>1.46342E-3</c:v>
                </c:pt>
                <c:pt idx="515">
                  <c:v>1.4073499999999999E-3</c:v>
                </c:pt>
                <c:pt idx="516">
                  <c:v>1.3537099999999999E-3</c:v>
                </c:pt>
                <c:pt idx="517">
                  <c:v>1.3023900000000001E-3</c:v>
                </c:pt>
                <c:pt idx="518">
                  <c:v>1.2532699999999999E-3</c:v>
                </c:pt>
                <c:pt idx="519">
                  <c:v>1.20626E-3</c:v>
                </c:pt>
                <c:pt idx="520">
                  <c:v>1.16124E-3</c:v>
                </c:pt>
                <c:pt idx="521">
                  <c:v>1.1180600000000001E-3</c:v>
                </c:pt>
                <c:pt idx="522">
                  <c:v>1.0766300000000001E-3</c:v>
                </c:pt>
                <c:pt idx="523">
                  <c:v>1.0368599999999999E-3</c:v>
                </c:pt>
                <c:pt idx="524">
                  <c:v>9.986550000000002E-4</c:v>
                </c:pt>
                <c:pt idx="525">
                  <c:v>9.6194899999999992E-4</c:v>
                </c:pt>
                <c:pt idx="526">
                  <c:v>9.2666299999999999E-4</c:v>
                </c:pt>
                <c:pt idx="527">
                  <c:v>8.9272799999999997E-4</c:v>
                </c:pt>
                <c:pt idx="528">
                  <c:v>8.6007900000000003E-4</c:v>
                </c:pt>
                <c:pt idx="529">
                  <c:v>8.2865399999999996E-4</c:v>
                </c:pt>
                <c:pt idx="530">
                  <c:v>7.9839699999999995E-4</c:v>
                </c:pt>
                <c:pt idx="531">
                  <c:v>7.6925400000000003E-4</c:v>
                </c:pt>
                <c:pt idx="532">
                  <c:v>7.4117300000000003E-4</c:v>
                </c:pt>
                <c:pt idx="533">
                  <c:v>7.1410600000000005E-4</c:v>
                </c:pt>
                <c:pt idx="534">
                  <c:v>6.8800899999999995E-4</c:v>
                </c:pt>
                <c:pt idx="535">
                  <c:v>6.6283800000000001E-4</c:v>
                </c:pt>
                <c:pt idx="536">
                  <c:v>6.3855400000000005E-4</c:v>
                </c:pt>
                <c:pt idx="537">
                  <c:v>6.15118E-4</c:v>
                </c:pt>
                <c:pt idx="538">
                  <c:v>5.9249399999999994E-4</c:v>
                </c:pt>
                <c:pt idx="539">
                  <c:v>5.70649E-4</c:v>
                </c:pt>
                <c:pt idx="540">
                  <c:v>5.4955E-4</c:v>
                </c:pt>
                <c:pt idx="541">
                  <c:v>5.2916699999999998E-4</c:v>
                </c:pt>
                <c:pt idx="542">
                  <c:v>5.0946999999999993E-4</c:v>
                </c:pt>
                <c:pt idx="543">
                  <c:v>4.9043399999999999E-4</c:v>
                </c:pt>
                <c:pt idx="544">
                  <c:v>4.7203099999999998E-4</c:v>
                </c:pt>
                <c:pt idx="545">
                  <c:v>4.5423699999999997E-4</c:v>
                </c:pt>
                <c:pt idx="546">
                  <c:v>4.3702900000000002E-4</c:v>
                </c:pt>
                <c:pt idx="547">
                  <c:v>4.2038500000000001E-4</c:v>
                </c:pt>
                <c:pt idx="548">
                  <c:v>4.0428300000000002E-4</c:v>
                </c:pt>
                <c:pt idx="549">
                  <c:v>3.8870399999999997E-4</c:v>
                </c:pt>
                <c:pt idx="550">
                  <c:v>3.7362799999999998E-4</c:v>
                </c:pt>
                <c:pt idx="551">
                  <c:v>3.59038E-4</c:v>
                </c:pt>
                <c:pt idx="552">
                  <c:v>3.4491600000000002E-4</c:v>
                </c:pt>
                <c:pt idx="553">
                  <c:v>3.3124500000000003E-4</c:v>
                </c:pt>
                <c:pt idx="554">
                  <c:v>3.1800999999999997E-4</c:v>
                </c:pt>
                <c:pt idx="555">
                  <c:v>3.05197E-4</c:v>
                </c:pt>
                <c:pt idx="556">
                  <c:v>2.9279099999999998E-4</c:v>
                </c:pt>
                <c:pt idx="557">
                  <c:v>2.8077800000000003E-4</c:v>
                </c:pt>
                <c:pt idx="558">
                  <c:v>2.69146E-4</c:v>
                </c:pt>
                <c:pt idx="559">
                  <c:v>2.5788199999999997E-4</c:v>
                </c:pt>
                <c:pt idx="560">
                  <c:v>2.4697500000000003E-4</c:v>
                </c:pt>
                <c:pt idx="561">
                  <c:v>2.3641299999999999E-4</c:v>
                </c:pt>
                <c:pt idx="562">
                  <c:v>2.26185E-4</c:v>
                </c:pt>
                <c:pt idx="563">
                  <c:v>2.1628200000000001E-4</c:v>
                </c:pt>
                <c:pt idx="564">
                  <c:v>2.0669300000000001E-4</c:v>
                </c:pt>
                <c:pt idx="565">
                  <c:v>1.9741E-4</c:v>
                </c:pt>
                <c:pt idx="566">
                  <c:v>1.8842299999999998E-4</c:v>
                </c:pt>
                <c:pt idx="567">
                  <c:v>1.79724E-4</c:v>
                </c:pt>
                <c:pt idx="568">
                  <c:v>1.7130500000000001E-4</c:v>
                </c:pt>
                <c:pt idx="569">
                  <c:v>1.63158E-4</c:v>
                </c:pt>
                <c:pt idx="570">
                  <c:v>1.5527499999999999E-4</c:v>
                </c:pt>
                <c:pt idx="571">
                  <c:v>1.4765000000000001E-4</c:v>
                </c:pt>
                <c:pt idx="572">
                  <c:v>1.4027500000000001E-4</c:v>
                </c:pt>
                <c:pt idx="573">
                  <c:v>1.33144E-4</c:v>
                </c:pt>
                <c:pt idx="574">
                  <c:v>1.2625200000000001E-4</c:v>
                </c:pt>
                <c:pt idx="575">
                  <c:v>1.19591E-4</c:v>
                </c:pt>
                <c:pt idx="576">
                  <c:v>1.13156E-4</c:v>
                </c:pt>
                <c:pt idx="577">
                  <c:v>1.0694200000000001E-4</c:v>
                </c:pt>
                <c:pt idx="578">
                  <c:v>1.0094399999999999E-4</c:v>
                </c:pt>
                <c:pt idx="579">
                  <c:v>9.515669999999999E-5</c:v>
                </c:pt>
                <c:pt idx="580">
                  <c:v>8.9575200000000009E-5</c:v>
                </c:pt>
                <c:pt idx="581">
                  <c:v>8.4194999999999989E-5</c:v>
                </c:pt>
                <c:pt idx="582">
                  <c:v>7.9012000000000009E-5</c:v>
                </c:pt>
                <c:pt idx="583">
                  <c:v>7.4021899999999997E-5</c:v>
                </c:pt>
                <c:pt idx="584">
                  <c:v>6.9220799999999993E-5</c:v>
                </c:pt>
                <c:pt idx="585">
                  <c:v>6.4604999999999996E-5</c:v>
                </c:pt>
                <c:pt idx="586">
                  <c:v>6.0170899999999997E-5</c:v>
                </c:pt>
                <c:pt idx="587">
                  <c:v>5.5915100000000003E-5</c:v>
                </c:pt>
                <c:pt idx="588">
                  <c:v>5.1834299999999999E-5</c:v>
                </c:pt>
                <c:pt idx="589">
                  <c:v>4.79255E-5</c:v>
                </c:pt>
                <c:pt idx="590">
                  <c:v>4.4185699999999999E-5</c:v>
                </c:pt>
                <c:pt idx="591">
                  <c:v>4.0612199999999997E-5</c:v>
                </c:pt>
                <c:pt idx="592">
                  <c:v>3.7202300000000001E-5</c:v>
                </c:pt>
                <c:pt idx="593">
                  <c:v>3.39536E-5</c:v>
                </c:pt>
                <c:pt idx="594">
                  <c:v>3.08636E-5</c:v>
                </c:pt>
                <c:pt idx="595">
                  <c:v>2.7930199999999999E-5</c:v>
                </c:pt>
                <c:pt idx="596">
                  <c:v>2.5151300000000001E-5</c:v>
                </c:pt>
                <c:pt idx="597">
                  <c:v>2.2524899999999998E-5</c:v>
                </c:pt>
                <c:pt idx="598">
                  <c:v>2.0049299999999998E-5</c:v>
                </c:pt>
                <c:pt idx="599">
                  <c:v>1.7722699999999999E-5</c:v>
                </c:pt>
                <c:pt idx="600">
                  <c:v>1.5543500000000001E-5</c:v>
                </c:pt>
                <c:pt idx="601">
                  <c:v>1.35103E-5</c:v>
                </c:pt>
                <c:pt idx="602">
                  <c:v>1.16219E-5</c:v>
                </c:pt>
                <c:pt idx="603">
                  <c:v>9.8769700000000001E-6</c:v>
                </c:pt>
                <c:pt idx="604">
                  <c:v>8.2745300000000005E-6</c:v>
                </c:pt>
                <c:pt idx="605">
                  <c:v>6.8136700000000001E-6</c:v>
                </c:pt>
                <c:pt idx="606">
                  <c:v>5.4936299999999998E-6</c:v>
                </c:pt>
                <c:pt idx="607">
                  <c:v>4.3138500000000002E-6</c:v>
                </c:pt>
                <c:pt idx="608">
                  <c:v>3.2739199999999998E-6</c:v>
                </c:pt>
                <c:pt idx="609">
                  <c:v>2.3737100000000001E-6</c:v>
                </c:pt>
                <c:pt idx="610">
                  <c:v>1.6133800000000002E-6</c:v>
                </c:pt>
                <c:pt idx="611">
                  <c:v>9.9356200000000012E-7</c:v>
                </c:pt>
                <c:pt idx="612">
                  <c:v>5.1564600000000009E-7</c:v>
                </c:pt>
                <c:pt idx="613">
                  <c:v>1.8268300000000002E-7</c:v>
                </c:pt>
                <c:pt idx="614">
                  <c:v>3.2928200000000002E-9</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0</c:v>
                </c:pt>
                <c:pt idx="711">
                  <c:v>0</c:v>
                </c:pt>
                <c:pt idx="712">
                  <c:v>0</c:v>
                </c:pt>
                <c:pt idx="713">
                  <c:v>0</c:v>
                </c:pt>
                <c:pt idx="714">
                  <c:v>0</c:v>
                </c:pt>
                <c:pt idx="715">
                  <c:v>0</c:v>
                </c:pt>
                <c:pt idx="716">
                  <c:v>0</c:v>
                </c:pt>
                <c:pt idx="717">
                  <c:v>0</c:v>
                </c:pt>
                <c:pt idx="718">
                  <c:v>0</c:v>
                </c:pt>
                <c:pt idx="719">
                  <c:v>0</c:v>
                </c:pt>
                <c:pt idx="720">
                  <c:v>0</c:v>
                </c:pt>
                <c:pt idx="721">
                  <c:v>0</c:v>
                </c:pt>
                <c:pt idx="722">
                  <c:v>0</c:v>
                </c:pt>
                <c:pt idx="723">
                  <c:v>0</c:v>
                </c:pt>
                <c:pt idx="724">
                  <c:v>0</c:v>
                </c:pt>
                <c:pt idx="725">
                  <c:v>0</c:v>
                </c:pt>
                <c:pt idx="726">
                  <c:v>0</c:v>
                </c:pt>
                <c:pt idx="727">
                  <c:v>0</c:v>
                </c:pt>
                <c:pt idx="728">
                  <c:v>0</c:v>
                </c:pt>
                <c:pt idx="729">
                  <c:v>0</c:v>
                </c:pt>
                <c:pt idx="730">
                  <c:v>0</c:v>
                </c:pt>
                <c:pt idx="731">
                  <c:v>0</c:v>
                </c:pt>
                <c:pt idx="732">
                  <c:v>0</c:v>
                </c:pt>
                <c:pt idx="733">
                  <c:v>0</c:v>
                </c:pt>
                <c:pt idx="734">
                  <c:v>0</c:v>
                </c:pt>
                <c:pt idx="735">
                  <c:v>0</c:v>
                </c:pt>
                <c:pt idx="736">
                  <c:v>0</c:v>
                </c:pt>
                <c:pt idx="737">
                  <c:v>0</c:v>
                </c:pt>
                <c:pt idx="738">
                  <c:v>0</c:v>
                </c:pt>
                <c:pt idx="739">
                  <c:v>0</c:v>
                </c:pt>
                <c:pt idx="740">
                  <c:v>0</c:v>
                </c:pt>
                <c:pt idx="741">
                  <c:v>0</c:v>
                </c:pt>
                <c:pt idx="742">
                  <c:v>0</c:v>
                </c:pt>
                <c:pt idx="743">
                  <c:v>0</c:v>
                </c:pt>
                <c:pt idx="744">
                  <c:v>0</c:v>
                </c:pt>
                <c:pt idx="745">
                  <c:v>0</c:v>
                </c:pt>
                <c:pt idx="746">
                  <c:v>0</c:v>
                </c:pt>
                <c:pt idx="747">
                  <c:v>0</c:v>
                </c:pt>
                <c:pt idx="748">
                  <c:v>0</c:v>
                </c:pt>
                <c:pt idx="749">
                  <c:v>0</c:v>
                </c:pt>
                <c:pt idx="750">
                  <c:v>0</c:v>
                </c:pt>
                <c:pt idx="751">
                  <c:v>0</c:v>
                </c:pt>
                <c:pt idx="752">
                  <c:v>0</c:v>
                </c:pt>
                <c:pt idx="753">
                  <c:v>0</c:v>
                </c:pt>
                <c:pt idx="754">
                  <c:v>0</c:v>
                </c:pt>
                <c:pt idx="755">
                  <c:v>0</c:v>
                </c:pt>
                <c:pt idx="756">
                  <c:v>0</c:v>
                </c:pt>
                <c:pt idx="757">
                  <c:v>0</c:v>
                </c:pt>
                <c:pt idx="758">
                  <c:v>0</c:v>
                </c:pt>
                <c:pt idx="759">
                  <c:v>0</c:v>
                </c:pt>
                <c:pt idx="760">
                  <c:v>0</c:v>
                </c:pt>
                <c:pt idx="761">
                  <c:v>0</c:v>
                </c:pt>
                <c:pt idx="762">
                  <c:v>0</c:v>
                </c:pt>
                <c:pt idx="763">
                  <c:v>0</c:v>
                </c:pt>
                <c:pt idx="764">
                  <c:v>0</c:v>
                </c:pt>
                <c:pt idx="765">
                  <c:v>0</c:v>
                </c:pt>
                <c:pt idx="766">
                  <c:v>0</c:v>
                </c:pt>
                <c:pt idx="767">
                  <c:v>0</c:v>
                </c:pt>
                <c:pt idx="768">
                  <c:v>0</c:v>
                </c:pt>
                <c:pt idx="769">
                  <c:v>0</c:v>
                </c:pt>
                <c:pt idx="770">
                  <c:v>0</c:v>
                </c:pt>
                <c:pt idx="771">
                  <c:v>0</c:v>
                </c:pt>
                <c:pt idx="772">
                  <c:v>0</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0</c:v>
                </c:pt>
                <c:pt idx="801">
                  <c:v>0</c:v>
                </c:pt>
                <c:pt idx="802">
                  <c:v>0</c:v>
                </c:pt>
                <c:pt idx="803">
                  <c:v>0</c:v>
                </c:pt>
                <c:pt idx="804">
                  <c:v>0</c:v>
                </c:pt>
                <c:pt idx="805">
                  <c:v>0</c:v>
                </c:pt>
                <c:pt idx="806">
                  <c:v>0</c:v>
                </c:pt>
                <c:pt idx="807">
                  <c:v>0</c:v>
                </c:pt>
                <c:pt idx="808">
                  <c:v>0</c:v>
                </c:pt>
                <c:pt idx="809">
                  <c:v>0</c:v>
                </c:pt>
                <c:pt idx="810">
                  <c:v>0</c:v>
                </c:pt>
                <c:pt idx="811">
                  <c:v>0</c:v>
                </c:pt>
                <c:pt idx="812">
                  <c:v>0</c:v>
                </c:pt>
                <c:pt idx="813">
                  <c:v>0</c:v>
                </c:pt>
                <c:pt idx="814">
                  <c:v>0</c:v>
                </c:pt>
                <c:pt idx="815">
                  <c:v>0</c:v>
                </c:pt>
                <c:pt idx="816">
                  <c:v>0</c:v>
                </c:pt>
                <c:pt idx="817">
                  <c:v>0</c:v>
                </c:pt>
                <c:pt idx="818">
                  <c:v>0</c:v>
                </c:pt>
                <c:pt idx="819">
                  <c:v>0</c:v>
                </c:pt>
                <c:pt idx="820">
                  <c:v>0</c:v>
                </c:pt>
                <c:pt idx="821">
                  <c:v>0</c:v>
                </c:pt>
                <c:pt idx="822">
                  <c:v>0</c:v>
                </c:pt>
                <c:pt idx="823">
                  <c:v>0</c:v>
                </c:pt>
                <c:pt idx="824">
                  <c:v>0</c:v>
                </c:pt>
                <c:pt idx="825">
                  <c:v>0</c:v>
                </c:pt>
                <c:pt idx="826">
                  <c:v>0</c:v>
                </c:pt>
                <c:pt idx="827">
                  <c:v>0</c:v>
                </c:pt>
                <c:pt idx="828">
                  <c:v>0</c:v>
                </c:pt>
                <c:pt idx="829">
                  <c:v>0</c:v>
                </c:pt>
                <c:pt idx="830">
                  <c:v>0</c:v>
                </c:pt>
                <c:pt idx="831">
                  <c:v>0</c:v>
                </c:pt>
                <c:pt idx="832">
                  <c:v>0</c:v>
                </c:pt>
                <c:pt idx="833">
                  <c:v>0</c:v>
                </c:pt>
                <c:pt idx="834">
                  <c:v>0</c:v>
                </c:pt>
                <c:pt idx="835">
                  <c:v>0</c:v>
                </c:pt>
                <c:pt idx="836">
                  <c:v>0</c:v>
                </c:pt>
                <c:pt idx="837">
                  <c:v>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pt idx="1001">
                  <c:v>0</c:v>
                </c:pt>
              </c:numCache>
            </c:numRef>
          </c:yVal>
          <c:smooth val="1"/>
          <c:extLst>
            <c:ext xmlns:c16="http://schemas.microsoft.com/office/drawing/2014/chart" uri="{C3380CC4-5D6E-409C-BE32-E72D297353CC}">
              <c16:uniqueId val="{00000000-1DE3-43AE-90D7-FCA0976B2D21}"/>
            </c:ext>
          </c:extLst>
        </c:ser>
        <c:dLbls>
          <c:showLegendKey val="0"/>
          <c:showVal val="0"/>
          <c:showCatName val="0"/>
          <c:showSerName val="0"/>
          <c:showPercent val="0"/>
          <c:showBubbleSize val="0"/>
        </c:dLbls>
        <c:axId val="790158216"/>
        <c:axId val="790158544"/>
      </c:scatterChart>
      <c:valAx>
        <c:axId val="790158216"/>
        <c:scaling>
          <c:orientation val="minMax"/>
          <c:max val="110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Length (nm)</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544"/>
        <c:crosses val="autoZero"/>
        <c:crossBetween val="midCat"/>
      </c:valAx>
      <c:valAx>
        <c:axId val="790158544"/>
        <c:scaling>
          <c:orientation val="minMax"/>
          <c:max val="2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Erecoil (keV)</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21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28Mg in Polyvinyltoluene</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5366733466933868"/>
          <c:y val="0.17222258675998833"/>
          <c:w val="0.78550423682009685"/>
          <c:h val="0.59759222805482648"/>
        </c:manualLayout>
      </c:layout>
      <c:scatterChart>
        <c:scatterStyle val="smoothMarker"/>
        <c:varyColors val="0"/>
        <c:ser>
          <c:idx val="0"/>
          <c:order val="0"/>
          <c:tx>
            <c:strRef>
              <c:f>'28Mg_Poly'!$A$3</c:f>
              <c:strCache>
                <c:ptCount val="1"/>
                <c:pt idx="0">
                  <c:v>SP_Elec(keV/μm)</c:v>
                </c:pt>
              </c:strCache>
            </c:strRef>
          </c:tx>
          <c:spPr>
            <a:ln w="12700" cap="rnd">
              <a:solidFill>
                <a:srgbClr val="0000FF"/>
              </a:solidFill>
              <a:round/>
            </a:ln>
            <a:effectLst/>
          </c:spPr>
          <c:marker>
            <c:symbol val="circle"/>
            <c:size val="3"/>
            <c:spPr>
              <a:solidFill>
                <a:srgbClr val="0000FF"/>
              </a:solidFill>
              <a:ln w="9525">
                <a:noFill/>
              </a:ln>
              <a:effectLst/>
            </c:spPr>
          </c:marker>
          <c:dPt>
            <c:idx val="74"/>
            <c:marker>
              <c:symbol val="circle"/>
              <c:size val="3"/>
              <c:spPr>
                <a:solidFill>
                  <a:srgbClr val="0000FF"/>
                </a:solidFill>
                <a:ln w="9525">
                  <a:noFill/>
                </a:ln>
                <a:effectLst/>
              </c:spPr>
            </c:marker>
            <c:bubble3D val="0"/>
            <c:spPr>
              <a:ln w="12700" cap="rnd">
                <a:noFill/>
                <a:round/>
              </a:ln>
              <a:effectLst/>
            </c:spPr>
            <c:extLst>
              <c:ext xmlns:c16="http://schemas.microsoft.com/office/drawing/2014/chart" uri="{C3380CC4-5D6E-409C-BE32-E72D297353CC}">
                <c16:uniqueId val="{00000001-E01F-4779-8ECF-41BAFDB51170}"/>
              </c:ext>
            </c:extLst>
          </c:dPt>
          <c:dPt>
            <c:idx val="79"/>
            <c:marker>
              <c:symbol val="circle"/>
              <c:size val="3"/>
              <c:spPr>
                <a:solidFill>
                  <a:srgbClr val="0000FF"/>
                </a:solidFill>
                <a:ln w="9525">
                  <a:noFill/>
                </a:ln>
                <a:effectLst/>
              </c:spPr>
            </c:marker>
            <c:bubble3D val="0"/>
            <c:spPr>
              <a:ln w="19050" cap="rnd">
                <a:solidFill>
                  <a:schemeClr val="accent1"/>
                </a:solidFill>
                <a:round/>
              </a:ln>
              <a:effectLst/>
            </c:spPr>
            <c:extLst>
              <c:ext xmlns:c16="http://schemas.microsoft.com/office/drawing/2014/chart" uri="{C3380CC4-5D6E-409C-BE32-E72D297353CC}">
                <c16:uniqueId val="{00000003-E01F-4779-8ECF-41BAFDB51170}"/>
              </c:ext>
            </c:extLst>
          </c:dPt>
          <c:xVal>
            <c:numRef>
              <c:f>'28Mg_Poly'!$B$2:$FA$2</c:f>
              <c:numCache>
                <c:formatCode>General</c:formatCode>
                <c:ptCount val="156"/>
                <c:pt idx="0">
                  <c:v>1.1000000000000001E-3</c:v>
                </c:pt>
                <c:pt idx="1">
                  <c:v>1.1999999999999999E-3</c:v>
                </c:pt>
                <c:pt idx="2">
                  <c:v>1.2999999999999999E-3</c:v>
                </c:pt>
                <c:pt idx="3">
                  <c:v>1.4E-3</c:v>
                </c:pt>
                <c:pt idx="4">
                  <c:v>1.5E-3</c:v>
                </c:pt>
                <c:pt idx="5">
                  <c:v>1.6000000000000001E-3</c:v>
                </c:pt>
                <c:pt idx="6">
                  <c:v>1.6999999999999999E-3</c:v>
                </c:pt>
                <c:pt idx="7">
                  <c:v>1.8E-3</c:v>
                </c:pt>
                <c:pt idx="8">
                  <c:v>2E-3</c:v>
                </c:pt>
                <c:pt idx="9">
                  <c:v>2.2499999999999998E-3</c:v>
                </c:pt>
                <c:pt idx="10">
                  <c:v>2.4999900000000001E-3</c:v>
                </c:pt>
                <c:pt idx="11">
                  <c:v>2.7499899999999999E-3</c:v>
                </c:pt>
                <c:pt idx="12">
                  <c:v>2.9999900000000001E-3</c:v>
                </c:pt>
                <c:pt idx="13">
                  <c:v>3.2499899999999999E-3</c:v>
                </c:pt>
                <c:pt idx="14">
                  <c:v>3.4999900000000001E-3</c:v>
                </c:pt>
                <c:pt idx="15">
                  <c:v>3.7499899999999999E-3</c:v>
                </c:pt>
                <c:pt idx="16">
                  <c:v>3.9999900000000001E-3</c:v>
                </c:pt>
                <c:pt idx="17">
                  <c:v>4.4999900000000006E-3</c:v>
                </c:pt>
                <c:pt idx="18">
                  <c:v>4.9999900000000002E-3</c:v>
                </c:pt>
                <c:pt idx="19">
                  <c:v>5.4999900000000006E-3</c:v>
                </c:pt>
                <c:pt idx="20">
                  <c:v>5.9999900000000002E-3</c:v>
                </c:pt>
                <c:pt idx="21">
                  <c:v>6.4999900000000006E-3</c:v>
                </c:pt>
                <c:pt idx="22">
                  <c:v>6.9999900000000002E-3</c:v>
                </c:pt>
                <c:pt idx="23">
                  <c:v>7.9999900000000002E-3</c:v>
                </c:pt>
                <c:pt idx="24">
                  <c:v>8.9999900000000011E-3</c:v>
                </c:pt>
                <c:pt idx="25">
                  <c:v>9.9999900000000003E-3</c:v>
                </c:pt>
                <c:pt idx="26">
                  <c:v>1.09999E-2</c:v>
                </c:pt>
                <c:pt idx="27">
                  <c:v>1.1999900000000001E-2</c:v>
                </c:pt>
                <c:pt idx="28">
                  <c:v>1.29999E-2</c:v>
                </c:pt>
                <c:pt idx="29">
                  <c:v>1.3999900000000001E-2</c:v>
                </c:pt>
                <c:pt idx="30">
                  <c:v>1.49999E-2</c:v>
                </c:pt>
                <c:pt idx="31">
                  <c:v>1.5999900000000001E-2</c:v>
                </c:pt>
                <c:pt idx="32">
                  <c:v>1.6999900000000002E-2</c:v>
                </c:pt>
                <c:pt idx="33">
                  <c:v>1.7999899999999999E-2</c:v>
                </c:pt>
                <c:pt idx="34">
                  <c:v>1.9999900000000001E-2</c:v>
                </c:pt>
                <c:pt idx="35">
                  <c:v>2.24999E-2</c:v>
                </c:pt>
                <c:pt idx="36">
                  <c:v>2.4999899999999999E-2</c:v>
                </c:pt>
                <c:pt idx="37">
                  <c:v>2.7499900000000001E-2</c:v>
                </c:pt>
                <c:pt idx="38">
                  <c:v>2.9999899999999999E-2</c:v>
                </c:pt>
                <c:pt idx="39">
                  <c:v>3.2499899999999998E-2</c:v>
                </c:pt>
                <c:pt idx="40">
                  <c:v>3.4999899999999994E-2</c:v>
                </c:pt>
                <c:pt idx="41">
                  <c:v>3.7499899999999996E-2</c:v>
                </c:pt>
                <c:pt idx="42">
                  <c:v>3.9999899999999998E-2</c:v>
                </c:pt>
                <c:pt idx="43">
                  <c:v>4.4999899999999995E-2</c:v>
                </c:pt>
                <c:pt idx="44">
                  <c:v>4.99999E-2</c:v>
                </c:pt>
                <c:pt idx="45">
                  <c:v>5.4999899999999997E-2</c:v>
                </c:pt>
                <c:pt idx="46">
                  <c:v>5.9999899999999995E-2</c:v>
                </c:pt>
                <c:pt idx="47">
                  <c:v>6.4999899999999999E-2</c:v>
                </c:pt>
                <c:pt idx="48">
                  <c:v>6.999989999999999E-2</c:v>
                </c:pt>
                <c:pt idx="49">
                  <c:v>7.9999899999999999E-2</c:v>
                </c:pt>
                <c:pt idx="50">
                  <c:v>8.9999899999999994E-2</c:v>
                </c:pt>
                <c:pt idx="51">
                  <c:v>9.9999900000000003E-2</c:v>
                </c:pt>
                <c:pt idx="52">
                  <c:v>0.11</c:v>
                </c:pt>
                <c:pt idx="53">
                  <c:v>0.12</c:v>
                </c:pt>
                <c:pt idx="54">
                  <c:v>0.13</c:v>
                </c:pt>
                <c:pt idx="55">
                  <c:v>0.13999899999999998</c:v>
                </c:pt>
                <c:pt idx="56">
                  <c:v>0.14999899999999999</c:v>
                </c:pt>
                <c:pt idx="57">
                  <c:v>0.159999</c:v>
                </c:pt>
                <c:pt idx="58">
                  <c:v>0.16999899999999998</c:v>
                </c:pt>
                <c:pt idx="59">
                  <c:v>0.17999899999999999</c:v>
                </c:pt>
                <c:pt idx="60">
                  <c:v>0.19999899999999998</c:v>
                </c:pt>
                <c:pt idx="61">
                  <c:v>0.224999</c:v>
                </c:pt>
                <c:pt idx="62">
                  <c:v>0.249999</c:v>
                </c:pt>
                <c:pt idx="63">
                  <c:v>0.27499900000000005</c:v>
                </c:pt>
                <c:pt idx="64">
                  <c:v>0.29999900000000002</c:v>
                </c:pt>
                <c:pt idx="65">
                  <c:v>0.32499900000000004</c:v>
                </c:pt>
                <c:pt idx="66">
                  <c:v>0.349999</c:v>
                </c:pt>
                <c:pt idx="67">
                  <c:v>0.37499900000000003</c:v>
                </c:pt>
                <c:pt idx="68">
                  <c:v>0.39999900000000005</c:v>
                </c:pt>
                <c:pt idx="69">
                  <c:v>0.44999900000000004</c:v>
                </c:pt>
                <c:pt idx="70">
                  <c:v>0.49999900000000003</c:v>
                </c:pt>
                <c:pt idx="71">
                  <c:v>0.54999900000000002</c:v>
                </c:pt>
                <c:pt idx="72">
                  <c:v>0.59999900000000006</c:v>
                </c:pt>
                <c:pt idx="73">
                  <c:v>0.64999899999999999</c:v>
                </c:pt>
                <c:pt idx="74">
                  <c:v>0.69999900000000004</c:v>
                </c:pt>
                <c:pt idx="75">
                  <c:v>0.79999900000000002</c:v>
                </c:pt>
                <c:pt idx="76">
                  <c:v>0.89999899999999999</c:v>
                </c:pt>
                <c:pt idx="77">
                  <c:v>0.99999899999999997</c:v>
                </c:pt>
                <c:pt idx="78">
                  <c:v>1.1000000000000001</c:v>
                </c:pt>
                <c:pt idx="79">
                  <c:v>1.2</c:v>
                </c:pt>
                <c:pt idx="80">
                  <c:v>1.3</c:v>
                </c:pt>
                <c:pt idx="81">
                  <c:v>1.4</c:v>
                </c:pt>
                <c:pt idx="82">
                  <c:v>1.5</c:v>
                </c:pt>
                <c:pt idx="83">
                  <c:v>1.6</c:v>
                </c:pt>
                <c:pt idx="84">
                  <c:v>1.7</c:v>
                </c:pt>
                <c:pt idx="85">
                  <c:v>1.8</c:v>
                </c:pt>
                <c:pt idx="86">
                  <c:v>2</c:v>
                </c:pt>
                <c:pt idx="87">
                  <c:v>2.25</c:v>
                </c:pt>
                <c:pt idx="88">
                  <c:v>2.5</c:v>
                </c:pt>
                <c:pt idx="89">
                  <c:v>2.75</c:v>
                </c:pt>
                <c:pt idx="90">
                  <c:v>3</c:v>
                </c:pt>
                <c:pt idx="91">
                  <c:v>3.25</c:v>
                </c:pt>
                <c:pt idx="92">
                  <c:v>3.5</c:v>
                </c:pt>
                <c:pt idx="93">
                  <c:v>3.75</c:v>
                </c:pt>
                <c:pt idx="94">
                  <c:v>4</c:v>
                </c:pt>
                <c:pt idx="95">
                  <c:v>4.5</c:v>
                </c:pt>
                <c:pt idx="96">
                  <c:v>5</c:v>
                </c:pt>
                <c:pt idx="97">
                  <c:v>5.5</c:v>
                </c:pt>
                <c:pt idx="98">
                  <c:v>6</c:v>
                </c:pt>
                <c:pt idx="99">
                  <c:v>6.5</c:v>
                </c:pt>
                <c:pt idx="100">
                  <c:v>7</c:v>
                </c:pt>
                <c:pt idx="101">
                  <c:v>8</c:v>
                </c:pt>
                <c:pt idx="102">
                  <c:v>9</c:v>
                </c:pt>
                <c:pt idx="103">
                  <c:v>10</c:v>
                </c:pt>
                <c:pt idx="104">
                  <c:v>11</c:v>
                </c:pt>
                <c:pt idx="105">
                  <c:v>12</c:v>
                </c:pt>
                <c:pt idx="106">
                  <c:v>13</c:v>
                </c:pt>
                <c:pt idx="107">
                  <c:v>14</c:v>
                </c:pt>
                <c:pt idx="108">
                  <c:v>15</c:v>
                </c:pt>
                <c:pt idx="109">
                  <c:v>16</c:v>
                </c:pt>
                <c:pt idx="110">
                  <c:v>17</c:v>
                </c:pt>
                <c:pt idx="111">
                  <c:v>18</c:v>
                </c:pt>
                <c:pt idx="112">
                  <c:v>20</c:v>
                </c:pt>
                <c:pt idx="113">
                  <c:v>22.5</c:v>
                </c:pt>
                <c:pt idx="114">
                  <c:v>25</c:v>
                </c:pt>
                <c:pt idx="115">
                  <c:v>27.5</c:v>
                </c:pt>
                <c:pt idx="116">
                  <c:v>30</c:v>
                </c:pt>
                <c:pt idx="117">
                  <c:v>32.5</c:v>
                </c:pt>
                <c:pt idx="118">
                  <c:v>35</c:v>
                </c:pt>
                <c:pt idx="119">
                  <c:v>37.5</c:v>
                </c:pt>
                <c:pt idx="120">
                  <c:v>40</c:v>
                </c:pt>
                <c:pt idx="121">
                  <c:v>45</c:v>
                </c:pt>
                <c:pt idx="122">
                  <c:v>50</c:v>
                </c:pt>
                <c:pt idx="123">
                  <c:v>55</c:v>
                </c:pt>
                <c:pt idx="124">
                  <c:v>60</c:v>
                </c:pt>
                <c:pt idx="125">
                  <c:v>65</c:v>
                </c:pt>
                <c:pt idx="126">
                  <c:v>70</c:v>
                </c:pt>
                <c:pt idx="127">
                  <c:v>80</c:v>
                </c:pt>
                <c:pt idx="128">
                  <c:v>90</c:v>
                </c:pt>
                <c:pt idx="129">
                  <c:v>100</c:v>
                </c:pt>
                <c:pt idx="130">
                  <c:v>110</c:v>
                </c:pt>
                <c:pt idx="131">
                  <c:v>120</c:v>
                </c:pt>
                <c:pt idx="132">
                  <c:v>130</c:v>
                </c:pt>
                <c:pt idx="133">
                  <c:v>140</c:v>
                </c:pt>
                <c:pt idx="134">
                  <c:v>150</c:v>
                </c:pt>
                <c:pt idx="135">
                  <c:v>160</c:v>
                </c:pt>
                <c:pt idx="136">
                  <c:v>170</c:v>
                </c:pt>
                <c:pt idx="137">
                  <c:v>180</c:v>
                </c:pt>
                <c:pt idx="138">
                  <c:v>200</c:v>
                </c:pt>
                <c:pt idx="139">
                  <c:v>225</c:v>
                </c:pt>
                <c:pt idx="140">
                  <c:v>250</c:v>
                </c:pt>
                <c:pt idx="141">
                  <c:v>275</c:v>
                </c:pt>
                <c:pt idx="142">
                  <c:v>300</c:v>
                </c:pt>
                <c:pt idx="143">
                  <c:v>325</c:v>
                </c:pt>
                <c:pt idx="144">
                  <c:v>350</c:v>
                </c:pt>
                <c:pt idx="145">
                  <c:v>375</c:v>
                </c:pt>
                <c:pt idx="146">
                  <c:v>400</c:v>
                </c:pt>
                <c:pt idx="147">
                  <c:v>450</c:v>
                </c:pt>
                <c:pt idx="148">
                  <c:v>500</c:v>
                </c:pt>
                <c:pt idx="149">
                  <c:v>550</c:v>
                </c:pt>
                <c:pt idx="150">
                  <c:v>600</c:v>
                </c:pt>
                <c:pt idx="151">
                  <c:v>650</c:v>
                </c:pt>
                <c:pt idx="152">
                  <c:v>700</c:v>
                </c:pt>
                <c:pt idx="153">
                  <c:v>800</c:v>
                </c:pt>
                <c:pt idx="154">
                  <c:v>900</c:v>
                </c:pt>
                <c:pt idx="155">
                  <c:v>1000</c:v>
                </c:pt>
              </c:numCache>
            </c:numRef>
          </c:xVal>
          <c:yVal>
            <c:numRef>
              <c:f>'28Mg_Poly'!$B$3:$FA$3</c:f>
              <c:numCache>
                <c:formatCode>General</c:formatCode>
                <c:ptCount val="156"/>
                <c:pt idx="0">
                  <c:v>0.55969999999999998</c:v>
                </c:pt>
                <c:pt idx="1">
                  <c:v>0.55969999999999998</c:v>
                </c:pt>
                <c:pt idx="2">
                  <c:v>0.58250000000000002</c:v>
                </c:pt>
                <c:pt idx="3">
                  <c:v>0.60450000000000004</c:v>
                </c:pt>
                <c:pt idx="4">
                  <c:v>0.62570000000000003</c:v>
                </c:pt>
                <c:pt idx="5">
                  <c:v>0.6462</c:v>
                </c:pt>
                <c:pt idx="6">
                  <c:v>0.66610000000000003</c:v>
                </c:pt>
                <c:pt idx="7">
                  <c:v>0.68540000000000001</c:v>
                </c:pt>
                <c:pt idx="8">
                  <c:v>0.72250000000000003</c:v>
                </c:pt>
                <c:pt idx="9">
                  <c:v>0.76629999999999998</c:v>
                </c:pt>
                <c:pt idx="10">
                  <c:v>0.80779999999999996</c:v>
                </c:pt>
                <c:pt idx="11">
                  <c:v>0.84719999999999995</c:v>
                </c:pt>
                <c:pt idx="12">
                  <c:v>0.88490000000000002</c:v>
                </c:pt>
                <c:pt idx="13">
                  <c:v>0.92100000000000004</c:v>
                </c:pt>
                <c:pt idx="14">
                  <c:v>0.95579999999999998</c:v>
                </c:pt>
                <c:pt idx="15">
                  <c:v>0.98929999999999996</c:v>
                </c:pt>
                <c:pt idx="16">
                  <c:v>1.022</c:v>
                </c:pt>
                <c:pt idx="17">
                  <c:v>1.0840000000000001</c:v>
                </c:pt>
                <c:pt idx="18">
                  <c:v>1.1419999999999999</c:v>
                </c:pt>
                <c:pt idx="19">
                  <c:v>1.198</c:v>
                </c:pt>
                <c:pt idx="20">
                  <c:v>1.2509999999999999</c:v>
                </c:pt>
                <c:pt idx="21">
                  <c:v>1.3029999999999999</c:v>
                </c:pt>
                <c:pt idx="22">
                  <c:v>1.3520000000000001</c:v>
                </c:pt>
                <c:pt idx="23">
                  <c:v>1.4450000000000001</c:v>
                </c:pt>
                <c:pt idx="24">
                  <c:v>1.5329999999999999</c:v>
                </c:pt>
                <c:pt idx="25">
                  <c:v>1.6160000000000001</c:v>
                </c:pt>
                <c:pt idx="26">
                  <c:v>1.694</c:v>
                </c:pt>
                <c:pt idx="27">
                  <c:v>1.77</c:v>
                </c:pt>
                <c:pt idx="28">
                  <c:v>1.8420000000000001</c:v>
                </c:pt>
                <c:pt idx="29">
                  <c:v>1.9119999999999999</c:v>
                </c:pt>
                <c:pt idx="30">
                  <c:v>1.9790000000000001</c:v>
                </c:pt>
                <c:pt idx="31">
                  <c:v>2.044</c:v>
                </c:pt>
                <c:pt idx="32">
                  <c:v>2.1059999999999999</c:v>
                </c:pt>
                <c:pt idx="33">
                  <c:v>2.1680000000000001</c:v>
                </c:pt>
                <c:pt idx="34">
                  <c:v>2.2850000000000001</c:v>
                </c:pt>
                <c:pt idx="35">
                  <c:v>2.423</c:v>
                </c:pt>
                <c:pt idx="36">
                  <c:v>2.5539999999999998</c:v>
                </c:pt>
                <c:pt idx="37">
                  <c:v>2.6789999999999998</c:v>
                </c:pt>
                <c:pt idx="38">
                  <c:v>2.798</c:v>
                </c:pt>
                <c:pt idx="39">
                  <c:v>2.9129999999999998</c:v>
                </c:pt>
                <c:pt idx="40">
                  <c:v>3.0219999999999998</c:v>
                </c:pt>
                <c:pt idx="41">
                  <c:v>3.129</c:v>
                </c:pt>
                <c:pt idx="42">
                  <c:v>3.2309999999999999</c:v>
                </c:pt>
                <c:pt idx="43">
                  <c:v>3.427</c:v>
                </c:pt>
                <c:pt idx="44">
                  <c:v>3.613</c:v>
                </c:pt>
                <c:pt idx="45">
                  <c:v>3.7890000000000001</c:v>
                </c:pt>
                <c:pt idx="46">
                  <c:v>3.9569999999999999</c:v>
                </c:pt>
                <c:pt idx="47">
                  <c:v>4.1189999999999998</c:v>
                </c:pt>
                <c:pt idx="48">
                  <c:v>4.274</c:v>
                </c:pt>
                <c:pt idx="49">
                  <c:v>4.57</c:v>
                </c:pt>
                <c:pt idx="50">
                  <c:v>4.8470000000000004</c:v>
                </c:pt>
                <c:pt idx="51">
                  <c:v>5.109</c:v>
                </c:pt>
                <c:pt idx="52">
                  <c:v>5.3579999999999997</c:v>
                </c:pt>
                <c:pt idx="53">
                  <c:v>5.5970000000000004</c:v>
                </c:pt>
                <c:pt idx="54">
                  <c:v>5.8250000000000002</c:v>
                </c:pt>
                <c:pt idx="55">
                  <c:v>6.0449999999999999</c:v>
                </c:pt>
                <c:pt idx="56">
                  <c:v>6.2569999999999997</c:v>
                </c:pt>
                <c:pt idx="57">
                  <c:v>6.4619999999999997</c:v>
                </c:pt>
                <c:pt idx="58">
                  <c:v>6.6609999999999996</c:v>
                </c:pt>
                <c:pt idx="59">
                  <c:v>6.8540000000000001</c:v>
                </c:pt>
                <c:pt idx="60">
                  <c:v>7.2249999999999996</c:v>
                </c:pt>
                <c:pt idx="61">
                  <c:v>7.6630000000000003</c:v>
                </c:pt>
                <c:pt idx="62">
                  <c:v>8.0779999999999994</c:v>
                </c:pt>
                <c:pt idx="63">
                  <c:v>8.4719999999999995</c:v>
                </c:pt>
                <c:pt idx="64">
                  <c:v>8.8490000000000002</c:v>
                </c:pt>
                <c:pt idx="65">
                  <c:v>9.2100000000000009</c:v>
                </c:pt>
                <c:pt idx="66">
                  <c:v>9.5579999999999998</c:v>
                </c:pt>
                <c:pt idx="67">
                  <c:v>9.8930000000000007</c:v>
                </c:pt>
                <c:pt idx="68">
                  <c:v>10.220000000000001</c:v>
                </c:pt>
                <c:pt idx="69">
                  <c:v>10.84</c:v>
                </c:pt>
                <c:pt idx="70">
                  <c:v>11.42</c:v>
                </c:pt>
                <c:pt idx="71">
                  <c:v>11.98</c:v>
                </c:pt>
                <c:pt idx="72">
                  <c:v>12.51</c:v>
                </c:pt>
                <c:pt idx="73">
                  <c:v>13.03</c:v>
                </c:pt>
                <c:pt idx="74">
                  <c:v>13.52</c:v>
                </c:pt>
                <c:pt idx="75">
                  <c:v>14.45</c:v>
                </c:pt>
                <c:pt idx="76">
                  <c:v>15.33</c:v>
                </c:pt>
                <c:pt idx="77">
                  <c:v>16.16</c:v>
                </c:pt>
                <c:pt idx="78">
                  <c:v>16.940000000000001</c:v>
                </c:pt>
                <c:pt idx="79">
                  <c:v>17.7</c:v>
                </c:pt>
                <c:pt idx="80">
                  <c:v>18.420000000000002</c:v>
                </c:pt>
                <c:pt idx="81">
                  <c:v>19.12</c:v>
                </c:pt>
                <c:pt idx="82">
                  <c:v>19.79</c:v>
                </c:pt>
                <c:pt idx="83">
                  <c:v>20.440000000000001</c:v>
                </c:pt>
                <c:pt idx="84">
                  <c:v>21.06</c:v>
                </c:pt>
                <c:pt idx="85">
                  <c:v>21.68</c:v>
                </c:pt>
                <c:pt idx="86">
                  <c:v>22.85</c:v>
                </c:pt>
                <c:pt idx="87">
                  <c:v>24.23</c:v>
                </c:pt>
                <c:pt idx="88">
                  <c:v>25.54</c:v>
                </c:pt>
                <c:pt idx="89">
                  <c:v>26.79</c:v>
                </c:pt>
                <c:pt idx="90">
                  <c:v>27.98</c:v>
                </c:pt>
                <c:pt idx="91">
                  <c:v>29.13</c:v>
                </c:pt>
                <c:pt idx="92">
                  <c:v>30.22</c:v>
                </c:pt>
                <c:pt idx="93">
                  <c:v>31.29</c:v>
                </c:pt>
                <c:pt idx="94">
                  <c:v>32.31</c:v>
                </c:pt>
                <c:pt idx="95">
                  <c:v>34.270000000000003</c:v>
                </c:pt>
                <c:pt idx="96">
                  <c:v>36.130000000000003</c:v>
                </c:pt>
                <c:pt idx="97">
                  <c:v>37.89</c:v>
                </c:pt>
                <c:pt idx="98">
                  <c:v>39.57</c:v>
                </c:pt>
                <c:pt idx="99">
                  <c:v>41.19</c:v>
                </c:pt>
                <c:pt idx="100">
                  <c:v>42.74</c:v>
                </c:pt>
                <c:pt idx="101">
                  <c:v>45.7</c:v>
                </c:pt>
                <c:pt idx="102">
                  <c:v>48.47</c:v>
                </c:pt>
                <c:pt idx="103">
                  <c:v>51.09</c:v>
                </c:pt>
                <c:pt idx="104">
                  <c:v>53.58</c:v>
                </c:pt>
                <c:pt idx="105">
                  <c:v>55.97</c:v>
                </c:pt>
                <c:pt idx="106">
                  <c:v>58.25</c:v>
                </c:pt>
                <c:pt idx="107">
                  <c:v>60.45</c:v>
                </c:pt>
                <c:pt idx="108">
                  <c:v>62.57</c:v>
                </c:pt>
                <c:pt idx="109">
                  <c:v>64.62</c:v>
                </c:pt>
                <c:pt idx="110">
                  <c:v>66.61</c:v>
                </c:pt>
                <c:pt idx="111">
                  <c:v>68.540000000000006</c:v>
                </c:pt>
                <c:pt idx="112">
                  <c:v>72.25</c:v>
                </c:pt>
                <c:pt idx="113">
                  <c:v>76.63</c:v>
                </c:pt>
                <c:pt idx="114">
                  <c:v>80.78</c:v>
                </c:pt>
                <c:pt idx="115">
                  <c:v>84.72</c:v>
                </c:pt>
                <c:pt idx="116">
                  <c:v>88.49</c:v>
                </c:pt>
                <c:pt idx="117">
                  <c:v>92.1</c:v>
                </c:pt>
                <c:pt idx="118">
                  <c:v>95.58</c:v>
                </c:pt>
                <c:pt idx="119">
                  <c:v>98.94</c:v>
                </c:pt>
                <c:pt idx="120">
                  <c:v>102.2</c:v>
                </c:pt>
                <c:pt idx="121">
                  <c:v>108.4</c:v>
                </c:pt>
                <c:pt idx="122">
                  <c:v>114.2</c:v>
                </c:pt>
                <c:pt idx="123">
                  <c:v>119.8</c:v>
                </c:pt>
                <c:pt idx="124">
                  <c:v>128.19999999999999</c:v>
                </c:pt>
                <c:pt idx="125">
                  <c:v>135.6</c:v>
                </c:pt>
                <c:pt idx="126">
                  <c:v>141.6</c:v>
                </c:pt>
                <c:pt idx="127">
                  <c:v>150.9</c:v>
                </c:pt>
                <c:pt idx="128">
                  <c:v>158.1</c:v>
                </c:pt>
                <c:pt idx="129">
                  <c:v>164.3</c:v>
                </c:pt>
                <c:pt idx="130">
                  <c:v>169.8</c:v>
                </c:pt>
                <c:pt idx="131">
                  <c:v>175.1</c:v>
                </c:pt>
                <c:pt idx="132">
                  <c:v>180.2</c:v>
                </c:pt>
                <c:pt idx="133">
                  <c:v>185.3</c:v>
                </c:pt>
                <c:pt idx="134">
                  <c:v>190.4</c:v>
                </c:pt>
                <c:pt idx="135">
                  <c:v>195.5</c:v>
                </c:pt>
                <c:pt idx="136">
                  <c:v>200.8</c:v>
                </c:pt>
                <c:pt idx="137">
                  <c:v>206.1</c:v>
                </c:pt>
                <c:pt idx="138">
                  <c:v>216.8</c:v>
                </c:pt>
                <c:pt idx="139">
                  <c:v>230.4</c:v>
                </c:pt>
                <c:pt idx="140">
                  <c:v>244</c:v>
                </c:pt>
                <c:pt idx="141">
                  <c:v>257.39999999999998</c:v>
                </c:pt>
                <c:pt idx="142">
                  <c:v>270.7</c:v>
                </c:pt>
                <c:pt idx="143">
                  <c:v>283.7</c:v>
                </c:pt>
                <c:pt idx="144">
                  <c:v>296.39999999999998</c:v>
                </c:pt>
                <c:pt idx="145">
                  <c:v>308.8</c:v>
                </c:pt>
                <c:pt idx="146">
                  <c:v>321</c:v>
                </c:pt>
                <c:pt idx="147">
                  <c:v>344.8</c:v>
                </c:pt>
                <c:pt idx="148">
                  <c:v>367.9</c:v>
                </c:pt>
                <c:pt idx="149">
                  <c:v>390.7</c:v>
                </c:pt>
                <c:pt idx="150">
                  <c:v>413.1</c:v>
                </c:pt>
                <c:pt idx="151">
                  <c:v>435.1</c:v>
                </c:pt>
                <c:pt idx="152">
                  <c:v>456.7</c:v>
                </c:pt>
                <c:pt idx="153">
                  <c:v>498.7</c:v>
                </c:pt>
                <c:pt idx="154">
                  <c:v>539.29999999999995</c:v>
                </c:pt>
                <c:pt idx="155">
                  <c:v>578.4</c:v>
                </c:pt>
              </c:numCache>
            </c:numRef>
          </c:yVal>
          <c:smooth val="1"/>
          <c:extLst>
            <c:ext xmlns:c16="http://schemas.microsoft.com/office/drawing/2014/chart" uri="{C3380CC4-5D6E-409C-BE32-E72D297353CC}">
              <c16:uniqueId val="{00000004-E01F-4779-8ECF-41BAFDB51170}"/>
            </c:ext>
          </c:extLst>
        </c:ser>
        <c:ser>
          <c:idx val="1"/>
          <c:order val="1"/>
          <c:tx>
            <c:strRef>
              <c:f>'28Mg_Poly'!$A$4</c:f>
              <c:strCache>
                <c:ptCount val="1"/>
                <c:pt idx="0">
                  <c:v>SP_Nucl (keV/μm)</c:v>
                </c:pt>
              </c:strCache>
            </c:strRef>
          </c:tx>
          <c:spPr>
            <a:ln w="12700" cap="rnd">
              <a:solidFill>
                <a:srgbClr val="FF0000"/>
              </a:solidFill>
              <a:round/>
            </a:ln>
            <a:effectLst/>
          </c:spPr>
          <c:marker>
            <c:symbol val="circle"/>
            <c:size val="3"/>
            <c:spPr>
              <a:solidFill>
                <a:srgbClr val="FF0000"/>
              </a:solidFill>
              <a:ln w="9525">
                <a:noFill/>
              </a:ln>
              <a:effectLst/>
            </c:spPr>
          </c:marker>
          <c:xVal>
            <c:numRef>
              <c:f>'28Mg_Poly'!$B$2:$FA$2</c:f>
              <c:numCache>
                <c:formatCode>General</c:formatCode>
                <c:ptCount val="156"/>
                <c:pt idx="0">
                  <c:v>1.1000000000000001E-3</c:v>
                </c:pt>
                <c:pt idx="1">
                  <c:v>1.1999999999999999E-3</c:v>
                </c:pt>
                <c:pt idx="2">
                  <c:v>1.2999999999999999E-3</c:v>
                </c:pt>
                <c:pt idx="3">
                  <c:v>1.4E-3</c:v>
                </c:pt>
                <c:pt idx="4">
                  <c:v>1.5E-3</c:v>
                </c:pt>
                <c:pt idx="5">
                  <c:v>1.6000000000000001E-3</c:v>
                </c:pt>
                <c:pt idx="6">
                  <c:v>1.6999999999999999E-3</c:v>
                </c:pt>
                <c:pt idx="7">
                  <c:v>1.8E-3</c:v>
                </c:pt>
                <c:pt idx="8">
                  <c:v>2E-3</c:v>
                </c:pt>
                <c:pt idx="9">
                  <c:v>2.2499999999999998E-3</c:v>
                </c:pt>
                <c:pt idx="10">
                  <c:v>2.4999900000000001E-3</c:v>
                </c:pt>
                <c:pt idx="11">
                  <c:v>2.7499899999999999E-3</c:v>
                </c:pt>
                <c:pt idx="12">
                  <c:v>2.9999900000000001E-3</c:v>
                </c:pt>
                <c:pt idx="13">
                  <c:v>3.2499899999999999E-3</c:v>
                </c:pt>
                <c:pt idx="14">
                  <c:v>3.4999900000000001E-3</c:v>
                </c:pt>
                <c:pt idx="15">
                  <c:v>3.7499899999999999E-3</c:v>
                </c:pt>
                <c:pt idx="16">
                  <c:v>3.9999900000000001E-3</c:v>
                </c:pt>
                <c:pt idx="17">
                  <c:v>4.4999900000000006E-3</c:v>
                </c:pt>
                <c:pt idx="18">
                  <c:v>4.9999900000000002E-3</c:v>
                </c:pt>
                <c:pt idx="19">
                  <c:v>5.4999900000000006E-3</c:v>
                </c:pt>
                <c:pt idx="20">
                  <c:v>5.9999900000000002E-3</c:v>
                </c:pt>
                <c:pt idx="21">
                  <c:v>6.4999900000000006E-3</c:v>
                </c:pt>
                <c:pt idx="22">
                  <c:v>6.9999900000000002E-3</c:v>
                </c:pt>
                <c:pt idx="23">
                  <c:v>7.9999900000000002E-3</c:v>
                </c:pt>
                <c:pt idx="24">
                  <c:v>8.9999900000000011E-3</c:v>
                </c:pt>
                <c:pt idx="25">
                  <c:v>9.9999900000000003E-3</c:v>
                </c:pt>
                <c:pt idx="26">
                  <c:v>1.09999E-2</c:v>
                </c:pt>
                <c:pt idx="27">
                  <c:v>1.1999900000000001E-2</c:v>
                </c:pt>
                <c:pt idx="28">
                  <c:v>1.29999E-2</c:v>
                </c:pt>
                <c:pt idx="29">
                  <c:v>1.3999900000000001E-2</c:v>
                </c:pt>
                <c:pt idx="30">
                  <c:v>1.49999E-2</c:v>
                </c:pt>
                <c:pt idx="31">
                  <c:v>1.5999900000000001E-2</c:v>
                </c:pt>
                <c:pt idx="32">
                  <c:v>1.6999900000000002E-2</c:v>
                </c:pt>
                <c:pt idx="33">
                  <c:v>1.7999899999999999E-2</c:v>
                </c:pt>
                <c:pt idx="34">
                  <c:v>1.9999900000000001E-2</c:v>
                </c:pt>
                <c:pt idx="35">
                  <c:v>2.24999E-2</c:v>
                </c:pt>
                <c:pt idx="36">
                  <c:v>2.4999899999999999E-2</c:v>
                </c:pt>
                <c:pt idx="37">
                  <c:v>2.7499900000000001E-2</c:v>
                </c:pt>
                <c:pt idx="38">
                  <c:v>2.9999899999999999E-2</c:v>
                </c:pt>
                <c:pt idx="39">
                  <c:v>3.2499899999999998E-2</c:v>
                </c:pt>
                <c:pt idx="40">
                  <c:v>3.4999899999999994E-2</c:v>
                </c:pt>
                <c:pt idx="41">
                  <c:v>3.7499899999999996E-2</c:v>
                </c:pt>
                <c:pt idx="42">
                  <c:v>3.9999899999999998E-2</c:v>
                </c:pt>
                <c:pt idx="43">
                  <c:v>4.4999899999999995E-2</c:v>
                </c:pt>
                <c:pt idx="44">
                  <c:v>4.99999E-2</c:v>
                </c:pt>
                <c:pt idx="45">
                  <c:v>5.4999899999999997E-2</c:v>
                </c:pt>
                <c:pt idx="46">
                  <c:v>5.9999899999999995E-2</c:v>
                </c:pt>
                <c:pt idx="47">
                  <c:v>6.4999899999999999E-2</c:v>
                </c:pt>
                <c:pt idx="48">
                  <c:v>6.999989999999999E-2</c:v>
                </c:pt>
                <c:pt idx="49">
                  <c:v>7.9999899999999999E-2</c:v>
                </c:pt>
                <c:pt idx="50">
                  <c:v>8.9999899999999994E-2</c:v>
                </c:pt>
                <c:pt idx="51">
                  <c:v>9.9999900000000003E-2</c:v>
                </c:pt>
                <c:pt idx="52">
                  <c:v>0.11</c:v>
                </c:pt>
                <c:pt idx="53">
                  <c:v>0.12</c:v>
                </c:pt>
                <c:pt idx="54">
                  <c:v>0.13</c:v>
                </c:pt>
                <c:pt idx="55">
                  <c:v>0.13999899999999998</c:v>
                </c:pt>
                <c:pt idx="56">
                  <c:v>0.14999899999999999</c:v>
                </c:pt>
                <c:pt idx="57">
                  <c:v>0.159999</c:v>
                </c:pt>
                <c:pt idx="58">
                  <c:v>0.16999899999999998</c:v>
                </c:pt>
                <c:pt idx="59">
                  <c:v>0.17999899999999999</c:v>
                </c:pt>
                <c:pt idx="60">
                  <c:v>0.19999899999999998</c:v>
                </c:pt>
                <c:pt idx="61">
                  <c:v>0.224999</c:v>
                </c:pt>
                <c:pt idx="62">
                  <c:v>0.249999</c:v>
                </c:pt>
                <c:pt idx="63">
                  <c:v>0.27499900000000005</c:v>
                </c:pt>
                <c:pt idx="64">
                  <c:v>0.29999900000000002</c:v>
                </c:pt>
                <c:pt idx="65">
                  <c:v>0.32499900000000004</c:v>
                </c:pt>
                <c:pt idx="66">
                  <c:v>0.349999</c:v>
                </c:pt>
                <c:pt idx="67">
                  <c:v>0.37499900000000003</c:v>
                </c:pt>
                <c:pt idx="68">
                  <c:v>0.39999900000000005</c:v>
                </c:pt>
                <c:pt idx="69">
                  <c:v>0.44999900000000004</c:v>
                </c:pt>
                <c:pt idx="70">
                  <c:v>0.49999900000000003</c:v>
                </c:pt>
                <c:pt idx="71">
                  <c:v>0.54999900000000002</c:v>
                </c:pt>
                <c:pt idx="72">
                  <c:v>0.59999900000000006</c:v>
                </c:pt>
                <c:pt idx="73">
                  <c:v>0.64999899999999999</c:v>
                </c:pt>
                <c:pt idx="74">
                  <c:v>0.69999900000000004</c:v>
                </c:pt>
                <c:pt idx="75">
                  <c:v>0.79999900000000002</c:v>
                </c:pt>
                <c:pt idx="76">
                  <c:v>0.89999899999999999</c:v>
                </c:pt>
                <c:pt idx="77">
                  <c:v>0.99999899999999997</c:v>
                </c:pt>
                <c:pt idx="78">
                  <c:v>1.1000000000000001</c:v>
                </c:pt>
                <c:pt idx="79">
                  <c:v>1.2</c:v>
                </c:pt>
                <c:pt idx="80">
                  <c:v>1.3</c:v>
                </c:pt>
                <c:pt idx="81">
                  <c:v>1.4</c:v>
                </c:pt>
                <c:pt idx="82">
                  <c:v>1.5</c:v>
                </c:pt>
                <c:pt idx="83">
                  <c:v>1.6</c:v>
                </c:pt>
                <c:pt idx="84">
                  <c:v>1.7</c:v>
                </c:pt>
                <c:pt idx="85">
                  <c:v>1.8</c:v>
                </c:pt>
                <c:pt idx="86">
                  <c:v>2</c:v>
                </c:pt>
                <c:pt idx="87">
                  <c:v>2.25</c:v>
                </c:pt>
                <c:pt idx="88">
                  <c:v>2.5</c:v>
                </c:pt>
                <c:pt idx="89">
                  <c:v>2.75</c:v>
                </c:pt>
                <c:pt idx="90">
                  <c:v>3</c:v>
                </c:pt>
                <c:pt idx="91">
                  <c:v>3.25</c:v>
                </c:pt>
                <c:pt idx="92">
                  <c:v>3.5</c:v>
                </c:pt>
                <c:pt idx="93">
                  <c:v>3.75</c:v>
                </c:pt>
                <c:pt idx="94">
                  <c:v>4</c:v>
                </c:pt>
                <c:pt idx="95">
                  <c:v>4.5</c:v>
                </c:pt>
                <c:pt idx="96">
                  <c:v>5</c:v>
                </c:pt>
                <c:pt idx="97">
                  <c:v>5.5</c:v>
                </c:pt>
                <c:pt idx="98">
                  <c:v>6</c:v>
                </c:pt>
                <c:pt idx="99">
                  <c:v>6.5</c:v>
                </c:pt>
                <c:pt idx="100">
                  <c:v>7</c:v>
                </c:pt>
                <c:pt idx="101">
                  <c:v>8</c:v>
                </c:pt>
                <c:pt idx="102">
                  <c:v>9</c:v>
                </c:pt>
                <c:pt idx="103">
                  <c:v>10</c:v>
                </c:pt>
                <c:pt idx="104">
                  <c:v>11</c:v>
                </c:pt>
                <c:pt idx="105">
                  <c:v>12</c:v>
                </c:pt>
                <c:pt idx="106">
                  <c:v>13</c:v>
                </c:pt>
                <c:pt idx="107">
                  <c:v>14</c:v>
                </c:pt>
                <c:pt idx="108">
                  <c:v>15</c:v>
                </c:pt>
                <c:pt idx="109">
                  <c:v>16</c:v>
                </c:pt>
                <c:pt idx="110">
                  <c:v>17</c:v>
                </c:pt>
                <c:pt idx="111">
                  <c:v>18</c:v>
                </c:pt>
                <c:pt idx="112">
                  <c:v>20</c:v>
                </c:pt>
                <c:pt idx="113">
                  <c:v>22.5</c:v>
                </c:pt>
                <c:pt idx="114">
                  <c:v>25</c:v>
                </c:pt>
                <c:pt idx="115">
                  <c:v>27.5</c:v>
                </c:pt>
                <c:pt idx="116">
                  <c:v>30</c:v>
                </c:pt>
                <c:pt idx="117">
                  <c:v>32.5</c:v>
                </c:pt>
                <c:pt idx="118">
                  <c:v>35</c:v>
                </c:pt>
                <c:pt idx="119">
                  <c:v>37.5</c:v>
                </c:pt>
                <c:pt idx="120">
                  <c:v>40</c:v>
                </c:pt>
                <c:pt idx="121">
                  <c:v>45</c:v>
                </c:pt>
                <c:pt idx="122">
                  <c:v>50</c:v>
                </c:pt>
                <c:pt idx="123">
                  <c:v>55</c:v>
                </c:pt>
                <c:pt idx="124">
                  <c:v>60</c:v>
                </c:pt>
                <c:pt idx="125">
                  <c:v>65</c:v>
                </c:pt>
                <c:pt idx="126">
                  <c:v>70</c:v>
                </c:pt>
                <c:pt idx="127">
                  <c:v>80</c:v>
                </c:pt>
                <c:pt idx="128">
                  <c:v>90</c:v>
                </c:pt>
                <c:pt idx="129">
                  <c:v>100</c:v>
                </c:pt>
                <c:pt idx="130">
                  <c:v>110</c:v>
                </c:pt>
                <c:pt idx="131">
                  <c:v>120</c:v>
                </c:pt>
                <c:pt idx="132">
                  <c:v>130</c:v>
                </c:pt>
                <c:pt idx="133">
                  <c:v>140</c:v>
                </c:pt>
                <c:pt idx="134">
                  <c:v>150</c:v>
                </c:pt>
                <c:pt idx="135">
                  <c:v>160</c:v>
                </c:pt>
                <c:pt idx="136">
                  <c:v>170</c:v>
                </c:pt>
                <c:pt idx="137">
                  <c:v>180</c:v>
                </c:pt>
                <c:pt idx="138">
                  <c:v>200</c:v>
                </c:pt>
                <c:pt idx="139">
                  <c:v>225</c:v>
                </c:pt>
                <c:pt idx="140">
                  <c:v>250</c:v>
                </c:pt>
                <c:pt idx="141">
                  <c:v>275</c:v>
                </c:pt>
                <c:pt idx="142">
                  <c:v>300</c:v>
                </c:pt>
                <c:pt idx="143">
                  <c:v>325</c:v>
                </c:pt>
                <c:pt idx="144">
                  <c:v>350</c:v>
                </c:pt>
                <c:pt idx="145">
                  <c:v>375</c:v>
                </c:pt>
                <c:pt idx="146">
                  <c:v>400</c:v>
                </c:pt>
                <c:pt idx="147">
                  <c:v>450</c:v>
                </c:pt>
                <c:pt idx="148">
                  <c:v>500</c:v>
                </c:pt>
                <c:pt idx="149">
                  <c:v>550</c:v>
                </c:pt>
                <c:pt idx="150">
                  <c:v>600</c:v>
                </c:pt>
                <c:pt idx="151">
                  <c:v>650</c:v>
                </c:pt>
                <c:pt idx="152">
                  <c:v>700</c:v>
                </c:pt>
                <c:pt idx="153">
                  <c:v>800</c:v>
                </c:pt>
                <c:pt idx="154">
                  <c:v>900</c:v>
                </c:pt>
                <c:pt idx="155">
                  <c:v>1000</c:v>
                </c:pt>
              </c:numCache>
            </c:numRef>
          </c:xVal>
          <c:yVal>
            <c:numRef>
              <c:f>'28Mg_Poly'!$B$4:$FA$4</c:f>
              <c:numCache>
                <c:formatCode>General</c:formatCode>
                <c:ptCount val="156"/>
                <c:pt idx="0">
                  <c:v>6.8369999999999997</c:v>
                </c:pt>
                <c:pt idx="1">
                  <c:v>7.2320000000000002</c:v>
                </c:pt>
                <c:pt idx="2">
                  <c:v>7.6150000000000002</c:v>
                </c:pt>
                <c:pt idx="3">
                  <c:v>7.9859999999999998</c:v>
                </c:pt>
                <c:pt idx="4">
                  <c:v>8.3469999999999995</c:v>
                </c:pt>
                <c:pt idx="5">
                  <c:v>8.6980000000000004</c:v>
                </c:pt>
                <c:pt idx="6">
                  <c:v>9.0399999999999991</c:v>
                </c:pt>
                <c:pt idx="7">
                  <c:v>9.3740000000000006</c:v>
                </c:pt>
                <c:pt idx="8">
                  <c:v>10.02</c:v>
                </c:pt>
                <c:pt idx="9">
                  <c:v>10.79</c:v>
                </c:pt>
                <c:pt idx="10">
                  <c:v>11.53</c:v>
                </c:pt>
                <c:pt idx="11">
                  <c:v>12.23</c:v>
                </c:pt>
                <c:pt idx="12">
                  <c:v>12.91</c:v>
                </c:pt>
                <c:pt idx="13">
                  <c:v>13.56</c:v>
                </c:pt>
                <c:pt idx="14">
                  <c:v>14.2</c:v>
                </c:pt>
                <c:pt idx="15">
                  <c:v>14.81</c:v>
                </c:pt>
                <c:pt idx="16">
                  <c:v>15.41</c:v>
                </c:pt>
                <c:pt idx="17">
                  <c:v>16.55</c:v>
                </c:pt>
                <c:pt idx="18">
                  <c:v>17.64</c:v>
                </c:pt>
                <c:pt idx="19">
                  <c:v>18.670000000000002</c:v>
                </c:pt>
                <c:pt idx="20">
                  <c:v>19.670000000000002</c:v>
                </c:pt>
                <c:pt idx="21">
                  <c:v>20.63</c:v>
                </c:pt>
                <c:pt idx="22">
                  <c:v>21.55</c:v>
                </c:pt>
                <c:pt idx="23">
                  <c:v>23.31</c:v>
                </c:pt>
                <c:pt idx="24">
                  <c:v>24.97</c:v>
                </c:pt>
                <c:pt idx="25">
                  <c:v>26.54</c:v>
                </c:pt>
                <c:pt idx="26">
                  <c:v>28.03</c:v>
                </c:pt>
                <c:pt idx="27">
                  <c:v>29.46</c:v>
                </c:pt>
                <c:pt idx="28">
                  <c:v>30.83</c:v>
                </c:pt>
                <c:pt idx="29">
                  <c:v>32.15</c:v>
                </c:pt>
                <c:pt idx="30">
                  <c:v>33.409999999999997</c:v>
                </c:pt>
                <c:pt idx="31">
                  <c:v>34.64</c:v>
                </c:pt>
                <c:pt idx="32">
                  <c:v>35.83</c:v>
                </c:pt>
                <c:pt idx="33">
                  <c:v>36.979999999999997</c:v>
                </c:pt>
                <c:pt idx="34">
                  <c:v>39.18</c:v>
                </c:pt>
                <c:pt idx="35">
                  <c:v>41.78</c:v>
                </c:pt>
                <c:pt idx="36">
                  <c:v>44.22</c:v>
                </c:pt>
                <c:pt idx="37">
                  <c:v>46.53</c:v>
                </c:pt>
                <c:pt idx="38">
                  <c:v>48.73</c:v>
                </c:pt>
                <c:pt idx="39">
                  <c:v>50.82</c:v>
                </c:pt>
                <c:pt idx="40">
                  <c:v>52.82</c:v>
                </c:pt>
                <c:pt idx="41">
                  <c:v>54.74</c:v>
                </c:pt>
                <c:pt idx="42">
                  <c:v>56.59</c:v>
                </c:pt>
                <c:pt idx="43">
                  <c:v>60.09</c:v>
                </c:pt>
                <c:pt idx="44">
                  <c:v>63.37</c:v>
                </c:pt>
                <c:pt idx="45">
                  <c:v>66.45</c:v>
                </c:pt>
                <c:pt idx="46">
                  <c:v>69.36</c:v>
                </c:pt>
                <c:pt idx="47">
                  <c:v>72.12</c:v>
                </c:pt>
                <c:pt idx="48">
                  <c:v>74.739999999999995</c:v>
                </c:pt>
                <c:pt idx="49">
                  <c:v>79.66</c:v>
                </c:pt>
                <c:pt idx="50">
                  <c:v>84.18</c:v>
                </c:pt>
                <c:pt idx="51">
                  <c:v>88.37</c:v>
                </c:pt>
                <c:pt idx="52">
                  <c:v>92.29</c:v>
                </c:pt>
                <c:pt idx="53">
                  <c:v>95.96</c:v>
                </c:pt>
                <c:pt idx="54">
                  <c:v>99.43</c:v>
                </c:pt>
                <c:pt idx="55">
                  <c:v>102.7</c:v>
                </c:pt>
                <c:pt idx="56">
                  <c:v>105.8</c:v>
                </c:pt>
                <c:pt idx="57">
                  <c:v>108.8</c:v>
                </c:pt>
                <c:pt idx="58">
                  <c:v>111.6</c:v>
                </c:pt>
                <c:pt idx="59">
                  <c:v>114.3</c:v>
                </c:pt>
                <c:pt idx="60">
                  <c:v>119.4</c:v>
                </c:pt>
                <c:pt idx="61">
                  <c:v>125.2</c:v>
                </c:pt>
                <c:pt idx="62">
                  <c:v>130.6</c:v>
                </c:pt>
                <c:pt idx="63">
                  <c:v>135.5</c:v>
                </c:pt>
                <c:pt idx="64">
                  <c:v>140</c:v>
                </c:pt>
                <c:pt idx="65">
                  <c:v>144.30000000000001</c:v>
                </c:pt>
                <c:pt idx="66">
                  <c:v>148.30000000000001</c:v>
                </c:pt>
                <c:pt idx="67">
                  <c:v>152</c:v>
                </c:pt>
                <c:pt idx="68">
                  <c:v>155.6</c:v>
                </c:pt>
                <c:pt idx="69">
                  <c:v>162.1</c:v>
                </c:pt>
                <c:pt idx="70">
                  <c:v>168</c:v>
                </c:pt>
                <c:pt idx="71">
                  <c:v>173.3</c:v>
                </c:pt>
                <c:pt idx="72">
                  <c:v>178.2</c:v>
                </c:pt>
                <c:pt idx="73">
                  <c:v>182.7</c:v>
                </c:pt>
                <c:pt idx="74">
                  <c:v>186.9</c:v>
                </c:pt>
                <c:pt idx="75">
                  <c:v>194.5</c:v>
                </c:pt>
                <c:pt idx="76">
                  <c:v>201.1</c:v>
                </c:pt>
                <c:pt idx="77">
                  <c:v>207</c:v>
                </c:pt>
                <c:pt idx="78">
                  <c:v>212.3</c:v>
                </c:pt>
                <c:pt idx="79">
                  <c:v>217</c:v>
                </c:pt>
                <c:pt idx="80">
                  <c:v>221.3</c:v>
                </c:pt>
                <c:pt idx="81">
                  <c:v>225.3</c:v>
                </c:pt>
                <c:pt idx="82">
                  <c:v>228.9</c:v>
                </c:pt>
                <c:pt idx="83">
                  <c:v>232.2</c:v>
                </c:pt>
                <c:pt idx="84">
                  <c:v>235.3</c:v>
                </c:pt>
                <c:pt idx="85">
                  <c:v>238.1</c:v>
                </c:pt>
                <c:pt idx="86">
                  <c:v>243.2</c:v>
                </c:pt>
                <c:pt idx="87">
                  <c:v>248.7</c:v>
                </c:pt>
                <c:pt idx="88">
                  <c:v>253.3</c:v>
                </c:pt>
                <c:pt idx="89">
                  <c:v>257.3</c:v>
                </c:pt>
                <c:pt idx="90">
                  <c:v>260.7</c:v>
                </c:pt>
                <c:pt idx="91">
                  <c:v>263.7</c:v>
                </c:pt>
                <c:pt idx="92">
                  <c:v>266.3</c:v>
                </c:pt>
                <c:pt idx="93">
                  <c:v>268.5</c:v>
                </c:pt>
                <c:pt idx="94">
                  <c:v>270.5</c:v>
                </c:pt>
                <c:pt idx="95">
                  <c:v>273.7</c:v>
                </c:pt>
                <c:pt idx="96">
                  <c:v>276.2</c:v>
                </c:pt>
                <c:pt idx="97">
                  <c:v>278.10000000000002</c:v>
                </c:pt>
                <c:pt idx="98">
                  <c:v>279.5</c:v>
                </c:pt>
                <c:pt idx="99">
                  <c:v>280.5</c:v>
                </c:pt>
                <c:pt idx="100">
                  <c:v>281.2</c:v>
                </c:pt>
                <c:pt idx="101">
                  <c:v>281.8</c:v>
                </c:pt>
                <c:pt idx="102">
                  <c:v>281.7</c:v>
                </c:pt>
                <c:pt idx="103">
                  <c:v>281</c:v>
                </c:pt>
                <c:pt idx="104">
                  <c:v>279.89999999999998</c:v>
                </c:pt>
                <c:pt idx="105">
                  <c:v>278.5</c:v>
                </c:pt>
                <c:pt idx="106">
                  <c:v>276.89999999999998</c:v>
                </c:pt>
                <c:pt idx="107">
                  <c:v>275.10000000000002</c:v>
                </c:pt>
                <c:pt idx="108">
                  <c:v>273.2</c:v>
                </c:pt>
                <c:pt idx="109">
                  <c:v>271.3</c:v>
                </c:pt>
                <c:pt idx="110">
                  <c:v>269.2</c:v>
                </c:pt>
                <c:pt idx="111">
                  <c:v>267.10000000000002</c:v>
                </c:pt>
                <c:pt idx="112">
                  <c:v>262.89999999999998</c:v>
                </c:pt>
                <c:pt idx="113">
                  <c:v>257.5</c:v>
                </c:pt>
                <c:pt idx="114">
                  <c:v>252.3</c:v>
                </c:pt>
                <c:pt idx="115">
                  <c:v>247.1</c:v>
                </c:pt>
                <c:pt idx="116">
                  <c:v>242.1</c:v>
                </c:pt>
                <c:pt idx="117">
                  <c:v>237.3</c:v>
                </c:pt>
                <c:pt idx="118">
                  <c:v>232.6</c:v>
                </c:pt>
                <c:pt idx="119">
                  <c:v>228.1</c:v>
                </c:pt>
                <c:pt idx="120">
                  <c:v>223.8</c:v>
                </c:pt>
                <c:pt idx="121">
                  <c:v>215.7</c:v>
                </c:pt>
                <c:pt idx="122">
                  <c:v>208.2</c:v>
                </c:pt>
                <c:pt idx="123">
                  <c:v>201.3</c:v>
                </c:pt>
                <c:pt idx="124">
                  <c:v>194.9</c:v>
                </c:pt>
                <c:pt idx="125">
                  <c:v>188.9</c:v>
                </c:pt>
                <c:pt idx="126">
                  <c:v>183.3</c:v>
                </c:pt>
                <c:pt idx="127">
                  <c:v>173.3</c:v>
                </c:pt>
                <c:pt idx="128">
                  <c:v>164.5</c:v>
                </c:pt>
                <c:pt idx="129">
                  <c:v>156.69999999999999</c:v>
                </c:pt>
                <c:pt idx="130">
                  <c:v>149.69999999999999</c:v>
                </c:pt>
                <c:pt idx="131">
                  <c:v>143.4</c:v>
                </c:pt>
                <c:pt idx="132">
                  <c:v>137.69999999999999</c:v>
                </c:pt>
                <c:pt idx="133">
                  <c:v>132.5</c:v>
                </c:pt>
                <c:pt idx="134">
                  <c:v>127.7</c:v>
                </c:pt>
                <c:pt idx="135">
                  <c:v>123.4</c:v>
                </c:pt>
                <c:pt idx="136">
                  <c:v>119.3</c:v>
                </c:pt>
                <c:pt idx="137">
                  <c:v>115.6</c:v>
                </c:pt>
                <c:pt idx="138">
                  <c:v>108.9</c:v>
                </c:pt>
                <c:pt idx="139">
                  <c:v>101.7</c:v>
                </c:pt>
                <c:pt idx="140">
                  <c:v>95.5</c:v>
                </c:pt>
                <c:pt idx="141">
                  <c:v>90.13</c:v>
                </c:pt>
                <c:pt idx="142">
                  <c:v>85.41</c:v>
                </c:pt>
                <c:pt idx="143">
                  <c:v>81.23</c:v>
                </c:pt>
                <c:pt idx="144">
                  <c:v>77.489999999999995</c:v>
                </c:pt>
                <c:pt idx="145">
                  <c:v>74.13</c:v>
                </c:pt>
                <c:pt idx="146">
                  <c:v>71.09</c:v>
                </c:pt>
                <c:pt idx="147">
                  <c:v>65.78</c:v>
                </c:pt>
                <c:pt idx="148">
                  <c:v>61.3</c:v>
                </c:pt>
                <c:pt idx="149">
                  <c:v>57.46</c:v>
                </c:pt>
                <c:pt idx="150">
                  <c:v>54.13</c:v>
                </c:pt>
                <c:pt idx="151">
                  <c:v>51.21</c:v>
                </c:pt>
                <c:pt idx="152">
                  <c:v>48.62</c:v>
                </c:pt>
                <c:pt idx="153">
                  <c:v>44.24</c:v>
                </c:pt>
                <c:pt idx="154">
                  <c:v>40.659999999999997</c:v>
                </c:pt>
                <c:pt idx="155">
                  <c:v>37.67</c:v>
                </c:pt>
              </c:numCache>
            </c:numRef>
          </c:yVal>
          <c:smooth val="1"/>
          <c:extLst>
            <c:ext xmlns:c16="http://schemas.microsoft.com/office/drawing/2014/chart" uri="{C3380CC4-5D6E-409C-BE32-E72D297353CC}">
              <c16:uniqueId val="{00000005-E01F-4779-8ECF-41BAFDB51170}"/>
            </c:ext>
          </c:extLst>
        </c:ser>
        <c:ser>
          <c:idx val="2"/>
          <c:order val="2"/>
          <c:tx>
            <c:strRef>
              <c:f>'28Mg_Poly'!$A$5</c:f>
              <c:strCache>
                <c:ptCount val="1"/>
                <c:pt idx="0">
                  <c:v>SP_Tot (keV/μm)</c:v>
                </c:pt>
              </c:strCache>
            </c:strRef>
          </c:tx>
          <c:spPr>
            <a:ln w="12700" cap="rnd">
              <a:solidFill>
                <a:srgbClr val="00B050"/>
              </a:solidFill>
              <a:round/>
            </a:ln>
            <a:effectLst/>
          </c:spPr>
          <c:marker>
            <c:symbol val="circle"/>
            <c:size val="3"/>
            <c:spPr>
              <a:solidFill>
                <a:srgbClr val="00B050"/>
              </a:solidFill>
              <a:ln w="9525">
                <a:noFill/>
              </a:ln>
              <a:effectLst/>
            </c:spPr>
          </c:marker>
          <c:xVal>
            <c:numRef>
              <c:f>'28Mg_Poly'!$B$2:$FA$2</c:f>
              <c:numCache>
                <c:formatCode>General</c:formatCode>
                <c:ptCount val="156"/>
                <c:pt idx="0">
                  <c:v>1.1000000000000001E-3</c:v>
                </c:pt>
                <c:pt idx="1">
                  <c:v>1.1999999999999999E-3</c:v>
                </c:pt>
                <c:pt idx="2">
                  <c:v>1.2999999999999999E-3</c:v>
                </c:pt>
                <c:pt idx="3">
                  <c:v>1.4E-3</c:v>
                </c:pt>
                <c:pt idx="4">
                  <c:v>1.5E-3</c:v>
                </c:pt>
                <c:pt idx="5">
                  <c:v>1.6000000000000001E-3</c:v>
                </c:pt>
                <c:pt idx="6">
                  <c:v>1.6999999999999999E-3</c:v>
                </c:pt>
                <c:pt idx="7">
                  <c:v>1.8E-3</c:v>
                </c:pt>
                <c:pt idx="8">
                  <c:v>2E-3</c:v>
                </c:pt>
                <c:pt idx="9">
                  <c:v>2.2499999999999998E-3</c:v>
                </c:pt>
                <c:pt idx="10">
                  <c:v>2.4999900000000001E-3</c:v>
                </c:pt>
                <c:pt idx="11">
                  <c:v>2.7499899999999999E-3</c:v>
                </c:pt>
                <c:pt idx="12">
                  <c:v>2.9999900000000001E-3</c:v>
                </c:pt>
                <c:pt idx="13">
                  <c:v>3.2499899999999999E-3</c:v>
                </c:pt>
                <c:pt idx="14">
                  <c:v>3.4999900000000001E-3</c:v>
                </c:pt>
                <c:pt idx="15">
                  <c:v>3.7499899999999999E-3</c:v>
                </c:pt>
                <c:pt idx="16">
                  <c:v>3.9999900000000001E-3</c:v>
                </c:pt>
                <c:pt idx="17">
                  <c:v>4.4999900000000006E-3</c:v>
                </c:pt>
                <c:pt idx="18">
                  <c:v>4.9999900000000002E-3</c:v>
                </c:pt>
                <c:pt idx="19">
                  <c:v>5.4999900000000006E-3</c:v>
                </c:pt>
                <c:pt idx="20">
                  <c:v>5.9999900000000002E-3</c:v>
                </c:pt>
                <c:pt idx="21">
                  <c:v>6.4999900000000006E-3</c:v>
                </c:pt>
                <c:pt idx="22">
                  <c:v>6.9999900000000002E-3</c:v>
                </c:pt>
                <c:pt idx="23">
                  <c:v>7.9999900000000002E-3</c:v>
                </c:pt>
                <c:pt idx="24">
                  <c:v>8.9999900000000011E-3</c:v>
                </c:pt>
                <c:pt idx="25">
                  <c:v>9.9999900000000003E-3</c:v>
                </c:pt>
                <c:pt idx="26">
                  <c:v>1.09999E-2</c:v>
                </c:pt>
                <c:pt idx="27">
                  <c:v>1.1999900000000001E-2</c:v>
                </c:pt>
                <c:pt idx="28">
                  <c:v>1.29999E-2</c:v>
                </c:pt>
                <c:pt idx="29">
                  <c:v>1.3999900000000001E-2</c:v>
                </c:pt>
                <c:pt idx="30">
                  <c:v>1.49999E-2</c:v>
                </c:pt>
                <c:pt idx="31">
                  <c:v>1.5999900000000001E-2</c:v>
                </c:pt>
                <c:pt idx="32">
                  <c:v>1.6999900000000002E-2</c:v>
                </c:pt>
                <c:pt idx="33">
                  <c:v>1.7999899999999999E-2</c:v>
                </c:pt>
                <c:pt idx="34">
                  <c:v>1.9999900000000001E-2</c:v>
                </c:pt>
                <c:pt idx="35">
                  <c:v>2.24999E-2</c:v>
                </c:pt>
                <c:pt idx="36">
                  <c:v>2.4999899999999999E-2</c:v>
                </c:pt>
                <c:pt idx="37">
                  <c:v>2.7499900000000001E-2</c:v>
                </c:pt>
                <c:pt idx="38">
                  <c:v>2.9999899999999999E-2</c:v>
                </c:pt>
                <c:pt idx="39">
                  <c:v>3.2499899999999998E-2</c:v>
                </c:pt>
                <c:pt idx="40">
                  <c:v>3.4999899999999994E-2</c:v>
                </c:pt>
                <c:pt idx="41">
                  <c:v>3.7499899999999996E-2</c:v>
                </c:pt>
                <c:pt idx="42">
                  <c:v>3.9999899999999998E-2</c:v>
                </c:pt>
                <c:pt idx="43">
                  <c:v>4.4999899999999995E-2</c:v>
                </c:pt>
                <c:pt idx="44">
                  <c:v>4.99999E-2</c:v>
                </c:pt>
                <c:pt idx="45">
                  <c:v>5.4999899999999997E-2</c:v>
                </c:pt>
                <c:pt idx="46">
                  <c:v>5.9999899999999995E-2</c:v>
                </c:pt>
                <c:pt idx="47">
                  <c:v>6.4999899999999999E-2</c:v>
                </c:pt>
                <c:pt idx="48">
                  <c:v>6.999989999999999E-2</c:v>
                </c:pt>
                <c:pt idx="49">
                  <c:v>7.9999899999999999E-2</c:v>
                </c:pt>
                <c:pt idx="50">
                  <c:v>8.9999899999999994E-2</c:v>
                </c:pt>
                <c:pt idx="51">
                  <c:v>9.9999900000000003E-2</c:v>
                </c:pt>
                <c:pt idx="52">
                  <c:v>0.11</c:v>
                </c:pt>
                <c:pt idx="53">
                  <c:v>0.12</c:v>
                </c:pt>
                <c:pt idx="54">
                  <c:v>0.13</c:v>
                </c:pt>
                <c:pt idx="55">
                  <c:v>0.13999899999999998</c:v>
                </c:pt>
                <c:pt idx="56">
                  <c:v>0.14999899999999999</c:v>
                </c:pt>
                <c:pt idx="57">
                  <c:v>0.159999</c:v>
                </c:pt>
                <c:pt idx="58">
                  <c:v>0.16999899999999998</c:v>
                </c:pt>
                <c:pt idx="59">
                  <c:v>0.17999899999999999</c:v>
                </c:pt>
                <c:pt idx="60">
                  <c:v>0.19999899999999998</c:v>
                </c:pt>
                <c:pt idx="61">
                  <c:v>0.224999</c:v>
                </c:pt>
                <c:pt idx="62">
                  <c:v>0.249999</c:v>
                </c:pt>
                <c:pt idx="63">
                  <c:v>0.27499900000000005</c:v>
                </c:pt>
                <c:pt idx="64">
                  <c:v>0.29999900000000002</c:v>
                </c:pt>
                <c:pt idx="65">
                  <c:v>0.32499900000000004</c:v>
                </c:pt>
                <c:pt idx="66">
                  <c:v>0.349999</c:v>
                </c:pt>
                <c:pt idx="67">
                  <c:v>0.37499900000000003</c:v>
                </c:pt>
                <c:pt idx="68">
                  <c:v>0.39999900000000005</c:v>
                </c:pt>
                <c:pt idx="69">
                  <c:v>0.44999900000000004</c:v>
                </c:pt>
                <c:pt idx="70">
                  <c:v>0.49999900000000003</c:v>
                </c:pt>
                <c:pt idx="71">
                  <c:v>0.54999900000000002</c:v>
                </c:pt>
                <c:pt idx="72">
                  <c:v>0.59999900000000006</c:v>
                </c:pt>
                <c:pt idx="73">
                  <c:v>0.64999899999999999</c:v>
                </c:pt>
                <c:pt idx="74">
                  <c:v>0.69999900000000004</c:v>
                </c:pt>
                <c:pt idx="75">
                  <c:v>0.79999900000000002</c:v>
                </c:pt>
                <c:pt idx="76">
                  <c:v>0.89999899999999999</c:v>
                </c:pt>
                <c:pt idx="77">
                  <c:v>0.99999899999999997</c:v>
                </c:pt>
                <c:pt idx="78">
                  <c:v>1.1000000000000001</c:v>
                </c:pt>
                <c:pt idx="79">
                  <c:v>1.2</c:v>
                </c:pt>
                <c:pt idx="80">
                  <c:v>1.3</c:v>
                </c:pt>
                <c:pt idx="81">
                  <c:v>1.4</c:v>
                </c:pt>
                <c:pt idx="82">
                  <c:v>1.5</c:v>
                </c:pt>
                <c:pt idx="83">
                  <c:v>1.6</c:v>
                </c:pt>
                <c:pt idx="84">
                  <c:v>1.7</c:v>
                </c:pt>
                <c:pt idx="85">
                  <c:v>1.8</c:v>
                </c:pt>
                <c:pt idx="86">
                  <c:v>2</c:v>
                </c:pt>
                <c:pt idx="87">
                  <c:v>2.25</c:v>
                </c:pt>
                <c:pt idx="88">
                  <c:v>2.5</c:v>
                </c:pt>
                <c:pt idx="89">
                  <c:v>2.75</c:v>
                </c:pt>
                <c:pt idx="90">
                  <c:v>3</c:v>
                </c:pt>
                <c:pt idx="91">
                  <c:v>3.25</c:v>
                </c:pt>
                <c:pt idx="92">
                  <c:v>3.5</c:v>
                </c:pt>
                <c:pt idx="93">
                  <c:v>3.75</c:v>
                </c:pt>
                <c:pt idx="94">
                  <c:v>4</c:v>
                </c:pt>
                <c:pt idx="95">
                  <c:v>4.5</c:v>
                </c:pt>
                <c:pt idx="96">
                  <c:v>5</c:v>
                </c:pt>
                <c:pt idx="97">
                  <c:v>5.5</c:v>
                </c:pt>
                <c:pt idx="98">
                  <c:v>6</c:v>
                </c:pt>
                <c:pt idx="99">
                  <c:v>6.5</c:v>
                </c:pt>
                <c:pt idx="100">
                  <c:v>7</c:v>
                </c:pt>
                <c:pt idx="101">
                  <c:v>8</c:v>
                </c:pt>
                <c:pt idx="102">
                  <c:v>9</c:v>
                </c:pt>
                <c:pt idx="103">
                  <c:v>10</c:v>
                </c:pt>
                <c:pt idx="104">
                  <c:v>11</c:v>
                </c:pt>
                <c:pt idx="105">
                  <c:v>12</c:v>
                </c:pt>
                <c:pt idx="106">
                  <c:v>13</c:v>
                </c:pt>
                <c:pt idx="107">
                  <c:v>14</c:v>
                </c:pt>
                <c:pt idx="108">
                  <c:v>15</c:v>
                </c:pt>
                <c:pt idx="109">
                  <c:v>16</c:v>
                </c:pt>
                <c:pt idx="110">
                  <c:v>17</c:v>
                </c:pt>
                <c:pt idx="111">
                  <c:v>18</c:v>
                </c:pt>
                <c:pt idx="112">
                  <c:v>20</c:v>
                </c:pt>
                <c:pt idx="113">
                  <c:v>22.5</c:v>
                </c:pt>
                <c:pt idx="114">
                  <c:v>25</c:v>
                </c:pt>
                <c:pt idx="115">
                  <c:v>27.5</c:v>
                </c:pt>
                <c:pt idx="116">
                  <c:v>30</c:v>
                </c:pt>
                <c:pt idx="117">
                  <c:v>32.5</c:v>
                </c:pt>
                <c:pt idx="118">
                  <c:v>35</c:v>
                </c:pt>
                <c:pt idx="119">
                  <c:v>37.5</c:v>
                </c:pt>
                <c:pt idx="120">
                  <c:v>40</c:v>
                </c:pt>
                <c:pt idx="121">
                  <c:v>45</c:v>
                </c:pt>
                <c:pt idx="122">
                  <c:v>50</c:v>
                </c:pt>
                <c:pt idx="123">
                  <c:v>55</c:v>
                </c:pt>
                <c:pt idx="124">
                  <c:v>60</c:v>
                </c:pt>
                <c:pt idx="125">
                  <c:v>65</c:v>
                </c:pt>
                <c:pt idx="126">
                  <c:v>70</c:v>
                </c:pt>
                <c:pt idx="127">
                  <c:v>80</c:v>
                </c:pt>
                <c:pt idx="128">
                  <c:v>90</c:v>
                </c:pt>
                <c:pt idx="129">
                  <c:v>100</c:v>
                </c:pt>
                <c:pt idx="130">
                  <c:v>110</c:v>
                </c:pt>
                <c:pt idx="131">
                  <c:v>120</c:v>
                </c:pt>
                <c:pt idx="132">
                  <c:v>130</c:v>
                </c:pt>
                <c:pt idx="133">
                  <c:v>140</c:v>
                </c:pt>
                <c:pt idx="134">
                  <c:v>150</c:v>
                </c:pt>
                <c:pt idx="135">
                  <c:v>160</c:v>
                </c:pt>
                <c:pt idx="136">
                  <c:v>170</c:v>
                </c:pt>
                <c:pt idx="137">
                  <c:v>180</c:v>
                </c:pt>
                <c:pt idx="138">
                  <c:v>200</c:v>
                </c:pt>
                <c:pt idx="139">
                  <c:v>225</c:v>
                </c:pt>
                <c:pt idx="140">
                  <c:v>250</c:v>
                </c:pt>
                <c:pt idx="141">
                  <c:v>275</c:v>
                </c:pt>
                <c:pt idx="142">
                  <c:v>300</c:v>
                </c:pt>
                <c:pt idx="143">
                  <c:v>325</c:v>
                </c:pt>
                <c:pt idx="144">
                  <c:v>350</c:v>
                </c:pt>
                <c:pt idx="145">
                  <c:v>375</c:v>
                </c:pt>
                <c:pt idx="146">
                  <c:v>400</c:v>
                </c:pt>
                <c:pt idx="147">
                  <c:v>450</c:v>
                </c:pt>
                <c:pt idx="148">
                  <c:v>500</c:v>
                </c:pt>
                <c:pt idx="149">
                  <c:v>550</c:v>
                </c:pt>
                <c:pt idx="150">
                  <c:v>600</c:v>
                </c:pt>
                <c:pt idx="151">
                  <c:v>650</c:v>
                </c:pt>
                <c:pt idx="152">
                  <c:v>700</c:v>
                </c:pt>
                <c:pt idx="153">
                  <c:v>800</c:v>
                </c:pt>
                <c:pt idx="154">
                  <c:v>900</c:v>
                </c:pt>
                <c:pt idx="155">
                  <c:v>1000</c:v>
                </c:pt>
              </c:numCache>
            </c:numRef>
          </c:xVal>
          <c:yVal>
            <c:numRef>
              <c:f>'28Mg_Poly'!$B$5:$FA$5</c:f>
              <c:numCache>
                <c:formatCode>General</c:formatCode>
                <c:ptCount val="156"/>
                <c:pt idx="0">
                  <c:v>7.3967000000000001</c:v>
                </c:pt>
                <c:pt idx="1">
                  <c:v>7.7917000000000005</c:v>
                </c:pt>
                <c:pt idx="2">
                  <c:v>8.1974999999999998</c:v>
                </c:pt>
                <c:pt idx="3">
                  <c:v>8.5905000000000005</c:v>
                </c:pt>
                <c:pt idx="4">
                  <c:v>8.9726999999999997</c:v>
                </c:pt>
                <c:pt idx="5">
                  <c:v>9.3442000000000007</c:v>
                </c:pt>
                <c:pt idx="6">
                  <c:v>9.7060999999999993</c:v>
                </c:pt>
                <c:pt idx="7">
                  <c:v>10.0594</c:v>
                </c:pt>
                <c:pt idx="8">
                  <c:v>10.7425</c:v>
                </c:pt>
                <c:pt idx="9">
                  <c:v>11.556299999999998</c:v>
                </c:pt>
                <c:pt idx="10">
                  <c:v>12.3378</c:v>
                </c:pt>
                <c:pt idx="11">
                  <c:v>13.077200000000001</c:v>
                </c:pt>
                <c:pt idx="12">
                  <c:v>13.7949</c:v>
                </c:pt>
                <c:pt idx="13">
                  <c:v>14.481</c:v>
                </c:pt>
                <c:pt idx="14">
                  <c:v>15.155799999999999</c:v>
                </c:pt>
                <c:pt idx="15">
                  <c:v>15.799300000000001</c:v>
                </c:pt>
                <c:pt idx="16">
                  <c:v>16.431999999999999</c:v>
                </c:pt>
                <c:pt idx="17">
                  <c:v>17.634</c:v>
                </c:pt>
                <c:pt idx="18">
                  <c:v>18.782</c:v>
                </c:pt>
                <c:pt idx="19">
                  <c:v>19.868000000000002</c:v>
                </c:pt>
                <c:pt idx="20">
                  <c:v>20.921000000000003</c:v>
                </c:pt>
                <c:pt idx="21">
                  <c:v>21.933</c:v>
                </c:pt>
                <c:pt idx="22">
                  <c:v>22.902000000000001</c:v>
                </c:pt>
                <c:pt idx="23">
                  <c:v>24.754999999999999</c:v>
                </c:pt>
                <c:pt idx="24">
                  <c:v>26.503</c:v>
                </c:pt>
                <c:pt idx="25">
                  <c:v>28.155999999999999</c:v>
                </c:pt>
                <c:pt idx="26">
                  <c:v>29.724</c:v>
                </c:pt>
                <c:pt idx="27">
                  <c:v>31.23</c:v>
                </c:pt>
                <c:pt idx="28">
                  <c:v>32.671999999999997</c:v>
                </c:pt>
                <c:pt idx="29">
                  <c:v>34.061999999999998</c:v>
                </c:pt>
                <c:pt idx="30">
                  <c:v>35.388999999999996</c:v>
                </c:pt>
                <c:pt idx="31">
                  <c:v>36.683999999999997</c:v>
                </c:pt>
                <c:pt idx="32">
                  <c:v>37.936</c:v>
                </c:pt>
                <c:pt idx="33">
                  <c:v>39.147999999999996</c:v>
                </c:pt>
                <c:pt idx="34">
                  <c:v>41.465000000000003</c:v>
                </c:pt>
                <c:pt idx="35">
                  <c:v>44.203000000000003</c:v>
                </c:pt>
                <c:pt idx="36">
                  <c:v>46.774000000000001</c:v>
                </c:pt>
                <c:pt idx="37">
                  <c:v>49.209000000000003</c:v>
                </c:pt>
                <c:pt idx="38">
                  <c:v>51.527999999999999</c:v>
                </c:pt>
                <c:pt idx="39">
                  <c:v>53.732999999999997</c:v>
                </c:pt>
                <c:pt idx="40">
                  <c:v>55.841999999999999</c:v>
                </c:pt>
                <c:pt idx="41">
                  <c:v>57.869</c:v>
                </c:pt>
                <c:pt idx="42">
                  <c:v>59.821000000000005</c:v>
                </c:pt>
                <c:pt idx="43">
                  <c:v>63.517000000000003</c:v>
                </c:pt>
                <c:pt idx="44">
                  <c:v>66.983000000000004</c:v>
                </c:pt>
                <c:pt idx="45">
                  <c:v>70.239000000000004</c:v>
                </c:pt>
                <c:pt idx="46">
                  <c:v>73.316999999999993</c:v>
                </c:pt>
                <c:pt idx="47">
                  <c:v>76.239000000000004</c:v>
                </c:pt>
                <c:pt idx="48">
                  <c:v>79.013999999999996</c:v>
                </c:pt>
                <c:pt idx="49">
                  <c:v>84.22999999999999</c:v>
                </c:pt>
                <c:pt idx="50">
                  <c:v>89.027000000000001</c:v>
                </c:pt>
                <c:pt idx="51">
                  <c:v>93.478999999999999</c:v>
                </c:pt>
                <c:pt idx="52">
                  <c:v>97.64800000000001</c:v>
                </c:pt>
                <c:pt idx="53">
                  <c:v>101.55699999999999</c:v>
                </c:pt>
                <c:pt idx="54">
                  <c:v>105.25500000000001</c:v>
                </c:pt>
                <c:pt idx="55">
                  <c:v>108.745</c:v>
                </c:pt>
                <c:pt idx="56">
                  <c:v>112.057</c:v>
                </c:pt>
                <c:pt idx="57">
                  <c:v>115.262</c:v>
                </c:pt>
                <c:pt idx="58">
                  <c:v>118.261</c:v>
                </c:pt>
                <c:pt idx="59">
                  <c:v>121.154</c:v>
                </c:pt>
                <c:pt idx="60">
                  <c:v>126.625</c:v>
                </c:pt>
                <c:pt idx="61">
                  <c:v>132.863</c:v>
                </c:pt>
                <c:pt idx="62">
                  <c:v>138.678</c:v>
                </c:pt>
                <c:pt idx="63">
                  <c:v>143.97200000000001</c:v>
                </c:pt>
                <c:pt idx="64">
                  <c:v>148.84899999999999</c:v>
                </c:pt>
                <c:pt idx="65">
                  <c:v>153.51000000000002</c:v>
                </c:pt>
                <c:pt idx="66">
                  <c:v>157.858</c:v>
                </c:pt>
                <c:pt idx="67">
                  <c:v>161.893</c:v>
                </c:pt>
                <c:pt idx="68">
                  <c:v>165.82</c:v>
                </c:pt>
                <c:pt idx="69">
                  <c:v>172.94</c:v>
                </c:pt>
                <c:pt idx="70">
                  <c:v>179.42</c:v>
                </c:pt>
                <c:pt idx="71">
                  <c:v>185.28</c:v>
                </c:pt>
                <c:pt idx="72">
                  <c:v>190.70999999999998</c:v>
                </c:pt>
                <c:pt idx="73">
                  <c:v>195.73</c:v>
                </c:pt>
                <c:pt idx="74">
                  <c:v>200.42000000000002</c:v>
                </c:pt>
                <c:pt idx="75">
                  <c:v>208.95</c:v>
                </c:pt>
                <c:pt idx="76">
                  <c:v>216.43</c:v>
                </c:pt>
                <c:pt idx="77">
                  <c:v>223.16</c:v>
                </c:pt>
                <c:pt idx="78">
                  <c:v>229.24</c:v>
                </c:pt>
                <c:pt idx="79">
                  <c:v>234.7</c:v>
                </c:pt>
                <c:pt idx="80">
                  <c:v>239.72000000000003</c:v>
                </c:pt>
                <c:pt idx="81">
                  <c:v>244.42000000000002</c:v>
                </c:pt>
                <c:pt idx="82">
                  <c:v>248.69</c:v>
                </c:pt>
                <c:pt idx="83">
                  <c:v>252.64</c:v>
                </c:pt>
                <c:pt idx="84">
                  <c:v>256.36</c:v>
                </c:pt>
                <c:pt idx="85">
                  <c:v>259.77999999999997</c:v>
                </c:pt>
                <c:pt idx="86">
                  <c:v>266.05</c:v>
                </c:pt>
                <c:pt idx="87">
                  <c:v>272.93</c:v>
                </c:pt>
                <c:pt idx="88">
                  <c:v>278.84000000000003</c:v>
                </c:pt>
                <c:pt idx="89">
                  <c:v>284.09000000000003</c:v>
                </c:pt>
                <c:pt idx="90">
                  <c:v>288.68</c:v>
                </c:pt>
                <c:pt idx="91">
                  <c:v>292.83</c:v>
                </c:pt>
                <c:pt idx="92">
                  <c:v>296.52</c:v>
                </c:pt>
                <c:pt idx="93">
                  <c:v>299.79000000000002</c:v>
                </c:pt>
                <c:pt idx="94">
                  <c:v>302.81</c:v>
                </c:pt>
                <c:pt idx="95">
                  <c:v>307.96999999999997</c:v>
                </c:pt>
                <c:pt idx="96">
                  <c:v>312.33</c:v>
                </c:pt>
                <c:pt idx="97">
                  <c:v>315.99</c:v>
                </c:pt>
                <c:pt idx="98">
                  <c:v>319.07</c:v>
                </c:pt>
                <c:pt idx="99">
                  <c:v>321.69</c:v>
                </c:pt>
                <c:pt idx="100">
                  <c:v>323.94</c:v>
                </c:pt>
                <c:pt idx="101">
                  <c:v>327.5</c:v>
                </c:pt>
                <c:pt idx="102">
                  <c:v>330.16999999999996</c:v>
                </c:pt>
                <c:pt idx="103">
                  <c:v>332.09000000000003</c:v>
                </c:pt>
                <c:pt idx="104">
                  <c:v>333.47999999999996</c:v>
                </c:pt>
                <c:pt idx="105">
                  <c:v>334.47</c:v>
                </c:pt>
                <c:pt idx="106">
                  <c:v>335.15</c:v>
                </c:pt>
                <c:pt idx="107">
                  <c:v>335.55</c:v>
                </c:pt>
                <c:pt idx="108">
                  <c:v>335.77</c:v>
                </c:pt>
                <c:pt idx="109">
                  <c:v>335.92</c:v>
                </c:pt>
                <c:pt idx="110">
                  <c:v>335.81</c:v>
                </c:pt>
                <c:pt idx="111">
                  <c:v>335.64000000000004</c:v>
                </c:pt>
                <c:pt idx="112">
                  <c:v>335.15</c:v>
                </c:pt>
                <c:pt idx="113">
                  <c:v>334.13</c:v>
                </c:pt>
                <c:pt idx="114">
                  <c:v>333.08000000000004</c:v>
                </c:pt>
                <c:pt idx="115">
                  <c:v>331.82</c:v>
                </c:pt>
                <c:pt idx="116">
                  <c:v>330.59</c:v>
                </c:pt>
                <c:pt idx="117">
                  <c:v>329.4</c:v>
                </c:pt>
                <c:pt idx="118">
                  <c:v>328.18</c:v>
                </c:pt>
                <c:pt idx="119">
                  <c:v>327.03999999999996</c:v>
                </c:pt>
                <c:pt idx="120">
                  <c:v>326</c:v>
                </c:pt>
                <c:pt idx="121">
                  <c:v>324.10000000000002</c:v>
                </c:pt>
                <c:pt idx="122">
                  <c:v>322.39999999999998</c:v>
                </c:pt>
                <c:pt idx="123">
                  <c:v>321.10000000000002</c:v>
                </c:pt>
                <c:pt idx="124">
                  <c:v>323.10000000000002</c:v>
                </c:pt>
                <c:pt idx="125">
                  <c:v>324.5</c:v>
                </c:pt>
                <c:pt idx="126">
                  <c:v>324.89999999999998</c:v>
                </c:pt>
                <c:pt idx="127">
                  <c:v>324.20000000000005</c:v>
                </c:pt>
                <c:pt idx="128">
                  <c:v>322.60000000000002</c:v>
                </c:pt>
                <c:pt idx="129">
                  <c:v>321</c:v>
                </c:pt>
                <c:pt idx="130">
                  <c:v>319.5</c:v>
                </c:pt>
                <c:pt idx="131">
                  <c:v>318.5</c:v>
                </c:pt>
                <c:pt idx="132">
                  <c:v>317.89999999999998</c:v>
                </c:pt>
                <c:pt idx="133">
                  <c:v>317.8</c:v>
                </c:pt>
                <c:pt idx="134">
                  <c:v>318.10000000000002</c:v>
                </c:pt>
                <c:pt idx="135">
                  <c:v>318.89999999999998</c:v>
                </c:pt>
                <c:pt idx="136">
                  <c:v>320.10000000000002</c:v>
                </c:pt>
                <c:pt idx="137">
                  <c:v>321.7</c:v>
                </c:pt>
                <c:pt idx="138">
                  <c:v>325.70000000000005</c:v>
                </c:pt>
                <c:pt idx="139">
                  <c:v>332.1</c:v>
                </c:pt>
                <c:pt idx="140">
                  <c:v>339.5</c:v>
                </c:pt>
                <c:pt idx="141">
                  <c:v>347.53</c:v>
                </c:pt>
                <c:pt idx="142">
                  <c:v>356.11</c:v>
                </c:pt>
                <c:pt idx="143">
                  <c:v>364.93</c:v>
                </c:pt>
                <c:pt idx="144">
                  <c:v>373.89</c:v>
                </c:pt>
                <c:pt idx="145">
                  <c:v>382.93</c:v>
                </c:pt>
                <c:pt idx="146">
                  <c:v>392.09000000000003</c:v>
                </c:pt>
                <c:pt idx="147">
                  <c:v>410.58000000000004</c:v>
                </c:pt>
                <c:pt idx="148">
                  <c:v>429.2</c:v>
                </c:pt>
                <c:pt idx="149">
                  <c:v>448.15999999999997</c:v>
                </c:pt>
                <c:pt idx="150">
                  <c:v>467.23</c:v>
                </c:pt>
                <c:pt idx="151">
                  <c:v>486.31</c:v>
                </c:pt>
                <c:pt idx="152">
                  <c:v>505.32</c:v>
                </c:pt>
                <c:pt idx="153">
                  <c:v>542.93999999999994</c:v>
                </c:pt>
                <c:pt idx="154">
                  <c:v>579.95999999999992</c:v>
                </c:pt>
                <c:pt idx="155">
                  <c:v>616.06999999999994</c:v>
                </c:pt>
              </c:numCache>
            </c:numRef>
          </c:yVal>
          <c:smooth val="1"/>
          <c:extLst>
            <c:ext xmlns:c16="http://schemas.microsoft.com/office/drawing/2014/chart" uri="{C3380CC4-5D6E-409C-BE32-E72D297353CC}">
              <c16:uniqueId val="{00000006-E01F-4779-8ECF-41BAFDB51170}"/>
            </c:ext>
          </c:extLst>
        </c:ser>
        <c:dLbls>
          <c:showLegendKey val="0"/>
          <c:showVal val="0"/>
          <c:showCatName val="0"/>
          <c:showSerName val="0"/>
          <c:showPercent val="0"/>
          <c:showBubbleSize val="0"/>
        </c:dLbls>
        <c:axId val="733381304"/>
        <c:axId val="733377776"/>
        <c:extLst/>
      </c:scatterChart>
      <c:valAx>
        <c:axId val="733381304"/>
        <c:scaling>
          <c:orientation val="minMax"/>
          <c:max val="2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SP_Energy (keV)</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77776"/>
        <c:crosses val="autoZero"/>
        <c:crossBetween val="midCat"/>
      </c:valAx>
      <c:valAx>
        <c:axId val="7333777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SP_dEdx (keV/</a:t>
                </a:r>
                <a:r>
                  <a:rPr lang="el-GR"/>
                  <a:t>μ</a:t>
                </a:r>
                <a:r>
                  <a:rPr lang="en-US"/>
                  <a:t>m)</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81304"/>
        <c:crosses val="autoZero"/>
        <c:crossBetween val="midCat"/>
      </c:valAx>
      <c:spPr>
        <a:noFill/>
        <a:ln>
          <a:noFill/>
        </a:ln>
        <a:effectLst/>
      </c:spPr>
    </c:plotArea>
    <c:legend>
      <c:legendPos val="r"/>
      <c:layout>
        <c:manualLayout>
          <c:xMode val="edge"/>
          <c:yMode val="edge"/>
          <c:x val="0.58913817135583502"/>
          <c:y val="0.1853791192767571"/>
          <c:w val="0.32801603206412827"/>
          <c:h val="0.266070647419072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25400" cap="rnd">
              <a:solidFill>
                <a:srgbClr val="FF0000"/>
              </a:solidFill>
              <a:round/>
            </a:ln>
            <a:effectLst/>
          </c:spPr>
          <c:marker>
            <c:symbol val="none"/>
          </c:marker>
          <c:xVal>
            <c:numRef>
              <c:f>'24Mg_P10'!$GG$1:$GG$1002</c:f>
              <c:numCache>
                <c:formatCode>0.000</c:formatCode>
                <c:ptCount val="1002"/>
                <c:pt idx="0">
                  <c:v>0</c:v>
                </c:pt>
                <c:pt idx="1">
                  <c:v>1E-3</c:v>
                </c:pt>
                <c:pt idx="2">
                  <c:v>2E-3</c:v>
                </c:pt>
                <c:pt idx="3">
                  <c:v>4.0000000000000001E-3</c:v>
                </c:pt>
                <c:pt idx="4">
                  <c:v>6.0000000000000001E-3</c:v>
                </c:pt>
                <c:pt idx="5">
                  <c:v>8.0000000000000002E-3</c:v>
                </c:pt>
                <c:pt idx="6">
                  <c:v>0.01</c:v>
                </c:pt>
                <c:pt idx="7">
                  <c:v>1.2E-2</c:v>
                </c:pt>
                <c:pt idx="8">
                  <c:v>1.4E-2</c:v>
                </c:pt>
                <c:pt idx="9">
                  <c:v>1.6E-2</c:v>
                </c:pt>
                <c:pt idx="10">
                  <c:v>1.7999999999999999E-2</c:v>
                </c:pt>
                <c:pt idx="11">
                  <c:v>0.02</c:v>
                </c:pt>
                <c:pt idx="12">
                  <c:v>2.1999999999999999E-2</c:v>
                </c:pt>
                <c:pt idx="13">
                  <c:v>2.4E-2</c:v>
                </c:pt>
                <c:pt idx="14">
                  <c:v>2.5999999999999999E-2</c:v>
                </c:pt>
                <c:pt idx="15">
                  <c:v>2.8000000000000001E-2</c:v>
                </c:pt>
                <c:pt idx="16">
                  <c:v>0.03</c:v>
                </c:pt>
                <c:pt idx="17">
                  <c:v>3.2000000000000001E-2</c:v>
                </c:pt>
                <c:pt idx="18">
                  <c:v>3.4000000000000002E-2</c:v>
                </c:pt>
                <c:pt idx="19">
                  <c:v>3.5999999999999997E-2</c:v>
                </c:pt>
                <c:pt idx="20">
                  <c:v>3.7999999999999999E-2</c:v>
                </c:pt>
                <c:pt idx="21">
                  <c:v>0.04</c:v>
                </c:pt>
                <c:pt idx="22">
                  <c:v>4.2000000000000003E-2</c:v>
                </c:pt>
                <c:pt idx="23">
                  <c:v>4.3999999999999997E-2</c:v>
                </c:pt>
                <c:pt idx="24">
                  <c:v>4.5999999999999999E-2</c:v>
                </c:pt>
                <c:pt idx="25">
                  <c:v>4.8000000000000001E-2</c:v>
                </c:pt>
                <c:pt idx="26">
                  <c:v>0.05</c:v>
                </c:pt>
                <c:pt idx="27">
                  <c:v>5.1999999999999998E-2</c:v>
                </c:pt>
                <c:pt idx="28">
                  <c:v>5.3999999999999999E-2</c:v>
                </c:pt>
                <c:pt idx="29">
                  <c:v>5.6000000000000001E-2</c:v>
                </c:pt>
                <c:pt idx="30">
                  <c:v>5.8000000000000003E-2</c:v>
                </c:pt>
                <c:pt idx="31">
                  <c:v>0.06</c:v>
                </c:pt>
                <c:pt idx="32">
                  <c:v>6.2E-2</c:v>
                </c:pt>
                <c:pt idx="33">
                  <c:v>6.4000000000000001E-2</c:v>
                </c:pt>
                <c:pt idx="34">
                  <c:v>6.6000000000000003E-2</c:v>
                </c:pt>
                <c:pt idx="35">
                  <c:v>6.8000000000000005E-2</c:v>
                </c:pt>
                <c:pt idx="36">
                  <c:v>7.0000000000000007E-2</c:v>
                </c:pt>
                <c:pt idx="37">
                  <c:v>7.1999999999999995E-2</c:v>
                </c:pt>
                <c:pt idx="38">
                  <c:v>7.3999999999999996E-2</c:v>
                </c:pt>
                <c:pt idx="39">
                  <c:v>7.5999999999999998E-2</c:v>
                </c:pt>
                <c:pt idx="40">
                  <c:v>7.8E-2</c:v>
                </c:pt>
                <c:pt idx="41">
                  <c:v>0.08</c:v>
                </c:pt>
                <c:pt idx="42">
                  <c:v>8.2000000000000003E-2</c:v>
                </c:pt>
                <c:pt idx="43">
                  <c:v>8.4000000000000005E-2</c:v>
                </c:pt>
                <c:pt idx="44">
                  <c:v>8.5999999999999993E-2</c:v>
                </c:pt>
                <c:pt idx="45">
                  <c:v>8.7999999999999995E-2</c:v>
                </c:pt>
                <c:pt idx="46">
                  <c:v>0.09</c:v>
                </c:pt>
                <c:pt idx="47">
                  <c:v>9.1999999999999998E-2</c:v>
                </c:pt>
                <c:pt idx="48">
                  <c:v>9.4E-2</c:v>
                </c:pt>
                <c:pt idx="49">
                  <c:v>9.6000000000000002E-2</c:v>
                </c:pt>
                <c:pt idx="50">
                  <c:v>9.8000000000000004E-2</c:v>
                </c:pt>
                <c:pt idx="51">
                  <c:v>0.1</c:v>
                </c:pt>
                <c:pt idx="52">
                  <c:v>0.10199999999999999</c:v>
                </c:pt>
                <c:pt idx="53">
                  <c:v>0.104</c:v>
                </c:pt>
                <c:pt idx="54">
                  <c:v>0.106</c:v>
                </c:pt>
                <c:pt idx="55">
                  <c:v>0.108</c:v>
                </c:pt>
                <c:pt idx="56">
                  <c:v>0.11</c:v>
                </c:pt>
                <c:pt idx="57">
                  <c:v>0.112</c:v>
                </c:pt>
                <c:pt idx="58">
                  <c:v>0.114</c:v>
                </c:pt>
                <c:pt idx="59">
                  <c:v>0.11600000000000001</c:v>
                </c:pt>
                <c:pt idx="60">
                  <c:v>0.11799999999999999</c:v>
                </c:pt>
                <c:pt idx="61">
                  <c:v>0.12</c:v>
                </c:pt>
                <c:pt idx="62">
                  <c:v>0.122</c:v>
                </c:pt>
                <c:pt idx="63">
                  <c:v>0.124</c:v>
                </c:pt>
                <c:pt idx="64">
                  <c:v>0.126</c:v>
                </c:pt>
                <c:pt idx="65">
                  <c:v>0.128</c:v>
                </c:pt>
                <c:pt idx="66">
                  <c:v>0.13</c:v>
                </c:pt>
                <c:pt idx="67">
                  <c:v>0.13200000000000001</c:v>
                </c:pt>
                <c:pt idx="68">
                  <c:v>0.13400000000000001</c:v>
                </c:pt>
                <c:pt idx="69">
                  <c:v>0.13600000000000001</c:v>
                </c:pt>
                <c:pt idx="70">
                  <c:v>0.13800000000000001</c:v>
                </c:pt>
                <c:pt idx="71">
                  <c:v>0.14000000000000001</c:v>
                </c:pt>
                <c:pt idx="72">
                  <c:v>0.14199999999999999</c:v>
                </c:pt>
                <c:pt idx="73">
                  <c:v>0.14399999999999999</c:v>
                </c:pt>
                <c:pt idx="74">
                  <c:v>0.14599999999999999</c:v>
                </c:pt>
                <c:pt idx="75">
                  <c:v>0.14799999999999999</c:v>
                </c:pt>
                <c:pt idx="76">
                  <c:v>0.15</c:v>
                </c:pt>
                <c:pt idx="77">
                  <c:v>0.152</c:v>
                </c:pt>
                <c:pt idx="78">
                  <c:v>0.154</c:v>
                </c:pt>
                <c:pt idx="79">
                  <c:v>0.156</c:v>
                </c:pt>
                <c:pt idx="80">
                  <c:v>0.158</c:v>
                </c:pt>
                <c:pt idx="81">
                  <c:v>0.16</c:v>
                </c:pt>
                <c:pt idx="82">
                  <c:v>0.16200000000000001</c:v>
                </c:pt>
                <c:pt idx="83">
                  <c:v>0.16400000000000001</c:v>
                </c:pt>
                <c:pt idx="84">
                  <c:v>0.16600000000000001</c:v>
                </c:pt>
                <c:pt idx="85">
                  <c:v>0.16800000000000001</c:v>
                </c:pt>
                <c:pt idx="86">
                  <c:v>0.17</c:v>
                </c:pt>
                <c:pt idx="87">
                  <c:v>0.17199999999999999</c:v>
                </c:pt>
                <c:pt idx="88">
                  <c:v>0.17399999999999999</c:v>
                </c:pt>
                <c:pt idx="89">
                  <c:v>0.17599999999999999</c:v>
                </c:pt>
                <c:pt idx="90">
                  <c:v>0.17799999999999999</c:v>
                </c:pt>
                <c:pt idx="91">
                  <c:v>0.18</c:v>
                </c:pt>
                <c:pt idx="92">
                  <c:v>0.182</c:v>
                </c:pt>
                <c:pt idx="93">
                  <c:v>0.184</c:v>
                </c:pt>
                <c:pt idx="94">
                  <c:v>0.186</c:v>
                </c:pt>
                <c:pt idx="95">
                  <c:v>0.188</c:v>
                </c:pt>
                <c:pt idx="96">
                  <c:v>0.19</c:v>
                </c:pt>
                <c:pt idx="97">
                  <c:v>0.192</c:v>
                </c:pt>
                <c:pt idx="98">
                  <c:v>0.19400000000000001</c:v>
                </c:pt>
                <c:pt idx="99">
                  <c:v>0.19600000000000001</c:v>
                </c:pt>
                <c:pt idx="100">
                  <c:v>0.19800000000000001</c:v>
                </c:pt>
                <c:pt idx="101">
                  <c:v>0.2</c:v>
                </c:pt>
                <c:pt idx="102">
                  <c:v>0.20200000000000001</c:v>
                </c:pt>
                <c:pt idx="103">
                  <c:v>0.20399999999999999</c:v>
                </c:pt>
                <c:pt idx="104">
                  <c:v>0.20599999999999999</c:v>
                </c:pt>
                <c:pt idx="105">
                  <c:v>0.20799999999999999</c:v>
                </c:pt>
                <c:pt idx="106">
                  <c:v>0.21</c:v>
                </c:pt>
                <c:pt idx="107">
                  <c:v>0.21199999999999999</c:v>
                </c:pt>
                <c:pt idx="108">
                  <c:v>0.214</c:v>
                </c:pt>
                <c:pt idx="109">
                  <c:v>0.216</c:v>
                </c:pt>
                <c:pt idx="110">
                  <c:v>0.218</c:v>
                </c:pt>
                <c:pt idx="111">
                  <c:v>0.22</c:v>
                </c:pt>
                <c:pt idx="112">
                  <c:v>0.222</c:v>
                </c:pt>
                <c:pt idx="113">
                  <c:v>0.224</c:v>
                </c:pt>
                <c:pt idx="114">
                  <c:v>0.22600000000000001</c:v>
                </c:pt>
                <c:pt idx="115">
                  <c:v>0.22800000000000001</c:v>
                </c:pt>
                <c:pt idx="116">
                  <c:v>0.23</c:v>
                </c:pt>
                <c:pt idx="117">
                  <c:v>0.23200000000000001</c:v>
                </c:pt>
                <c:pt idx="118">
                  <c:v>0.23400000000000001</c:v>
                </c:pt>
                <c:pt idx="119">
                  <c:v>0.23599999999999999</c:v>
                </c:pt>
                <c:pt idx="120">
                  <c:v>0.23799999999999999</c:v>
                </c:pt>
                <c:pt idx="121">
                  <c:v>0.24</c:v>
                </c:pt>
                <c:pt idx="122">
                  <c:v>0.24199999999999999</c:v>
                </c:pt>
                <c:pt idx="123">
                  <c:v>0.24399999999999999</c:v>
                </c:pt>
                <c:pt idx="124">
                  <c:v>0.246</c:v>
                </c:pt>
                <c:pt idx="125">
                  <c:v>0.248</c:v>
                </c:pt>
                <c:pt idx="126">
                  <c:v>0.25</c:v>
                </c:pt>
                <c:pt idx="127">
                  <c:v>0.252</c:v>
                </c:pt>
                <c:pt idx="128">
                  <c:v>0.254</c:v>
                </c:pt>
                <c:pt idx="129">
                  <c:v>0.25600000000000001</c:v>
                </c:pt>
                <c:pt idx="130">
                  <c:v>0.25800000000000001</c:v>
                </c:pt>
                <c:pt idx="131">
                  <c:v>0.26</c:v>
                </c:pt>
                <c:pt idx="132">
                  <c:v>0.26200000000000001</c:v>
                </c:pt>
                <c:pt idx="133">
                  <c:v>0.26400000000000001</c:v>
                </c:pt>
                <c:pt idx="134">
                  <c:v>0.26600000000000001</c:v>
                </c:pt>
                <c:pt idx="135">
                  <c:v>0.26800000000000002</c:v>
                </c:pt>
                <c:pt idx="136">
                  <c:v>0.27</c:v>
                </c:pt>
                <c:pt idx="137">
                  <c:v>0.27200000000000002</c:v>
                </c:pt>
                <c:pt idx="138">
                  <c:v>0.27400000000000002</c:v>
                </c:pt>
                <c:pt idx="139">
                  <c:v>0.27600000000000002</c:v>
                </c:pt>
                <c:pt idx="140">
                  <c:v>0.27800000000000002</c:v>
                </c:pt>
                <c:pt idx="141">
                  <c:v>0.28000000000000003</c:v>
                </c:pt>
                <c:pt idx="142">
                  <c:v>0.28199999999999997</c:v>
                </c:pt>
                <c:pt idx="143">
                  <c:v>0.28399999999999997</c:v>
                </c:pt>
                <c:pt idx="144">
                  <c:v>0.28599999999999998</c:v>
                </c:pt>
                <c:pt idx="145">
                  <c:v>0.28799999999999998</c:v>
                </c:pt>
                <c:pt idx="146">
                  <c:v>0.28999999999999998</c:v>
                </c:pt>
                <c:pt idx="147">
                  <c:v>0.29199999999999998</c:v>
                </c:pt>
                <c:pt idx="148">
                  <c:v>0.29399999999999998</c:v>
                </c:pt>
                <c:pt idx="149">
                  <c:v>0.29599999999999999</c:v>
                </c:pt>
                <c:pt idx="150">
                  <c:v>0.29799999999999999</c:v>
                </c:pt>
                <c:pt idx="151">
                  <c:v>0.3</c:v>
                </c:pt>
                <c:pt idx="152">
                  <c:v>0.30199999999999999</c:v>
                </c:pt>
                <c:pt idx="153">
                  <c:v>0.30399999999999999</c:v>
                </c:pt>
                <c:pt idx="154">
                  <c:v>0.30599999999999999</c:v>
                </c:pt>
                <c:pt idx="155">
                  <c:v>0.308</c:v>
                </c:pt>
                <c:pt idx="156">
                  <c:v>0.31</c:v>
                </c:pt>
                <c:pt idx="157">
                  <c:v>0.312</c:v>
                </c:pt>
                <c:pt idx="158">
                  <c:v>0.314</c:v>
                </c:pt>
                <c:pt idx="159">
                  <c:v>0.316</c:v>
                </c:pt>
                <c:pt idx="160">
                  <c:v>0.318</c:v>
                </c:pt>
                <c:pt idx="161">
                  <c:v>0.32</c:v>
                </c:pt>
                <c:pt idx="162">
                  <c:v>0.32200000000000001</c:v>
                </c:pt>
                <c:pt idx="163">
                  <c:v>0.32400000000000001</c:v>
                </c:pt>
                <c:pt idx="164">
                  <c:v>0.32600000000000001</c:v>
                </c:pt>
                <c:pt idx="165">
                  <c:v>0.32800000000000001</c:v>
                </c:pt>
                <c:pt idx="166">
                  <c:v>0.33</c:v>
                </c:pt>
                <c:pt idx="167">
                  <c:v>0.33200000000000002</c:v>
                </c:pt>
                <c:pt idx="168">
                  <c:v>0.33400000000000002</c:v>
                </c:pt>
                <c:pt idx="169">
                  <c:v>0.33600000000000002</c:v>
                </c:pt>
                <c:pt idx="170">
                  <c:v>0.33800000000000002</c:v>
                </c:pt>
                <c:pt idx="171">
                  <c:v>0.34</c:v>
                </c:pt>
                <c:pt idx="172">
                  <c:v>0.34200000000000003</c:v>
                </c:pt>
                <c:pt idx="173">
                  <c:v>0.34399999999999997</c:v>
                </c:pt>
                <c:pt idx="174">
                  <c:v>0.34599999999999997</c:v>
                </c:pt>
                <c:pt idx="175">
                  <c:v>0.34799999999999998</c:v>
                </c:pt>
                <c:pt idx="176">
                  <c:v>0.35</c:v>
                </c:pt>
                <c:pt idx="177">
                  <c:v>0.35199999999999998</c:v>
                </c:pt>
                <c:pt idx="178">
                  <c:v>0.35399999999999998</c:v>
                </c:pt>
                <c:pt idx="179">
                  <c:v>0.35599999999999998</c:v>
                </c:pt>
                <c:pt idx="180">
                  <c:v>0.35799999999999998</c:v>
                </c:pt>
                <c:pt idx="181">
                  <c:v>0.36</c:v>
                </c:pt>
                <c:pt idx="182">
                  <c:v>0.36199999999999999</c:v>
                </c:pt>
                <c:pt idx="183">
                  <c:v>0.36399999999999999</c:v>
                </c:pt>
                <c:pt idx="184">
                  <c:v>0.36599999999999999</c:v>
                </c:pt>
                <c:pt idx="185">
                  <c:v>0.36799999999999999</c:v>
                </c:pt>
                <c:pt idx="186">
                  <c:v>0.37</c:v>
                </c:pt>
                <c:pt idx="187">
                  <c:v>0.372</c:v>
                </c:pt>
                <c:pt idx="188">
                  <c:v>0.374</c:v>
                </c:pt>
                <c:pt idx="189">
                  <c:v>0.376</c:v>
                </c:pt>
                <c:pt idx="190">
                  <c:v>0.378</c:v>
                </c:pt>
                <c:pt idx="191">
                  <c:v>0.38</c:v>
                </c:pt>
                <c:pt idx="192">
                  <c:v>0.38200000000000001</c:v>
                </c:pt>
                <c:pt idx="193">
                  <c:v>0.38400000000000001</c:v>
                </c:pt>
                <c:pt idx="194">
                  <c:v>0.38600000000000001</c:v>
                </c:pt>
                <c:pt idx="195">
                  <c:v>0.38800000000000001</c:v>
                </c:pt>
                <c:pt idx="196">
                  <c:v>0.39</c:v>
                </c:pt>
                <c:pt idx="197">
                  <c:v>0.39200000000000002</c:v>
                </c:pt>
                <c:pt idx="198">
                  <c:v>0.39400000000000002</c:v>
                </c:pt>
                <c:pt idx="199">
                  <c:v>0.39600000000000002</c:v>
                </c:pt>
                <c:pt idx="200">
                  <c:v>0.39800000000000002</c:v>
                </c:pt>
                <c:pt idx="201">
                  <c:v>0.4</c:v>
                </c:pt>
                <c:pt idx="202">
                  <c:v>0.40200000000000002</c:v>
                </c:pt>
                <c:pt idx="203">
                  <c:v>0.40400000000000003</c:v>
                </c:pt>
                <c:pt idx="204">
                  <c:v>0.40600000000000003</c:v>
                </c:pt>
                <c:pt idx="205">
                  <c:v>0.40799999999999997</c:v>
                </c:pt>
                <c:pt idx="206">
                  <c:v>0.41</c:v>
                </c:pt>
                <c:pt idx="207">
                  <c:v>0.41199999999999998</c:v>
                </c:pt>
                <c:pt idx="208">
                  <c:v>0.41399999999999998</c:v>
                </c:pt>
                <c:pt idx="209">
                  <c:v>0.41599999999999998</c:v>
                </c:pt>
                <c:pt idx="210">
                  <c:v>0.41799999999999998</c:v>
                </c:pt>
                <c:pt idx="211">
                  <c:v>0.42</c:v>
                </c:pt>
                <c:pt idx="212">
                  <c:v>0.42199999999999999</c:v>
                </c:pt>
                <c:pt idx="213">
                  <c:v>0.42399999999999999</c:v>
                </c:pt>
                <c:pt idx="214">
                  <c:v>0.42599999999999999</c:v>
                </c:pt>
                <c:pt idx="215">
                  <c:v>0.42799999999999999</c:v>
                </c:pt>
                <c:pt idx="216">
                  <c:v>0.43</c:v>
                </c:pt>
                <c:pt idx="217">
                  <c:v>0.432</c:v>
                </c:pt>
                <c:pt idx="218">
                  <c:v>0.434</c:v>
                </c:pt>
                <c:pt idx="219">
                  <c:v>0.436</c:v>
                </c:pt>
                <c:pt idx="220">
                  <c:v>0.438</c:v>
                </c:pt>
                <c:pt idx="221">
                  <c:v>0.44</c:v>
                </c:pt>
                <c:pt idx="222">
                  <c:v>0.442</c:v>
                </c:pt>
                <c:pt idx="223">
                  <c:v>0.44400000000000001</c:v>
                </c:pt>
                <c:pt idx="224">
                  <c:v>0.44600000000000001</c:v>
                </c:pt>
                <c:pt idx="225">
                  <c:v>0.44800000000000001</c:v>
                </c:pt>
                <c:pt idx="226">
                  <c:v>0.45</c:v>
                </c:pt>
                <c:pt idx="227">
                  <c:v>0.45200000000000001</c:v>
                </c:pt>
                <c:pt idx="228">
                  <c:v>0.45400000000000001</c:v>
                </c:pt>
                <c:pt idx="229">
                  <c:v>0.45600000000000002</c:v>
                </c:pt>
                <c:pt idx="230">
                  <c:v>0.45800000000000002</c:v>
                </c:pt>
                <c:pt idx="231">
                  <c:v>0.46</c:v>
                </c:pt>
                <c:pt idx="232">
                  <c:v>0.46200000000000002</c:v>
                </c:pt>
                <c:pt idx="233">
                  <c:v>0.46400000000000002</c:v>
                </c:pt>
                <c:pt idx="234">
                  <c:v>0.46600000000000003</c:v>
                </c:pt>
                <c:pt idx="235">
                  <c:v>0.46800000000000003</c:v>
                </c:pt>
                <c:pt idx="236">
                  <c:v>0.47</c:v>
                </c:pt>
                <c:pt idx="237">
                  <c:v>0.47199999999999998</c:v>
                </c:pt>
                <c:pt idx="238">
                  <c:v>0.47399999999999998</c:v>
                </c:pt>
                <c:pt idx="239">
                  <c:v>0.47599999999999998</c:v>
                </c:pt>
                <c:pt idx="240">
                  <c:v>0.47799999999999998</c:v>
                </c:pt>
                <c:pt idx="241">
                  <c:v>0.48</c:v>
                </c:pt>
                <c:pt idx="242">
                  <c:v>0.48199999999999998</c:v>
                </c:pt>
                <c:pt idx="243">
                  <c:v>0.48399999999999999</c:v>
                </c:pt>
                <c:pt idx="244">
                  <c:v>0.48599999999999999</c:v>
                </c:pt>
                <c:pt idx="245">
                  <c:v>0.48799999999999999</c:v>
                </c:pt>
                <c:pt idx="246">
                  <c:v>0.49</c:v>
                </c:pt>
                <c:pt idx="247">
                  <c:v>0.49199999999999999</c:v>
                </c:pt>
                <c:pt idx="248">
                  <c:v>0.49399999999999999</c:v>
                </c:pt>
                <c:pt idx="249">
                  <c:v>0.496</c:v>
                </c:pt>
                <c:pt idx="250">
                  <c:v>0.498</c:v>
                </c:pt>
                <c:pt idx="251">
                  <c:v>0.5</c:v>
                </c:pt>
                <c:pt idx="252">
                  <c:v>0.502</c:v>
                </c:pt>
                <c:pt idx="253">
                  <c:v>0.504</c:v>
                </c:pt>
                <c:pt idx="254">
                  <c:v>0.50600000000000001</c:v>
                </c:pt>
                <c:pt idx="255">
                  <c:v>0.50800000000000001</c:v>
                </c:pt>
                <c:pt idx="256">
                  <c:v>0.51</c:v>
                </c:pt>
                <c:pt idx="257">
                  <c:v>0.51200000000000001</c:v>
                </c:pt>
                <c:pt idx="258">
                  <c:v>0.51400000000000001</c:v>
                </c:pt>
                <c:pt idx="259">
                  <c:v>0.51600000000000001</c:v>
                </c:pt>
                <c:pt idx="260">
                  <c:v>0.51800000000000002</c:v>
                </c:pt>
                <c:pt idx="261">
                  <c:v>0.52</c:v>
                </c:pt>
                <c:pt idx="262">
                  <c:v>0.52200000000000002</c:v>
                </c:pt>
                <c:pt idx="263">
                  <c:v>0.52400000000000002</c:v>
                </c:pt>
                <c:pt idx="264">
                  <c:v>0.52600000000000002</c:v>
                </c:pt>
                <c:pt idx="265">
                  <c:v>0.52800000000000002</c:v>
                </c:pt>
                <c:pt idx="266">
                  <c:v>0.53</c:v>
                </c:pt>
                <c:pt idx="267">
                  <c:v>0.53200000000000003</c:v>
                </c:pt>
                <c:pt idx="268">
                  <c:v>0.53400000000000003</c:v>
                </c:pt>
                <c:pt idx="269">
                  <c:v>0.53600000000000003</c:v>
                </c:pt>
                <c:pt idx="270">
                  <c:v>0.53800000000000003</c:v>
                </c:pt>
                <c:pt idx="271">
                  <c:v>0.54</c:v>
                </c:pt>
                <c:pt idx="272">
                  <c:v>0.54200000000000004</c:v>
                </c:pt>
                <c:pt idx="273">
                  <c:v>0.54400000000000004</c:v>
                </c:pt>
                <c:pt idx="274">
                  <c:v>0.54600000000000004</c:v>
                </c:pt>
                <c:pt idx="275">
                  <c:v>0.54800000000000004</c:v>
                </c:pt>
                <c:pt idx="276">
                  <c:v>0.55000000000000004</c:v>
                </c:pt>
                <c:pt idx="277">
                  <c:v>0.55200000000000005</c:v>
                </c:pt>
                <c:pt idx="278">
                  <c:v>0.55400000000000005</c:v>
                </c:pt>
                <c:pt idx="279">
                  <c:v>0.55600000000000005</c:v>
                </c:pt>
                <c:pt idx="280">
                  <c:v>0.55800000000000005</c:v>
                </c:pt>
                <c:pt idx="281">
                  <c:v>0.56000000000000005</c:v>
                </c:pt>
                <c:pt idx="282">
                  <c:v>0.56200000000000006</c:v>
                </c:pt>
                <c:pt idx="283">
                  <c:v>0.56399999999999995</c:v>
                </c:pt>
                <c:pt idx="284">
                  <c:v>0.56599999999999995</c:v>
                </c:pt>
                <c:pt idx="285">
                  <c:v>0.56799999999999995</c:v>
                </c:pt>
                <c:pt idx="286">
                  <c:v>0.56999999999999995</c:v>
                </c:pt>
                <c:pt idx="287">
                  <c:v>0.57199999999999995</c:v>
                </c:pt>
                <c:pt idx="288">
                  <c:v>0.57399999999999995</c:v>
                </c:pt>
                <c:pt idx="289">
                  <c:v>0.57599999999999996</c:v>
                </c:pt>
                <c:pt idx="290">
                  <c:v>0.57799999999999996</c:v>
                </c:pt>
                <c:pt idx="291">
                  <c:v>0.57999999999999996</c:v>
                </c:pt>
                <c:pt idx="292">
                  <c:v>0.58199999999999996</c:v>
                </c:pt>
                <c:pt idx="293">
                  <c:v>0.58399999999999996</c:v>
                </c:pt>
                <c:pt idx="294">
                  <c:v>0.58599999999999997</c:v>
                </c:pt>
                <c:pt idx="295">
                  <c:v>0.58799999999999997</c:v>
                </c:pt>
                <c:pt idx="296">
                  <c:v>0.59</c:v>
                </c:pt>
                <c:pt idx="297">
                  <c:v>0.59199999999999997</c:v>
                </c:pt>
                <c:pt idx="298">
                  <c:v>0.59399999999999997</c:v>
                </c:pt>
                <c:pt idx="299">
                  <c:v>0.59599999999999997</c:v>
                </c:pt>
                <c:pt idx="300">
                  <c:v>0.59799999999999998</c:v>
                </c:pt>
                <c:pt idx="301">
                  <c:v>0.6</c:v>
                </c:pt>
                <c:pt idx="302">
                  <c:v>0.60199999999999998</c:v>
                </c:pt>
                <c:pt idx="303">
                  <c:v>0.60399999999999998</c:v>
                </c:pt>
                <c:pt idx="304">
                  <c:v>0.60599999999999998</c:v>
                </c:pt>
                <c:pt idx="305">
                  <c:v>0.60799999999999998</c:v>
                </c:pt>
                <c:pt idx="306">
                  <c:v>0.61</c:v>
                </c:pt>
                <c:pt idx="307">
                  <c:v>0.61199999999999999</c:v>
                </c:pt>
                <c:pt idx="308">
                  <c:v>0.61399999999999999</c:v>
                </c:pt>
                <c:pt idx="309">
                  <c:v>0.61599999999999999</c:v>
                </c:pt>
                <c:pt idx="310">
                  <c:v>0.61799999999999999</c:v>
                </c:pt>
                <c:pt idx="311">
                  <c:v>0.62</c:v>
                </c:pt>
                <c:pt idx="312">
                  <c:v>0.622</c:v>
                </c:pt>
                <c:pt idx="313">
                  <c:v>0.624</c:v>
                </c:pt>
                <c:pt idx="314">
                  <c:v>0.626</c:v>
                </c:pt>
                <c:pt idx="315">
                  <c:v>0.628</c:v>
                </c:pt>
                <c:pt idx="316">
                  <c:v>0.63</c:v>
                </c:pt>
                <c:pt idx="317">
                  <c:v>0.63200000000000001</c:v>
                </c:pt>
                <c:pt idx="318">
                  <c:v>0.63400000000000001</c:v>
                </c:pt>
                <c:pt idx="319">
                  <c:v>0.63600000000000001</c:v>
                </c:pt>
                <c:pt idx="320">
                  <c:v>0.63800000000000001</c:v>
                </c:pt>
                <c:pt idx="321">
                  <c:v>0.64</c:v>
                </c:pt>
                <c:pt idx="322">
                  <c:v>0.64200000000000002</c:v>
                </c:pt>
                <c:pt idx="323">
                  <c:v>0.64400000000000002</c:v>
                </c:pt>
                <c:pt idx="324">
                  <c:v>0.64600000000000002</c:v>
                </c:pt>
                <c:pt idx="325">
                  <c:v>0.64800000000000002</c:v>
                </c:pt>
                <c:pt idx="326">
                  <c:v>0.65</c:v>
                </c:pt>
                <c:pt idx="327">
                  <c:v>0.65200000000000002</c:v>
                </c:pt>
                <c:pt idx="328">
                  <c:v>0.65400000000000003</c:v>
                </c:pt>
                <c:pt idx="329">
                  <c:v>0.65600000000000003</c:v>
                </c:pt>
                <c:pt idx="330">
                  <c:v>0.65800000000000003</c:v>
                </c:pt>
                <c:pt idx="331">
                  <c:v>0.66</c:v>
                </c:pt>
                <c:pt idx="332">
                  <c:v>0.66200000000000003</c:v>
                </c:pt>
                <c:pt idx="333">
                  <c:v>0.66400000000000003</c:v>
                </c:pt>
                <c:pt idx="334">
                  <c:v>0.66600000000000004</c:v>
                </c:pt>
                <c:pt idx="335">
                  <c:v>0.66800000000000004</c:v>
                </c:pt>
                <c:pt idx="336">
                  <c:v>0.67</c:v>
                </c:pt>
                <c:pt idx="337">
                  <c:v>0.67200000000000004</c:v>
                </c:pt>
                <c:pt idx="338">
                  <c:v>0.67400000000000004</c:v>
                </c:pt>
                <c:pt idx="339">
                  <c:v>0.67600000000000005</c:v>
                </c:pt>
                <c:pt idx="340">
                  <c:v>0.67800000000000005</c:v>
                </c:pt>
                <c:pt idx="341">
                  <c:v>0.68</c:v>
                </c:pt>
                <c:pt idx="342">
                  <c:v>0.68200000000000005</c:v>
                </c:pt>
                <c:pt idx="343">
                  <c:v>0.68400000000000005</c:v>
                </c:pt>
                <c:pt idx="344">
                  <c:v>0.68600000000000005</c:v>
                </c:pt>
                <c:pt idx="345">
                  <c:v>0.68799999999999994</c:v>
                </c:pt>
                <c:pt idx="346">
                  <c:v>0.69</c:v>
                </c:pt>
                <c:pt idx="347">
                  <c:v>0.69199999999999995</c:v>
                </c:pt>
                <c:pt idx="348">
                  <c:v>0.69399999999999995</c:v>
                </c:pt>
                <c:pt idx="349">
                  <c:v>0.69599999999999995</c:v>
                </c:pt>
                <c:pt idx="350">
                  <c:v>0.69799999999999995</c:v>
                </c:pt>
                <c:pt idx="351">
                  <c:v>0.7</c:v>
                </c:pt>
                <c:pt idx="352">
                  <c:v>0.70199999999999996</c:v>
                </c:pt>
                <c:pt idx="353">
                  <c:v>0.70399999999999996</c:v>
                </c:pt>
                <c:pt idx="354">
                  <c:v>0.70599999999999996</c:v>
                </c:pt>
                <c:pt idx="355">
                  <c:v>0.70799999999999996</c:v>
                </c:pt>
                <c:pt idx="356">
                  <c:v>0.71</c:v>
                </c:pt>
                <c:pt idx="357">
                  <c:v>0.71199999999999997</c:v>
                </c:pt>
                <c:pt idx="358">
                  <c:v>0.71399999999999997</c:v>
                </c:pt>
                <c:pt idx="359">
                  <c:v>0.71599999999999997</c:v>
                </c:pt>
                <c:pt idx="360">
                  <c:v>0.71799999999999997</c:v>
                </c:pt>
                <c:pt idx="361">
                  <c:v>0.72</c:v>
                </c:pt>
                <c:pt idx="362">
                  <c:v>0.72199999999999998</c:v>
                </c:pt>
                <c:pt idx="363">
                  <c:v>0.72399999999999998</c:v>
                </c:pt>
                <c:pt idx="364">
                  <c:v>0.72599999999999998</c:v>
                </c:pt>
                <c:pt idx="365">
                  <c:v>0.72799999999999998</c:v>
                </c:pt>
                <c:pt idx="366">
                  <c:v>0.73</c:v>
                </c:pt>
                <c:pt idx="367">
                  <c:v>0.73199999999999998</c:v>
                </c:pt>
                <c:pt idx="368">
                  <c:v>0.73399999999999999</c:v>
                </c:pt>
                <c:pt idx="369">
                  <c:v>0.73599999999999999</c:v>
                </c:pt>
                <c:pt idx="370">
                  <c:v>0.73799999999999999</c:v>
                </c:pt>
                <c:pt idx="371">
                  <c:v>0.74</c:v>
                </c:pt>
                <c:pt idx="372">
                  <c:v>0.74199999999999999</c:v>
                </c:pt>
                <c:pt idx="373">
                  <c:v>0.74399999999999999</c:v>
                </c:pt>
                <c:pt idx="374">
                  <c:v>0.746</c:v>
                </c:pt>
                <c:pt idx="375">
                  <c:v>0.748</c:v>
                </c:pt>
                <c:pt idx="376">
                  <c:v>0.75</c:v>
                </c:pt>
                <c:pt idx="377">
                  <c:v>0.752</c:v>
                </c:pt>
                <c:pt idx="378">
                  <c:v>0.754</c:v>
                </c:pt>
                <c:pt idx="379">
                  <c:v>0.75600000000000001</c:v>
                </c:pt>
                <c:pt idx="380">
                  <c:v>0.75800000000000001</c:v>
                </c:pt>
                <c:pt idx="381">
                  <c:v>0.76</c:v>
                </c:pt>
                <c:pt idx="382">
                  <c:v>0.76200000000000001</c:v>
                </c:pt>
                <c:pt idx="383">
                  <c:v>0.76400000000000001</c:v>
                </c:pt>
                <c:pt idx="384">
                  <c:v>0.76600000000000001</c:v>
                </c:pt>
                <c:pt idx="385">
                  <c:v>0.76800000000000002</c:v>
                </c:pt>
                <c:pt idx="386">
                  <c:v>0.77</c:v>
                </c:pt>
                <c:pt idx="387">
                  <c:v>0.77200000000000002</c:v>
                </c:pt>
                <c:pt idx="388">
                  <c:v>0.77400000000000002</c:v>
                </c:pt>
                <c:pt idx="389">
                  <c:v>0.77600000000000002</c:v>
                </c:pt>
                <c:pt idx="390">
                  <c:v>0.77800000000000002</c:v>
                </c:pt>
                <c:pt idx="391">
                  <c:v>0.78</c:v>
                </c:pt>
                <c:pt idx="392">
                  <c:v>0.78200000000000003</c:v>
                </c:pt>
                <c:pt idx="393">
                  <c:v>0.78400000000000003</c:v>
                </c:pt>
                <c:pt idx="394">
                  <c:v>0.78600000000000003</c:v>
                </c:pt>
                <c:pt idx="395">
                  <c:v>0.78800000000000003</c:v>
                </c:pt>
                <c:pt idx="396">
                  <c:v>0.79</c:v>
                </c:pt>
                <c:pt idx="397">
                  <c:v>0.79200000000000004</c:v>
                </c:pt>
                <c:pt idx="398">
                  <c:v>0.79400000000000004</c:v>
                </c:pt>
                <c:pt idx="399">
                  <c:v>0.79600000000000004</c:v>
                </c:pt>
                <c:pt idx="400">
                  <c:v>0.79800000000000004</c:v>
                </c:pt>
                <c:pt idx="401">
                  <c:v>0.8</c:v>
                </c:pt>
                <c:pt idx="402">
                  <c:v>0.80200000000000005</c:v>
                </c:pt>
                <c:pt idx="403">
                  <c:v>0.80400000000000005</c:v>
                </c:pt>
                <c:pt idx="404">
                  <c:v>0.80600000000000005</c:v>
                </c:pt>
                <c:pt idx="405">
                  <c:v>0.80800000000000005</c:v>
                </c:pt>
                <c:pt idx="406">
                  <c:v>0.81</c:v>
                </c:pt>
                <c:pt idx="407">
                  <c:v>0.81200000000000006</c:v>
                </c:pt>
                <c:pt idx="408">
                  <c:v>0.81399999999999995</c:v>
                </c:pt>
                <c:pt idx="409">
                  <c:v>0.81599999999999995</c:v>
                </c:pt>
                <c:pt idx="410">
                  <c:v>0.81799999999999995</c:v>
                </c:pt>
                <c:pt idx="411">
                  <c:v>0.82</c:v>
                </c:pt>
                <c:pt idx="412">
                  <c:v>0.82199999999999995</c:v>
                </c:pt>
                <c:pt idx="413">
                  <c:v>0.82399999999999995</c:v>
                </c:pt>
                <c:pt idx="414">
                  <c:v>0.82599999999999996</c:v>
                </c:pt>
                <c:pt idx="415">
                  <c:v>0.82799999999999996</c:v>
                </c:pt>
                <c:pt idx="416">
                  <c:v>0.83</c:v>
                </c:pt>
                <c:pt idx="417">
                  <c:v>0.83199999999999996</c:v>
                </c:pt>
                <c:pt idx="418">
                  <c:v>0.83399999999999996</c:v>
                </c:pt>
                <c:pt idx="419">
                  <c:v>0.83599999999999997</c:v>
                </c:pt>
                <c:pt idx="420">
                  <c:v>0.83799999999999997</c:v>
                </c:pt>
                <c:pt idx="421">
                  <c:v>0.84</c:v>
                </c:pt>
                <c:pt idx="422">
                  <c:v>0.84199999999999997</c:v>
                </c:pt>
                <c:pt idx="423">
                  <c:v>0.84399999999999997</c:v>
                </c:pt>
                <c:pt idx="424">
                  <c:v>0.84599999999999997</c:v>
                </c:pt>
                <c:pt idx="425">
                  <c:v>0.84799999999999998</c:v>
                </c:pt>
                <c:pt idx="426">
                  <c:v>0.85</c:v>
                </c:pt>
                <c:pt idx="427">
                  <c:v>0.85199999999999998</c:v>
                </c:pt>
                <c:pt idx="428">
                  <c:v>0.85399999999999998</c:v>
                </c:pt>
                <c:pt idx="429">
                  <c:v>0.85599999999999998</c:v>
                </c:pt>
                <c:pt idx="430">
                  <c:v>0.85799999999999998</c:v>
                </c:pt>
                <c:pt idx="431">
                  <c:v>0.86</c:v>
                </c:pt>
                <c:pt idx="432">
                  <c:v>0.86199999999999999</c:v>
                </c:pt>
                <c:pt idx="433">
                  <c:v>0.86399999999999999</c:v>
                </c:pt>
                <c:pt idx="434">
                  <c:v>0.86599999999999999</c:v>
                </c:pt>
                <c:pt idx="435">
                  <c:v>0.86799999999999999</c:v>
                </c:pt>
                <c:pt idx="436">
                  <c:v>0.87</c:v>
                </c:pt>
                <c:pt idx="437">
                  <c:v>0.872</c:v>
                </c:pt>
                <c:pt idx="438">
                  <c:v>0.874</c:v>
                </c:pt>
                <c:pt idx="439">
                  <c:v>0.876</c:v>
                </c:pt>
                <c:pt idx="440">
                  <c:v>0.878</c:v>
                </c:pt>
                <c:pt idx="441">
                  <c:v>0.88</c:v>
                </c:pt>
                <c:pt idx="442">
                  <c:v>0.88200000000000001</c:v>
                </c:pt>
                <c:pt idx="443">
                  <c:v>0.88400000000000001</c:v>
                </c:pt>
                <c:pt idx="444">
                  <c:v>0.88600000000000001</c:v>
                </c:pt>
                <c:pt idx="445">
                  <c:v>0.88800000000000001</c:v>
                </c:pt>
                <c:pt idx="446">
                  <c:v>0.89</c:v>
                </c:pt>
                <c:pt idx="447">
                  <c:v>0.89200000000000002</c:v>
                </c:pt>
                <c:pt idx="448">
                  <c:v>0.89400000000000002</c:v>
                </c:pt>
                <c:pt idx="449">
                  <c:v>0.89600000000000002</c:v>
                </c:pt>
                <c:pt idx="450">
                  <c:v>0.89800000000000002</c:v>
                </c:pt>
                <c:pt idx="451">
                  <c:v>0.9</c:v>
                </c:pt>
                <c:pt idx="452">
                  <c:v>0.90200000000000002</c:v>
                </c:pt>
                <c:pt idx="453">
                  <c:v>0.90400000000000003</c:v>
                </c:pt>
                <c:pt idx="454">
                  <c:v>0.90600000000000003</c:v>
                </c:pt>
                <c:pt idx="455">
                  <c:v>0.90800000000000003</c:v>
                </c:pt>
                <c:pt idx="456">
                  <c:v>0.91</c:v>
                </c:pt>
                <c:pt idx="457">
                  <c:v>0.91200000000000003</c:v>
                </c:pt>
                <c:pt idx="458">
                  <c:v>0.91400000000000003</c:v>
                </c:pt>
                <c:pt idx="459">
                  <c:v>0.91600000000000004</c:v>
                </c:pt>
                <c:pt idx="460">
                  <c:v>0.91800000000000004</c:v>
                </c:pt>
                <c:pt idx="461">
                  <c:v>0.92</c:v>
                </c:pt>
                <c:pt idx="462">
                  <c:v>0.92200000000000004</c:v>
                </c:pt>
                <c:pt idx="463">
                  <c:v>0.92400000000000004</c:v>
                </c:pt>
                <c:pt idx="464">
                  <c:v>0.92600000000000005</c:v>
                </c:pt>
                <c:pt idx="465">
                  <c:v>0.92800000000000005</c:v>
                </c:pt>
                <c:pt idx="466">
                  <c:v>0.93</c:v>
                </c:pt>
                <c:pt idx="467">
                  <c:v>0.93200000000000005</c:v>
                </c:pt>
                <c:pt idx="468">
                  <c:v>0.93400000000000005</c:v>
                </c:pt>
                <c:pt idx="469">
                  <c:v>0.93600000000000005</c:v>
                </c:pt>
                <c:pt idx="470">
                  <c:v>0.93799999999999994</c:v>
                </c:pt>
                <c:pt idx="471">
                  <c:v>0.94</c:v>
                </c:pt>
                <c:pt idx="472">
                  <c:v>0.94199999999999995</c:v>
                </c:pt>
                <c:pt idx="473">
                  <c:v>0.94399999999999995</c:v>
                </c:pt>
                <c:pt idx="474">
                  <c:v>0.94599999999999995</c:v>
                </c:pt>
                <c:pt idx="475">
                  <c:v>0.94799999999999995</c:v>
                </c:pt>
                <c:pt idx="476">
                  <c:v>0.95</c:v>
                </c:pt>
                <c:pt idx="477">
                  <c:v>0.95199999999999996</c:v>
                </c:pt>
                <c:pt idx="478">
                  <c:v>0.95399999999999996</c:v>
                </c:pt>
                <c:pt idx="479">
                  <c:v>0.95599999999999996</c:v>
                </c:pt>
                <c:pt idx="480">
                  <c:v>0.95799999999999996</c:v>
                </c:pt>
                <c:pt idx="481">
                  <c:v>0.96</c:v>
                </c:pt>
                <c:pt idx="482">
                  <c:v>0.96199999999999997</c:v>
                </c:pt>
                <c:pt idx="483">
                  <c:v>0.96399999999999997</c:v>
                </c:pt>
                <c:pt idx="484">
                  <c:v>0.96599999999999997</c:v>
                </c:pt>
                <c:pt idx="485">
                  <c:v>0.96799999999999997</c:v>
                </c:pt>
                <c:pt idx="486">
                  <c:v>0.97</c:v>
                </c:pt>
                <c:pt idx="487">
                  <c:v>0.97199999999999998</c:v>
                </c:pt>
                <c:pt idx="488">
                  <c:v>0.97399999999999998</c:v>
                </c:pt>
                <c:pt idx="489">
                  <c:v>0.97599999999999998</c:v>
                </c:pt>
                <c:pt idx="490">
                  <c:v>0.97799999999999998</c:v>
                </c:pt>
                <c:pt idx="491">
                  <c:v>0.98</c:v>
                </c:pt>
                <c:pt idx="492">
                  <c:v>0.98199999999999998</c:v>
                </c:pt>
                <c:pt idx="493">
                  <c:v>0.98399999999999999</c:v>
                </c:pt>
                <c:pt idx="494">
                  <c:v>0.98599999999999999</c:v>
                </c:pt>
                <c:pt idx="495">
                  <c:v>0.98799999999999999</c:v>
                </c:pt>
                <c:pt idx="496">
                  <c:v>0.99</c:v>
                </c:pt>
                <c:pt idx="497">
                  <c:v>0.99199999999999999</c:v>
                </c:pt>
                <c:pt idx="498">
                  <c:v>0.99399999999999999</c:v>
                </c:pt>
                <c:pt idx="499">
                  <c:v>0.996</c:v>
                </c:pt>
                <c:pt idx="500">
                  <c:v>0.998</c:v>
                </c:pt>
                <c:pt idx="501">
                  <c:v>1</c:v>
                </c:pt>
                <c:pt idx="502">
                  <c:v>1.002</c:v>
                </c:pt>
                <c:pt idx="503">
                  <c:v>1.004</c:v>
                </c:pt>
                <c:pt idx="504">
                  <c:v>1.006</c:v>
                </c:pt>
                <c:pt idx="505">
                  <c:v>1.008</c:v>
                </c:pt>
                <c:pt idx="506">
                  <c:v>1.01</c:v>
                </c:pt>
                <c:pt idx="507">
                  <c:v>1.012</c:v>
                </c:pt>
                <c:pt idx="508">
                  <c:v>1.014</c:v>
                </c:pt>
                <c:pt idx="509">
                  <c:v>1.016</c:v>
                </c:pt>
                <c:pt idx="510">
                  <c:v>1.018</c:v>
                </c:pt>
                <c:pt idx="511">
                  <c:v>1.02</c:v>
                </c:pt>
                <c:pt idx="512">
                  <c:v>1.022</c:v>
                </c:pt>
                <c:pt idx="513">
                  <c:v>1.024</c:v>
                </c:pt>
                <c:pt idx="514">
                  <c:v>1.026</c:v>
                </c:pt>
                <c:pt idx="515">
                  <c:v>1.028</c:v>
                </c:pt>
                <c:pt idx="516">
                  <c:v>1.03</c:v>
                </c:pt>
                <c:pt idx="517">
                  <c:v>1.032</c:v>
                </c:pt>
                <c:pt idx="518">
                  <c:v>1.034</c:v>
                </c:pt>
                <c:pt idx="519">
                  <c:v>1.036</c:v>
                </c:pt>
                <c:pt idx="520">
                  <c:v>1.038</c:v>
                </c:pt>
                <c:pt idx="521">
                  <c:v>1.04</c:v>
                </c:pt>
                <c:pt idx="522">
                  <c:v>1.042</c:v>
                </c:pt>
                <c:pt idx="523">
                  <c:v>1.044</c:v>
                </c:pt>
                <c:pt idx="524">
                  <c:v>1.046</c:v>
                </c:pt>
                <c:pt idx="525">
                  <c:v>1.048</c:v>
                </c:pt>
                <c:pt idx="526">
                  <c:v>1.05</c:v>
                </c:pt>
                <c:pt idx="527">
                  <c:v>1.052</c:v>
                </c:pt>
                <c:pt idx="528">
                  <c:v>1.054</c:v>
                </c:pt>
                <c:pt idx="529">
                  <c:v>1.056</c:v>
                </c:pt>
                <c:pt idx="530">
                  <c:v>1.0580000000000001</c:v>
                </c:pt>
                <c:pt idx="531">
                  <c:v>1.06</c:v>
                </c:pt>
                <c:pt idx="532">
                  <c:v>1.0620000000000001</c:v>
                </c:pt>
                <c:pt idx="533">
                  <c:v>1.0640000000000001</c:v>
                </c:pt>
                <c:pt idx="534">
                  <c:v>1.0660000000000001</c:v>
                </c:pt>
                <c:pt idx="535">
                  <c:v>1.0680000000000001</c:v>
                </c:pt>
                <c:pt idx="536">
                  <c:v>1.07</c:v>
                </c:pt>
                <c:pt idx="537">
                  <c:v>1.0720000000000001</c:v>
                </c:pt>
                <c:pt idx="538">
                  <c:v>1.0740000000000001</c:v>
                </c:pt>
                <c:pt idx="539">
                  <c:v>1.0760000000000001</c:v>
                </c:pt>
                <c:pt idx="540">
                  <c:v>1.0780000000000001</c:v>
                </c:pt>
                <c:pt idx="541">
                  <c:v>1.08</c:v>
                </c:pt>
                <c:pt idx="542">
                  <c:v>1.0820000000000001</c:v>
                </c:pt>
                <c:pt idx="543">
                  <c:v>1.0840000000000001</c:v>
                </c:pt>
                <c:pt idx="544">
                  <c:v>1.0860000000000001</c:v>
                </c:pt>
                <c:pt idx="545">
                  <c:v>1.0880000000000001</c:v>
                </c:pt>
                <c:pt idx="546">
                  <c:v>1.0900000000000001</c:v>
                </c:pt>
                <c:pt idx="547">
                  <c:v>1.0920000000000001</c:v>
                </c:pt>
                <c:pt idx="548">
                  <c:v>1.0940000000000001</c:v>
                </c:pt>
                <c:pt idx="549">
                  <c:v>1.0960000000000001</c:v>
                </c:pt>
                <c:pt idx="550">
                  <c:v>1.0980000000000001</c:v>
                </c:pt>
                <c:pt idx="551">
                  <c:v>1.1000000000000001</c:v>
                </c:pt>
                <c:pt idx="552">
                  <c:v>1.1020000000000001</c:v>
                </c:pt>
                <c:pt idx="553">
                  <c:v>1.1040000000000001</c:v>
                </c:pt>
                <c:pt idx="554">
                  <c:v>1.1060000000000001</c:v>
                </c:pt>
                <c:pt idx="555">
                  <c:v>1.1080000000000001</c:v>
                </c:pt>
                <c:pt idx="556">
                  <c:v>1.1100000000000001</c:v>
                </c:pt>
                <c:pt idx="557">
                  <c:v>1.1120000000000001</c:v>
                </c:pt>
                <c:pt idx="558">
                  <c:v>1.1140000000000001</c:v>
                </c:pt>
                <c:pt idx="559">
                  <c:v>1.1160000000000001</c:v>
                </c:pt>
                <c:pt idx="560">
                  <c:v>1.1180000000000001</c:v>
                </c:pt>
                <c:pt idx="561">
                  <c:v>1.1200000000000001</c:v>
                </c:pt>
                <c:pt idx="562">
                  <c:v>1.1220000000000001</c:v>
                </c:pt>
                <c:pt idx="563">
                  <c:v>1.1240000000000001</c:v>
                </c:pt>
                <c:pt idx="564">
                  <c:v>1.1259999999999999</c:v>
                </c:pt>
                <c:pt idx="565">
                  <c:v>1.1279999999999999</c:v>
                </c:pt>
                <c:pt idx="566">
                  <c:v>1.1299999999999999</c:v>
                </c:pt>
                <c:pt idx="567">
                  <c:v>1.1319999999999999</c:v>
                </c:pt>
                <c:pt idx="568">
                  <c:v>1.1339999999999999</c:v>
                </c:pt>
                <c:pt idx="569">
                  <c:v>1.1359999999999999</c:v>
                </c:pt>
                <c:pt idx="570">
                  <c:v>1.1379999999999999</c:v>
                </c:pt>
                <c:pt idx="571">
                  <c:v>1.1399999999999999</c:v>
                </c:pt>
                <c:pt idx="572">
                  <c:v>1.1419999999999999</c:v>
                </c:pt>
                <c:pt idx="573">
                  <c:v>1.1439999999999999</c:v>
                </c:pt>
                <c:pt idx="574">
                  <c:v>1.1459999999999999</c:v>
                </c:pt>
                <c:pt idx="575">
                  <c:v>1.1479999999999999</c:v>
                </c:pt>
                <c:pt idx="576">
                  <c:v>1.1499999999999999</c:v>
                </c:pt>
                <c:pt idx="577">
                  <c:v>1.1519999999999999</c:v>
                </c:pt>
                <c:pt idx="578">
                  <c:v>1.1539999999999999</c:v>
                </c:pt>
                <c:pt idx="579">
                  <c:v>1.1559999999999999</c:v>
                </c:pt>
                <c:pt idx="580">
                  <c:v>1.1579999999999999</c:v>
                </c:pt>
                <c:pt idx="581">
                  <c:v>1.1599999999999999</c:v>
                </c:pt>
                <c:pt idx="582">
                  <c:v>1.1619999999999999</c:v>
                </c:pt>
                <c:pt idx="583">
                  <c:v>1.1639999999999999</c:v>
                </c:pt>
                <c:pt idx="584">
                  <c:v>1.1659999999999999</c:v>
                </c:pt>
                <c:pt idx="585">
                  <c:v>1.1679999999999999</c:v>
                </c:pt>
                <c:pt idx="586">
                  <c:v>1.17</c:v>
                </c:pt>
                <c:pt idx="587">
                  <c:v>1.1719999999999999</c:v>
                </c:pt>
                <c:pt idx="588">
                  <c:v>1.1739999999999999</c:v>
                </c:pt>
                <c:pt idx="589">
                  <c:v>1.1759999999999999</c:v>
                </c:pt>
                <c:pt idx="590">
                  <c:v>1.1779999999999999</c:v>
                </c:pt>
                <c:pt idx="591">
                  <c:v>1.18</c:v>
                </c:pt>
                <c:pt idx="592">
                  <c:v>1.1819999999999999</c:v>
                </c:pt>
                <c:pt idx="593">
                  <c:v>1.1839999999999999</c:v>
                </c:pt>
                <c:pt idx="594">
                  <c:v>1.1859999999999999</c:v>
                </c:pt>
                <c:pt idx="595">
                  <c:v>1.1879999999999999</c:v>
                </c:pt>
                <c:pt idx="596">
                  <c:v>1.19</c:v>
                </c:pt>
                <c:pt idx="597">
                  <c:v>1.1919999999999999</c:v>
                </c:pt>
                <c:pt idx="598">
                  <c:v>1.194</c:v>
                </c:pt>
                <c:pt idx="599">
                  <c:v>1.196</c:v>
                </c:pt>
                <c:pt idx="600">
                  <c:v>1.198</c:v>
                </c:pt>
                <c:pt idx="601">
                  <c:v>1.2</c:v>
                </c:pt>
                <c:pt idx="602">
                  <c:v>1.202</c:v>
                </c:pt>
                <c:pt idx="603">
                  <c:v>1.204</c:v>
                </c:pt>
                <c:pt idx="604">
                  <c:v>1.206</c:v>
                </c:pt>
                <c:pt idx="605">
                  <c:v>1.208</c:v>
                </c:pt>
                <c:pt idx="606">
                  <c:v>1.21</c:v>
                </c:pt>
                <c:pt idx="607">
                  <c:v>1.212</c:v>
                </c:pt>
                <c:pt idx="608">
                  <c:v>1.214</c:v>
                </c:pt>
                <c:pt idx="609">
                  <c:v>1.216</c:v>
                </c:pt>
                <c:pt idx="610">
                  <c:v>1.218</c:v>
                </c:pt>
                <c:pt idx="611">
                  <c:v>1.22</c:v>
                </c:pt>
                <c:pt idx="612">
                  <c:v>1.222</c:v>
                </c:pt>
                <c:pt idx="613">
                  <c:v>1.224</c:v>
                </c:pt>
                <c:pt idx="614">
                  <c:v>1.226</c:v>
                </c:pt>
                <c:pt idx="615">
                  <c:v>1.228</c:v>
                </c:pt>
                <c:pt idx="616">
                  <c:v>1.23</c:v>
                </c:pt>
                <c:pt idx="617">
                  <c:v>1.232</c:v>
                </c:pt>
                <c:pt idx="618">
                  <c:v>1.234</c:v>
                </c:pt>
                <c:pt idx="619">
                  <c:v>1.236</c:v>
                </c:pt>
                <c:pt idx="620">
                  <c:v>1.238</c:v>
                </c:pt>
                <c:pt idx="621">
                  <c:v>1.24</c:v>
                </c:pt>
                <c:pt idx="622">
                  <c:v>1.242</c:v>
                </c:pt>
                <c:pt idx="623">
                  <c:v>1.244</c:v>
                </c:pt>
                <c:pt idx="624">
                  <c:v>1.246</c:v>
                </c:pt>
                <c:pt idx="625">
                  <c:v>1.248</c:v>
                </c:pt>
                <c:pt idx="626">
                  <c:v>1.25</c:v>
                </c:pt>
                <c:pt idx="627">
                  <c:v>1.252</c:v>
                </c:pt>
                <c:pt idx="628">
                  <c:v>1.254</c:v>
                </c:pt>
                <c:pt idx="629">
                  <c:v>1.256</c:v>
                </c:pt>
                <c:pt idx="630">
                  <c:v>1.258</c:v>
                </c:pt>
                <c:pt idx="631">
                  <c:v>1.26</c:v>
                </c:pt>
                <c:pt idx="632">
                  <c:v>1.262</c:v>
                </c:pt>
                <c:pt idx="633">
                  <c:v>1.264</c:v>
                </c:pt>
                <c:pt idx="634">
                  <c:v>1.266</c:v>
                </c:pt>
                <c:pt idx="635">
                  <c:v>1.268</c:v>
                </c:pt>
                <c:pt idx="636">
                  <c:v>1.27</c:v>
                </c:pt>
                <c:pt idx="637">
                  <c:v>1.272</c:v>
                </c:pt>
                <c:pt idx="638">
                  <c:v>1.274</c:v>
                </c:pt>
                <c:pt idx="639">
                  <c:v>1.276</c:v>
                </c:pt>
                <c:pt idx="640">
                  <c:v>1.278</c:v>
                </c:pt>
                <c:pt idx="641">
                  <c:v>1.28</c:v>
                </c:pt>
                <c:pt idx="642">
                  <c:v>1.282</c:v>
                </c:pt>
                <c:pt idx="643">
                  <c:v>1.284</c:v>
                </c:pt>
                <c:pt idx="644">
                  <c:v>1.286</c:v>
                </c:pt>
                <c:pt idx="645">
                  <c:v>1.288</c:v>
                </c:pt>
                <c:pt idx="646">
                  <c:v>1.29</c:v>
                </c:pt>
                <c:pt idx="647">
                  <c:v>1.292</c:v>
                </c:pt>
                <c:pt idx="648">
                  <c:v>1.294</c:v>
                </c:pt>
                <c:pt idx="649">
                  <c:v>1.296</c:v>
                </c:pt>
                <c:pt idx="650">
                  <c:v>1.298</c:v>
                </c:pt>
                <c:pt idx="651">
                  <c:v>1.3</c:v>
                </c:pt>
                <c:pt idx="652">
                  <c:v>1.302</c:v>
                </c:pt>
                <c:pt idx="653">
                  <c:v>1.304</c:v>
                </c:pt>
                <c:pt idx="654">
                  <c:v>1.306</c:v>
                </c:pt>
                <c:pt idx="655">
                  <c:v>1.3080000000000001</c:v>
                </c:pt>
                <c:pt idx="656">
                  <c:v>1.31</c:v>
                </c:pt>
                <c:pt idx="657">
                  <c:v>1.3120000000000001</c:v>
                </c:pt>
                <c:pt idx="658">
                  <c:v>1.3140000000000001</c:v>
                </c:pt>
                <c:pt idx="659">
                  <c:v>1.3160000000000001</c:v>
                </c:pt>
                <c:pt idx="660">
                  <c:v>1.3180000000000001</c:v>
                </c:pt>
                <c:pt idx="661">
                  <c:v>1.32</c:v>
                </c:pt>
                <c:pt idx="662">
                  <c:v>1.3220000000000001</c:v>
                </c:pt>
                <c:pt idx="663">
                  <c:v>1.3240000000000001</c:v>
                </c:pt>
                <c:pt idx="664">
                  <c:v>1.3260000000000001</c:v>
                </c:pt>
                <c:pt idx="665">
                  <c:v>1.3280000000000001</c:v>
                </c:pt>
                <c:pt idx="666">
                  <c:v>1.33</c:v>
                </c:pt>
                <c:pt idx="667">
                  <c:v>1.3320000000000001</c:v>
                </c:pt>
                <c:pt idx="668">
                  <c:v>1.3340000000000001</c:v>
                </c:pt>
                <c:pt idx="669">
                  <c:v>1.3360000000000001</c:v>
                </c:pt>
                <c:pt idx="670">
                  <c:v>1.3380000000000001</c:v>
                </c:pt>
                <c:pt idx="671">
                  <c:v>1.34</c:v>
                </c:pt>
                <c:pt idx="672">
                  <c:v>1.3420000000000001</c:v>
                </c:pt>
                <c:pt idx="673">
                  <c:v>1.3440000000000001</c:v>
                </c:pt>
                <c:pt idx="674">
                  <c:v>1.3460000000000001</c:v>
                </c:pt>
                <c:pt idx="675">
                  <c:v>1.3480000000000001</c:v>
                </c:pt>
                <c:pt idx="676">
                  <c:v>1.35</c:v>
                </c:pt>
                <c:pt idx="677">
                  <c:v>1.3520000000000001</c:v>
                </c:pt>
                <c:pt idx="678">
                  <c:v>1.3540000000000001</c:v>
                </c:pt>
                <c:pt idx="679">
                  <c:v>1.3560000000000001</c:v>
                </c:pt>
                <c:pt idx="680">
                  <c:v>1.3580000000000001</c:v>
                </c:pt>
                <c:pt idx="681">
                  <c:v>1.36</c:v>
                </c:pt>
                <c:pt idx="682">
                  <c:v>1.3620000000000001</c:v>
                </c:pt>
                <c:pt idx="683">
                  <c:v>1.3640000000000001</c:v>
                </c:pt>
                <c:pt idx="684">
                  <c:v>1.3660000000000001</c:v>
                </c:pt>
                <c:pt idx="685">
                  <c:v>1.3680000000000001</c:v>
                </c:pt>
                <c:pt idx="686">
                  <c:v>1.37</c:v>
                </c:pt>
                <c:pt idx="687">
                  <c:v>1.3720000000000001</c:v>
                </c:pt>
                <c:pt idx="688">
                  <c:v>1.3740000000000001</c:v>
                </c:pt>
                <c:pt idx="689">
                  <c:v>1.3759999999999999</c:v>
                </c:pt>
                <c:pt idx="690">
                  <c:v>1.3779999999999999</c:v>
                </c:pt>
                <c:pt idx="691">
                  <c:v>1.38</c:v>
                </c:pt>
                <c:pt idx="692">
                  <c:v>1.3819999999999999</c:v>
                </c:pt>
                <c:pt idx="693">
                  <c:v>1.3839999999999999</c:v>
                </c:pt>
                <c:pt idx="694">
                  <c:v>1.3859999999999999</c:v>
                </c:pt>
                <c:pt idx="695">
                  <c:v>1.3879999999999999</c:v>
                </c:pt>
                <c:pt idx="696">
                  <c:v>1.39</c:v>
                </c:pt>
                <c:pt idx="697">
                  <c:v>1.3919999999999999</c:v>
                </c:pt>
                <c:pt idx="698">
                  <c:v>1.3939999999999999</c:v>
                </c:pt>
                <c:pt idx="699">
                  <c:v>1.3959999999999999</c:v>
                </c:pt>
                <c:pt idx="700">
                  <c:v>1.3979999999999999</c:v>
                </c:pt>
                <c:pt idx="701">
                  <c:v>1.4</c:v>
                </c:pt>
                <c:pt idx="702">
                  <c:v>1.4019999999999999</c:v>
                </c:pt>
                <c:pt idx="703">
                  <c:v>1.4039999999999999</c:v>
                </c:pt>
                <c:pt idx="704">
                  <c:v>1.4059999999999999</c:v>
                </c:pt>
                <c:pt idx="705">
                  <c:v>1.4079999999999999</c:v>
                </c:pt>
                <c:pt idx="706">
                  <c:v>1.41</c:v>
                </c:pt>
                <c:pt idx="707">
                  <c:v>1.4119999999999999</c:v>
                </c:pt>
                <c:pt idx="708">
                  <c:v>1.4139999999999999</c:v>
                </c:pt>
                <c:pt idx="709">
                  <c:v>1.4159999999999999</c:v>
                </c:pt>
                <c:pt idx="710">
                  <c:v>1.4179999999999999</c:v>
                </c:pt>
                <c:pt idx="711">
                  <c:v>1.42</c:v>
                </c:pt>
                <c:pt idx="712">
                  <c:v>1.4219999999999999</c:v>
                </c:pt>
                <c:pt idx="713">
                  <c:v>1.4239999999999999</c:v>
                </c:pt>
                <c:pt idx="714">
                  <c:v>1.4259999999999999</c:v>
                </c:pt>
                <c:pt idx="715">
                  <c:v>1.4279999999999999</c:v>
                </c:pt>
                <c:pt idx="716">
                  <c:v>1.43</c:v>
                </c:pt>
                <c:pt idx="717">
                  <c:v>1.4319999999999999</c:v>
                </c:pt>
                <c:pt idx="718">
                  <c:v>1.4339999999999999</c:v>
                </c:pt>
                <c:pt idx="719">
                  <c:v>1.4359999999999999</c:v>
                </c:pt>
                <c:pt idx="720">
                  <c:v>1.4379999999999999</c:v>
                </c:pt>
                <c:pt idx="721">
                  <c:v>1.44</c:v>
                </c:pt>
                <c:pt idx="722">
                  <c:v>1.4419999999999999</c:v>
                </c:pt>
                <c:pt idx="723">
                  <c:v>1.444</c:v>
                </c:pt>
                <c:pt idx="724">
                  <c:v>1.446</c:v>
                </c:pt>
                <c:pt idx="725">
                  <c:v>1.448</c:v>
                </c:pt>
                <c:pt idx="726">
                  <c:v>1.45</c:v>
                </c:pt>
                <c:pt idx="727">
                  <c:v>1.452</c:v>
                </c:pt>
                <c:pt idx="728">
                  <c:v>1.454</c:v>
                </c:pt>
                <c:pt idx="729">
                  <c:v>1.456</c:v>
                </c:pt>
                <c:pt idx="730">
                  <c:v>1.458</c:v>
                </c:pt>
                <c:pt idx="731">
                  <c:v>1.46</c:v>
                </c:pt>
                <c:pt idx="732">
                  <c:v>1.462</c:v>
                </c:pt>
                <c:pt idx="733">
                  <c:v>1.464</c:v>
                </c:pt>
                <c:pt idx="734">
                  <c:v>1.466</c:v>
                </c:pt>
                <c:pt idx="735">
                  <c:v>1.468</c:v>
                </c:pt>
                <c:pt idx="736">
                  <c:v>1.47</c:v>
                </c:pt>
                <c:pt idx="737">
                  <c:v>1.472</c:v>
                </c:pt>
                <c:pt idx="738">
                  <c:v>1.474</c:v>
                </c:pt>
                <c:pt idx="739">
                  <c:v>1.476</c:v>
                </c:pt>
                <c:pt idx="740">
                  <c:v>1.478</c:v>
                </c:pt>
                <c:pt idx="741">
                  <c:v>1.48</c:v>
                </c:pt>
                <c:pt idx="742">
                  <c:v>1.482</c:v>
                </c:pt>
                <c:pt idx="743">
                  <c:v>1.484</c:v>
                </c:pt>
                <c:pt idx="744">
                  <c:v>1.486</c:v>
                </c:pt>
                <c:pt idx="745">
                  <c:v>1.488</c:v>
                </c:pt>
                <c:pt idx="746">
                  <c:v>1.49</c:v>
                </c:pt>
                <c:pt idx="747">
                  <c:v>1.492</c:v>
                </c:pt>
                <c:pt idx="748">
                  <c:v>1.494</c:v>
                </c:pt>
                <c:pt idx="749">
                  <c:v>1.496</c:v>
                </c:pt>
                <c:pt idx="750">
                  <c:v>1.498</c:v>
                </c:pt>
                <c:pt idx="751">
                  <c:v>1.5</c:v>
                </c:pt>
                <c:pt idx="752">
                  <c:v>1.502</c:v>
                </c:pt>
                <c:pt idx="753">
                  <c:v>1.504</c:v>
                </c:pt>
                <c:pt idx="754">
                  <c:v>1.506</c:v>
                </c:pt>
                <c:pt idx="755">
                  <c:v>1.508</c:v>
                </c:pt>
                <c:pt idx="756">
                  <c:v>1.51</c:v>
                </c:pt>
                <c:pt idx="757">
                  <c:v>1.512</c:v>
                </c:pt>
                <c:pt idx="758">
                  <c:v>1.514</c:v>
                </c:pt>
                <c:pt idx="759">
                  <c:v>1.516</c:v>
                </c:pt>
                <c:pt idx="760">
                  <c:v>1.518</c:v>
                </c:pt>
                <c:pt idx="761">
                  <c:v>1.52</c:v>
                </c:pt>
                <c:pt idx="762">
                  <c:v>1.522</c:v>
                </c:pt>
                <c:pt idx="763">
                  <c:v>1.524</c:v>
                </c:pt>
                <c:pt idx="764">
                  <c:v>1.526</c:v>
                </c:pt>
                <c:pt idx="765">
                  <c:v>1.528</c:v>
                </c:pt>
                <c:pt idx="766">
                  <c:v>1.53</c:v>
                </c:pt>
                <c:pt idx="767">
                  <c:v>1.532</c:v>
                </c:pt>
                <c:pt idx="768">
                  <c:v>1.534</c:v>
                </c:pt>
                <c:pt idx="769">
                  <c:v>1.536</c:v>
                </c:pt>
                <c:pt idx="770">
                  <c:v>1.538</c:v>
                </c:pt>
                <c:pt idx="771">
                  <c:v>1.54</c:v>
                </c:pt>
                <c:pt idx="772">
                  <c:v>1.542</c:v>
                </c:pt>
                <c:pt idx="773">
                  <c:v>1.544</c:v>
                </c:pt>
                <c:pt idx="774">
                  <c:v>1.546</c:v>
                </c:pt>
                <c:pt idx="775">
                  <c:v>1.548</c:v>
                </c:pt>
                <c:pt idx="776">
                  <c:v>1.55</c:v>
                </c:pt>
                <c:pt idx="777">
                  <c:v>1.552</c:v>
                </c:pt>
                <c:pt idx="778">
                  <c:v>1.554</c:v>
                </c:pt>
                <c:pt idx="779">
                  <c:v>1.556</c:v>
                </c:pt>
                <c:pt idx="780">
                  <c:v>1.5580000000000001</c:v>
                </c:pt>
                <c:pt idx="781">
                  <c:v>1.56</c:v>
                </c:pt>
                <c:pt idx="782">
                  <c:v>1.5620000000000001</c:v>
                </c:pt>
                <c:pt idx="783">
                  <c:v>1.5640000000000001</c:v>
                </c:pt>
                <c:pt idx="784">
                  <c:v>1.5660000000000001</c:v>
                </c:pt>
                <c:pt idx="785">
                  <c:v>1.5680000000000001</c:v>
                </c:pt>
                <c:pt idx="786">
                  <c:v>1.57</c:v>
                </c:pt>
                <c:pt idx="787">
                  <c:v>1.5720000000000001</c:v>
                </c:pt>
                <c:pt idx="788">
                  <c:v>1.5740000000000001</c:v>
                </c:pt>
                <c:pt idx="789">
                  <c:v>1.5760000000000001</c:v>
                </c:pt>
                <c:pt idx="790">
                  <c:v>1.5780000000000001</c:v>
                </c:pt>
                <c:pt idx="791">
                  <c:v>1.58</c:v>
                </c:pt>
                <c:pt idx="792">
                  <c:v>1.5820000000000001</c:v>
                </c:pt>
                <c:pt idx="793">
                  <c:v>1.5840000000000001</c:v>
                </c:pt>
                <c:pt idx="794">
                  <c:v>1.5860000000000001</c:v>
                </c:pt>
                <c:pt idx="795">
                  <c:v>1.5880000000000001</c:v>
                </c:pt>
                <c:pt idx="796">
                  <c:v>1.59</c:v>
                </c:pt>
                <c:pt idx="797">
                  <c:v>1.5920000000000001</c:v>
                </c:pt>
                <c:pt idx="798">
                  <c:v>1.5940000000000001</c:v>
                </c:pt>
                <c:pt idx="799">
                  <c:v>1.5960000000000001</c:v>
                </c:pt>
                <c:pt idx="800">
                  <c:v>1.5980000000000001</c:v>
                </c:pt>
                <c:pt idx="801">
                  <c:v>1.6</c:v>
                </c:pt>
                <c:pt idx="802">
                  <c:v>1.6020000000000001</c:v>
                </c:pt>
                <c:pt idx="803">
                  <c:v>1.6040000000000001</c:v>
                </c:pt>
                <c:pt idx="804">
                  <c:v>1.6060000000000001</c:v>
                </c:pt>
                <c:pt idx="805">
                  <c:v>1.6080000000000001</c:v>
                </c:pt>
                <c:pt idx="806">
                  <c:v>1.61</c:v>
                </c:pt>
                <c:pt idx="807">
                  <c:v>1.6120000000000001</c:v>
                </c:pt>
                <c:pt idx="808">
                  <c:v>1.6140000000000001</c:v>
                </c:pt>
                <c:pt idx="809">
                  <c:v>1.6160000000000001</c:v>
                </c:pt>
                <c:pt idx="810">
                  <c:v>1.6180000000000001</c:v>
                </c:pt>
                <c:pt idx="811">
                  <c:v>1.62</c:v>
                </c:pt>
                <c:pt idx="812">
                  <c:v>1.6220000000000001</c:v>
                </c:pt>
                <c:pt idx="813">
                  <c:v>1.6240000000000001</c:v>
                </c:pt>
                <c:pt idx="814">
                  <c:v>1.6259999999999999</c:v>
                </c:pt>
                <c:pt idx="815">
                  <c:v>1.6279999999999999</c:v>
                </c:pt>
                <c:pt idx="816">
                  <c:v>1.63</c:v>
                </c:pt>
                <c:pt idx="817">
                  <c:v>1.6319999999999999</c:v>
                </c:pt>
                <c:pt idx="818">
                  <c:v>1.6339999999999999</c:v>
                </c:pt>
                <c:pt idx="819">
                  <c:v>1.6359999999999999</c:v>
                </c:pt>
                <c:pt idx="820">
                  <c:v>1.6379999999999999</c:v>
                </c:pt>
                <c:pt idx="821">
                  <c:v>1.64</c:v>
                </c:pt>
                <c:pt idx="822">
                  <c:v>1.6419999999999999</c:v>
                </c:pt>
                <c:pt idx="823">
                  <c:v>1.6439999999999999</c:v>
                </c:pt>
                <c:pt idx="824">
                  <c:v>1.6459999999999999</c:v>
                </c:pt>
                <c:pt idx="825">
                  <c:v>1.6479999999999999</c:v>
                </c:pt>
                <c:pt idx="826">
                  <c:v>1.65</c:v>
                </c:pt>
                <c:pt idx="827">
                  <c:v>1.6519999999999999</c:v>
                </c:pt>
                <c:pt idx="828">
                  <c:v>1.6539999999999999</c:v>
                </c:pt>
                <c:pt idx="829">
                  <c:v>1.6559999999999999</c:v>
                </c:pt>
                <c:pt idx="830">
                  <c:v>1.6579999999999999</c:v>
                </c:pt>
                <c:pt idx="831">
                  <c:v>1.66</c:v>
                </c:pt>
                <c:pt idx="832">
                  <c:v>1.6619999999999999</c:v>
                </c:pt>
                <c:pt idx="833">
                  <c:v>1.6639999999999999</c:v>
                </c:pt>
                <c:pt idx="834">
                  <c:v>1.6659999999999999</c:v>
                </c:pt>
                <c:pt idx="835">
                  <c:v>1.6679999999999999</c:v>
                </c:pt>
                <c:pt idx="836">
                  <c:v>1.67</c:v>
                </c:pt>
                <c:pt idx="837">
                  <c:v>1.6719999999999999</c:v>
                </c:pt>
                <c:pt idx="838">
                  <c:v>1.6739999999999999</c:v>
                </c:pt>
                <c:pt idx="839">
                  <c:v>1.6759999999999999</c:v>
                </c:pt>
                <c:pt idx="840">
                  <c:v>1.6779999999999999</c:v>
                </c:pt>
                <c:pt idx="841">
                  <c:v>1.68</c:v>
                </c:pt>
                <c:pt idx="842">
                  <c:v>1.6819999999999999</c:v>
                </c:pt>
                <c:pt idx="843">
                  <c:v>1.6839999999999999</c:v>
                </c:pt>
                <c:pt idx="844">
                  <c:v>1.6859999999999999</c:v>
                </c:pt>
                <c:pt idx="845">
                  <c:v>1.6879999999999999</c:v>
                </c:pt>
                <c:pt idx="846">
                  <c:v>1.69</c:v>
                </c:pt>
                <c:pt idx="847">
                  <c:v>1.6919999999999999</c:v>
                </c:pt>
                <c:pt idx="848">
                  <c:v>1.694</c:v>
                </c:pt>
                <c:pt idx="849">
                  <c:v>1.696</c:v>
                </c:pt>
                <c:pt idx="850">
                  <c:v>1.698</c:v>
                </c:pt>
                <c:pt idx="851">
                  <c:v>1.7</c:v>
                </c:pt>
                <c:pt idx="852">
                  <c:v>1.702</c:v>
                </c:pt>
                <c:pt idx="853">
                  <c:v>1.704</c:v>
                </c:pt>
                <c:pt idx="854">
                  <c:v>1.706</c:v>
                </c:pt>
                <c:pt idx="855">
                  <c:v>1.708</c:v>
                </c:pt>
                <c:pt idx="856">
                  <c:v>1.71</c:v>
                </c:pt>
                <c:pt idx="857">
                  <c:v>1.712</c:v>
                </c:pt>
                <c:pt idx="858">
                  <c:v>1.714</c:v>
                </c:pt>
                <c:pt idx="859">
                  <c:v>1.716</c:v>
                </c:pt>
                <c:pt idx="860">
                  <c:v>1.718</c:v>
                </c:pt>
                <c:pt idx="861">
                  <c:v>1.72</c:v>
                </c:pt>
                <c:pt idx="862">
                  <c:v>1.722</c:v>
                </c:pt>
                <c:pt idx="863">
                  <c:v>1.724</c:v>
                </c:pt>
                <c:pt idx="864">
                  <c:v>1.726</c:v>
                </c:pt>
                <c:pt idx="865">
                  <c:v>1.728</c:v>
                </c:pt>
                <c:pt idx="866">
                  <c:v>1.73</c:v>
                </c:pt>
                <c:pt idx="867">
                  <c:v>1.732</c:v>
                </c:pt>
                <c:pt idx="868">
                  <c:v>1.734</c:v>
                </c:pt>
                <c:pt idx="869">
                  <c:v>1.736</c:v>
                </c:pt>
                <c:pt idx="870">
                  <c:v>1.738</c:v>
                </c:pt>
                <c:pt idx="871">
                  <c:v>1.74</c:v>
                </c:pt>
                <c:pt idx="872">
                  <c:v>1.742</c:v>
                </c:pt>
                <c:pt idx="873">
                  <c:v>1.744</c:v>
                </c:pt>
                <c:pt idx="874">
                  <c:v>1.746</c:v>
                </c:pt>
                <c:pt idx="875">
                  <c:v>1.748</c:v>
                </c:pt>
                <c:pt idx="876">
                  <c:v>1.75</c:v>
                </c:pt>
                <c:pt idx="877">
                  <c:v>1.752</c:v>
                </c:pt>
                <c:pt idx="878">
                  <c:v>1.754</c:v>
                </c:pt>
                <c:pt idx="879">
                  <c:v>1.756</c:v>
                </c:pt>
                <c:pt idx="880">
                  <c:v>1.758</c:v>
                </c:pt>
                <c:pt idx="881">
                  <c:v>1.76</c:v>
                </c:pt>
                <c:pt idx="882">
                  <c:v>1.762</c:v>
                </c:pt>
                <c:pt idx="883">
                  <c:v>1.764</c:v>
                </c:pt>
                <c:pt idx="884">
                  <c:v>1.766</c:v>
                </c:pt>
                <c:pt idx="885">
                  <c:v>1.768</c:v>
                </c:pt>
                <c:pt idx="886">
                  <c:v>1.77</c:v>
                </c:pt>
                <c:pt idx="887">
                  <c:v>1.772</c:v>
                </c:pt>
                <c:pt idx="888">
                  <c:v>1.774</c:v>
                </c:pt>
                <c:pt idx="889">
                  <c:v>1.776</c:v>
                </c:pt>
                <c:pt idx="890">
                  <c:v>1.778</c:v>
                </c:pt>
                <c:pt idx="891">
                  <c:v>1.78</c:v>
                </c:pt>
                <c:pt idx="892">
                  <c:v>1.782</c:v>
                </c:pt>
                <c:pt idx="893">
                  <c:v>1.784</c:v>
                </c:pt>
                <c:pt idx="894">
                  <c:v>1.786</c:v>
                </c:pt>
                <c:pt idx="895">
                  <c:v>1.788</c:v>
                </c:pt>
                <c:pt idx="896">
                  <c:v>1.79</c:v>
                </c:pt>
                <c:pt idx="897">
                  <c:v>1.792</c:v>
                </c:pt>
                <c:pt idx="898">
                  <c:v>1.794</c:v>
                </c:pt>
                <c:pt idx="899">
                  <c:v>1.796</c:v>
                </c:pt>
                <c:pt idx="900">
                  <c:v>1.798</c:v>
                </c:pt>
                <c:pt idx="901">
                  <c:v>1.8</c:v>
                </c:pt>
                <c:pt idx="902">
                  <c:v>1.802</c:v>
                </c:pt>
                <c:pt idx="903">
                  <c:v>1.804</c:v>
                </c:pt>
                <c:pt idx="904">
                  <c:v>1.806</c:v>
                </c:pt>
                <c:pt idx="905">
                  <c:v>1.8080000000000001</c:v>
                </c:pt>
                <c:pt idx="906">
                  <c:v>1.81</c:v>
                </c:pt>
                <c:pt idx="907">
                  <c:v>1.8120000000000001</c:v>
                </c:pt>
                <c:pt idx="908">
                  <c:v>1.8140000000000001</c:v>
                </c:pt>
                <c:pt idx="909">
                  <c:v>1.8160000000000001</c:v>
                </c:pt>
                <c:pt idx="910">
                  <c:v>1.8180000000000001</c:v>
                </c:pt>
                <c:pt idx="911">
                  <c:v>1.82</c:v>
                </c:pt>
                <c:pt idx="912">
                  <c:v>1.8220000000000001</c:v>
                </c:pt>
                <c:pt idx="913">
                  <c:v>1.8240000000000001</c:v>
                </c:pt>
                <c:pt idx="914">
                  <c:v>1.8260000000000001</c:v>
                </c:pt>
                <c:pt idx="915">
                  <c:v>1.8280000000000001</c:v>
                </c:pt>
                <c:pt idx="916">
                  <c:v>1.83</c:v>
                </c:pt>
                <c:pt idx="917">
                  <c:v>1.8320000000000001</c:v>
                </c:pt>
                <c:pt idx="918">
                  <c:v>1.8340000000000001</c:v>
                </c:pt>
                <c:pt idx="919">
                  <c:v>1.8360000000000001</c:v>
                </c:pt>
                <c:pt idx="920">
                  <c:v>1.8380000000000001</c:v>
                </c:pt>
                <c:pt idx="921">
                  <c:v>1.84</c:v>
                </c:pt>
                <c:pt idx="922">
                  <c:v>1.8420000000000001</c:v>
                </c:pt>
                <c:pt idx="923">
                  <c:v>1.8440000000000001</c:v>
                </c:pt>
                <c:pt idx="924">
                  <c:v>1.8460000000000001</c:v>
                </c:pt>
                <c:pt idx="925">
                  <c:v>1.8480000000000001</c:v>
                </c:pt>
                <c:pt idx="926">
                  <c:v>1.85</c:v>
                </c:pt>
                <c:pt idx="927">
                  <c:v>1.8520000000000001</c:v>
                </c:pt>
                <c:pt idx="928">
                  <c:v>1.8540000000000001</c:v>
                </c:pt>
                <c:pt idx="929">
                  <c:v>1.8560000000000001</c:v>
                </c:pt>
                <c:pt idx="930">
                  <c:v>1.8580000000000001</c:v>
                </c:pt>
                <c:pt idx="931">
                  <c:v>1.86</c:v>
                </c:pt>
                <c:pt idx="932">
                  <c:v>1.8620000000000001</c:v>
                </c:pt>
                <c:pt idx="933">
                  <c:v>1.8640000000000001</c:v>
                </c:pt>
                <c:pt idx="934">
                  <c:v>1.8660000000000001</c:v>
                </c:pt>
                <c:pt idx="935">
                  <c:v>1.8680000000000001</c:v>
                </c:pt>
                <c:pt idx="936">
                  <c:v>1.87</c:v>
                </c:pt>
                <c:pt idx="937">
                  <c:v>1.8720000000000001</c:v>
                </c:pt>
                <c:pt idx="938">
                  <c:v>1.8740000000000001</c:v>
                </c:pt>
                <c:pt idx="939">
                  <c:v>1.8759999999999999</c:v>
                </c:pt>
                <c:pt idx="940">
                  <c:v>1.8779999999999999</c:v>
                </c:pt>
                <c:pt idx="941">
                  <c:v>1.88</c:v>
                </c:pt>
                <c:pt idx="942">
                  <c:v>1.8819999999999999</c:v>
                </c:pt>
                <c:pt idx="943">
                  <c:v>1.8839999999999999</c:v>
                </c:pt>
                <c:pt idx="944">
                  <c:v>1.8859999999999999</c:v>
                </c:pt>
                <c:pt idx="945">
                  <c:v>1.8879999999999999</c:v>
                </c:pt>
                <c:pt idx="946">
                  <c:v>1.89</c:v>
                </c:pt>
                <c:pt idx="947">
                  <c:v>1.8919999999999999</c:v>
                </c:pt>
                <c:pt idx="948">
                  <c:v>1.8939999999999999</c:v>
                </c:pt>
                <c:pt idx="949">
                  <c:v>1.8959999999999999</c:v>
                </c:pt>
                <c:pt idx="950">
                  <c:v>1.8979999999999999</c:v>
                </c:pt>
                <c:pt idx="951">
                  <c:v>1.9</c:v>
                </c:pt>
                <c:pt idx="952">
                  <c:v>1.9019999999999999</c:v>
                </c:pt>
                <c:pt idx="953">
                  <c:v>1.9039999999999999</c:v>
                </c:pt>
                <c:pt idx="954">
                  <c:v>1.9059999999999999</c:v>
                </c:pt>
                <c:pt idx="955">
                  <c:v>1.9079999999999999</c:v>
                </c:pt>
                <c:pt idx="956">
                  <c:v>1.91</c:v>
                </c:pt>
                <c:pt idx="957">
                  <c:v>1.9119999999999999</c:v>
                </c:pt>
                <c:pt idx="958">
                  <c:v>1.9139999999999999</c:v>
                </c:pt>
                <c:pt idx="959">
                  <c:v>1.9159999999999999</c:v>
                </c:pt>
                <c:pt idx="960">
                  <c:v>1.9179999999999999</c:v>
                </c:pt>
                <c:pt idx="961">
                  <c:v>1.92</c:v>
                </c:pt>
                <c:pt idx="962">
                  <c:v>1.9219999999999999</c:v>
                </c:pt>
                <c:pt idx="963">
                  <c:v>1.9239999999999999</c:v>
                </c:pt>
                <c:pt idx="964">
                  <c:v>1.9259999999999999</c:v>
                </c:pt>
                <c:pt idx="965">
                  <c:v>1.9279999999999999</c:v>
                </c:pt>
                <c:pt idx="966">
                  <c:v>1.93</c:v>
                </c:pt>
                <c:pt idx="967">
                  <c:v>1.9319999999999999</c:v>
                </c:pt>
                <c:pt idx="968">
                  <c:v>1.9339999999999999</c:v>
                </c:pt>
                <c:pt idx="969">
                  <c:v>1.9359999999999999</c:v>
                </c:pt>
                <c:pt idx="970">
                  <c:v>1.9379999999999999</c:v>
                </c:pt>
                <c:pt idx="971">
                  <c:v>1.94</c:v>
                </c:pt>
                <c:pt idx="972">
                  <c:v>1.9419999999999999</c:v>
                </c:pt>
                <c:pt idx="973">
                  <c:v>1.944</c:v>
                </c:pt>
                <c:pt idx="974">
                  <c:v>1.946</c:v>
                </c:pt>
                <c:pt idx="975">
                  <c:v>1.948</c:v>
                </c:pt>
                <c:pt idx="976">
                  <c:v>1.95</c:v>
                </c:pt>
                <c:pt idx="977">
                  <c:v>1.952</c:v>
                </c:pt>
                <c:pt idx="978">
                  <c:v>1.954</c:v>
                </c:pt>
                <c:pt idx="979">
                  <c:v>1.956</c:v>
                </c:pt>
                <c:pt idx="980">
                  <c:v>1.958</c:v>
                </c:pt>
                <c:pt idx="981">
                  <c:v>1.96</c:v>
                </c:pt>
                <c:pt idx="982">
                  <c:v>1.962</c:v>
                </c:pt>
                <c:pt idx="983">
                  <c:v>1.964</c:v>
                </c:pt>
                <c:pt idx="984">
                  <c:v>1.966</c:v>
                </c:pt>
                <c:pt idx="985">
                  <c:v>1.968</c:v>
                </c:pt>
                <c:pt idx="986">
                  <c:v>1.97</c:v>
                </c:pt>
                <c:pt idx="987">
                  <c:v>1.972</c:v>
                </c:pt>
                <c:pt idx="988">
                  <c:v>1.974</c:v>
                </c:pt>
                <c:pt idx="989">
                  <c:v>1.976</c:v>
                </c:pt>
                <c:pt idx="990">
                  <c:v>1.978</c:v>
                </c:pt>
                <c:pt idx="991">
                  <c:v>1.98</c:v>
                </c:pt>
                <c:pt idx="992">
                  <c:v>1.982</c:v>
                </c:pt>
                <c:pt idx="993">
                  <c:v>1.984</c:v>
                </c:pt>
                <c:pt idx="994">
                  <c:v>1.986</c:v>
                </c:pt>
                <c:pt idx="995">
                  <c:v>1.988</c:v>
                </c:pt>
                <c:pt idx="996">
                  <c:v>1.99</c:v>
                </c:pt>
                <c:pt idx="997">
                  <c:v>1.992</c:v>
                </c:pt>
                <c:pt idx="998">
                  <c:v>1.994</c:v>
                </c:pt>
                <c:pt idx="999">
                  <c:v>1.996</c:v>
                </c:pt>
                <c:pt idx="1000">
                  <c:v>1.998</c:v>
                </c:pt>
                <c:pt idx="1001">
                  <c:v>2</c:v>
                </c:pt>
              </c:numCache>
            </c:numRef>
          </c:xVal>
          <c:yVal>
            <c:numRef>
              <c:f>'24Mg_P10'!$HE$1:$HE$1002</c:f>
              <c:numCache>
                <c:formatCode>0.000</c:formatCode>
                <c:ptCount val="1002"/>
                <c:pt idx="0" formatCode="General">
                  <c:v>200</c:v>
                </c:pt>
                <c:pt idx="1">
                  <c:v>199.45599999999999</c:v>
                </c:pt>
                <c:pt idx="2">
                  <c:v>198.91300000000001</c:v>
                </c:pt>
                <c:pt idx="3">
                  <c:v>197.83</c:v>
                </c:pt>
                <c:pt idx="4">
                  <c:v>196.751</c:v>
                </c:pt>
                <c:pt idx="5">
                  <c:v>195.67599999999999</c:v>
                </c:pt>
                <c:pt idx="6">
                  <c:v>194.60399999999998</c:v>
                </c:pt>
                <c:pt idx="7">
                  <c:v>193.53699999999998</c:v>
                </c:pt>
                <c:pt idx="8">
                  <c:v>192.47400000000002</c:v>
                </c:pt>
                <c:pt idx="9">
                  <c:v>191.41399999999999</c:v>
                </c:pt>
                <c:pt idx="10">
                  <c:v>190.358</c:v>
                </c:pt>
                <c:pt idx="11">
                  <c:v>189.30700000000002</c:v>
                </c:pt>
                <c:pt idx="12">
                  <c:v>188.25900000000001</c:v>
                </c:pt>
                <c:pt idx="13">
                  <c:v>187.214</c:v>
                </c:pt>
                <c:pt idx="14">
                  <c:v>186.17400000000001</c:v>
                </c:pt>
                <c:pt idx="15">
                  <c:v>185.13800000000001</c:v>
                </c:pt>
                <c:pt idx="16">
                  <c:v>184.10499999999999</c:v>
                </c:pt>
                <c:pt idx="17">
                  <c:v>183.07599999999999</c:v>
                </c:pt>
                <c:pt idx="18">
                  <c:v>182.05099999999999</c:v>
                </c:pt>
                <c:pt idx="19">
                  <c:v>181.03</c:v>
                </c:pt>
                <c:pt idx="20">
                  <c:v>180.012</c:v>
                </c:pt>
                <c:pt idx="21">
                  <c:v>178.99799999999999</c:v>
                </c:pt>
                <c:pt idx="22">
                  <c:v>177.988</c:v>
                </c:pt>
                <c:pt idx="23">
                  <c:v>176.98099999999999</c:v>
                </c:pt>
                <c:pt idx="24">
                  <c:v>175.97800000000001</c:v>
                </c:pt>
                <c:pt idx="25">
                  <c:v>174.97899999999998</c:v>
                </c:pt>
                <c:pt idx="26">
                  <c:v>173.983</c:v>
                </c:pt>
                <c:pt idx="27">
                  <c:v>172.99</c:v>
                </c:pt>
                <c:pt idx="28">
                  <c:v>172.00099999999998</c:v>
                </c:pt>
                <c:pt idx="29">
                  <c:v>171.01499999999999</c:v>
                </c:pt>
                <c:pt idx="30">
                  <c:v>170.03299999999999</c:v>
                </c:pt>
                <c:pt idx="31">
                  <c:v>169.05500000000001</c:v>
                </c:pt>
                <c:pt idx="32">
                  <c:v>168.07900000000001</c:v>
                </c:pt>
                <c:pt idx="33">
                  <c:v>167.108</c:v>
                </c:pt>
                <c:pt idx="34">
                  <c:v>166.13900000000001</c:v>
                </c:pt>
                <c:pt idx="35">
                  <c:v>165.17399999999998</c:v>
                </c:pt>
                <c:pt idx="36">
                  <c:v>164.21199999999999</c:v>
                </c:pt>
                <c:pt idx="37">
                  <c:v>163.25300000000001</c:v>
                </c:pt>
                <c:pt idx="38">
                  <c:v>162.298</c:v>
                </c:pt>
                <c:pt idx="39">
                  <c:v>161.346</c:v>
                </c:pt>
                <c:pt idx="40">
                  <c:v>160.39800000000002</c:v>
                </c:pt>
                <c:pt idx="41">
                  <c:v>159.453</c:v>
                </c:pt>
                <c:pt idx="42">
                  <c:v>158.51100000000002</c:v>
                </c:pt>
                <c:pt idx="43">
                  <c:v>157.572</c:v>
                </c:pt>
                <c:pt idx="44">
                  <c:v>156.636</c:v>
                </c:pt>
                <c:pt idx="45">
                  <c:v>155.70400000000001</c:v>
                </c:pt>
                <c:pt idx="46">
                  <c:v>154.774</c:v>
                </c:pt>
                <c:pt idx="47">
                  <c:v>153.84800000000001</c:v>
                </c:pt>
                <c:pt idx="48">
                  <c:v>152.92500000000001</c:v>
                </c:pt>
                <c:pt idx="49">
                  <c:v>152.005</c:v>
                </c:pt>
                <c:pt idx="50">
                  <c:v>151.08799999999999</c:v>
                </c:pt>
                <c:pt idx="51">
                  <c:v>150.17400000000001</c:v>
                </c:pt>
                <c:pt idx="52">
                  <c:v>149.26400000000001</c:v>
                </c:pt>
                <c:pt idx="53">
                  <c:v>148.35599999999999</c:v>
                </c:pt>
                <c:pt idx="54">
                  <c:v>147.452</c:v>
                </c:pt>
                <c:pt idx="55">
                  <c:v>146.55000000000001</c:v>
                </c:pt>
                <c:pt idx="56">
                  <c:v>145.65200000000002</c:v>
                </c:pt>
                <c:pt idx="57">
                  <c:v>144.756</c:v>
                </c:pt>
                <c:pt idx="58">
                  <c:v>143.864</c:v>
                </c:pt>
                <c:pt idx="59">
                  <c:v>142.97399999999999</c:v>
                </c:pt>
                <c:pt idx="60">
                  <c:v>142.08799999999999</c:v>
                </c:pt>
                <c:pt idx="61">
                  <c:v>141.20499999999998</c:v>
                </c:pt>
                <c:pt idx="62">
                  <c:v>140.32400000000001</c:v>
                </c:pt>
                <c:pt idx="63">
                  <c:v>139.44699999999997</c:v>
                </c:pt>
                <c:pt idx="64">
                  <c:v>138.572</c:v>
                </c:pt>
                <c:pt idx="65">
                  <c:v>137.69999999999999</c:v>
                </c:pt>
                <c:pt idx="66">
                  <c:v>136.83100000000002</c:v>
                </c:pt>
                <c:pt idx="67">
                  <c:v>135.965</c:v>
                </c:pt>
                <c:pt idx="68">
                  <c:v>135.102</c:v>
                </c:pt>
                <c:pt idx="69">
                  <c:v>134.24199999999999</c:v>
                </c:pt>
                <c:pt idx="70">
                  <c:v>133.38499999999999</c:v>
                </c:pt>
                <c:pt idx="71">
                  <c:v>132.53</c:v>
                </c:pt>
                <c:pt idx="72">
                  <c:v>131.678</c:v>
                </c:pt>
                <c:pt idx="73">
                  <c:v>130.82900000000001</c:v>
                </c:pt>
                <c:pt idx="74">
                  <c:v>129.98299999999998</c:v>
                </c:pt>
                <c:pt idx="75">
                  <c:v>129.14000000000001</c:v>
                </c:pt>
                <c:pt idx="76">
                  <c:v>128.30000000000001</c:v>
                </c:pt>
                <c:pt idx="77">
                  <c:v>127.46199999999999</c:v>
                </c:pt>
                <c:pt idx="78">
                  <c:v>126.627</c:v>
                </c:pt>
                <c:pt idx="79">
                  <c:v>125.79399999999998</c:v>
                </c:pt>
                <c:pt idx="80">
                  <c:v>124.965</c:v>
                </c:pt>
                <c:pt idx="81">
                  <c:v>124.13800000000001</c:v>
                </c:pt>
                <c:pt idx="82">
                  <c:v>123.31400000000001</c:v>
                </c:pt>
                <c:pt idx="83">
                  <c:v>122.49300000000001</c:v>
                </c:pt>
                <c:pt idx="84">
                  <c:v>121.67400000000001</c:v>
                </c:pt>
                <c:pt idx="85">
                  <c:v>120.85799999999999</c:v>
                </c:pt>
                <c:pt idx="86">
                  <c:v>120.045</c:v>
                </c:pt>
                <c:pt idx="87">
                  <c:v>119.235</c:v>
                </c:pt>
                <c:pt idx="88">
                  <c:v>118.42700000000001</c:v>
                </c:pt>
                <c:pt idx="89">
                  <c:v>117.622</c:v>
                </c:pt>
                <c:pt idx="90">
                  <c:v>116.82</c:v>
                </c:pt>
                <c:pt idx="91">
                  <c:v>116.02</c:v>
                </c:pt>
                <c:pt idx="92">
                  <c:v>115.223</c:v>
                </c:pt>
                <c:pt idx="93">
                  <c:v>114.428</c:v>
                </c:pt>
                <c:pt idx="94">
                  <c:v>113.636</c:v>
                </c:pt>
                <c:pt idx="95">
                  <c:v>112.84700000000001</c:v>
                </c:pt>
                <c:pt idx="96">
                  <c:v>112.06</c:v>
                </c:pt>
                <c:pt idx="97">
                  <c:v>111.276</c:v>
                </c:pt>
                <c:pt idx="98">
                  <c:v>110.49499999999999</c:v>
                </c:pt>
                <c:pt idx="99">
                  <c:v>109.71599999999999</c:v>
                </c:pt>
                <c:pt idx="100">
                  <c:v>108.94</c:v>
                </c:pt>
                <c:pt idx="101">
                  <c:v>108.167</c:v>
                </c:pt>
                <c:pt idx="102">
                  <c:v>107.396</c:v>
                </c:pt>
                <c:pt idx="103">
                  <c:v>106.628</c:v>
                </c:pt>
                <c:pt idx="104">
                  <c:v>105.86199999999999</c:v>
                </c:pt>
                <c:pt idx="105">
                  <c:v>105.099</c:v>
                </c:pt>
                <c:pt idx="106">
                  <c:v>104.33799999999999</c:v>
                </c:pt>
                <c:pt idx="107">
                  <c:v>103.58000000000001</c:v>
                </c:pt>
                <c:pt idx="108">
                  <c:v>102.825</c:v>
                </c:pt>
                <c:pt idx="109">
                  <c:v>102.072</c:v>
                </c:pt>
                <c:pt idx="110">
                  <c:v>101.32199999999999</c:v>
                </c:pt>
                <c:pt idx="111">
                  <c:v>100.574</c:v>
                </c:pt>
                <c:pt idx="112">
                  <c:v>99.829399999999993</c:v>
                </c:pt>
                <c:pt idx="113">
                  <c:v>99.086999999999989</c:v>
                </c:pt>
                <c:pt idx="114">
                  <c:v>98.347200000000001</c:v>
                </c:pt>
                <c:pt idx="115">
                  <c:v>97.609899999999996</c:v>
                </c:pt>
                <c:pt idx="116">
                  <c:v>96.875199999999992</c:v>
                </c:pt>
                <c:pt idx="117">
                  <c:v>96.14309999999999</c:v>
                </c:pt>
                <c:pt idx="118">
                  <c:v>95.413499999999999</c:v>
                </c:pt>
                <c:pt idx="119">
                  <c:v>94.686500000000009</c:v>
                </c:pt>
                <c:pt idx="120">
                  <c:v>93.962100000000007</c:v>
                </c:pt>
                <c:pt idx="121">
                  <c:v>93.240200000000002</c:v>
                </c:pt>
                <c:pt idx="122">
                  <c:v>92.521000000000001</c:v>
                </c:pt>
                <c:pt idx="123">
                  <c:v>91.804300000000012</c:v>
                </c:pt>
                <c:pt idx="124">
                  <c:v>91.090199999999996</c:v>
                </c:pt>
                <c:pt idx="125">
                  <c:v>90.378700000000009</c:v>
                </c:pt>
                <c:pt idx="126">
                  <c:v>89.669799999999995</c:v>
                </c:pt>
                <c:pt idx="127">
                  <c:v>88.9636</c:v>
                </c:pt>
                <c:pt idx="128">
                  <c:v>88.26</c:v>
                </c:pt>
                <c:pt idx="129">
                  <c:v>87.559100000000001</c:v>
                </c:pt>
                <c:pt idx="130">
                  <c:v>86.860900000000001</c:v>
                </c:pt>
                <c:pt idx="131">
                  <c:v>86.165300000000002</c:v>
                </c:pt>
                <c:pt idx="132">
                  <c:v>85.472400000000007</c:v>
                </c:pt>
                <c:pt idx="133">
                  <c:v>84.782200000000003</c:v>
                </c:pt>
                <c:pt idx="134">
                  <c:v>84.094699999999989</c:v>
                </c:pt>
                <c:pt idx="135">
                  <c:v>83.409899999999993</c:v>
                </c:pt>
                <c:pt idx="136">
                  <c:v>82.727800000000002</c:v>
                </c:pt>
                <c:pt idx="137">
                  <c:v>82.048299999999998</c:v>
                </c:pt>
                <c:pt idx="138">
                  <c:v>81.371499999999997</c:v>
                </c:pt>
                <c:pt idx="139">
                  <c:v>80.697400000000002</c:v>
                </c:pt>
                <c:pt idx="140">
                  <c:v>80.0261</c:v>
                </c:pt>
                <c:pt idx="141">
                  <c:v>79.357399999999998</c:v>
                </c:pt>
                <c:pt idx="142">
                  <c:v>78.691699999999997</c:v>
                </c:pt>
                <c:pt idx="143">
                  <c:v>78.02879999999999</c:v>
                </c:pt>
                <c:pt idx="144">
                  <c:v>77.368900000000011</c:v>
                </c:pt>
                <c:pt idx="145">
                  <c:v>76.711799999999997</c:v>
                </c:pt>
                <c:pt idx="146">
                  <c:v>76.057600000000008</c:v>
                </c:pt>
                <c:pt idx="147">
                  <c:v>75.406300000000002</c:v>
                </c:pt>
                <c:pt idx="148">
                  <c:v>74.757900000000006</c:v>
                </c:pt>
                <c:pt idx="149">
                  <c:v>74.112399999999994</c:v>
                </c:pt>
                <c:pt idx="150">
                  <c:v>73.469800000000006</c:v>
                </c:pt>
                <c:pt idx="151">
                  <c:v>72.830000000000013</c:v>
                </c:pt>
                <c:pt idx="152">
                  <c:v>72.193200000000004</c:v>
                </c:pt>
                <c:pt idx="153">
                  <c:v>71.559200000000004</c:v>
                </c:pt>
                <c:pt idx="154">
                  <c:v>70.928100000000001</c:v>
                </c:pt>
                <c:pt idx="155">
                  <c:v>70.299899999999994</c:v>
                </c:pt>
                <c:pt idx="156">
                  <c:v>69.674499999999995</c:v>
                </c:pt>
                <c:pt idx="157">
                  <c:v>69.052300000000002</c:v>
                </c:pt>
                <c:pt idx="158">
                  <c:v>68.433300000000003</c:v>
                </c:pt>
                <c:pt idx="159">
                  <c:v>67.81750000000001</c:v>
                </c:pt>
                <c:pt idx="160">
                  <c:v>67.204899999999995</c:v>
                </c:pt>
                <c:pt idx="161">
                  <c:v>66.595500000000001</c:v>
                </c:pt>
                <c:pt idx="162">
                  <c:v>65.9893</c:v>
                </c:pt>
                <c:pt idx="163">
                  <c:v>65.386200000000002</c:v>
                </c:pt>
                <c:pt idx="164">
                  <c:v>64.786300000000011</c:v>
                </c:pt>
                <c:pt idx="165">
                  <c:v>64.189800000000005</c:v>
                </c:pt>
                <c:pt idx="166">
                  <c:v>63.596700000000006</c:v>
                </c:pt>
                <c:pt idx="167">
                  <c:v>63.006999999999991</c:v>
                </c:pt>
                <c:pt idx="168">
                  <c:v>62.420700000000004</c:v>
                </c:pt>
                <c:pt idx="169">
                  <c:v>61.837800000000001</c:v>
                </c:pt>
                <c:pt idx="170">
                  <c:v>61.258299999999998</c:v>
                </c:pt>
                <c:pt idx="171">
                  <c:v>60.682100000000005</c:v>
                </c:pt>
                <c:pt idx="172">
                  <c:v>60.109299999999998</c:v>
                </c:pt>
                <c:pt idx="173">
                  <c:v>59.54</c:v>
                </c:pt>
                <c:pt idx="174">
                  <c:v>58.974299999999999</c:v>
                </c:pt>
                <c:pt idx="175">
                  <c:v>58.412400000000005</c:v>
                </c:pt>
                <c:pt idx="176">
                  <c:v>57.854199999999999</c:v>
                </c:pt>
                <c:pt idx="177">
                  <c:v>57.299599999999998</c:v>
                </c:pt>
                <c:pt idx="178">
                  <c:v>56.748800000000003</c:v>
                </c:pt>
                <c:pt idx="179">
                  <c:v>56.201599999999999</c:v>
                </c:pt>
                <c:pt idx="180">
                  <c:v>55.658000000000001</c:v>
                </c:pt>
                <c:pt idx="181">
                  <c:v>55.118000000000002</c:v>
                </c:pt>
                <c:pt idx="182">
                  <c:v>54.581699999999998</c:v>
                </c:pt>
                <c:pt idx="183">
                  <c:v>54.049300000000002</c:v>
                </c:pt>
                <c:pt idx="184">
                  <c:v>53.521000000000001</c:v>
                </c:pt>
                <c:pt idx="185">
                  <c:v>52.996700000000004</c:v>
                </c:pt>
                <c:pt idx="186">
                  <c:v>52.476299999999995</c:v>
                </c:pt>
                <c:pt idx="187">
                  <c:v>51.959800000000001</c:v>
                </c:pt>
                <c:pt idx="188">
                  <c:v>51.447199999999995</c:v>
                </c:pt>
                <c:pt idx="189">
                  <c:v>50.938499999999998</c:v>
                </c:pt>
                <c:pt idx="190">
                  <c:v>50.433600000000006</c:v>
                </c:pt>
                <c:pt idx="191">
                  <c:v>49.932499999999997</c:v>
                </c:pt>
                <c:pt idx="192">
                  <c:v>49.434899999999999</c:v>
                </c:pt>
                <c:pt idx="193">
                  <c:v>48.940400000000004</c:v>
                </c:pt>
                <c:pt idx="194">
                  <c:v>48.448900000000002</c:v>
                </c:pt>
                <c:pt idx="195">
                  <c:v>47.960500000000003</c:v>
                </c:pt>
                <c:pt idx="196">
                  <c:v>47.475200000000001</c:v>
                </c:pt>
                <c:pt idx="197">
                  <c:v>46.992800000000003</c:v>
                </c:pt>
                <c:pt idx="198">
                  <c:v>46.513500000000001</c:v>
                </c:pt>
                <c:pt idx="199">
                  <c:v>46.037199999999999</c:v>
                </c:pt>
                <c:pt idx="200">
                  <c:v>45.563800000000001</c:v>
                </c:pt>
                <c:pt idx="201">
                  <c:v>45.093499999999999</c:v>
                </c:pt>
                <c:pt idx="202">
                  <c:v>44.625999999999998</c:v>
                </c:pt>
                <c:pt idx="203">
                  <c:v>44.160900000000005</c:v>
                </c:pt>
                <c:pt idx="204">
                  <c:v>43.698099999999997</c:v>
                </c:pt>
                <c:pt idx="205">
                  <c:v>43.2376</c:v>
                </c:pt>
                <c:pt idx="206">
                  <c:v>42.779499999999999</c:v>
                </c:pt>
                <c:pt idx="207">
                  <c:v>42.323700000000002</c:v>
                </c:pt>
                <c:pt idx="208">
                  <c:v>41.870200000000004</c:v>
                </c:pt>
                <c:pt idx="209">
                  <c:v>41.4191</c:v>
                </c:pt>
                <c:pt idx="210">
                  <c:v>40.970300000000002</c:v>
                </c:pt>
                <c:pt idx="211">
                  <c:v>40.523800000000001</c:v>
                </c:pt>
                <c:pt idx="212">
                  <c:v>40.079700000000003</c:v>
                </c:pt>
                <c:pt idx="213">
                  <c:v>39.637899999999995</c:v>
                </c:pt>
                <c:pt idx="214">
                  <c:v>39.198499999999996</c:v>
                </c:pt>
                <c:pt idx="215">
                  <c:v>38.761400000000002</c:v>
                </c:pt>
                <c:pt idx="216">
                  <c:v>38.326699999999995</c:v>
                </c:pt>
                <c:pt idx="217">
                  <c:v>37.894300000000001</c:v>
                </c:pt>
                <c:pt idx="218">
                  <c:v>37.464300000000001</c:v>
                </c:pt>
                <c:pt idx="219">
                  <c:v>37.0366</c:v>
                </c:pt>
                <c:pt idx="220">
                  <c:v>36.6113</c:v>
                </c:pt>
                <c:pt idx="221">
                  <c:v>36.188400000000001</c:v>
                </c:pt>
                <c:pt idx="222">
                  <c:v>35.767800000000001</c:v>
                </c:pt>
                <c:pt idx="223">
                  <c:v>35.349600000000002</c:v>
                </c:pt>
                <c:pt idx="224">
                  <c:v>34.933699999999995</c:v>
                </c:pt>
                <c:pt idx="225">
                  <c:v>34.520299999999999</c:v>
                </c:pt>
                <c:pt idx="226">
                  <c:v>34.109200000000001</c:v>
                </c:pt>
                <c:pt idx="227">
                  <c:v>33.700499999999998</c:v>
                </c:pt>
                <c:pt idx="228">
                  <c:v>33.294200000000004</c:v>
                </c:pt>
                <c:pt idx="229">
                  <c:v>32.890299999999996</c:v>
                </c:pt>
                <c:pt idx="230">
                  <c:v>32.488799999999998</c:v>
                </c:pt>
                <c:pt idx="231">
                  <c:v>32.089600000000004</c:v>
                </c:pt>
                <c:pt idx="232">
                  <c:v>31.692900000000002</c:v>
                </c:pt>
                <c:pt idx="233">
                  <c:v>31.298600000000004</c:v>
                </c:pt>
                <c:pt idx="234">
                  <c:v>30.906699999999997</c:v>
                </c:pt>
                <c:pt idx="235">
                  <c:v>30.517200000000003</c:v>
                </c:pt>
                <c:pt idx="236">
                  <c:v>30.130099999999999</c:v>
                </c:pt>
                <c:pt idx="237">
                  <c:v>29.7454</c:v>
                </c:pt>
                <c:pt idx="238">
                  <c:v>29.363099999999999</c:v>
                </c:pt>
                <c:pt idx="239">
                  <c:v>28.9833</c:v>
                </c:pt>
                <c:pt idx="240">
                  <c:v>28.605999999999998</c:v>
                </c:pt>
                <c:pt idx="241">
                  <c:v>28.231099999999998</c:v>
                </c:pt>
                <c:pt idx="242">
                  <c:v>27.858599999999999</c:v>
                </c:pt>
                <c:pt idx="243">
                  <c:v>27.488599999999998</c:v>
                </c:pt>
                <c:pt idx="244">
                  <c:v>27.121099999999998</c:v>
                </c:pt>
                <c:pt idx="245">
                  <c:v>26.756</c:v>
                </c:pt>
                <c:pt idx="246">
                  <c:v>26.3934</c:v>
                </c:pt>
                <c:pt idx="247">
                  <c:v>26.033300000000001</c:v>
                </c:pt>
                <c:pt idx="248">
                  <c:v>25.675699999999999</c:v>
                </c:pt>
                <c:pt idx="249">
                  <c:v>25.320499999999999</c:v>
                </c:pt>
                <c:pt idx="250">
                  <c:v>24.9679</c:v>
                </c:pt>
                <c:pt idx="251">
                  <c:v>24.617699999999999</c:v>
                </c:pt>
                <c:pt idx="252">
                  <c:v>24.27</c:v>
                </c:pt>
                <c:pt idx="253">
                  <c:v>23.924899999999997</c:v>
                </c:pt>
                <c:pt idx="254">
                  <c:v>23.5822</c:v>
                </c:pt>
                <c:pt idx="255">
                  <c:v>23.242100000000001</c:v>
                </c:pt>
                <c:pt idx="256">
                  <c:v>22.904500000000002</c:v>
                </c:pt>
                <c:pt idx="257">
                  <c:v>22.569399999999998</c:v>
                </c:pt>
                <c:pt idx="258">
                  <c:v>22.236800000000002</c:v>
                </c:pt>
                <c:pt idx="259">
                  <c:v>21.9068</c:v>
                </c:pt>
                <c:pt idx="260">
                  <c:v>21.5793</c:v>
                </c:pt>
                <c:pt idx="261">
                  <c:v>21.2544</c:v>
                </c:pt>
                <c:pt idx="262">
                  <c:v>20.932099999999998</c:v>
                </c:pt>
                <c:pt idx="263">
                  <c:v>20.612300000000001</c:v>
                </c:pt>
                <c:pt idx="264">
                  <c:v>20.295000000000002</c:v>
                </c:pt>
                <c:pt idx="265">
                  <c:v>19.9803</c:v>
                </c:pt>
                <c:pt idx="266">
                  <c:v>19.668100000000003</c:v>
                </c:pt>
                <c:pt idx="267">
                  <c:v>19.358499999999999</c:v>
                </c:pt>
                <c:pt idx="268">
                  <c:v>19.051499999999997</c:v>
                </c:pt>
                <c:pt idx="269">
                  <c:v>18.7471</c:v>
                </c:pt>
                <c:pt idx="270">
                  <c:v>18.4453</c:v>
                </c:pt>
                <c:pt idx="271">
                  <c:v>18.145999999999997</c:v>
                </c:pt>
                <c:pt idx="272">
                  <c:v>17.849299999999999</c:v>
                </c:pt>
                <c:pt idx="273">
                  <c:v>17.555199999999999</c:v>
                </c:pt>
                <c:pt idx="274">
                  <c:v>17.2638</c:v>
                </c:pt>
                <c:pt idx="275">
                  <c:v>16.975000000000001</c:v>
                </c:pt>
                <c:pt idx="276">
                  <c:v>16.688800000000001</c:v>
                </c:pt>
                <c:pt idx="277">
                  <c:v>16.405200000000001</c:v>
                </c:pt>
                <c:pt idx="278">
                  <c:v>16.124200000000002</c:v>
                </c:pt>
                <c:pt idx="279">
                  <c:v>15.8459</c:v>
                </c:pt>
                <c:pt idx="280">
                  <c:v>15.5702</c:v>
                </c:pt>
                <c:pt idx="281">
                  <c:v>15.297099999999999</c:v>
                </c:pt>
                <c:pt idx="282">
                  <c:v>15.0267</c:v>
                </c:pt>
                <c:pt idx="283">
                  <c:v>14.759</c:v>
                </c:pt>
                <c:pt idx="284">
                  <c:v>14.4939</c:v>
                </c:pt>
                <c:pt idx="285">
                  <c:v>14.231400000000001</c:v>
                </c:pt>
                <c:pt idx="286">
                  <c:v>13.9716</c:v>
                </c:pt>
                <c:pt idx="287">
                  <c:v>13.714399999999999</c:v>
                </c:pt>
                <c:pt idx="288">
                  <c:v>13.459900000000001</c:v>
                </c:pt>
                <c:pt idx="289">
                  <c:v>13.2081</c:v>
                </c:pt>
                <c:pt idx="290">
                  <c:v>12.959</c:v>
                </c:pt>
                <c:pt idx="291">
                  <c:v>12.7125</c:v>
                </c:pt>
                <c:pt idx="292">
                  <c:v>12.468699999999998</c:v>
                </c:pt>
                <c:pt idx="293">
                  <c:v>12.227699999999999</c:v>
                </c:pt>
                <c:pt idx="294">
                  <c:v>11.9893</c:v>
                </c:pt>
                <c:pt idx="295">
                  <c:v>11.753500000000001</c:v>
                </c:pt>
                <c:pt idx="296">
                  <c:v>11.5205</c:v>
                </c:pt>
                <c:pt idx="297">
                  <c:v>11.2902</c:v>
                </c:pt>
                <c:pt idx="298">
                  <c:v>11.0625</c:v>
                </c:pt>
                <c:pt idx="299">
                  <c:v>10.8376</c:v>
                </c:pt>
                <c:pt idx="300">
                  <c:v>10.6153</c:v>
                </c:pt>
                <c:pt idx="301">
                  <c:v>10.395700000000001</c:v>
                </c:pt>
                <c:pt idx="302">
                  <c:v>10.178899999999999</c:v>
                </c:pt>
                <c:pt idx="303">
                  <c:v>9.9647000000000006</c:v>
                </c:pt>
                <c:pt idx="304">
                  <c:v>9.7532099999999993</c:v>
                </c:pt>
                <c:pt idx="305">
                  <c:v>9.5444499999999994</c:v>
                </c:pt>
                <c:pt idx="306">
                  <c:v>9.3383900000000004</c:v>
                </c:pt>
                <c:pt idx="307">
                  <c:v>9.1350200000000008</c:v>
                </c:pt>
                <c:pt idx="308">
                  <c:v>8.93431</c:v>
                </c:pt>
                <c:pt idx="309">
                  <c:v>8.7363</c:v>
                </c:pt>
                <c:pt idx="310">
                  <c:v>8.54101</c:v>
                </c:pt>
                <c:pt idx="311">
                  <c:v>8.3484100000000012</c:v>
                </c:pt>
                <c:pt idx="312">
                  <c:v>8.1584699999999994</c:v>
                </c:pt>
                <c:pt idx="313">
                  <c:v>7.9711699999999999</c:v>
                </c:pt>
                <c:pt idx="314">
                  <c:v>7.7865500000000001</c:v>
                </c:pt>
                <c:pt idx="315">
                  <c:v>7.6046300000000002</c:v>
                </c:pt>
                <c:pt idx="316">
                  <c:v>7.4253899999999993</c:v>
                </c:pt>
                <c:pt idx="317">
                  <c:v>7.2488099999999998</c:v>
                </c:pt>
                <c:pt idx="318">
                  <c:v>7.0748499999999996</c:v>
                </c:pt>
                <c:pt idx="319">
                  <c:v>6.9034899999999997</c:v>
                </c:pt>
                <c:pt idx="320">
                  <c:v>6.7347799999999998</c:v>
                </c:pt>
                <c:pt idx="321">
                  <c:v>6.5687000000000006</c:v>
                </c:pt>
                <c:pt idx="322">
                  <c:v>6.4052299999999995</c:v>
                </c:pt>
                <c:pt idx="323">
                  <c:v>6.2443900000000001</c:v>
                </c:pt>
                <c:pt idx="324">
                  <c:v>6.0861799999999997</c:v>
                </c:pt>
                <c:pt idx="325">
                  <c:v>5.9305699999999995</c:v>
                </c:pt>
                <c:pt idx="326">
                  <c:v>5.7775600000000003</c:v>
                </c:pt>
                <c:pt idx="327">
                  <c:v>5.6271399999999998</c:v>
                </c:pt>
                <c:pt idx="328">
                  <c:v>5.4792799999999993</c:v>
                </c:pt>
                <c:pt idx="329">
                  <c:v>5.3339800000000004</c:v>
                </c:pt>
                <c:pt idx="330">
                  <c:v>5.1912700000000003</c:v>
                </c:pt>
                <c:pt idx="331">
                  <c:v>5.0511100000000004</c:v>
                </c:pt>
                <c:pt idx="332">
                  <c:v>4.9134599999999997</c:v>
                </c:pt>
                <c:pt idx="333">
                  <c:v>4.7783600000000002</c:v>
                </c:pt>
                <c:pt idx="334">
                  <c:v>4.6457599999999992</c:v>
                </c:pt>
                <c:pt idx="335">
                  <c:v>4.5156500000000008</c:v>
                </c:pt>
                <c:pt idx="336">
                  <c:v>4.3879899999999994</c:v>
                </c:pt>
                <c:pt idx="337">
                  <c:v>4.2628199999999996</c:v>
                </c:pt>
                <c:pt idx="338">
                  <c:v>4.1401199999999996</c:v>
                </c:pt>
                <c:pt idx="339">
                  <c:v>4.0198499999999999</c:v>
                </c:pt>
                <c:pt idx="340">
                  <c:v>3.9019599999999999</c:v>
                </c:pt>
                <c:pt idx="341">
                  <c:v>3.7864900000000001</c:v>
                </c:pt>
                <c:pt idx="342">
                  <c:v>3.6733899999999999</c:v>
                </c:pt>
                <c:pt idx="343">
                  <c:v>3.5626600000000002</c:v>
                </c:pt>
                <c:pt idx="344">
                  <c:v>3.4542800000000002</c:v>
                </c:pt>
                <c:pt idx="345">
                  <c:v>3.34822</c:v>
                </c:pt>
                <c:pt idx="346">
                  <c:v>3.2444800000000003</c:v>
                </c:pt>
                <c:pt idx="347">
                  <c:v>3.1430199999999999</c:v>
                </c:pt>
                <c:pt idx="348">
                  <c:v>3.04386</c:v>
                </c:pt>
                <c:pt idx="349">
                  <c:v>2.94693</c:v>
                </c:pt>
                <c:pt idx="350">
                  <c:v>2.8522500000000002</c:v>
                </c:pt>
                <c:pt idx="351">
                  <c:v>2.7597799999999997</c:v>
                </c:pt>
                <c:pt idx="352">
                  <c:v>2.6694900000000001</c:v>
                </c:pt>
                <c:pt idx="353">
                  <c:v>2.5813699999999997</c:v>
                </c:pt>
                <c:pt idx="354">
                  <c:v>2.49539</c:v>
                </c:pt>
                <c:pt idx="355">
                  <c:v>2.4115099999999998</c:v>
                </c:pt>
                <c:pt idx="356">
                  <c:v>2.3297300000000001</c:v>
                </c:pt>
                <c:pt idx="357">
                  <c:v>2.2500100000000001</c:v>
                </c:pt>
                <c:pt idx="358">
                  <c:v>2.17232</c:v>
                </c:pt>
                <c:pt idx="359">
                  <c:v>2.09666</c:v>
                </c:pt>
                <c:pt idx="360">
                  <c:v>2.0230000000000001</c:v>
                </c:pt>
                <c:pt idx="361">
                  <c:v>1.9512700000000001</c:v>
                </c:pt>
                <c:pt idx="362">
                  <c:v>1.8815</c:v>
                </c:pt>
                <c:pt idx="363">
                  <c:v>1.8136300000000001</c:v>
                </c:pt>
                <c:pt idx="364">
                  <c:v>1.7476200000000002</c:v>
                </c:pt>
                <c:pt idx="365">
                  <c:v>1.6834499999999999</c:v>
                </c:pt>
                <c:pt idx="366">
                  <c:v>1.6211000000000002</c:v>
                </c:pt>
                <c:pt idx="367">
                  <c:v>1.56054</c:v>
                </c:pt>
                <c:pt idx="368">
                  <c:v>1.5017500000000001</c:v>
                </c:pt>
                <c:pt idx="369">
                  <c:v>1.4446999999999999</c:v>
                </c:pt>
                <c:pt idx="370">
                  <c:v>1.3893600000000002</c:v>
                </c:pt>
                <c:pt idx="371">
                  <c:v>1.3356999999999999</c:v>
                </c:pt>
                <c:pt idx="372">
                  <c:v>1.2836799999999999</c:v>
                </c:pt>
                <c:pt idx="373">
                  <c:v>1.2332799999999999</c:v>
                </c:pt>
                <c:pt idx="374">
                  <c:v>1.1844600000000001</c:v>
                </c:pt>
                <c:pt idx="375">
                  <c:v>1.1372000000000002</c:v>
                </c:pt>
                <c:pt idx="376">
                  <c:v>1.09145</c:v>
                </c:pt>
                <c:pt idx="377">
                  <c:v>1.0472000000000001</c:v>
                </c:pt>
                <c:pt idx="378">
                  <c:v>1.00441</c:v>
                </c:pt>
                <c:pt idx="379">
                  <c:v>0.96305099999999999</c:v>
                </c:pt>
                <c:pt idx="380">
                  <c:v>0.92310099999999995</c:v>
                </c:pt>
                <c:pt idx="381">
                  <c:v>0.88451299999999999</c:v>
                </c:pt>
                <c:pt idx="382">
                  <c:v>0.84726800000000002</c:v>
                </c:pt>
                <c:pt idx="383">
                  <c:v>0.81133</c:v>
                </c:pt>
                <c:pt idx="384">
                  <c:v>0.77665299999999993</c:v>
                </c:pt>
                <c:pt idx="385">
                  <c:v>0.74323099999999998</c:v>
                </c:pt>
                <c:pt idx="386">
                  <c:v>0.71102299999999996</c:v>
                </c:pt>
                <c:pt idx="387">
                  <c:v>0.67998199999999998</c:v>
                </c:pt>
                <c:pt idx="388">
                  <c:v>0.65009300000000003</c:v>
                </c:pt>
                <c:pt idx="389">
                  <c:v>0.62132300000000007</c:v>
                </c:pt>
                <c:pt idx="390">
                  <c:v>0.59365199999999996</c:v>
                </c:pt>
                <c:pt idx="391">
                  <c:v>0.56704200000000005</c:v>
                </c:pt>
                <c:pt idx="392">
                  <c:v>0.54146099999999997</c:v>
                </c:pt>
                <c:pt idx="393">
                  <c:v>0.51688199999999995</c:v>
                </c:pt>
                <c:pt idx="394">
                  <c:v>0.49327400000000005</c:v>
                </c:pt>
                <c:pt idx="395">
                  <c:v>0.470609</c:v>
                </c:pt>
                <c:pt idx="396">
                  <c:v>0.44885900000000001</c:v>
                </c:pt>
                <c:pt idx="397">
                  <c:v>0.42798999999999998</c:v>
                </c:pt>
                <c:pt idx="398">
                  <c:v>0.40798800000000002</c:v>
                </c:pt>
                <c:pt idx="399">
                  <c:v>0.38880999999999999</c:v>
                </c:pt>
                <c:pt idx="400">
                  <c:v>0.37043500000000001</c:v>
                </c:pt>
                <c:pt idx="401">
                  <c:v>0.35283999999999999</c:v>
                </c:pt>
                <c:pt idx="402">
                  <c:v>0.33599900000000005</c:v>
                </c:pt>
                <c:pt idx="403">
                  <c:v>0.31988699999999998</c:v>
                </c:pt>
                <c:pt idx="404">
                  <c:v>0.30447400000000002</c:v>
                </c:pt>
                <c:pt idx="405">
                  <c:v>0.28973300000000002</c:v>
                </c:pt>
                <c:pt idx="406">
                  <c:v>0.27564799999999995</c:v>
                </c:pt>
                <c:pt idx="407">
                  <c:v>0.26218900000000001</c:v>
                </c:pt>
                <c:pt idx="408">
                  <c:v>0.24933699999999998</c:v>
                </c:pt>
                <c:pt idx="409">
                  <c:v>0.237063</c:v>
                </c:pt>
                <c:pt idx="410">
                  <c:v>0.225351</c:v>
                </c:pt>
                <c:pt idx="411">
                  <c:v>0.21417499999999998</c:v>
                </c:pt>
                <c:pt idx="412">
                  <c:v>0.20352200000000001</c:v>
                </c:pt>
                <c:pt idx="413">
                  <c:v>0.19336399999999998</c:v>
                </c:pt>
                <c:pt idx="414">
                  <c:v>0.18368499999999999</c:v>
                </c:pt>
                <c:pt idx="415">
                  <c:v>0.174461</c:v>
                </c:pt>
                <c:pt idx="416">
                  <c:v>0.16567200000000001</c:v>
                </c:pt>
                <c:pt idx="417">
                  <c:v>0.157303</c:v>
                </c:pt>
                <c:pt idx="418">
                  <c:v>0.149337</c:v>
                </c:pt>
                <c:pt idx="419">
                  <c:v>0.14175699999999999</c:v>
                </c:pt>
                <c:pt idx="420">
                  <c:v>0.134545</c:v>
                </c:pt>
                <c:pt idx="421">
                  <c:v>0.12768699999999999</c:v>
                </c:pt>
                <c:pt idx="422">
                  <c:v>0.121168</c:v>
                </c:pt>
                <c:pt idx="423">
                  <c:v>0.11497099999999999</c:v>
                </c:pt>
                <c:pt idx="424">
                  <c:v>0.109083</c:v>
                </c:pt>
                <c:pt idx="425">
                  <c:v>0.103488</c:v>
                </c:pt>
                <c:pt idx="426">
                  <c:v>9.8174399999999995E-2</c:v>
                </c:pt>
                <c:pt idx="427">
                  <c:v>9.31284E-2</c:v>
                </c:pt>
                <c:pt idx="428">
                  <c:v>8.8337200000000005E-2</c:v>
                </c:pt>
                <c:pt idx="429">
                  <c:v>8.3789599999999992E-2</c:v>
                </c:pt>
                <c:pt idx="430">
                  <c:v>7.9473500000000002E-2</c:v>
                </c:pt>
                <c:pt idx="431">
                  <c:v>7.5377599999999989E-2</c:v>
                </c:pt>
                <c:pt idx="432">
                  <c:v>7.1493200000000007E-2</c:v>
                </c:pt>
                <c:pt idx="433">
                  <c:v>6.7806999999999992E-2</c:v>
                </c:pt>
                <c:pt idx="434">
                  <c:v>6.4310599999999996E-2</c:v>
                </c:pt>
                <c:pt idx="435">
                  <c:v>6.0995000000000001E-2</c:v>
                </c:pt>
                <c:pt idx="436">
                  <c:v>5.7851E-2</c:v>
                </c:pt>
                <c:pt idx="437">
                  <c:v>5.4870899999999993E-2</c:v>
                </c:pt>
                <c:pt idx="438">
                  <c:v>5.20457E-2</c:v>
                </c:pt>
                <c:pt idx="439">
                  <c:v>4.9368099999999998E-2</c:v>
                </c:pt>
                <c:pt idx="440">
                  <c:v>4.6830400000000001E-2</c:v>
                </c:pt>
                <c:pt idx="441">
                  <c:v>4.4425799999999994E-2</c:v>
                </c:pt>
                <c:pt idx="442">
                  <c:v>4.2147300000000006E-2</c:v>
                </c:pt>
                <c:pt idx="443">
                  <c:v>3.9988499999999996E-2</c:v>
                </c:pt>
                <c:pt idx="444">
                  <c:v>3.7942299999999998E-2</c:v>
                </c:pt>
                <c:pt idx="445">
                  <c:v>3.60037E-2</c:v>
                </c:pt>
                <c:pt idx="446">
                  <c:v>3.4167400000000001E-2</c:v>
                </c:pt>
                <c:pt idx="447">
                  <c:v>3.24278E-2</c:v>
                </c:pt>
                <c:pt idx="448">
                  <c:v>3.07798E-2</c:v>
                </c:pt>
                <c:pt idx="449">
                  <c:v>2.9218599999999997E-2</c:v>
                </c:pt>
                <c:pt idx="450">
                  <c:v>2.7739999999999997E-2</c:v>
                </c:pt>
                <c:pt idx="451">
                  <c:v>2.63392E-2</c:v>
                </c:pt>
                <c:pt idx="452">
                  <c:v>2.5012300000000001E-2</c:v>
                </c:pt>
                <c:pt idx="453">
                  <c:v>2.3754999999999998E-2</c:v>
                </c:pt>
                <c:pt idx="454">
                  <c:v>2.25641E-2</c:v>
                </c:pt>
                <c:pt idx="455">
                  <c:v>2.1435699999999999E-2</c:v>
                </c:pt>
                <c:pt idx="456">
                  <c:v>2.0367E-2</c:v>
                </c:pt>
                <c:pt idx="457">
                  <c:v>1.9354299999999998E-2</c:v>
                </c:pt>
                <c:pt idx="458">
                  <c:v>1.8394899999999999E-2</c:v>
                </c:pt>
                <c:pt idx="459">
                  <c:v>1.74856E-2</c:v>
                </c:pt>
                <c:pt idx="460">
                  <c:v>1.6623899999999997E-2</c:v>
                </c:pt>
                <c:pt idx="461">
                  <c:v>1.58072E-2</c:v>
                </c:pt>
                <c:pt idx="462">
                  <c:v>1.50332E-2</c:v>
                </c:pt>
                <c:pt idx="463">
                  <c:v>1.42995E-2</c:v>
                </c:pt>
                <c:pt idx="464">
                  <c:v>1.3604E-2</c:v>
                </c:pt>
                <c:pt idx="465">
                  <c:v>1.29447E-2</c:v>
                </c:pt>
                <c:pt idx="466">
                  <c:v>1.2319499999999999E-2</c:v>
                </c:pt>
                <c:pt idx="467">
                  <c:v>1.1726799999999999E-2</c:v>
                </c:pt>
                <c:pt idx="468">
                  <c:v>1.11647E-2</c:v>
                </c:pt>
                <c:pt idx="469">
                  <c:v>1.06315E-2</c:v>
                </c:pt>
                <c:pt idx="470">
                  <c:v>1.01257E-2</c:v>
                </c:pt>
                <c:pt idx="471">
                  <c:v>9.6458800000000008E-3</c:v>
                </c:pt>
                <c:pt idx="472">
                  <c:v>9.1906899999999996E-3</c:v>
                </c:pt>
                <c:pt idx="473">
                  <c:v>8.7586599999999997E-3</c:v>
                </c:pt>
                <c:pt idx="474">
                  <c:v>8.3487300000000004E-3</c:v>
                </c:pt>
                <c:pt idx="475">
                  <c:v>7.9595799999999991E-3</c:v>
                </c:pt>
                <c:pt idx="476">
                  <c:v>7.5901199999999997E-3</c:v>
                </c:pt>
                <c:pt idx="477">
                  <c:v>7.2394599999999996E-3</c:v>
                </c:pt>
                <c:pt idx="478">
                  <c:v>6.9063800000000002E-3</c:v>
                </c:pt>
                <c:pt idx="479">
                  <c:v>6.5899600000000006E-3</c:v>
                </c:pt>
                <c:pt idx="480">
                  <c:v>6.2893200000000002E-3</c:v>
                </c:pt>
                <c:pt idx="481">
                  <c:v>6.0037400000000005E-3</c:v>
                </c:pt>
                <c:pt idx="482">
                  <c:v>5.7323599999999997E-3</c:v>
                </c:pt>
                <c:pt idx="483">
                  <c:v>5.4744700000000004E-3</c:v>
                </c:pt>
                <c:pt idx="484">
                  <c:v>5.2292800000000002E-3</c:v>
                </c:pt>
                <c:pt idx="485">
                  <c:v>4.9961299999999997E-3</c:v>
                </c:pt>
                <c:pt idx="486">
                  <c:v>4.7743500000000001E-3</c:v>
                </c:pt>
                <c:pt idx="487">
                  <c:v>4.5634899999999999E-3</c:v>
                </c:pt>
                <c:pt idx="488">
                  <c:v>4.3628900000000003E-3</c:v>
                </c:pt>
                <c:pt idx="489">
                  <c:v>4.17206E-3</c:v>
                </c:pt>
                <c:pt idx="490">
                  <c:v>3.9904099999999998E-3</c:v>
                </c:pt>
                <c:pt idx="491">
                  <c:v>3.81723E-3</c:v>
                </c:pt>
                <c:pt idx="492">
                  <c:v>3.6516500000000002E-3</c:v>
                </c:pt>
                <c:pt idx="493">
                  <c:v>3.4942700000000003E-3</c:v>
                </c:pt>
                <c:pt idx="494">
                  <c:v>3.3449E-3</c:v>
                </c:pt>
                <c:pt idx="495">
                  <c:v>3.202E-3</c:v>
                </c:pt>
                <c:pt idx="496">
                  <c:v>3.0655999999999999E-3</c:v>
                </c:pt>
                <c:pt idx="497">
                  <c:v>2.9365000000000003E-3</c:v>
                </c:pt>
                <c:pt idx="498">
                  <c:v>2.8132600000000002E-3</c:v>
                </c:pt>
                <c:pt idx="499">
                  <c:v>2.6952500000000002E-3</c:v>
                </c:pt>
                <c:pt idx="500">
                  <c:v>2.5825800000000001E-3</c:v>
                </c:pt>
                <c:pt idx="501">
                  <c:v>2.4758099999999997E-3</c:v>
                </c:pt>
                <c:pt idx="502">
                  <c:v>2.37463E-3</c:v>
                </c:pt>
                <c:pt idx="503">
                  <c:v>2.2787100000000002E-3</c:v>
                </c:pt>
                <c:pt idx="504">
                  <c:v>2.1872999999999997E-3</c:v>
                </c:pt>
                <c:pt idx="505">
                  <c:v>2.0996999999999999E-3</c:v>
                </c:pt>
                <c:pt idx="506">
                  <c:v>2.0157E-3</c:v>
                </c:pt>
                <c:pt idx="507">
                  <c:v>1.9351899999999998E-3</c:v>
                </c:pt>
                <c:pt idx="508">
                  <c:v>1.8582799999999999E-3</c:v>
                </c:pt>
                <c:pt idx="509">
                  <c:v>1.78481E-3</c:v>
                </c:pt>
                <c:pt idx="510">
                  <c:v>1.71459E-3</c:v>
                </c:pt>
                <c:pt idx="511">
                  <c:v>1.6474999999999999E-3</c:v>
                </c:pt>
                <c:pt idx="512">
                  <c:v>1.5833599999999998E-3</c:v>
                </c:pt>
                <c:pt idx="513">
                  <c:v>1.5220499999999998E-3</c:v>
                </c:pt>
                <c:pt idx="514">
                  <c:v>1.46342E-3</c:v>
                </c:pt>
                <c:pt idx="515">
                  <c:v>1.4073499999999999E-3</c:v>
                </c:pt>
                <c:pt idx="516">
                  <c:v>1.3537099999999999E-3</c:v>
                </c:pt>
                <c:pt idx="517">
                  <c:v>1.3023900000000001E-3</c:v>
                </c:pt>
                <c:pt idx="518">
                  <c:v>1.2532699999999999E-3</c:v>
                </c:pt>
                <c:pt idx="519">
                  <c:v>1.20626E-3</c:v>
                </c:pt>
                <c:pt idx="520">
                  <c:v>1.16124E-3</c:v>
                </c:pt>
                <c:pt idx="521">
                  <c:v>1.1180600000000001E-3</c:v>
                </c:pt>
                <c:pt idx="522">
                  <c:v>1.0766300000000001E-3</c:v>
                </c:pt>
                <c:pt idx="523">
                  <c:v>1.0368599999999999E-3</c:v>
                </c:pt>
                <c:pt idx="524">
                  <c:v>9.986550000000002E-4</c:v>
                </c:pt>
                <c:pt idx="525">
                  <c:v>9.6194899999999992E-4</c:v>
                </c:pt>
                <c:pt idx="526">
                  <c:v>9.2666299999999999E-4</c:v>
                </c:pt>
                <c:pt idx="527">
                  <c:v>8.9272799999999997E-4</c:v>
                </c:pt>
                <c:pt idx="528">
                  <c:v>8.6007900000000003E-4</c:v>
                </c:pt>
                <c:pt idx="529">
                  <c:v>8.2865399999999996E-4</c:v>
                </c:pt>
                <c:pt idx="530">
                  <c:v>7.9839699999999995E-4</c:v>
                </c:pt>
                <c:pt idx="531">
                  <c:v>7.6925400000000003E-4</c:v>
                </c:pt>
                <c:pt idx="532">
                  <c:v>7.4117300000000003E-4</c:v>
                </c:pt>
                <c:pt idx="533">
                  <c:v>7.1410600000000005E-4</c:v>
                </c:pt>
                <c:pt idx="534">
                  <c:v>6.8800899999999995E-4</c:v>
                </c:pt>
                <c:pt idx="535">
                  <c:v>6.6283800000000001E-4</c:v>
                </c:pt>
                <c:pt idx="536">
                  <c:v>6.3855400000000005E-4</c:v>
                </c:pt>
                <c:pt idx="537">
                  <c:v>6.15118E-4</c:v>
                </c:pt>
                <c:pt idx="538">
                  <c:v>5.9249399999999994E-4</c:v>
                </c:pt>
                <c:pt idx="539">
                  <c:v>5.70649E-4</c:v>
                </c:pt>
                <c:pt idx="540">
                  <c:v>5.4955E-4</c:v>
                </c:pt>
                <c:pt idx="541">
                  <c:v>5.2916699999999998E-4</c:v>
                </c:pt>
                <c:pt idx="542">
                  <c:v>5.0946999999999993E-4</c:v>
                </c:pt>
                <c:pt idx="543">
                  <c:v>4.9043399999999999E-4</c:v>
                </c:pt>
                <c:pt idx="544">
                  <c:v>4.7203099999999998E-4</c:v>
                </c:pt>
                <c:pt idx="545">
                  <c:v>4.5423699999999997E-4</c:v>
                </c:pt>
                <c:pt idx="546">
                  <c:v>4.3702900000000002E-4</c:v>
                </c:pt>
                <c:pt idx="547">
                  <c:v>4.2038500000000001E-4</c:v>
                </c:pt>
                <c:pt idx="548">
                  <c:v>4.0428300000000002E-4</c:v>
                </c:pt>
                <c:pt idx="549">
                  <c:v>3.8870399999999997E-4</c:v>
                </c:pt>
                <c:pt idx="550">
                  <c:v>3.7362799999999998E-4</c:v>
                </c:pt>
                <c:pt idx="551">
                  <c:v>3.59038E-4</c:v>
                </c:pt>
                <c:pt idx="552">
                  <c:v>3.4491600000000002E-4</c:v>
                </c:pt>
                <c:pt idx="553">
                  <c:v>3.3124500000000003E-4</c:v>
                </c:pt>
                <c:pt idx="554">
                  <c:v>3.1800999999999997E-4</c:v>
                </c:pt>
                <c:pt idx="555">
                  <c:v>3.05197E-4</c:v>
                </c:pt>
                <c:pt idx="556">
                  <c:v>2.9279099999999998E-4</c:v>
                </c:pt>
                <c:pt idx="557">
                  <c:v>2.8077800000000003E-4</c:v>
                </c:pt>
                <c:pt idx="558">
                  <c:v>2.69146E-4</c:v>
                </c:pt>
                <c:pt idx="559">
                  <c:v>2.5788199999999997E-4</c:v>
                </c:pt>
                <c:pt idx="560">
                  <c:v>2.4697500000000003E-4</c:v>
                </c:pt>
                <c:pt idx="561">
                  <c:v>2.3641299999999999E-4</c:v>
                </c:pt>
                <c:pt idx="562">
                  <c:v>2.26185E-4</c:v>
                </c:pt>
                <c:pt idx="563">
                  <c:v>2.1628200000000001E-4</c:v>
                </c:pt>
                <c:pt idx="564">
                  <c:v>2.0669300000000001E-4</c:v>
                </c:pt>
                <c:pt idx="565">
                  <c:v>1.9741E-4</c:v>
                </c:pt>
                <c:pt idx="566">
                  <c:v>1.8842299999999998E-4</c:v>
                </c:pt>
                <c:pt idx="567">
                  <c:v>1.79724E-4</c:v>
                </c:pt>
                <c:pt idx="568">
                  <c:v>1.7130500000000001E-4</c:v>
                </c:pt>
                <c:pt idx="569">
                  <c:v>1.63158E-4</c:v>
                </c:pt>
                <c:pt idx="570">
                  <c:v>1.5527499999999999E-4</c:v>
                </c:pt>
                <c:pt idx="571">
                  <c:v>1.4765000000000001E-4</c:v>
                </c:pt>
                <c:pt idx="572">
                  <c:v>1.4027500000000001E-4</c:v>
                </c:pt>
                <c:pt idx="573">
                  <c:v>1.33144E-4</c:v>
                </c:pt>
                <c:pt idx="574">
                  <c:v>1.2625200000000001E-4</c:v>
                </c:pt>
                <c:pt idx="575">
                  <c:v>1.19591E-4</c:v>
                </c:pt>
                <c:pt idx="576">
                  <c:v>1.13156E-4</c:v>
                </c:pt>
                <c:pt idx="577">
                  <c:v>1.0694200000000001E-4</c:v>
                </c:pt>
                <c:pt idx="578">
                  <c:v>1.0094399999999999E-4</c:v>
                </c:pt>
                <c:pt idx="579">
                  <c:v>9.515669999999999E-5</c:v>
                </c:pt>
                <c:pt idx="580">
                  <c:v>8.9575200000000009E-5</c:v>
                </c:pt>
                <c:pt idx="581">
                  <c:v>8.4194999999999989E-5</c:v>
                </c:pt>
                <c:pt idx="582">
                  <c:v>7.9012000000000009E-5</c:v>
                </c:pt>
                <c:pt idx="583">
                  <c:v>7.4021899999999997E-5</c:v>
                </c:pt>
                <c:pt idx="584">
                  <c:v>6.9220799999999993E-5</c:v>
                </c:pt>
                <c:pt idx="585">
                  <c:v>6.4604999999999996E-5</c:v>
                </c:pt>
                <c:pt idx="586">
                  <c:v>6.0170899999999997E-5</c:v>
                </c:pt>
                <c:pt idx="587">
                  <c:v>5.5915100000000003E-5</c:v>
                </c:pt>
                <c:pt idx="588">
                  <c:v>5.1834299999999999E-5</c:v>
                </c:pt>
                <c:pt idx="589">
                  <c:v>4.79255E-5</c:v>
                </c:pt>
                <c:pt idx="590">
                  <c:v>4.4185699999999999E-5</c:v>
                </c:pt>
                <c:pt idx="591">
                  <c:v>4.0612199999999997E-5</c:v>
                </c:pt>
                <c:pt idx="592">
                  <c:v>3.7202300000000001E-5</c:v>
                </c:pt>
                <c:pt idx="593">
                  <c:v>3.39536E-5</c:v>
                </c:pt>
                <c:pt idx="594">
                  <c:v>3.08636E-5</c:v>
                </c:pt>
                <c:pt idx="595">
                  <c:v>2.7930199999999999E-5</c:v>
                </c:pt>
                <c:pt idx="596">
                  <c:v>2.5151300000000001E-5</c:v>
                </c:pt>
                <c:pt idx="597">
                  <c:v>2.2524899999999998E-5</c:v>
                </c:pt>
                <c:pt idx="598">
                  <c:v>2.0049299999999998E-5</c:v>
                </c:pt>
                <c:pt idx="599">
                  <c:v>1.7722699999999999E-5</c:v>
                </c:pt>
                <c:pt idx="600">
                  <c:v>1.5543500000000001E-5</c:v>
                </c:pt>
                <c:pt idx="601">
                  <c:v>1.35103E-5</c:v>
                </c:pt>
                <c:pt idx="602">
                  <c:v>1.16219E-5</c:v>
                </c:pt>
                <c:pt idx="603">
                  <c:v>9.8769700000000001E-6</c:v>
                </c:pt>
                <c:pt idx="604">
                  <c:v>8.2745300000000005E-6</c:v>
                </c:pt>
                <c:pt idx="605">
                  <c:v>6.8136700000000001E-6</c:v>
                </c:pt>
                <c:pt idx="606">
                  <c:v>5.4936299999999998E-6</c:v>
                </c:pt>
                <c:pt idx="607">
                  <c:v>4.3138500000000002E-6</c:v>
                </c:pt>
                <c:pt idx="608">
                  <c:v>3.2739199999999998E-6</c:v>
                </c:pt>
                <c:pt idx="609">
                  <c:v>2.3737100000000001E-6</c:v>
                </c:pt>
                <c:pt idx="610">
                  <c:v>1.6133800000000002E-6</c:v>
                </c:pt>
                <c:pt idx="611">
                  <c:v>9.9356200000000012E-7</c:v>
                </c:pt>
                <c:pt idx="612">
                  <c:v>5.1564600000000009E-7</c:v>
                </c:pt>
                <c:pt idx="613">
                  <c:v>1.8268300000000002E-7</c:v>
                </c:pt>
                <c:pt idx="614">
                  <c:v>3.2928200000000002E-9</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0</c:v>
                </c:pt>
                <c:pt idx="711">
                  <c:v>0</c:v>
                </c:pt>
                <c:pt idx="712">
                  <c:v>0</c:v>
                </c:pt>
                <c:pt idx="713">
                  <c:v>0</c:v>
                </c:pt>
                <c:pt idx="714">
                  <c:v>0</c:v>
                </c:pt>
                <c:pt idx="715">
                  <c:v>0</c:v>
                </c:pt>
                <c:pt idx="716">
                  <c:v>0</c:v>
                </c:pt>
                <c:pt idx="717">
                  <c:v>0</c:v>
                </c:pt>
                <c:pt idx="718">
                  <c:v>0</c:v>
                </c:pt>
                <c:pt idx="719">
                  <c:v>0</c:v>
                </c:pt>
                <c:pt idx="720">
                  <c:v>0</c:v>
                </c:pt>
                <c:pt idx="721">
                  <c:v>0</c:v>
                </c:pt>
                <c:pt idx="722">
                  <c:v>0</c:v>
                </c:pt>
                <c:pt idx="723">
                  <c:v>0</c:v>
                </c:pt>
                <c:pt idx="724">
                  <c:v>0</c:v>
                </c:pt>
                <c:pt idx="725">
                  <c:v>0</c:v>
                </c:pt>
                <c:pt idx="726">
                  <c:v>0</c:v>
                </c:pt>
                <c:pt idx="727">
                  <c:v>0</c:v>
                </c:pt>
                <c:pt idx="728">
                  <c:v>0</c:v>
                </c:pt>
                <c:pt idx="729">
                  <c:v>0</c:v>
                </c:pt>
                <c:pt idx="730">
                  <c:v>0</c:v>
                </c:pt>
                <c:pt idx="731">
                  <c:v>0</c:v>
                </c:pt>
                <c:pt idx="732">
                  <c:v>0</c:v>
                </c:pt>
                <c:pt idx="733">
                  <c:v>0</c:v>
                </c:pt>
                <c:pt idx="734">
                  <c:v>0</c:v>
                </c:pt>
                <c:pt idx="735">
                  <c:v>0</c:v>
                </c:pt>
                <c:pt idx="736">
                  <c:v>0</c:v>
                </c:pt>
                <c:pt idx="737">
                  <c:v>0</c:v>
                </c:pt>
                <c:pt idx="738">
                  <c:v>0</c:v>
                </c:pt>
                <c:pt idx="739">
                  <c:v>0</c:v>
                </c:pt>
                <c:pt idx="740">
                  <c:v>0</c:v>
                </c:pt>
                <c:pt idx="741">
                  <c:v>0</c:v>
                </c:pt>
                <c:pt idx="742">
                  <c:v>0</c:v>
                </c:pt>
                <c:pt idx="743">
                  <c:v>0</c:v>
                </c:pt>
                <c:pt idx="744">
                  <c:v>0</c:v>
                </c:pt>
                <c:pt idx="745">
                  <c:v>0</c:v>
                </c:pt>
                <c:pt idx="746">
                  <c:v>0</c:v>
                </c:pt>
                <c:pt idx="747">
                  <c:v>0</c:v>
                </c:pt>
                <c:pt idx="748">
                  <c:v>0</c:v>
                </c:pt>
                <c:pt idx="749">
                  <c:v>0</c:v>
                </c:pt>
                <c:pt idx="750">
                  <c:v>0</c:v>
                </c:pt>
                <c:pt idx="751">
                  <c:v>0</c:v>
                </c:pt>
                <c:pt idx="752">
                  <c:v>0</c:v>
                </c:pt>
                <c:pt idx="753">
                  <c:v>0</c:v>
                </c:pt>
                <c:pt idx="754">
                  <c:v>0</c:v>
                </c:pt>
                <c:pt idx="755">
                  <c:v>0</c:v>
                </c:pt>
                <c:pt idx="756">
                  <c:v>0</c:v>
                </c:pt>
                <c:pt idx="757">
                  <c:v>0</c:v>
                </c:pt>
                <c:pt idx="758">
                  <c:v>0</c:v>
                </c:pt>
                <c:pt idx="759">
                  <c:v>0</c:v>
                </c:pt>
                <c:pt idx="760">
                  <c:v>0</c:v>
                </c:pt>
                <c:pt idx="761">
                  <c:v>0</c:v>
                </c:pt>
                <c:pt idx="762">
                  <c:v>0</c:v>
                </c:pt>
                <c:pt idx="763">
                  <c:v>0</c:v>
                </c:pt>
                <c:pt idx="764">
                  <c:v>0</c:v>
                </c:pt>
                <c:pt idx="765">
                  <c:v>0</c:v>
                </c:pt>
                <c:pt idx="766">
                  <c:v>0</c:v>
                </c:pt>
                <c:pt idx="767">
                  <c:v>0</c:v>
                </c:pt>
                <c:pt idx="768">
                  <c:v>0</c:v>
                </c:pt>
                <c:pt idx="769">
                  <c:v>0</c:v>
                </c:pt>
                <c:pt idx="770">
                  <c:v>0</c:v>
                </c:pt>
                <c:pt idx="771">
                  <c:v>0</c:v>
                </c:pt>
                <c:pt idx="772">
                  <c:v>0</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0</c:v>
                </c:pt>
                <c:pt idx="801">
                  <c:v>0</c:v>
                </c:pt>
                <c:pt idx="802">
                  <c:v>0</c:v>
                </c:pt>
                <c:pt idx="803">
                  <c:v>0</c:v>
                </c:pt>
                <c:pt idx="804">
                  <c:v>0</c:v>
                </c:pt>
                <c:pt idx="805">
                  <c:v>0</c:v>
                </c:pt>
                <c:pt idx="806">
                  <c:v>0</c:v>
                </c:pt>
                <c:pt idx="807">
                  <c:v>0</c:v>
                </c:pt>
                <c:pt idx="808">
                  <c:v>0</c:v>
                </c:pt>
                <c:pt idx="809">
                  <c:v>0</c:v>
                </c:pt>
                <c:pt idx="810">
                  <c:v>0</c:v>
                </c:pt>
                <c:pt idx="811">
                  <c:v>0</c:v>
                </c:pt>
                <c:pt idx="812">
                  <c:v>0</c:v>
                </c:pt>
                <c:pt idx="813">
                  <c:v>0</c:v>
                </c:pt>
                <c:pt idx="814">
                  <c:v>0</c:v>
                </c:pt>
                <c:pt idx="815">
                  <c:v>0</c:v>
                </c:pt>
                <c:pt idx="816">
                  <c:v>0</c:v>
                </c:pt>
                <c:pt idx="817">
                  <c:v>0</c:v>
                </c:pt>
                <c:pt idx="818">
                  <c:v>0</c:v>
                </c:pt>
                <c:pt idx="819">
                  <c:v>0</c:v>
                </c:pt>
                <c:pt idx="820">
                  <c:v>0</c:v>
                </c:pt>
                <c:pt idx="821">
                  <c:v>0</c:v>
                </c:pt>
                <c:pt idx="822">
                  <c:v>0</c:v>
                </c:pt>
                <c:pt idx="823">
                  <c:v>0</c:v>
                </c:pt>
                <c:pt idx="824">
                  <c:v>0</c:v>
                </c:pt>
                <c:pt idx="825">
                  <c:v>0</c:v>
                </c:pt>
                <c:pt idx="826">
                  <c:v>0</c:v>
                </c:pt>
                <c:pt idx="827">
                  <c:v>0</c:v>
                </c:pt>
                <c:pt idx="828">
                  <c:v>0</c:v>
                </c:pt>
                <c:pt idx="829">
                  <c:v>0</c:v>
                </c:pt>
                <c:pt idx="830">
                  <c:v>0</c:v>
                </c:pt>
                <c:pt idx="831">
                  <c:v>0</c:v>
                </c:pt>
                <c:pt idx="832">
                  <c:v>0</c:v>
                </c:pt>
                <c:pt idx="833">
                  <c:v>0</c:v>
                </c:pt>
                <c:pt idx="834">
                  <c:v>0</c:v>
                </c:pt>
                <c:pt idx="835">
                  <c:v>0</c:v>
                </c:pt>
                <c:pt idx="836">
                  <c:v>0</c:v>
                </c:pt>
                <c:pt idx="837">
                  <c:v>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pt idx="1001">
                  <c:v>0</c:v>
                </c:pt>
              </c:numCache>
            </c:numRef>
          </c:yVal>
          <c:smooth val="1"/>
          <c:extLst>
            <c:ext xmlns:c16="http://schemas.microsoft.com/office/drawing/2014/chart" uri="{C3380CC4-5D6E-409C-BE32-E72D297353CC}">
              <c16:uniqueId val="{00000000-D3AA-46E7-B712-F03254E3FC78}"/>
            </c:ext>
          </c:extLst>
        </c:ser>
        <c:dLbls>
          <c:showLegendKey val="0"/>
          <c:showVal val="0"/>
          <c:showCatName val="0"/>
          <c:showSerName val="0"/>
          <c:showPercent val="0"/>
          <c:showBubbleSize val="0"/>
        </c:dLbls>
        <c:axId val="790158216"/>
        <c:axId val="790158544"/>
      </c:scatterChart>
      <c:valAx>
        <c:axId val="79015821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dirty="0"/>
                  <a:t>Time (ps)</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0_);[Red]\(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544"/>
        <c:crosses val="autoZero"/>
        <c:crossBetween val="midCat"/>
      </c:valAx>
      <c:valAx>
        <c:axId val="790158544"/>
        <c:scaling>
          <c:orientation val="minMax"/>
          <c:max val="2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Erecoil (keV)</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9015821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0" i="0" u="none" strike="noStrike" kern="1200" spc="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r>
              <a:rPr lang="en-US" dirty="0"/>
              <a:t>With PD / </a:t>
            </a:r>
            <a:r>
              <a:rPr lang="en-US" altLang="zh-CN" dirty="0"/>
              <a:t>No</a:t>
            </a:r>
            <a:r>
              <a:rPr lang="en-US" dirty="0"/>
              <a:t> PD</a:t>
            </a:r>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endParaRPr lang="en-US"/>
        </a:p>
      </c:txPr>
    </c:title>
    <c:autoTitleDeleted val="0"/>
    <c:plotArea>
      <c:layout/>
      <c:scatterChart>
        <c:scatterStyle val="lineMarker"/>
        <c:varyColors val="0"/>
        <c:ser>
          <c:idx val="0"/>
          <c:order val="0"/>
          <c:tx>
            <c:strRef>
              <c:f>SourcecenterPD!$I$4</c:f>
              <c:strCache>
                <c:ptCount val="1"/>
                <c:pt idx="0">
                  <c:v>center</c:v>
                </c:pt>
              </c:strCache>
            </c:strRef>
          </c:tx>
          <c:spPr>
            <a:ln w="25400" cap="rnd">
              <a:noFill/>
              <a:round/>
            </a:ln>
            <a:effectLst/>
          </c:spPr>
          <c:marker>
            <c:symbol val="circle"/>
            <c:size val="10"/>
            <c:spPr>
              <a:solidFill>
                <a:schemeClr val="accent1"/>
              </a:solidFill>
              <a:ln w="9525">
                <a:solidFill>
                  <a:schemeClr val="accent1"/>
                </a:solidFill>
              </a:ln>
              <a:effectLst/>
            </c:spPr>
          </c:marker>
          <c:trendline>
            <c:spPr>
              <a:ln w="19050" cap="rnd">
                <a:solidFill>
                  <a:schemeClr val="accent1"/>
                </a:solidFill>
                <a:prstDash val="sysDot"/>
              </a:ln>
              <a:effectLst/>
            </c:spPr>
            <c:trendlineType val="poly"/>
            <c:order val="4"/>
            <c:forward val="50"/>
            <c:backward val="80"/>
            <c:dispRSqr val="0"/>
            <c:dispEq val="0"/>
          </c:trendline>
          <c:xVal>
            <c:numRef>
              <c:f>SourcecenterPD!$I$6:$I$17</c:f>
              <c:numCache>
                <c:formatCode>0</c:formatCode>
                <c:ptCount val="12"/>
                <c:pt idx="0">
                  <c:v>121.7817</c:v>
                </c:pt>
                <c:pt idx="1">
                  <c:v>244.69739999999999</c:v>
                </c:pt>
                <c:pt idx="2">
                  <c:v>344.27850000000001</c:v>
                </c:pt>
                <c:pt idx="3">
                  <c:v>411.11649999999997</c:v>
                </c:pt>
                <c:pt idx="4">
                  <c:v>443.96499999999997</c:v>
                </c:pt>
                <c:pt idx="5">
                  <c:v>778.90449999999998</c:v>
                </c:pt>
                <c:pt idx="6">
                  <c:v>867.38</c:v>
                </c:pt>
                <c:pt idx="7">
                  <c:v>964.072</c:v>
                </c:pt>
                <c:pt idx="8">
                  <c:v>1112.076</c:v>
                </c:pt>
                <c:pt idx="9">
                  <c:v>1212.9480000000001</c:v>
                </c:pt>
                <c:pt idx="10">
                  <c:v>1299.1420000000001</c:v>
                </c:pt>
                <c:pt idx="11">
                  <c:v>1408.0129999999999</c:v>
                </c:pt>
              </c:numCache>
            </c:numRef>
          </c:xVal>
          <c:yVal>
            <c:numRef>
              <c:f>SourcecenterPD!$E$22:$E$33</c:f>
              <c:numCache>
                <c:formatCode>0.000</c:formatCode>
                <c:ptCount val="12"/>
                <c:pt idx="0">
                  <c:v>0.32087393291897426</c:v>
                </c:pt>
                <c:pt idx="1">
                  <c:v>0.57280027557105639</c:v>
                </c:pt>
                <c:pt idx="2">
                  <c:v>0.6448946384781582</c:v>
                </c:pt>
                <c:pt idx="3">
                  <c:v>0.69920160736001691</c:v>
                </c:pt>
                <c:pt idx="4">
                  <c:v>0.68145255759468959</c:v>
                </c:pt>
                <c:pt idx="5">
                  <c:v>0.76881705447958759</c:v>
                </c:pt>
                <c:pt idx="6">
                  <c:v>0.79070729353371028</c:v>
                </c:pt>
                <c:pt idx="7">
                  <c:v>0.78150451126754583</c:v>
                </c:pt>
                <c:pt idx="8">
                  <c:v>0.81617785700817636</c:v>
                </c:pt>
                <c:pt idx="9">
                  <c:v>0.8383515559293524</c:v>
                </c:pt>
                <c:pt idx="10">
                  <c:v>0.80092664092664101</c:v>
                </c:pt>
                <c:pt idx="11">
                  <c:v>0.84894012450775247</c:v>
                </c:pt>
              </c:numCache>
            </c:numRef>
          </c:yVal>
          <c:smooth val="0"/>
          <c:extLst>
            <c:ext xmlns:c16="http://schemas.microsoft.com/office/drawing/2014/chart" uri="{C3380CC4-5D6E-409C-BE32-E72D297353CC}">
              <c16:uniqueId val="{00000000-D58B-4544-8B8B-189C8A8433AC}"/>
            </c:ext>
          </c:extLst>
        </c:ser>
        <c:dLbls>
          <c:showLegendKey val="0"/>
          <c:showVal val="0"/>
          <c:showCatName val="0"/>
          <c:showSerName val="0"/>
          <c:showPercent val="0"/>
          <c:showBubbleSize val="0"/>
        </c:dLbls>
        <c:axId val="1139415960"/>
        <c:axId val="1139408416"/>
      </c:scatterChart>
      <c:valAx>
        <c:axId val="113941596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r>
                  <a:rPr lang="en-US"/>
                  <a:t>Eγ (keV)</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endParaRPr lang="en-US"/>
          </a:p>
        </c:txPr>
        <c:crossAx val="1139408416"/>
        <c:crosses val="autoZero"/>
        <c:crossBetween val="midCat"/>
      </c:valAx>
      <c:valAx>
        <c:axId val="1139408416"/>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r>
                  <a:rPr lang="en-US"/>
                  <a:t>Ratio</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endParaRPr lang="en-US"/>
            </a:p>
          </c:txPr>
        </c:title>
        <c:numFmt formatCode="#,##0.0_);[Red]\(#,##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endParaRPr lang="en-US"/>
          </a:p>
        </c:txPr>
        <c:crossAx val="113941596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solidFill>
          <a:latin typeface="Times New Roman" panose="02020603050405020304" pitchFamily="18" charset="0"/>
          <a:ea typeface="Tahoma" panose="020B0604030504040204" pitchFamily="34" charset="0"/>
          <a:cs typeface="Times New Roman" panose="02020603050405020304" pitchFamily="18"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19050" cap="rnd">
              <a:solidFill>
                <a:schemeClr val="accent1"/>
              </a:solidFill>
              <a:round/>
            </a:ln>
            <a:effectLst/>
          </c:spPr>
          <c:marker>
            <c:symbol val="none"/>
          </c:marker>
          <c:xVal>
            <c:numRef>
              <c:f>resp!$BI$83:$BI$91</c:f>
              <c:numCache>
                <c:formatCode>General</c:formatCode>
                <c:ptCount val="9"/>
                <c:pt idx="0">
                  <c:v>500</c:v>
                </c:pt>
                <c:pt idx="1">
                  <c:v>1000</c:v>
                </c:pt>
                <c:pt idx="2">
                  <c:v>2000</c:v>
                </c:pt>
                <c:pt idx="3">
                  <c:v>3000</c:v>
                </c:pt>
                <c:pt idx="4">
                  <c:v>4000</c:v>
                </c:pt>
                <c:pt idx="5">
                  <c:v>5000</c:v>
                </c:pt>
                <c:pt idx="6">
                  <c:v>6000</c:v>
                </c:pt>
                <c:pt idx="7">
                  <c:v>7000</c:v>
                </c:pt>
                <c:pt idx="8">
                  <c:v>8000</c:v>
                </c:pt>
              </c:numCache>
            </c:numRef>
          </c:xVal>
          <c:yVal>
            <c:numRef>
              <c:f>resp!$BM$83:$BM$91</c:f>
              <c:numCache>
                <c:formatCode>General</c:formatCode>
                <c:ptCount val="9"/>
                <c:pt idx="0">
                  <c:v>5.7419999999979154E-2</c:v>
                </c:pt>
                <c:pt idx="1">
                  <c:v>0.42412999999999101</c:v>
                </c:pt>
                <c:pt idx="2">
                  <c:v>0.9215999999998985</c:v>
                </c:pt>
                <c:pt idx="3">
                  <c:v>1.2734999999997854</c:v>
                </c:pt>
                <c:pt idx="4">
                  <c:v>1.564600000000155</c:v>
                </c:pt>
                <c:pt idx="5">
                  <c:v>1.8240999999998166</c:v>
                </c:pt>
                <c:pt idx="6">
                  <c:v>2.064900000000307</c:v>
                </c:pt>
                <c:pt idx="7">
                  <c:v>2.293800000000374</c:v>
                </c:pt>
                <c:pt idx="8">
                  <c:v>2.5144000000000233</c:v>
                </c:pt>
              </c:numCache>
            </c:numRef>
          </c:yVal>
          <c:smooth val="1"/>
          <c:extLst>
            <c:ext xmlns:c16="http://schemas.microsoft.com/office/drawing/2014/chart" uri="{C3380CC4-5D6E-409C-BE32-E72D297353CC}">
              <c16:uniqueId val="{00000000-F542-4738-A292-DAA29B9C8B90}"/>
            </c:ext>
          </c:extLst>
        </c:ser>
        <c:dLbls>
          <c:showLegendKey val="0"/>
          <c:showVal val="0"/>
          <c:showCatName val="0"/>
          <c:showSerName val="0"/>
          <c:showPercent val="0"/>
          <c:showBubbleSize val="0"/>
        </c:dLbls>
        <c:axId val="1073360560"/>
        <c:axId val="1073367448"/>
      </c:scatterChart>
      <c:valAx>
        <c:axId val="1073360560"/>
        <c:scaling>
          <c:orientation val="minMax"/>
          <c:max val="8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Energy (keV)</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073367448"/>
        <c:crosses val="autoZero"/>
        <c:crossBetween val="midCat"/>
      </c:valAx>
      <c:valAx>
        <c:axId val="10733674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Emean – Emax</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07336056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28Mg in Silicon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smoothMarker"/>
        <c:varyColors val="0"/>
        <c:ser>
          <c:idx val="2"/>
          <c:order val="0"/>
          <c:tx>
            <c:v>Myalr</c:v>
          </c:tx>
          <c:spPr>
            <a:ln w="19050" cap="rnd">
              <a:solidFill>
                <a:schemeClr val="accent5">
                  <a:lumMod val="50000"/>
                </a:schemeClr>
              </a:solidFill>
              <a:round/>
            </a:ln>
            <a:effectLst/>
          </c:spPr>
          <c:marker>
            <c:symbol val="circle"/>
            <c:size val="3"/>
            <c:spPr>
              <a:solidFill>
                <a:schemeClr val="accent3"/>
              </a:solidFill>
              <a:ln w="9525">
                <a:solidFill>
                  <a:srgbClr val="002060"/>
                </a:solidFill>
              </a:ln>
              <a:effectLst/>
            </c:spPr>
          </c:marker>
          <c:xVal>
            <c:numRef>
              <c:f>'28Mg_Si'!$B$4:$EN$4</c:f>
              <c:numCache>
                <c:formatCode>General</c:formatCode>
                <c:ptCount val="143"/>
                <c:pt idx="0">
                  <c:v>1E-3</c:v>
                </c:pt>
                <c:pt idx="1">
                  <c:v>1.1000000000000001E-3</c:v>
                </c:pt>
                <c:pt idx="2">
                  <c:v>1.1999999999999999E-3</c:v>
                </c:pt>
                <c:pt idx="3">
                  <c:v>1.2999999999999999E-3</c:v>
                </c:pt>
                <c:pt idx="4">
                  <c:v>1.4E-3</c:v>
                </c:pt>
                <c:pt idx="5">
                  <c:v>1.5E-3</c:v>
                </c:pt>
                <c:pt idx="6">
                  <c:v>1.6000000000000001E-3</c:v>
                </c:pt>
                <c:pt idx="7">
                  <c:v>1.6999999999999999E-3</c:v>
                </c:pt>
                <c:pt idx="8">
                  <c:v>1.8E-3</c:v>
                </c:pt>
                <c:pt idx="9">
                  <c:v>2E-3</c:v>
                </c:pt>
                <c:pt idx="10">
                  <c:v>2.2499999999999998E-3</c:v>
                </c:pt>
                <c:pt idx="11">
                  <c:v>2.5000000000000001E-3</c:v>
                </c:pt>
                <c:pt idx="12">
                  <c:v>2.7499999999999998E-3</c:v>
                </c:pt>
                <c:pt idx="13">
                  <c:v>3.0000000000000001E-3</c:v>
                </c:pt>
                <c:pt idx="14">
                  <c:v>3.2499999999999999E-3</c:v>
                </c:pt>
                <c:pt idx="15">
                  <c:v>3.5000000000000001E-3</c:v>
                </c:pt>
                <c:pt idx="16">
                  <c:v>3.7499999999999999E-3</c:v>
                </c:pt>
                <c:pt idx="17">
                  <c:v>4.0000000000000001E-3</c:v>
                </c:pt>
                <c:pt idx="18">
                  <c:v>4.4999999999999997E-3</c:v>
                </c:pt>
                <c:pt idx="19">
                  <c:v>5.0000000000000001E-3</c:v>
                </c:pt>
                <c:pt idx="20">
                  <c:v>5.4999999999999997E-3</c:v>
                </c:pt>
                <c:pt idx="21">
                  <c:v>6.0000000000000001E-3</c:v>
                </c:pt>
                <c:pt idx="22">
                  <c:v>6.4999999999999997E-3</c:v>
                </c:pt>
                <c:pt idx="23">
                  <c:v>7.0000000000000001E-3</c:v>
                </c:pt>
                <c:pt idx="24">
                  <c:v>8.0000000000000002E-3</c:v>
                </c:pt>
                <c:pt idx="25">
                  <c:v>8.9999999999999993E-3</c:v>
                </c:pt>
                <c:pt idx="26">
                  <c:v>0.01</c:v>
                </c:pt>
                <c:pt idx="27">
                  <c:v>1.0999999999999999E-2</c:v>
                </c:pt>
                <c:pt idx="28">
                  <c:v>1.2E-2</c:v>
                </c:pt>
                <c:pt idx="29">
                  <c:v>1.2999999999999999E-2</c:v>
                </c:pt>
                <c:pt idx="30">
                  <c:v>1.4E-2</c:v>
                </c:pt>
                <c:pt idx="31">
                  <c:v>1.4999999999999999E-2</c:v>
                </c:pt>
                <c:pt idx="32">
                  <c:v>1.6E-2</c:v>
                </c:pt>
                <c:pt idx="33">
                  <c:v>1.7000000000000001E-2</c:v>
                </c:pt>
                <c:pt idx="34">
                  <c:v>1.7999999999999999E-2</c:v>
                </c:pt>
                <c:pt idx="35">
                  <c:v>0.02</c:v>
                </c:pt>
                <c:pt idx="36">
                  <c:v>2.2499999999999999E-2</c:v>
                </c:pt>
                <c:pt idx="37">
                  <c:v>2.5000000000000001E-2</c:v>
                </c:pt>
                <c:pt idx="38">
                  <c:v>2.75E-2</c:v>
                </c:pt>
                <c:pt idx="39">
                  <c:v>0.03</c:v>
                </c:pt>
                <c:pt idx="40">
                  <c:v>3.2500000000000001E-2</c:v>
                </c:pt>
                <c:pt idx="41">
                  <c:v>3.5000000000000003E-2</c:v>
                </c:pt>
                <c:pt idx="42">
                  <c:v>3.7499999999999999E-2</c:v>
                </c:pt>
                <c:pt idx="43">
                  <c:v>0.04</c:v>
                </c:pt>
                <c:pt idx="44">
                  <c:v>4.4999999999999998E-2</c:v>
                </c:pt>
                <c:pt idx="45">
                  <c:v>0.05</c:v>
                </c:pt>
                <c:pt idx="46">
                  <c:v>5.5E-2</c:v>
                </c:pt>
                <c:pt idx="47">
                  <c:v>0.06</c:v>
                </c:pt>
                <c:pt idx="48">
                  <c:v>6.5000000000000002E-2</c:v>
                </c:pt>
                <c:pt idx="49">
                  <c:v>7.0000000000000007E-2</c:v>
                </c:pt>
                <c:pt idx="50">
                  <c:v>0.08</c:v>
                </c:pt>
                <c:pt idx="51">
                  <c:v>0.09</c:v>
                </c:pt>
                <c:pt idx="52">
                  <c:v>0.1</c:v>
                </c:pt>
                <c:pt idx="53">
                  <c:v>0.11</c:v>
                </c:pt>
                <c:pt idx="54">
                  <c:v>0.12</c:v>
                </c:pt>
                <c:pt idx="55">
                  <c:v>0.13</c:v>
                </c:pt>
                <c:pt idx="56">
                  <c:v>0.14000000000000001</c:v>
                </c:pt>
                <c:pt idx="57">
                  <c:v>0.15</c:v>
                </c:pt>
                <c:pt idx="58">
                  <c:v>0.16</c:v>
                </c:pt>
                <c:pt idx="59">
                  <c:v>0.17</c:v>
                </c:pt>
                <c:pt idx="60">
                  <c:v>0.18</c:v>
                </c:pt>
                <c:pt idx="61">
                  <c:v>0.2</c:v>
                </c:pt>
                <c:pt idx="62">
                  <c:v>0.22500000000000001</c:v>
                </c:pt>
                <c:pt idx="63">
                  <c:v>0.25</c:v>
                </c:pt>
                <c:pt idx="64">
                  <c:v>0.27500000000000002</c:v>
                </c:pt>
                <c:pt idx="65">
                  <c:v>0.3</c:v>
                </c:pt>
                <c:pt idx="66">
                  <c:v>0.32500000000000001</c:v>
                </c:pt>
                <c:pt idx="67">
                  <c:v>0.35</c:v>
                </c:pt>
                <c:pt idx="68">
                  <c:v>0.375</c:v>
                </c:pt>
                <c:pt idx="69">
                  <c:v>0.4</c:v>
                </c:pt>
                <c:pt idx="70">
                  <c:v>0.45</c:v>
                </c:pt>
                <c:pt idx="71">
                  <c:v>0.5</c:v>
                </c:pt>
                <c:pt idx="72">
                  <c:v>0.55000000000000004</c:v>
                </c:pt>
                <c:pt idx="73">
                  <c:v>0.6</c:v>
                </c:pt>
                <c:pt idx="74">
                  <c:v>0.65</c:v>
                </c:pt>
                <c:pt idx="75">
                  <c:v>0.7</c:v>
                </c:pt>
                <c:pt idx="76">
                  <c:v>0.8</c:v>
                </c:pt>
                <c:pt idx="77">
                  <c:v>0.9</c:v>
                </c:pt>
                <c:pt idx="78">
                  <c:v>1</c:v>
                </c:pt>
              </c:numCache>
            </c:numRef>
          </c:xVal>
          <c:yVal>
            <c:numRef>
              <c:f>'28Mg_Si'!$B$5:$EN$5</c:f>
              <c:numCache>
                <c:formatCode>General</c:formatCode>
                <c:ptCount val="143"/>
                <c:pt idx="0">
                  <c:v>244.03</c:v>
                </c:pt>
                <c:pt idx="1">
                  <c:v>251.45999999999998</c:v>
                </c:pt>
                <c:pt idx="2">
                  <c:v>258.35000000000002</c:v>
                </c:pt>
                <c:pt idx="3">
                  <c:v>264.61</c:v>
                </c:pt>
                <c:pt idx="4">
                  <c:v>270.44</c:v>
                </c:pt>
                <c:pt idx="5">
                  <c:v>275.83999999999997</c:v>
                </c:pt>
                <c:pt idx="6">
                  <c:v>280.92</c:v>
                </c:pt>
                <c:pt idx="7">
                  <c:v>285.58</c:v>
                </c:pt>
                <c:pt idx="8">
                  <c:v>290.02</c:v>
                </c:pt>
                <c:pt idx="9">
                  <c:v>298.25</c:v>
                </c:pt>
                <c:pt idx="10">
                  <c:v>307.2</c:v>
                </c:pt>
                <c:pt idx="11">
                  <c:v>315.17999999999995</c:v>
                </c:pt>
                <c:pt idx="12">
                  <c:v>322.27999999999997</c:v>
                </c:pt>
                <c:pt idx="13">
                  <c:v>328.63</c:v>
                </c:pt>
                <c:pt idx="14">
                  <c:v>334.33000000000004</c:v>
                </c:pt>
                <c:pt idx="15">
                  <c:v>339.58</c:v>
                </c:pt>
                <c:pt idx="16">
                  <c:v>344.29</c:v>
                </c:pt>
                <c:pt idx="17">
                  <c:v>348.67</c:v>
                </c:pt>
                <c:pt idx="18">
                  <c:v>356.42</c:v>
                </c:pt>
                <c:pt idx="19">
                  <c:v>363.07</c:v>
                </c:pt>
                <c:pt idx="20">
                  <c:v>368.81</c:v>
                </c:pt>
                <c:pt idx="21">
                  <c:v>373.78000000000003</c:v>
                </c:pt>
                <c:pt idx="22">
                  <c:v>378.17</c:v>
                </c:pt>
                <c:pt idx="23">
                  <c:v>382.1</c:v>
                </c:pt>
                <c:pt idx="24">
                  <c:v>388.59999999999997</c:v>
                </c:pt>
                <c:pt idx="25">
                  <c:v>393.8</c:v>
                </c:pt>
                <c:pt idx="26">
                  <c:v>397.95</c:v>
                </c:pt>
                <c:pt idx="27">
                  <c:v>401.36</c:v>
                </c:pt>
                <c:pt idx="28">
                  <c:v>404.15999999999997</c:v>
                </c:pt>
                <c:pt idx="29">
                  <c:v>406.46</c:v>
                </c:pt>
                <c:pt idx="30">
                  <c:v>408.26</c:v>
                </c:pt>
                <c:pt idx="31">
                  <c:v>409.78999999999996</c:v>
                </c:pt>
                <c:pt idx="32">
                  <c:v>411.04</c:v>
                </c:pt>
                <c:pt idx="33">
                  <c:v>412.02</c:v>
                </c:pt>
                <c:pt idx="34">
                  <c:v>412.85</c:v>
                </c:pt>
                <c:pt idx="35">
                  <c:v>413.93</c:v>
                </c:pt>
                <c:pt idx="36">
                  <c:v>414.53</c:v>
                </c:pt>
                <c:pt idx="37">
                  <c:v>414.67</c:v>
                </c:pt>
                <c:pt idx="38">
                  <c:v>414.40000000000003</c:v>
                </c:pt>
                <c:pt idx="39">
                  <c:v>413.95</c:v>
                </c:pt>
                <c:pt idx="40">
                  <c:v>413.24</c:v>
                </c:pt>
                <c:pt idx="41">
                  <c:v>412.5</c:v>
                </c:pt>
                <c:pt idx="42">
                  <c:v>411.59999999999997</c:v>
                </c:pt>
                <c:pt idx="43">
                  <c:v>410.70000000000005</c:v>
                </c:pt>
                <c:pt idx="44">
                  <c:v>408.9</c:v>
                </c:pt>
                <c:pt idx="45">
                  <c:v>407</c:v>
                </c:pt>
                <c:pt idx="46">
                  <c:v>405.4</c:v>
                </c:pt>
                <c:pt idx="47">
                  <c:v>413</c:v>
                </c:pt>
                <c:pt idx="48">
                  <c:v>420.3</c:v>
                </c:pt>
                <c:pt idx="49">
                  <c:v>425.2</c:v>
                </c:pt>
                <c:pt idx="50">
                  <c:v>429.9</c:v>
                </c:pt>
                <c:pt idx="51">
                  <c:v>430.4</c:v>
                </c:pt>
                <c:pt idx="52">
                  <c:v>429</c:v>
                </c:pt>
                <c:pt idx="53">
                  <c:v>427.1</c:v>
                </c:pt>
                <c:pt idx="54">
                  <c:v>425.20000000000005</c:v>
                </c:pt>
                <c:pt idx="55">
                  <c:v>423.79999999999995</c:v>
                </c:pt>
                <c:pt idx="56">
                  <c:v>422.70000000000005</c:v>
                </c:pt>
                <c:pt idx="57">
                  <c:v>422.1</c:v>
                </c:pt>
                <c:pt idx="58">
                  <c:v>422.2</c:v>
                </c:pt>
                <c:pt idx="59">
                  <c:v>422.70000000000005</c:v>
                </c:pt>
                <c:pt idx="60">
                  <c:v>423.70000000000005</c:v>
                </c:pt>
                <c:pt idx="61">
                  <c:v>427</c:v>
                </c:pt>
                <c:pt idx="62">
                  <c:v>433.5</c:v>
                </c:pt>
                <c:pt idx="63">
                  <c:v>441.9</c:v>
                </c:pt>
                <c:pt idx="64">
                  <c:v>452.2</c:v>
                </c:pt>
                <c:pt idx="65">
                  <c:v>463.8</c:v>
                </c:pt>
                <c:pt idx="66">
                  <c:v>476.59999999999997</c:v>
                </c:pt>
                <c:pt idx="67">
                  <c:v>490.3</c:v>
                </c:pt>
                <c:pt idx="68">
                  <c:v>504.9</c:v>
                </c:pt>
                <c:pt idx="69">
                  <c:v>520.1</c:v>
                </c:pt>
                <c:pt idx="70">
                  <c:v>552.1</c:v>
                </c:pt>
                <c:pt idx="71">
                  <c:v>585.55999999999995</c:v>
                </c:pt>
                <c:pt idx="72">
                  <c:v>619.92000000000007</c:v>
                </c:pt>
                <c:pt idx="73">
                  <c:v>655.02</c:v>
                </c:pt>
                <c:pt idx="74">
                  <c:v>690.41</c:v>
                </c:pt>
                <c:pt idx="75">
                  <c:v>725.78</c:v>
                </c:pt>
                <c:pt idx="76">
                  <c:v>796.39</c:v>
                </c:pt>
                <c:pt idx="77">
                  <c:v>865.68999999999994</c:v>
                </c:pt>
                <c:pt idx="78">
                  <c:v>933.27</c:v>
                </c:pt>
              </c:numCache>
            </c:numRef>
          </c:yVal>
          <c:smooth val="1"/>
          <c:extLst>
            <c:ext xmlns:c16="http://schemas.microsoft.com/office/drawing/2014/chart" uri="{C3380CC4-5D6E-409C-BE32-E72D297353CC}">
              <c16:uniqueId val="{00000000-AD39-43A0-B8C6-E4D25F4CE232}"/>
            </c:ext>
          </c:extLst>
        </c:ser>
        <c:dLbls>
          <c:showLegendKey val="0"/>
          <c:showVal val="0"/>
          <c:showCatName val="0"/>
          <c:showSerName val="0"/>
          <c:showPercent val="0"/>
          <c:showBubbleSize val="0"/>
        </c:dLbls>
        <c:axId val="733373856"/>
        <c:axId val="733374640"/>
        <c:extLst>
          <c:ext xmlns:c15="http://schemas.microsoft.com/office/drawing/2012/chart" uri="{02D57815-91ED-43cb-92C2-25804820EDAC}">
            <c15:filteredScatterSeries>
              <c15:ser>
                <c:idx val="3"/>
                <c:order val="1"/>
                <c:tx>
                  <c:v>Myalr</c:v>
                </c:tx>
                <c:spPr>
                  <a:ln w="19050" cap="rnd">
                    <a:solidFill>
                      <a:schemeClr val="accent1"/>
                    </a:solidFill>
                    <a:round/>
                  </a:ln>
                  <a:effectLst/>
                </c:spPr>
                <c:marker>
                  <c:symbol val="circle"/>
                  <c:size val="5"/>
                  <c:spPr>
                    <a:solidFill>
                      <a:schemeClr val="accent4"/>
                    </a:solidFill>
                    <a:ln w="9525">
                      <a:solidFill>
                        <a:schemeClr val="accent4"/>
                      </a:solidFill>
                    </a:ln>
                    <a:effectLst/>
                  </c:spPr>
                </c:marker>
                <c:xVal>
                  <c:numRef>
                    <c:extLst>
                      <c:ext uri="{02D57815-91ED-43cb-92C2-25804820EDAC}">
                        <c15:formulaRef>
                          <c15:sqref>'28Mg_Si'!$B$4:$EN$4</c15:sqref>
                        </c15:formulaRef>
                      </c:ext>
                    </c:extLst>
                    <c:numCache>
                      <c:formatCode>General</c:formatCode>
                      <c:ptCount val="143"/>
                      <c:pt idx="0">
                        <c:v>1E-3</c:v>
                      </c:pt>
                      <c:pt idx="1">
                        <c:v>1.1000000000000001E-3</c:v>
                      </c:pt>
                      <c:pt idx="2">
                        <c:v>1.1999999999999999E-3</c:v>
                      </c:pt>
                      <c:pt idx="3">
                        <c:v>1.2999999999999999E-3</c:v>
                      </c:pt>
                      <c:pt idx="4">
                        <c:v>1.4E-3</c:v>
                      </c:pt>
                      <c:pt idx="5">
                        <c:v>1.5E-3</c:v>
                      </c:pt>
                      <c:pt idx="6">
                        <c:v>1.6000000000000001E-3</c:v>
                      </c:pt>
                      <c:pt idx="7">
                        <c:v>1.6999999999999999E-3</c:v>
                      </c:pt>
                      <c:pt idx="8">
                        <c:v>1.8E-3</c:v>
                      </c:pt>
                      <c:pt idx="9">
                        <c:v>2E-3</c:v>
                      </c:pt>
                      <c:pt idx="10">
                        <c:v>2.2499999999999998E-3</c:v>
                      </c:pt>
                      <c:pt idx="11">
                        <c:v>2.5000000000000001E-3</c:v>
                      </c:pt>
                      <c:pt idx="12">
                        <c:v>2.7499999999999998E-3</c:v>
                      </c:pt>
                      <c:pt idx="13">
                        <c:v>3.0000000000000001E-3</c:v>
                      </c:pt>
                      <c:pt idx="14">
                        <c:v>3.2499999999999999E-3</c:v>
                      </c:pt>
                      <c:pt idx="15">
                        <c:v>3.5000000000000001E-3</c:v>
                      </c:pt>
                      <c:pt idx="16">
                        <c:v>3.7499999999999999E-3</c:v>
                      </c:pt>
                      <c:pt idx="17">
                        <c:v>4.0000000000000001E-3</c:v>
                      </c:pt>
                      <c:pt idx="18">
                        <c:v>4.4999999999999997E-3</c:v>
                      </c:pt>
                      <c:pt idx="19">
                        <c:v>5.0000000000000001E-3</c:v>
                      </c:pt>
                      <c:pt idx="20">
                        <c:v>5.4999999999999997E-3</c:v>
                      </c:pt>
                      <c:pt idx="21">
                        <c:v>6.0000000000000001E-3</c:v>
                      </c:pt>
                      <c:pt idx="22">
                        <c:v>6.4999999999999997E-3</c:v>
                      </c:pt>
                      <c:pt idx="23">
                        <c:v>7.0000000000000001E-3</c:v>
                      </c:pt>
                      <c:pt idx="24">
                        <c:v>8.0000000000000002E-3</c:v>
                      </c:pt>
                      <c:pt idx="25">
                        <c:v>8.9999999999999993E-3</c:v>
                      </c:pt>
                      <c:pt idx="26">
                        <c:v>0.01</c:v>
                      </c:pt>
                      <c:pt idx="27">
                        <c:v>1.0999999999999999E-2</c:v>
                      </c:pt>
                      <c:pt idx="28">
                        <c:v>1.2E-2</c:v>
                      </c:pt>
                      <c:pt idx="29">
                        <c:v>1.2999999999999999E-2</c:v>
                      </c:pt>
                      <c:pt idx="30">
                        <c:v>1.4E-2</c:v>
                      </c:pt>
                      <c:pt idx="31">
                        <c:v>1.4999999999999999E-2</c:v>
                      </c:pt>
                      <c:pt idx="32">
                        <c:v>1.6E-2</c:v>
                      </c:pt>
                      <c:pt idx="33">
                        <c:v>1.7000000000000001E-2</c:v>
                      </c:pt>
                      <c:pt idx="34">
                        <c:v>1.7999999999999999E-2</c:v>
                      </c:pt>
                      <c:pt idx="35">
                        <c:v>0.02</c:v>
                      </c:pt>
                      <c:pt idx="36">
                        <c:v>2.2499999999999999E-2</c:v>
                      </c:pt>
                      <c:pt idx="37">
                        <c:v>2.5000000000000001E-2</c:v>
                      </c:pt>
                      <c:pt idx="38">
                        <c:v>2.75E-2</c:v>
                      </c:pt>
                      <c:pt idx="39">
                        <c:v>0.03</c:v>
                      </c:pt>
                      <c:pt idx="40">
                        <c:v>3.2500000000000001E-2</c:v>
                      </c:pt>
                      <c:pt idx="41">
                        <c:v>3.5000000000000003E-2</c:v>
                      </c:pt>
                      <c:pt idx="42">
                        <c:v>3.7499999999999999E-2</c:v>
                      </c:pt>
                      <c:pt idx="43">
                        <c:v>0.04</c:v>
                      </c:pt>
                      <c:pt idx="44">
                        <c:v>4.4999999999999998E-2</c:v>
                      </c:pt>
                      <c:pt idx="45">
                        <c:v>0.05</c:v>
                      </c:pt>
                      <c:pt idx="46">
                        <c:v>5.5E-2</c:v>
                      </c:pt>
                      <c:pt idx="47">
                        <c:v>0.06</c:v>
                      </c:pt>
                      <c:pt idx="48">
                        <c:v>6.5000000000000002E-2</c:v>
                      </c:pt>
                      <c:pt idx="49">
                        <c:v>7.0000000000000007E-2</c:v>
                      </c:pt>
                      <c:pt idx="50">
                        <c:v>0.08</c:v>
                      </c:pt>
                      <c:pt idx="51">
                        <c:v>0.09</c:v>
                      </c:pt>
                      <c:pt idx="52">
                        <c:v>0.1</c:v>
                      </c:pt>
                      <c:pt idx="53">
                        <c:v>0.11</c:v>
                      </c:pt>
                      <c:pt idx="54">
                        <c:v>0.12</c:v>
                      </c:pt>
                      <c:pt idx="55">
                        <c:v>0.13</c:v>
                      </c:pt>
                      <c:pt idx="56">
                        <c:v>0.14000000000000001</c:v>
                      </c:pt>
                      <c:pt idx="57">
                        <c:v>0.15</c:v>
                      </c:pt>
                      <c:pt idx="58">
                        <c:v>0.16</c:v>
                      </c:pt>
                      <c:pt idx="59">
                        <c:v>0.17</c:v>
                      </c:pt>
                      <c:pt idx="60">
                        <c:v>0.18</c:v>
                      </c:pt>
                      <c:pt idx="61">
                        <c:v>0.2</c:v>
                      </c:pt>
                      <c:pt idx="62">
                        <c:v>0.22500000000000001</c:v>
                      </c:pt>
                      <c:pt idx="63">
                        <c:v>0.25</c:v>
                      </c:pt>
                      <c:pt idx="64">
                        <c:v>0.27500000000000002</c:v>
                      </c:pt>
                      <c:pt idx="65">
                        <c:v>0.3</c:v>
                      </c:pt>
                      <c:pt idx="66">
                        <c:v>0.32500000000000001</c:v>
                      </c:pt>
                      <c:pt idx="67">
                        <c:v>0.35</c:v>
                      </c:pt>
                      <c:pt idx="68">
                        <c:v>0.375</c:v>
                      </c:pt>
                      <c:pt idx="69">
                        <c:v>0.4</c:v>
                      </c:pt>
                      <c:pt idx="70">
                        <c:v>0.45</c:v>
                      </c:pt>
                      <c:pt idx="71">
                        <c:v>0.5</c:v>
                      </c:pt>
                      <c:pt idx="72">
                        <c:v>0.55000000000000004</c:v>
                      </c:pt>
                      <c:pt idx="73">
                        <c:v>0.6</c:v>
                      </c:pt>
                      <c:pt idx="74">
                        <c:v>0.65</c:v>
                      </c:pt>
                      <c:pt idx="75">
                        <c:v>0.7</c:v>
                      </c:pt>
                      <c:pt idx="76">
                        <c:v>0.8</c:v>
                      </c:pt>
                      <c:pt idx="77">
                        <c:v>0.9</c:v>
                      </c:pt>
                      <c:pt idx="78">
                        <c:v>1</c:v>
                      </c:pt>
                    </c:numCache>
                  </c:numRef>
                </c:xVal>
                <c:yVal>
                  <c:numRef>
                    <c:extLst>
                      <c:ext uri="{02D57815-91ED-43cb-92C2-25804820EDAC}">
                        <c15:formulaRef>
                          <c15:sqref>'28Mg_Si'!$B$5:$EN$5</c15:sqref>
                        </c15:formulaRef>
                      </c:ext>
                    </c:extLst>
                    <c:numCache>
                      <c:formatCode>General</c:formatCode>
                      <c:ptCount val="143"/>
                      <c:pt idx="0">
                        <c:v>244.03</c:v>
                      </c:pt>
                      <c:pt idx="1">
                        <c:v>251.45999999999998</c:v>
                      </c:pt>
                      <c:pt idx="2">
                        <c:v>258.35000000000002</c:v>
                      </c:pt>
                      <c:pt idx="3">
                        <c:v>264.61</c:v>
                      </c:pt>
                      <c:pt idx="4">
                        <c:v>270.44</c:v>
                      </c:pt>
                      <c:pt idx="5">
                        <c:v>275.83999999999997</c:v>
                      </c:pt>
                      <c:pt idx="6">
                        <c:v>280.92</c:v>
                      </c:pt>
                      <c:pt idx="7">
                        <c:v>285.58</c:v>
                      </c:pt>
                      <c:pt idx="8">
                        <c:v>290.02</c:v>
                      </c:pt>
                      <c:pt idx="9">
                        <c:v>298.25</c:v>
                      </c:pt>
                      <c:pt idx="10">
                        <c:v>307.2</c:v>
                      </c:pt>
                      <c:pt idx="11">
                        <c:v>315.17999999999995</c:v>
                      </c:pt>
                      <c:pt idx="12">
                        <c:v>322.27999999999997</c:v>
                      </c:pt>
                      <c:pt idx="13">
                        <c:v>328.63</c:v>
                      </c:pt>
                      <c:pt idx="14">
                        <c:v>334.33000000000004</c:v>
                      </c:pt>
                      <c:pt idx="15">
                        <c:v>339.58</c:v>
                      </c:pt>
                      <c:pt idx="16">
                        <c:v>344.29</c:v>
                      </c:pt>
                      <c:pt idx="17">
                        <c:v>348.67</c:v>
                      </c:pt>
                      <c:pt idx="18">
                        <c:v>356.42</c:v>
                      </c:pt>
                      <c:pt idx="19">
                        <c:v>363.07</c:v>
                      </c:pt>
                      <c:pt idx="20">
                        <c:v>368.81</c:v>
                      </c:pt>
                      <c:pt idx="21">
                        <c:v>373.78000000000003</c:v>
                      </c:pt>
                      <c:pt idx="22">
                        <c:v>378.17</c:v>
                      </c:pt>
                      <c:pt idx="23">
                        <c:v>382.1</c:v>
                      </c:pt>
                      <c:pt idx="24">
                        <c:v>388.59999999999997</c:v>
                      </c:pt>
                      <c:pt idx="25">
                        <c:v>393.8</c:v>
                      </c:pt>
                      <c:pt idx="26">
                        <c:v>397.95</c:v>
                      </c:pt>
                      <c:pt idx="27">
                        <c:v>401.36</c:v>
                      </c:pt>
                      <c:pt idx="28">
                        <c:v>404.15999999999997</c:v>
                      </c:pt>
                      <c:pt idx="29">
                        <c:v>406.46</c:v>
                      </c:pt>
                      <c:pt idx="30">
                        <c:v>408.26</c:v>
                      </c:pt>
                      <c:pt idx="31">
                        <c:v>409.78999999999996</c:v>
                      </c:pt>
                      <c:pt idx="32">
                        <c:v>411.04</c:v>
                      </c:pt>
                      <c:pt idx="33">
                        <c:v>412.02</c:v>
                      </c:pt>
                      <c:pt idx="34">
                        <c:v>412.85</c:v>
                      </c:pt>
                      <c:pt idx="35">
                        <c:v>413.93</c:v>
                      </c:pt>
                      <c:pt idx="36">
                        <c:v>414.53</c:v>
                      </c:pt>
                      <c:pt idx="37">
                        <c:v>414.67</c:v>
                      </c:pt>
                      <c:pt idx="38">
                        <c:v>414.40000000000003</c:v>
                      </c:pt>
                      <c:pt idx="39">
                        <c:v>413.95</c:v>
                      </c:pt>
                      <c:pt idx="40">
                        <c:v>413.24</c:v>
                      </c:pt>
                      <c:pt idx="41">
                        <c:v>412.5</c:v>
                      </c:pt>
                      <c:pt idx="42">
                        <c:v>411.59999999999997</c:v>
                      </c:pt>
                      <c:pt idx="43">
                        <c:v>410.70000000000005</c:v>
                      </c:pt>
                      <c:pt idx="44">
                        <c:v>408.9</c:v>
                      </c:pt>
                      <c:pt idx="45">
                        <c:v>407</c:v>
                      </c:pt>
                      <c:pt idx="46">
                        <c:v>405.4</c:v>
                      </c:pt>
                      <c:pt idx="47">
                        <c:v>413</c:v>
                      </c:pt>
                      <c:pt idx="48">
                        <c:v>420.3</c:v>
                      </c:pt>
                      <c:pt idx="49">
                        <c:v>425.2</c:v>
                      </c:pt>
                      <c:pt idx="50">
                        <c:v>429.9</c:v>
                      </c:pt>
                      <c:pt idx="51">
                        <c:v>430.4</c:v>
                      </c:pt>
                      <c:pt idx="52">
                        <c:v>429</c:v>
                      </c:pt>
                      <c:pt idx="53">
                        <c:v>427.1</c:v>
                      </c:pt>
                      <c:pt idx="54">
                        <c:v>425.20000000000005</c:v>
                      </c:pt>
                      <c:pt idx="55">
                        <c:v>423.79999999999995</c:v>
                      </c:pt>
                      <c:pt idx="56">
                        <c:v>422.70000000000005</c:v>
                      </c:pt>
                      <c:pt idx="57">
                        <c:v>422.1</c:v>
                      </c:pt>
                      <c:pt idx="58">
                        <c:v>422.2</c:v>
                      </c:pt>
                      <c:pt idx="59">
                        <c:v>422.70000000000005</c:v>
                      </c:pt>
                      <c:pt idx="60">
                        <c:v>423.70000000000005</c:v>
                      </c:pt>
                      <c:pt idx="61">
                        <c:v>427</c:v>
                      </c:pt>
                      <c:pt idx="62">
                        <c:v>433.5</c:v>
                      </c:pt>
                      <c:pt idx="63">
                        <c:v>441.9</c:v>
                      </c:pt>
                      <c:pt idx="64">
                        <c:v>452.2</c:v>
                      </c:pt>
                      <c:pt idx="65">
                        <c:v>463.8</c:v>
                      </c:pt>
                      <c:pt idx="66">
                        <c:v>476.59999999999997</c:v>
                      </c:pt>
                      <c:pt idx="67">
                        <c:v>490.3</c:v>
                      </c:pt>
                      <c:pt idx="68">
                        <c:v>504.9</c:v>
                      </c:pt>
                      <c:pt idx="69">
                        <c:v>520.1</c:v>
                      </c:pt>
                      <c:pt idx="70">
                        <c:v>552.1</c:v>
                      </c:pt>
                      <c:pt idx="71">
                        <c:v>585.55999999999995</c:v>
                      </c:pt>
                      <c:pt idx="72">
                        <c:v>619.92000000000007</c:v>
                      </c:pt>
                      <c:pt idx="73">
                        <c:v>655.02</c:v>
                      </c:pt>
                      <c:pt idx="74">
                        <c:v>690.41</c:v>
                      </c:pt>
                      <c:pt idx="75">
                        <c:v>725.78</c:v>
                      </c:pt>
                      <c:pt idx="76">
                        <c:v>796.39</c:v>
                      </c:pt>
                      <c:pt idx="77">
                        <c:v>865.68999999999994</c:v>
                      </c:pt>
                      <c:pt idx="78">
                        <c:v>933.27</c:v>
                      </c:pt>
                    </c:numCache>
                  </c:numRef>
                </c:yVal>
                <c:smooth val="1"/>
                <c:extLst>
                  <c:ext xmlns:c16="http://schemas.microsoft.com/office/drawing/2014/chart" uri="{C3380CC4-5D6E-409C-BE32-E72D297353CC}">
                    <c16:uniqueId val="{00000001-AD39-43A0-B8C6-E4D25F4CE232}"/>
                  </c:ext>
                </c:extLst>
              </c15:ser>
            </c15:filteredScatterSeries>
            <c15:filteredScatterSeries>
              <c15:ser>
                <c:idx val="1"/>
                <c:order val="2"/>
                <c:tx>
                  <c:v>Myalr</c:v>
                </c:tx>
                <c:spPr>
                  <a:ln w="19050" cap="rnd">
                    <a:solidFill>
                      <a:schemeClr val="accent2"/>
                    </a:solidFill>
                    <a:round/>
                  </a:ln>
                  <a:effectLst/>
                </c:spPr>
                <c:marker>
                  <c:symbol val="circle"/>
                  <c:size val="2"/>
                  <c:spPr>
                    <a:solidFill>
                      <a:schemeClr val="accent2"/>
                    </a:solidFill>
                    <a:ln w="9525">
                      <a:solidFill>
                        <a:schemeClr val="accent5"/>
                      </a:solidFill>
                    </a:ln>
                    <a:effectLst/>
                  </c:spPr>
                </c:marker>
                <c:xVal>
                  <c:numRef>
                    <c:extLst xmlns:c15="http://schemas.microsoft.com/office/drawing/2012/chart">
                      <c:ext xmlns:c15="http://schemas.microsoft.com/office/drawing/2012/chart" uri="{02D57815-91ED-43cb-92C2-25804820EDAC}">
                        <c15:formulaRef>
                          <c15:sqref>'28Mg_Si'!$B$4:$EN$4</c15:sqref>
                        </c15:formulaRef>
                      </c:ext>
                    </c:extLst>
                    <c:numCache>
                      <c:formatCode>General</c:formatCode>
                      <c:ptCount val="143"/>
                      <c:pt idx="0">
                        <c:v>1E-3</c:v>
                      </c:pt>
                      <c:pt idx="1">
                        <c:v>1.1000000000000001E-3</c:v>
                      </c:pt>
                      <c:pt idx="2">
                        <c:v>1.1999999999999999E-3</c:v>
                      </c:pt>
                      <c:pt idx="3">
                        <c:v>1.2999999999999999E-3</c:v>
                      </c:pt>
                      <c:pt idx="4">
                        <c:v>1.4E-3</c:v>
                      </c:pt>
                      <c:pt idx="5">
                        <c:v>1.5E-3</c:v>
                      </c:pt>
                      <c:pt idx="6">
                        <c:v>1.6000000000000001E-3</c:v>
                      </c:pt>
                      <c:pt idx="7">
                        <c:v>1.6999999999999999E-3</c:v>
                      </c:pt>
                      <c:pt idx="8">
                        <c:v>1.8E-3</c:v>
                      </c:pt>
                      <c:pt idx="9">
                        <c:v>2E-3</c:v>
                      </c:pt>
                      <c:pt idx="10">
                        <c:v>2.2499999999999998E-3</c:v>
                      </c:pt>
                      <c:pt idx="11">
                        <c:v>2.5000000000000001E-3</c:v>
                      </c:pt>
                      <c:pt idx="12">
                        <c:v>2.7499999999999998E-3</c:v>
                      </c:pt>
                      <c:pt idx="13">
                        <c:v>3.0000000000000001E-3</c:v>
                      </c:pt>
                      <c:pt idx="14">
                        <c:v>3.2499999999999999E-3</c:v>
                      </c:pt>
                      <c:pt idx="15">
                        <c:v>3.5000000000000001E-3</c:v>
                      </c:pt>
                      <c:pt idx="16">
                        <c:v>3.7499999999999999E-3</c:v>
                      </c:pt>
                      <c:pt idx="17">
                        <c:v>4.0000000000000001E-3</c:v>
                      </c:pt>
                      <c:pt idx="18">
                        <c:v>4.4999999999999997E-3</c:v>
                      </c:pt>
                      <c:pt idx="19">
                        <c:v>5.0000000000000001E-3</c:v>
                      </c:pt>
                      <c:pt idx="20">
                        <c:v>5.4999999999999997E-3</c:v>
                      </c:pt>
                      <c:pt idx="21">
                        <c:v>6.0000000000000001E-3</c:v>
                      </c:pt>
                      <c:pt idx="22">
                        <c:v>6.4999999999999997E-3</c:v>
                      </c:pt>
                      <c:pt idx="23">
                        <c:v>7.0000000000000001E-3</c:v>
                      </c:pt>
                      <c:pt idx="24">
                        <c:v>8.0000000000000002E-3</c:v>
                      </c:pt>
                      <c:pt idx="25">
                        <c:v>8.9999999999999993E-3</c:v>
                      </c:pt>
                      <c:pt idx="26">
                        <c:v>0.01</c:v>
                      </c:pt>
                      <c:pt idx="27">
                        <c:v>1.0999999999999999E-2</c:v>
                      </c:pt>
                      <c:pt idx="28">
                        <c:v>1.2E-2</c:v>
                      </c:pt>
                      <c:pt idx="29">
                        <c:v>1.2999999999999999E-2</c:v>
                      </c:pt>
                      <c:pt idx="30">
                        <c:v>1.4E-2</c:v>
                      </c:pt>
                      <c:pt idx="31">
                        <c:v>1.4999999999999999E-2</c:v>
                      </c:pt>
                      <c:pt idx="32">
                        <c:v>1.6E-2</c:v>
                      </c:pt>
                      <c:pt idx="33">
                        <c:v>1.7000000000000001E-2</c:v>
                      </c:pt>
                      <c:pt idx="34">
                        <c:v>1.7999999999999999E-2</c:v>
                      </c:pt>
                      <c:pt idx="35">
                        <c:v>0.02</c:v>
                      </c:pt>
                      <c:pt idx="36">
                        <c:v>2.2499999999999999E-2</c:v>
                      </c:pt>
                      <c:pt idx="37">
                        <c:v>2.5000000000000001E-2</c:v>
                      </c:pt>
                      <c:pt idx="38">
                        <c:v>2.75E-2</c:v>
                      </c:pt>
                      <c:pt idx="39">
                        <c:v>0.03</c:v>
                      </c:pt>
                      <c:pt idx="40">
                        <c:v>3.2500000000000001E-2</c:v>
                      </c:pt>
                      <c:pt idx="41">
                        <c:v>3.5000000000000003E-2</c:v>
                      </c:pt>
                      <c:pt idx="42">
                        <c:v>3.7499999999999999E-2</c:v>
                      </c:pt>
                      <c:pt idx="43">
                        <c:v>0.04</c:v>
                      </c:pt>
                      <c:pt idx="44">
                        <c:v>4.4999999999999998E-2</c:v>
                      </c:pt>
                      <c:pt idx="45">
                        <c:v>0.05</c:v>
                      </c:pt>
                      <c:pt idx="46">
                        <c:v>5.5E-2</c:v>
                      </c:pt>
                      <c:pt idx="47">
                        <c:v>0.06</c:v>
                      </c:pt>
                      <c:pt idx="48">
                        <c:v>6.5000000000000002E-2</c:v>
                      </c:pt>
                      <c:pt idx="49">
                        <c:v>7.0000000000000007E-2</c:v>
                      </c:pt>
                      <c:pt idx="50">
                        <c:v>0.08</c:v>
                      </c:pt>
                      <c:pt idx="51">
                        <c:v>0.09</c:v>
                      </c:pt>
                      <c:pt idx="52">
                        <c:v>0.1</c:v>
                      </c:pt>
                      <c:pt idx="53">
                        <c:v>0.11</c:v>
                      </c:pt>
                      <c:pt idx="54">
                        <c:v>0.12</c:v>
                      </c:pt>
                      <c:pt idx="55">
                        <c:v>0.13</c:v>
                      </c:pt>
                      <c:pt idx="56">
                        <c:v>0.14000000000000001</c:v>
                      </c:pt>
                      <c:pt idx="57">
                        <c:v>0.15</c:v>
                      </c:pt>
                      <c:pt idx="58">
                        <c:v>0.16</c:v>
                      </c:pt>
                      <c:pt idx="59">
                        <c:v>0.17</c:v>
                      </c:pt>
                      <c:pt idx="60">
                        <c:v>0.18</c:v>
                      </c:pt>
                      <c:pt idx="61">
                        <c:v>0.2</c:v>
                      </c:pt>
                      <c:pt idx="62">
                        <c:v>0.22500000000000001</c:v>
                      </c:pt>
                      <c:pt idx="63">
                        <c:v>0.25</c:v>
                      </c:pt>
                      <c:pt idx="64">
                        <c:v>0.27500000000000002</c:v>
                      </c:pt>
                      <c:pt idx="65">
                        <c:v>0.3</c:v>
                      </c:pt>
                      <c:pt idx="66">
                        <c:v>0.32500000000000001</c:v>
                      </c:pt>
                      <c:pt idx="67">
                        <c:v>0.35</c:v>
                      </c:pt>
                      <c:pt idx="68">
                        <c:v>0.375</c:v>
                      </c:pt>
                      <c:pt idx="69">
                        <c:v>0.4</c:v>
                      </c:pt>
                      <c:pt idx="70">
                        <c:v>0.45</c:v>
                      </c:pt>
                      <c:pt idx="71">
                        <c:v>0.5</c:v>
                      </c:pt>
                      <c:pt idx="72">
                        <c:v>0.55000000000000004</c:v>
                      </c:pt>
                      <c:pt idx="73">
                        <c:v>0.6</c:v>
                      </c:pt>
                      <c:pt idx="74">
                        <c:v>0.65</c:v>
                      </c:pt>
                      <c:pt idx="75">
                        <c:v>0.7</c:v>
                      </c:pt>
                      <c:pt idx="76">
                        <c:v>0.8</c:v>
                      </c:pt>
                      <c:pt idx="77">
                        <c:v>0.9</c:v>
                      </c:pt>
                      <c:pt idx="78">
                        <c:v>1</c:v>
                      </c:pt>
                    </c:numCache>
                  </c:numRef>
                </c:xVal>
                <c:yVal>
                  <c:numRef>
                    <c:extLst xmlns:c15="http://schemas.microsoft.com/office/drawing/2012/chart">
                      <c:ext xmlns:c15="http://schemas.microsoft.com/office/drawing/2012/chart" uri="{02D57815-91ED-43cb-92C2-25804820EDAC}">
                        <c15:formulaRef>
                          <c15:sqref>'28Mg_Si'!$B$5:$EN$5</c15:sqref>
                        </c15:formulaRef>
                      </c:ext>
                    </c:extLst>
                    <c:numCache>
                      <c:formatCode>General</c:formatCode>
                      <c:ptCount val="143"/>
                      <c:pt idx="0">
                        <c:v>244.03</c:v>
                      </c:pt>
                      <c:pt idx="1">
                        <c:v>251.45999999999998</c:v>
                      </c:pt>
                      <c:pt idx="2">
                        <c:v>258.35000000000002</c:v>
                      </c:pt>
                      <c:pt idx="3">
                        <c:v>264.61</c:v>
                      </c:pt>
                      <c:pt idx="4">
                        <c:v>270.44</c:v>
                      </c:pt>
                      <c:pt idx="5">
                        <c:v>275.83999999999997</c:v>
                      </c:pt>
                      <c:pt idx="6">
                        <c:v>280.92</c:v>
                      </c:pt>
                      <c:pt idx="7">
                        <c:v>285.58</c:v>
                      </c:pt>
                      <c:pt idx="8">
                        <c:v>290.02</c:v>
                      </c:pt>
                      <c:pt idx="9">
                        <c:v>298.25</c:v>
                      </c:pt>
                      <c:pt idx="10">
                        <c:v>307.2</c:v>
                      </c:pt>
                      <c:pt idx="11">
                        <c:v>315.17999999999995</c:v>
                      </c:pt>
                      <c:pt idx="12">
                        <c:v>322.27999999999997</c:v>
                      </c:pt>
                      <c:pt idx="13">
                        <c:v>328.63</c:v>
                      </c:pt>
                      <c:pt idx="14">
                        <c:v>334.33000000000004</c:v>
                      </c:pt>
                      <c:pt idx="15">
                        <c:v>339.58</c:v>
                      </c:pt>
                      <c:pt idx="16">
                        <c:v>344.29</c:v>
                      </c:pt>
                      <c:pt idx="17">
                        <c:v>348.67</c:v>
                      </c:pt>
                      <c:pt idx="18">
                        <c:v>356.42</c:v>
                      </c:pt>
                      <c:pt idx="19">
                        <c:v>363.07</c:v>
                      </c:pt>
                      <c:pt idx="20">
                        <c:v>368.81</c:v>
                      </c:pt>
                      <c:pt idx="21">
                        <c:v>373.78000000000003</c:v>
                      </c:pt>
                      <c:pt idx="22">
                        <c:v>378.17</c:v>
                      </c:pt>
                      <c:pt idx="23">
                        <c:v>382.1</c:v>
                      </c:pt>
                      <c:pt idx="24">
                        <c:v>388.59999999999997</c:v>
                      </c:pt>
                      <c:pt idx="25">
                        <c:v>393.8</c:v>
                      </c:pt>
                      <c:pt idx="26">
                        <c:v>397.95</c:v>
                      </c:pt>
                      <c:pt idx="27">
                        <c:v>401.36</c:v>
                      </c:pt>
                      <c:pt idx="28">
                        <c:v>404.15999999999997</c:v>
                      </c:pt>
                      <c:pt idx="29">
                        <c:v>406.46</c:v>
                      </c:pt>
                      <c:pt idx="30">
                        <c:v>408.26</c:v>
                      </c:pt>
                      <c:pt idx="31">
                        <c:v>409.78999999999996</c:v>
                      </c:pt>
                      <c:pt idx="32">
                        <c:v>411.04</c:v>
                      </c:pt>
                      <c:pt idx="33">
                        <c:v>412.02</c:v>
                      </c:pt>
                      <c:pt idx="34">
                        <c:v>412.85</c:v>
                      </c:pt>
                      <c:pt idx="35">
                        <c:v>413.93</c:v>
                      </c:pt>
                      <c:pt idx="36">
                        <c:v>414.53</c:v>
                      </c:pt>
                      <c:pt idx="37">
                        <c:v>414.67</c:v>
                      </c:pt>
                      <c:pt idx="38">
                        <c:v>414.40000000000003</c:v>
                      </c:pt>
                      <c:pt idx="39">
                        <c:v>413.95</c:v>
                      </c:pt>
                      <c:pt idx="40">
                        <c:v>413.24</c:v>
                      </c:pt>
                      <c:pt idx="41">
                        <c:v>412.5</c:v>
                      </c:pt>
                      <c:pt idx="42">
                        <c:v>411.59999999999997</c:v>
                      </c:pt>
                      <c:pt idx="43">
                        <c:v>410.70000000000005</c:v>
                      </c:pt>
                      <c:pt idx="44">
                        <c:v>408.9</c:v>
                      </c:pt>
                      <c:pt idx="45">
                        <c:v>407</c:v>
                      </c:pt>
                      <c:pt idx="46">
                        <c:v>405.4</c:v>
                      </c:pt>
                      <c:pt idx="47">
                        <c:v>413</c:v>
                      </c:pt>
                      <c:pt idx="48">
                        <c:v>420.3</c:v>
                      </c:pt>
                      <c:pt idx="49">
                        <c:v>425.2</c:v>
                      </c:pt>
                      <c:pt idx="50">
                        <c:v>429.9</c:v>
                      </c:pt>
                      <c:pt idx="51">
                        <c:v>430.4</c:v>
                      </c:pt>
                      <c:pt idx="52">
                        <c:v>429</c:v>
                      </c:pt>
                      <c:pt idx="53">
                        <c:v>427.1</c:v>
                      </c:pt>
                      <c:pt idx="54">
                        <c:v>425.20000000000005</c:v>
                      </c:pt>
                      <c:pt idx="55">
                        <c:v>423.79999999999995</c:v>
                      </c:pt>
                      <c:pt idx="56">
                        <c:v>422.70000000000005</c:v>
                      </c:pt>
                      <c:pt idx="57">
                        <c:v>422.1</c:v>
                      </c:pt>
                      <c:pt idx="58">
                        <c:v>422.2</c:v>
                      </c:pt>
                      <c:pt idx="59">
                        <c:v>422.70000000000005</c:v>
                      </c:pt>
                      <c:pt idx="60">
                        <c:v>423.70000000000005</c:v>
                      </c:pt>
                      <c:pt idx="61">
                        <c:v>427</c:v>
                      </c:pt>
                      <c:pt idx="62">
                        <c:v>433.5</c:v>
                      </c:pt>
                      <c:pt idx="63">
                        <c:v>441.9</c:v>
                      </c:pt>
                      <c:pt idx="64">
                        <c:v>452.2</c:v>
                      </c:pt>
                      <c:pt idx="65">
                        <c:v>463.8</c:v>
                      </c:pt>
                      <c:pt idx="66">
                        <c:v>476.59999999999997</c:v>
                      </c:pt>
                      <c:pt idx="67">
                        <c:v>490.3</c:v>
                      </c:pt>
                      <c:pt idx="68">
                        <c:v>504.9</c:v>
                      </c:pt>
                      <c:pt idx="69">
                        <c:v>520.1</c:v>
                      </c:pt>
                      <c:pt idx="70">
                        <c:v>552.1</c:v>
                      </c:pt>
                      <c:pt idx="71">
                        <c:v>585.55999999999995</c:v>
                      </c:pt>
                      <c:pt idx="72">
                        <c:v>619.92000000000007</c:v>
                      </c:pt>
                      <c:pt idx="73">
                        <c:v>655.02</c:v>
                      </c:pt>
                      <c:pt idx="74">
                        <c:v>690.41</c:v>
                      </c:pt>
                      <c:pt idx="75">
                        <c:v>725.78</c:v>
                      </c:pt>
                      <c:pt idx="76">
                        <c:v>796.39</c:v>
                      </c:pt>
                      <c:pt idx="77">
                        <c:v>865.68999999999994</c:v>
                      </c:pt>
                      <c:pt idx="78">
                        <c:v>933.27</c:v>
                      </c:pt>
                    </c:numCache>
                  </c:numRef>
                </c:yVal>
                <c:smooth val="1"/>
                <c:extLst xmlns:c15="http://schemas.microsoft.com/office/drawing/2012/chart">
                  <c:ext xmlns:c16="http://schemas.microsoft.com/office/drawing/2014/chart" uri="{C3380CC4-5D6E-409C-BE32-E72D297353CC}">
                    <c16:uniqueId val="{00000002-AD39-43A0-B8C6-E4D25F4CE232}"/>
                  </c:ext>
                </c:extLst>
              </c15:ser>
            </c15:filteredScatterSeries>
            <c15:filteredScatterSeries>
              <c15:ser>
                <c:idx val="0"/>
                <c:order val="3"/>
                <c:tx>
                  <c:v>Myalr</c:v>
                </c:tx>
                <c:spPr>
                  <a:ln w="19050" cap="rnd">
                    <a:solidFill>
                      <a:schemeClr val="accent1"/>
                    </a:solidFill>
                    <a:round/>
                  </a:ln>
                  <a:effectLst/>
                </c:spPr>
                <c:marker>
                  <c:symbol val="circle"/>
                  <c:size val="2"/>
                  <c:spPr>
                    <a:solidFill>
                      <a:schemeClr val="accent1"/>
                    </a:solidFill>
                    <a:ln w="9525">
                      <a:solidFill>
                        <a:schemeClr val="accent1"/>
                      </a:solidFill>
                    </a:ln>
                    <a:effectLst/>
                  </c:spPr>
                </c:marker>
                <c:xVal>
                  <c:numRef>
                    <c:extLst xmlns:c15="http://schemas.microsoft.com/office/drawing/2012/chart">
                      <c:ext xmlns:c15="http://schemas.microsoft.com/office/drawing/2012/chart" uri="{02D57815-91ED-43cb-92C2-25804820EDAC}">
                        <c15:formulaRef>
                          <c15:sqref>'28Mg_Si'!$B$4:$EN$4</c15:sqref>
                        </c15:formulaRef>
                      </c:ext>
                    </c:extLst>
                    <c:numCache>
                      <c:formatCode>General</c:formatCode>
                      <c:ptCount val="143"/>
                      <c:pt idx="0">
                        <c:v>1E-3</c:v>
                      </c:pt>
                      <c:pt idx="1">
                        <c:v>1.1000000000000001E-3</c:v>
                      </c:pt>
                      <c:pt idx="2">
                        <c:v>1.1999999999999999E-3</c:v>
                      </c:pt>
                      <c:pt idx="3">
                        <c:v>1.2999999999999999E-3</c:v>
                      </c:pt>
                      <c:pt idx="4">
                        <c:v>1.4E-3</c:v>
                      </c:pt>
                      <c:pt idx="5">
                        <c:v>1.5E-3</c:v>
                      </c:pt>
                      <c:pt idx="6">
                        <c:v>1.6000000000000001E-3</c:v>
                      </c:pt>
                      <c:pt idx="7">
                        <c:v>1.6999999999999999E-3</c:v>
                      </c:pt>
                      <c:pt idx="8">
                        <c:v>1.8E-3</c:v>
                      </c:pt>
                      <c:pt idx="9">
                        <c:v>2E-3</c:v>
                      </c:pt>
                      <c:pt idx="10">
                        <c:v>2.2499999999999998E-3</c:v>
                      </c:pt>
                      <c:pt idx="11">
                        <c:v>2.5000000000000001E-3</c:v>
                      </c:pt>
                      <c:pt idx="12">
                        <c:v>2.7499999999999998E-3</c:v>
                      </c:pt>
                      <c:pt idx="13">
                        <c:v>3.0000000000000001E-3</c:v>
                      </c:pt>
                      <c:pt idx="14">
                        <c:v>3.2499999999999999E-3</c:v>
                      </c:pt>
                      <c:pt idx="15">
                        <c:v>3.5000000000000001E-3</c:v>
                      </c:pt>
                      <c:pt idx="16">
                        <c:v>3.7499999999999999E-3</c:v>
                      </c:pt>
                      <c:pt idx="17">
                        <c:v>4.0000000000000001E-3</c:v>
                      </c:pt>
                      <c:pt idx="18">
                        <c:v>4.4999999999999997E-3</c:v>
                      </c:pt>
                      <c:pt idx="19">
                        <c:v>5.0000000000000001E-3</c:v>
                      </c:pt>
                      <c:pt idx="20">
                        <c:v>5.4999999999999997E-3</c:v>
                      </c:pt>
                      <c:pt idx="21">
                        <c:v>6.0000000000000001E-3</c:v>
                      </c:pt>
                      <c:pt idx="22">
                        <c:v>6.4999999999999997E-3</c:v>
                      </c:pt>
                      <c:pt idx="23">
                        <c:v>7.0000000000000001E-3</c:v>
                      </c:pt>
                      <c:pt idx="24">
                        <c:v>8.0000000000000002E-3</c:v>
                      </c:pt>
                      <c:pt idx="25">
                        <c:v>8.9999999999999993E-3</c:v>
                      </c:pt>
                      <c:pt idx="26">
                        <c:v>0.01</c:v>
                      </c:pt>
                      <c:pt idx="27">
                        <c:v>1.0999999999999999E-2</c:v>
                      </c:pt>
                      <c:pt idx="28">
                        <c:v>1.2E-2</c:v>
                      </c:pt>
                      <c:pt idx="29">
                        <c:v>1.2999999999999999E-2</c:v>
                      </c:pt>
                      <c:pt idx="30">
                        <c:v>1.4E-2</c:v>
                      </c:pt>
                      <c:pt idx="31">
                        <c:v>1.4999999999999999E-2</c:v>
                      </c:pt>
                      <c:pt idx="32">
                        <c:v>1.6E-2</c:v>
                      </c:pt>
                      <c:pt idx="33">
                        <c:v>1.7000000000000001E-2</c:v>
                      </c:pt>
                      <c:pt idx="34">
                        <c:v>1.7999999999999999E-2</c:v>
                      </c:pt>
                      <c:pt idx="35">
                        <c:v>0.02</c:v>
                      </c:pt>
                      <c:pt idx="36">
                        <c:v>2.2499999999999999E-2</c:v>
                      </c:pt>
                      <c:pt idx="37">
                        <c:v>2.5000000000000001E-2</c:v>
                      </c:pt>
                      <c:pt idx="38">
                        <c:v>2.75E-2</c:v>
                      </c:pt>
                      <c:pt idx="39">
                        <c:v>0.03</c:v>
                      </c:pt>
                      <c:pt idx="40">
                        <c:v>3.2500000000000001E-2</c:v>
                      </c:pt>
                      <c:pt idx="41">
                        <c:v>3.5000000000000003E-2</c:v>
                      </c:pt>
                      <c:pt idx="42">
                        <c:v>3.7499999999999999E-2</c:v>
                      </c:pt>
                      <c:pt idx="43">
                        <c:v>0.04</c:v>
                      </c:pt>
                      <c:pt idx="44">
                        <c:v>4.4999999999999998E-2</c:v>
                      </c:pt>
                      <c:pt idx="45">
                        <c:v>0.05</c:v>
                      </c:pt>
                      <c:pt idx="46">
                        <c:v>5.5E-2</c:v>
                      </c:pt>
                      <c:pt idx="47">
                        <c:v>0.06</c:v>
                      </c:pt>
                      <c:pt idx="48">
                        <c:v>6.5000000000000002E-2</c:v>
                      </c:pt>
                      <c:pt idx="49">
                        <c:v>7.0000000000000007E-2</c:v>
                      </c:pt>
                      <c:pt idx="50">
                        <c:v>0.08</c:v>
                      </c:pt>
                      <c:pt idx="51">
                        <c:v>0.09</c:v>
                      </c:pt>
                      <c:pt idx="52">
                        <c:v>0.1</c:v>
                      </c:pt>
                      <c:pt idx="53">
                        <c:v>0.11</c:v>
                      </c:pt>
                      <c:pt idx="54">
                        <c:v>0.12</c:v>
                      </c:pt>
                      <c:pt idx="55">
                        <c:v>0.13</c:v>
                      </c:pt>
                      <c:pt idx="56">
                        <c:v>0.14000000000000001</c:v>
                      </c:pt>
                      <c:pt idx="57">
                        <c:v>0.15</c:v>
                      </c:pt>
                      <c:pt idx="58">
                        <c:v>0.16</c:v>
                      </c:pt>
                      <c:pt idx="59">
                        <c:v>0.17</c:v>
                      </c:pt>
                      <c:pt idx="60">
                        <c:v>0.18</c:v>
                      </c:pt>
                      <c:pt idx="61">
                        <c:v>0.2</c:v>
                      </c:pt>
                      <c:pt idx="62">
                        <c:v>0.22500000000000001</c:v>
                      </c:pt>
                      <c:pt idx="63">
                        <c:v>0.25</c:v>
                      </c:pt>
                      <c:pt idx="64">
                        <c:v>0.27500000000000002</c:v>
                      </c:pt>
                      <c:pt idx="65">
                        <c:v>0.3</c:v>
                      </c:pt>
                      <c:pt idx="66">
                        <c:v>0.32500000000000001</c:v>
                      </c:pt>
                      <c:pt idx="67">
                        <c:v>0.35</c:v>
                      </c:pt>
                      <c:pt idx="68">
                        <c:v>0.375</c:v>
                      </c:pt>
                      <c:pt idx="69">
                        <c:v>0.4</c:v>
                      </c:pt>
                      <c:pt idx="70">
                        <c:v>0.45</c:v>
                      </c:pt>
                      <c:pt idx="71">
                        <c:v>0.5</c:v>
                      </c:pt>
                      <c:pt idx="72">
                        <c:v>0.55000000000000004</c:v>
                      </c:pt>
                      <c:pt idx="73">
                        <c:v>0.6</c:v>
                      </c:pt>
                      <c:pt idx="74">
                        <c:v>0.65</c:v>
                      </c:pt>
                      <c:pt idx="75">
                        <c:v>0.7</c:v>
                      </c:pt>
                      <c:pt idx="76">
                        <c:v>0.8</c:v>
                      </c:pt>
                      <c:pt idx="77">
                        <c:v>0.9</c:v>
                      </c:pt>
                      <c:pt idx="78">
                        <c:v>1</c:v>
                      </c:pt>
                    </c:numCache>
                  </c:numRef>
                </c:xVal>
                <c:yVal>
                  <c:numRef>
                    <c:extLst xmlns:c15="http://schemas.microsoft.com/office/drawing/2012/chart">
                      <c:ext xmlns:c15="http://schemas.microsoft.com/office/drawing/2012/chart" uri="{02D57815-91ED-43cb-92C2-25804820EDAC}">
                        <c15:formulaRef>
                          <c15:sqref>'28Mg_Si'!$B$5:$EN$5</c15:sqref>
                        </c15:formulaRef>
                      </c:ext>
                    </c:extLst>
                    <c:numCache>
                      <c:formatCode>General</c:formatCode>
                      <c:ptCount val="143"/>
                      <c:pt idx="0">
                        <c:v>244.03</c:v>
                      </c:pt>
                      <c:pt idx="1">
                        <c:v>251.45999999999998</c:v>
                      </c:pt>
                      <c:pt idx="2">
                        <c:v>258.35000000000002</c:v>
                      </c:pt>
                      <c:pt idx="3">
                        <c:v>264.61</c:v>
                      </c:pt>
                      <c:pt idx="4">
                        <c:v>270.44</c:v>
                      </c:pt>
                      <c:pt idx="5">
                        <c:v>275.83999999999997</c:v>
                      </c:pt>
                      <c:pt idx="6">
                        <c:v>280.92</c:v>
                      </c:pt>
                      <c:pt idx="7">
                        <c:v>285.58</c:v>
                      </c:pt>
                      <c:pt idx="8">
                        <c:v>290.02</c:v>
                      </c:pt>
                      <c:pt idx="9">
                        <c:v>298.25</c:v>
                      </c:pt>
                      <c:pt idx="10">
                        <c:v>307.2</c:v>
                      </c:pt>
                      <c:pt idx="11">
                        <c:v>315.17999999999995</c:v>
                      </c:pt>
                      <c:pt idx="12">
                        <c:v>322.27999999999997</c:v>
                      </c:pt>
                      <c:pt idx="13">
                        <c:v>328.63</c:v>
                      </c:pt>
                      <c:pt idx="14">
                        <c:v>334.33000000000004</c:v>
                      </c:pt>
                      <c:pt idx="15">
                        <c:v>339.58</c:v>
                      </c:pt>
                      <c:pt idx="16">
                        <c:v>344.29</c:v>
                      </c:pt>
                      <c:pt idx="17">
                        <c:v>348.67</c:v>
                      </c:pt>
                      <c:pt idx="18">
                        <c:v>356.42</c:v>
                      </c:pt>
                      <c:pt idx="19">
                        <c:v>363.07</c:v>
                      </c:pt>
                      <c:pt idx="20">
                        <c:v>368.81</c:v>
                      </c:pt>
                      <c:pt idx="21">
                        <c:v>373.78000000000003</c:v>
                      </c:pt>
                      <c:pt idx="22">
                        <c:v>378.17</c:v>
                      </c:pt>
                      <c:pt idx="23">
                        <c:v>382.1</c:v>
                      </c:pt>
                      <c:pt idx="24">
                        <c:v>388.59999999999997</c:v>
                      </c:pt>
                      <c:pt idx="25">
                        <c:v>393.8</c:v>
                      </c:pt>
                      <c:pt idx="26">
                        <c:v>397.95</c:v>
                      </c:pt>
                      <c:pt idx="27">
                        <c:v>401.36</c:v>
                      </c:pt>
                      <c:pt idx="28">
                        <c:v>404.15999999999997</c:v>
                      </c:pt>
                      <c:pt idx="29">
                        <c:v>406.46</c:v>
                      </c:pt>
                      <c:pt idx="30">
                        <c:v>408.26</c:v>
                      </c:pt>
                      <c:pt idx="31">
                        <c:v>409.78999999999996</c:v>
                      </c:pt>
                      <c:pt idx="32">
                        <c:v>411.04</c:v>
                      </c:pt>
                      <c:pt idx="33">
                        <c:v>412.02</c:v>
                      </c:pt>
                      <c:pt idx="34">
                        <c:v>412.85</c:v>
                      </c:pt>
                      <c:pt idx="35">
                        <c:v>413.93</c:v>
                      </c:pt>
                      <c:pt idx="36">
                        <c:v>414.53</c:v>
                      </c:pt>
                      <c:pt idx="37">
                        <c:v>414.67</c:v>
                      </c:pt>
                      <c:pt idx="38">
                        <c:v>414.40000000000003</c:v>
                      </c:pt>
                      <c:pt idx="39">
                        <c:v>413.95</c:v>
                      </c:pt>
                      <c:pt idx="40">
                        <c:v>413.24</c:v>
                      </c:pt>
                      <c:pt idx="41">
                        <c:v>412.5</c:v>
                      </c:pt>
                      <c:pt idx="42">
                        <c:v>411.59999999999997</c:v>
                      </c:pt>
                      <c:pt idx="43">
                        <c:v>410.70000000000005</c:v>
                      </c:pt>
                      <c:pt idx="44">
                        <c:v>408.9</c:v>
                      </c:pt>
                      <c:pt idx="45">
                        <c:v>407</c:v>
                      </c:pt>
                      <c:pt idx="46">
                        <c:v>405.4</c:v>
                      </c:pt>
                      <c:pt idx="47">
                        <c:v>413</c:v>
                      </c:pt>
                      <c:pt idx="48">
                        <c:v>420.3</c:v>
                      </c:pt>
                      <c:pt idx="49">
                        <c:v>425.2</c:v>
                      </c:pt>
                      <c:pt idx="50">
                        <c:v>429.9</c:v>
                      </c:pt>
                      <c:pt idx="51">
                        <c:v>430.4</c:v>
                      </c:pt>
                      <c:pt idx="52">
                        <c:v>429</c:v>
                      </c:pt>
                      <c:pt idx="53">
                        <c:v>427.1</c:v>
                      </c:pt>
                      <c:pt idx="54">
                        <c:v>425.20000000000005</c:v>
                      </c:pt>
                      <c:pt idx="55">
                        <c:v>423.79999999999995</c:v>
                      </c:pt>
                      <c:pt idx="56">
                        <c:v>422.70000000000005</c:v>
                      </c:pt>
                      <c:pt idx="57">
                        <c:v>422.1</c:v>
                      </c:pt>
                      <c:pt idx="58">
                        <c:v>422.2</c:v>
                      </c:pt>
                      <c:pt idx="59">
                        <c:v>422.70000000000005</c:v>
                      </c:pt>
                      <c:pt idx="60">
                        <c:v>423.70000000000005</c:v>
                      </c:pt>
                      <c:pt idx="61">
                        <c:v>427</c:v>
                      </c:pt>
                      <c:pt idx="62">
                        <c:v>433.5</c:v>
                      </c:pt>
                      <c:pt idx="63">
                        <c:v>441.9</c:v>
                      </c:pt>
                      <c:pt idx="64">
                        <c:v>452.2</c:v>
                      </c:pt>
                      <c:pt idx="65">
                        <c:v>463.8</c:v>
                      </c:pt>
                      <c:pt idx="66">
                        <c:v>476.59999999999997</c:v>
                      </c:pt>
                      <c:pt idx="67">
                        <c:v>490.3</c:v>
                      </c:pt>
                      <c:pt idx="68">
                        <c:v>504.9</c:v>
                      </c:pt>
                      <c:pt idx="69">
                        <c:v>520.1</c:v>
                      </c:pt>
                      <c:pt idx="70">
                        <c:v>552.1</c:v>
                      </c:pt>
                      <c:pt idx="71">
                        <c:v>585.55999999999995</c:v>
                      </c:pt>
                      <c:pt idx="72">
                        <c:v>619.92000000000007</c:v>
                      </c:pt>
                      <c:pt idx="73">
                        <c:v>655.02</c:v>
                      </c:pt>
                      <c:pt idx="74">
                        <c:v>690.41</c:v>
                      </c:pt>
                      <c:pt idx="75">
                        <c:v>725.78</c:v>
                      </c:pt>
                      <c:pt idx="76">
                        <c:v>796.39</c:v>
                      </c:pt>
                      <c:pt idx="77">
                        <c:v>865.68999999999994</c:v>
                      </c:pt>
                      <c:pt idx="78">
                        <c:v>933.27</c:v>
                      </c:pt>
                    </c:numCache>
                  </c:numRef>
                </c:yVal>
                <c:smooth val="1"/>
                <c:extLst xmlns:c15="http://schemas.microsoft.com/office/drawing/2012/chart">
                  <c:ext xmlns:c16="http://schemas.microsoft.com/office/drawing/2014/chart" uri="{C3380CC4-5D6E-409C-BE32-E72D297353CC}">
                    <c16:uniqueId val="{00000003-AD39-43A0-B8C6-E4D25F4CE232}"/>
                  </c:ext>
                </c:extLst>
              </c15:ser>
            </c15:filteredScatterSeries>
          </c:ext>
        </c:extLst>
      </c:scatterChart>
      <c:valAx>
        <c:axId val="733373856"/>
        <c:scaling>
          <c:orientation val="minMax"/>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a:t>SP_Energy (MeV)</a:t>
                </a:r>
                <a:endParaRPr lang="zh-CN" alt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3374640"/>
        <c:crosses val="autoZero"/>
        <c:crossBetween val="midCat"/>
      </c:valAx>
      <c:valAx>
        <c:axId val="7333746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a:t>SP_dEdx (keV/</a:t>
                </a:r>
                <a:r>
                  <a:rPr lang="el-GR" altLang="zh-CN"/>
                  <a:t>μ</a:t>
                </a:r>
                <a:r>
                  <a:rPr lang="en-US" altLang="zh-CN"/>
                  <a:t>m)</a:t>
                </a:r>
                <a:endParaRPr lang="zh-CN" alt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337385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28Mg in Silicon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smoothMarker"/>
        <c:varyColors val="0"/>
        <c:ser>
          <c:idx val="1"/>
          <c:order val="0"/>
          <c:tx>
            <c:v>Myalr</c:v>
          </c:tx>
          <c:spPr>
            <a:ln w="19050" cap="rnd">
              <a:solidFill>
                <a:schemeClr val="accent5">
                  <a:lumMod val="50000"/>
                </a:schemeClr>
              </a:solidFill>
              <a:round/>
            </a:ln>
            <a:effectLst/>
          </c:spPr>
          <c:marker>
            <c:symbol val="circle"/>
            <c:size val="3"/>
            <c:spPr>
              <a:solidFill>
                <a:schemeClr val="accent5">
                  <a:lumMod val="50000"/>
                </a:schemeClr>
              </a:solidFill>
              <a:ln w="9525">
                <a:solidFill>
                  <a:schemeClr val="accent5">
                    <a:lumMod val="50000"/>
                  </a:schemeClr>
                </a:solidFill>
              </a:ln>
              <a:effectLst/>
            </c:spPr>
          </c:marker>
          <c:xVal>
            <c:numRef>
              <c:f>'28Mg_Si'!$B$4:$EN$4</c:f>
              <c:numCache>
                <c:formatCode>General</c:formatCode>
                <c:ptCount val="143"/>
                <c:pt idx="0">
                  <c:v>1E-3</c:v>
                </c:pt>
                <c:pt idx="1">
                  <c:v>1.1000000000000001E-3</c:v>
                </c:pt>
                <c:pt idx="2">
                  <c:v>1.1999999999999999E-3</c:v>
                </c:pt>
                <c:pt idx="3">
                  <c:v>1.2999999999999999E-3</c:v>
                </c:pt>
                <c:pt idx="4">
                  <c:v>1.4E-3</c:v>
                </c:pt>
                <c:pt idx="5">
                  <c:v>1.5E-3</c:v>
                </c:pt>
                <c:pt idx="6">
                  <c:v>1.6000000000000001E-3</c:v>
                </c:pt>
                <c:pt idx="7">
                  <c:v>1.6999999999999999E-3</c:v>
                </c:pt>
                <c:pt idx="8">
                  <c:v>1.8E-3</c:v>
                </c:pt>
                <c:pt idx="9">
                  <c:v>2E-3</c:v>
                </c:pt>
                <c:pt idx="10">
                  <c:v>2.2499999999999998E-3</c:v>
                </c:pt>
                <c:pt idx="11">
                  <c:v>2.5000000000000001E-3</c:v>
                </c:pt>
                <c:pt idx="12">
                  <c:v>2.7499999999999998E-3</c:v>
                </c:pt>
                <c:pt idx="13">
                  <c:v>3.0000000000000001E-3</c:v>
                </c:pt>
                <c:pt idx="14">
                  <c:v>3.2499999999999999E-3</c:v>
                </c:pt>
                <c:pt idx="15">
                  <c:v>3.5000000000000001E-3</c:v>
                </c:pt>
                <c:pt idx="16">
                  <c:v>3.7499999999999999E-3</c:v>
                </c:pt>
                <c:pt idx="17">
                  <c:v>4.0000000000000001E-3</c:v>
                </c:pt>
                <c:pt idx="18">
                  <c:v>4.4999999999999997E-3</c:v>
                </c:pt>
                <c:pt idx="19">
                  <c:v>5.0000000000000001E-3</c:v>
                </c:pt>
                <c:pt idx="20">
                  <c:v>5.4999999999999997E-3</c:v>
                </c:pt>
                <c:pt idx="21">
                  <c:v>6.0000000000000001E-3</c:v>
                </c:pt>
                <c:pt idx="22">
                  <c:v>6.4999999999999997E-3</c:v>
                </c:pt>
                <c:pt idx="23">
                  <c:v>7.0000000000000001E-3</c:v>
                </c:pt>
                <c:pt idx="24">
                  <c:v>8.0000000000000002E-3</c:v>
                </c:pt>
                <c:pt idx="25">
                  <c:v>8.9999999999999993E-3</c:v>
                </c:pt>
                <c:pt idx="26">
                  <c:v>0.01</c:v>
                </c:pt>
                <c:pt idx="27">
                  <c:v>1.0999999999999999E-2</c:v>
                </c:pt>
                <c:pt idx="28">
                  <c:v>1.2E-2</c:v>
                </c:pt>
                <c:pt idx="29">
                  <c:v>1.2999999999999999E-2</c:v>
                </c:pt>
                <c:pt idx="30">
                  <c:v>1.4E-2</c:v>
                </c:pt>
                <c:pt idx="31">
                  <c:v>1.4999999999999999E-2</c:v>
                </c:pt>
                <c:pt idx="32">
                  <c:v>1.6E-2</c:v>
                </c:pt>
                <c:pt idx="33">
                  <c:v>1.7000000000000001E-2</c:v>
                </c:pt>
                <c:pt idx="34">
                  <c:v>1.7999999999999999E-2</c:v>
                </c:pt>
                <c:pt idx="35">
                  <c:v>0.02</c:v>
                </c:pt>
                <c:pt idx="36">
                  <c:v>2.2499999999999999E-2</c:v>
                </c:pt>
                <c:pt idx="37">
                  <c:v>2.5000000000000001E-2</c:v>
                </c:pt>
                <c:pt idx="38">
                  <c:v>2.75E-2</c:v>
                </c:pt>
                <c:pt idx="39">
                  <c:v>0.03</c:v>
                </c:pt>
                <c:pt idx="40">
                  <c:v>3.2500000000000001E-2</c:v>
                </c:pt>
                <c:pt idx="41">
                  <c:v>3.5000000000000003E-2</c:v>
                </c:pt>
                <c:pt idx="42">
                  <c:v>3.7499999999999999E-2</c:v>
                </c:pt>
                <c:pt idx="43">
                  <c:v>0.04</c:v>
                </c:pt>
                <c:pt idx="44">
                  <c:v>4.4999999999999998E-2</c:v>
                </c:pt>
                <c:pt idx="45">
                  <c:v>0.05</c:v>
                </c:pt>
                <c:pt idx="46">
                  <c:v>5.5E-2</c:v>
                </c:pt>
                <c:pt idx="47">
                  <c:v>0.06</c:v>
                </c:pt>
                <c:pt idx="48">
                  <c:v>6.5000000000000002E-2</c:v>
                </c:pt>
                <c:pt idx="49">
                  <c:v>7.0000000000000007E-2</c:v>
                </c:pt>
                <c:pt idx="50">
                  <c:v>0.08</c:v>
                </c:pt>
                <c:pt idx="51">
                  <c:v>0.09</c:v>
                </c:pt>
                <c:pt idx="52">
                  <c:v>0.1</c:v>
                </c:pt>
                <c:pt idx="53">
                  <c:v>0.11</c:v>
                </c:pt>
                <c:pt idx="54">
                  <c:v>0.12</c:v>
                </c:pt>
                <c:pt idx="55">
                  <c:v>0.13</c:v>
                </c:pt>
                <c:pt idx="56">
                  <c:v>0.14000000000000001</c:v>
                </c:pt>
                <c:pt idx="57">
                  <c:v>0.15</c:v>
                </c:pt>
                <c:pt idx="58">
                  <c:v>0.16</c:v>
                </c:pt>
                <c:pt idx="59">
                  <c:v>0.17</c:v>
                </c:pt>
                <c:pt idx="60">
                  <c:v>0.18</c:v>
                </c:pt>
                <c:pt idx="61">
                  <c:v>0.2</c:v>
                </c:pt>
                <c:pt idx="62">
                  <c:v>0.22500000000000001</c:v>
                </c:pt>
                <c:pt idx="63">
                  <c:v>0.25</c:v>
                </c:pt>
                <c:pt idx="64">
                  <c:v>0.27500000000000002</c:v>
                </c:pt>
                <c:pt idx="65">
                  <c:v>0.3</c:v>
                </c:pt>
                <c:pt idx="66">
                  <c:v>0.32500000000000001</c:v>
                </c:pt>
                <c:pt idx="67">
                  <c:v>0.35</c:v>
                </c:pt>
                <c:pt idx="68">
                  <c:v>0.375</c:v>
                </c:pt>
                <c:pt idx="69">
                  <c:v>0.4</c:v>
                </c:pt>
                <c:pt idx="70">
                  <c:v>0.45</c:v>
                </c:pt>
                <c:pt idx="71">
                  <c:v>0.5</c:v>
                </c:pt>
                <c:pt idx="72">
                  <c:v>0.55000000000000004</c:v>
                </c:pt>
                <c:pt idx="73">
                  <c:v>0.6</c:v>
                </c:pt>
                <c:pt idx="74">
                  <c:v>0.65</c:v>
                </c:pt>
                <c:pt idx="75">
                  <c:v>0.7</c:v>
                </c:pt>
                <c:pt idx="76">
                  <c:v>0.8</c:v>
                </c:pt>
                <c:pt idx="77">
                  <c:v>0.9</c:v>
                </c:pt>
                <c:pt idx="78">
                  <c:v>1</c:v>
                </c:pt>
              </c:numCache>
            </c:numRef>
          </c:xVal>
          <c:yVal>
            <c:numRef>
              <c:f>'28Mg_Si'!$B$5:$EN$5</c:f>
              <c:numCache>
                <c:formatCode>General</c:formatCode>
                <c:ptCount val="143"/>
                <c:pt idx="0">
                  <c:v>244.03</c:v>
                </c:pt>
                <c:pt idx="1">
                  <c:v>251.45999999999998</c:v>
                </c:pt>
                <c:pt idx="2">
                  <c:v>258.35000000000002</c:v>
                </c:pt>
                <c:pt idx="3">
                  <c:v>264.61</c:v>
                </c:pt>
                <c:pt idx="4">
                  <c:v>270.44</c:v>
                </c:pt>
                <c:pt idx="5">
                  <c:v>275.83999999999997</c:v>
                </c:pt>
                <c:pt idx="6">
                  <c:v>280.92</c:v>
                </c:pt>
                <c:pt idx="7">
                  <c:v>285.58</c:v>
                </c:pt>
                <c:pt idx="8">
                  <c:v>290.02</c:v>
                </c:pt>
                <c:pt idx="9">
                  <c:v>298.25</c:v>
                </c:pt>
                <c:pt idx="10">
                  <c:v>307.2</c:v>
                </c:pt>
                <c:pt idx="11">
                  <c:v>315.17999999999995</c:v>
                </c:pt>
                <c:pt idx="12">
                  <c:v>322.27999999999997</c:v>
                </c:pt>
                <c:pt idx="13">
                  <c:v>328.63</c:v>
                </c:pt>
                <c:pt idx="14">
                  <c:v>334.33000000000004</c:v>
                </c:pt>
                <c:pt idx="15">
                  <c:v>339.58</c:v>
                </c:pt>
                <c:pt idx="16">
                  <c:v>344.29</c:v>
                </c:pt>
                <c:pt idx="17">
                  <c:v>348.67</c:v>
                </c:pt>
                <c:pt idx="18">
                  <c:v>356.42</c:v>
                </c:pt>
                <c:pt idx="19">
                  <c:v>363.07</c:v>
                </c:pt>
                <c:pt idx="20">
                  <c:v>368.81</c:v>
                </c:pt>
                <c:pt idx="21">
                  <c:v>373.78000000000003</c:v>
                </c:pt>
                <c:pt idx="22">
                  <c:v>378.17</c:v>
                </c:pt>
                <c:pt idx="23">
                  <c:v>382.1</c:v>
                </c:pt>
                <c:pt idx="24">
                  <c:v>388.59999999999997</c:v>
                </c:pt>
                <c:pt idx="25">
                  <c:v>393.8</c:v>
                </c:pt>
                <c:pt idx="26">
                  <c:v>397.95</c:v>
                </c:pt>
                <c:pt idx="27">
                  <c:v>401.36</c:v>
                </c:pt>
                <c:pt idx="28">
                  <c:v>404.15999999999997</c:v>
                </c:pt>
                <c:pt idx="29">
                  <c:v>406.46</c:v>
                </c:pt>
                <c:pt idx="30">
                  <c:v>408.26</c:v>
                </c:pt>
                <c:pt idx="31">
                  <c:v>409.78999999999996</c:v>
                </c:pt>
                <c:pt idx="32">
                  <c:v>411.04</c:v>
                </c:pt>
                <c:pt idx="33">
                  <c:v>412.02</c:v>
                </c:pt>
                <c:pt idx="34">
                  <c:v>412.85</c:v>
                </c:pt>
                <c:pt idx="35">
                  <c:v>413.93</c:v>
                </c:pt>
                <c:pt idx="36">
                  <c:v>414.53</c:v>
                </c:pt>
                <c:pt idx="37">
                  <c:v>414.67</c:v>
                </c:pt>
                <c:pt idx="38">
                  <c:v>414.40000000000003</c:v>
                </c:pt>
                <c:pt idx="39">
                  <c:v>413.95</c:v>
                </c:pt>
                <c:pt idx="40">
                  <c:v>413.24</c:v>
                </c:pt>
                <c:pt idx="41">
                  <c:v>412.5</c:v>
                </c:pt>
                <c:pt idx="42">
                  <c:v>411.59999999999997</c:v>
                </c:pt>
                <c:pt idx="43">
                  <c:v>410.70000000000005</c:v>
                </c:pt>
                <c:pt idx="44">
                  <c:v>408.9</c:v>
                </c:pt>
                <c:pt idx="45">
                  <c:v>407</c:v>
                </c:pt>
                <c:pt idx="46">
                  <c:v>405.4</c:v>
                </c:pt>
                <c:pt idx="47">
                  <c:v>413</c:v>
                </c:pt>
                <c:pt idx="48">
                  <c:v>420.3</c:v>
                </c:pt>
                <c:pt idx="49">
                  <c:v>425.2</c:v>
                </c:pt>
                <c:pt idx="50">
                  <c:v>429.9</c:v>
                </c:pt>
                <c:pt idx="51">
                  <c:v>430.4</c:v>
                </c:pt>
                <c:pt idx="52">
                  <c:v>429</c:v>
                </c:pt>
                <c:pt idx="53">
                  <c:v>427.1</c:v>
                </c:pt>
                <c:pt idx="54">
                  <c:v>425.20000000000005</c:v>
                </c:pt>
                <c:pt idx="55">
                  <c:v>423.79999999999995</c:v>
                </c:pt>
                <c:pt idx="56">
                  <c:v>422.70000000000005</c:v>
                </c:pt>
                <c:pt idx="57">
                  <c:v>422.1</c:v>
                </c:pt>
                <c:pt idx="58">
                  <c:v>422.2</c:v>
                </c:pt>
                <c:pt idx="59">
                  <c:v>422.70000000000005</c:v>
                </c:pt>
                <c:pt idx="60">
                  <c:v>423.70000000000005</c:v>
                </c:pt>
                <c:pt idx="61">
                  <c:v>427</c:v>
                </c:pt>
                <c:pt idx="62">
                  <c:v>433.5</c:v>
                </c:pt>
                <c:pt idx="63">
                  <c:v>441.9</c:v>
                </c:pt>
                <c:pt idx="64">
                  <c:v>452.2</c:v>
                </c:pt>
                <c:pt idx="65">
                  <c:v>463.8</c:v>
                </c:pt>
                <c:pt idx="66">
                  <c:v>476.59999999999997</c:v>
                </c:pt>
                <c:pt idx="67">
                  <c:v>490.3</c:v>
                </c:pt>
                <c:pt idx="68">
                  <c:v>504.9</c:v>
                </c:pt>
                <c:pt idx="69">
                  <c:v>520.1</c:v>
                </c:pt>
                <c:pt idx="70">
                  <c:v>552.1</c:v>
                </c:pt>
                <c:pt idx="71">
                  <c:v>585.55999999999995</c:v>
                </c:pt>
                <c:pt idx="72">
                  <c:v>619.92000000000007</c:v>
                </c:pt>
                <c:pt idx="73">
                  <c:v>655.02</c:v>
                </c:pt>
                <c:pt idx="74">
                  <c:v>690.41</c:v>
                </c:pt>
                <c:pt idx="75">
                  <c:v>725.78</c:v>
                </c:pt>
                <c:pt idx="76">
                  <c:v>796.39</c:v>
                </c:pt>
                <c:pt idx="77">
                  <c:v>865.68999999999994</c:v>
                </c:pt>
                <c:pt idx="78">
                  <c:v>933.27</c:v>
                </c:pt>
              </c:numCache>
            </c:numRef>
          </c:yVal>
          <c:smooth val="1"/>
          <c:extLst>
            <c:ext xmlns:c16="http://schemas.microsoft.com/office/drawing/2014/chart" uri="{C3380CC4-5D6E-409C-BE32-E72D297353CC}">
              <c16:uniqueId val="{00000000-DC2F-49F8-B920-865F232911F4}"/>
            </c:ext>
          </c:extLst>
        </c:ser>
        <c:dLbls>
          <c:showLegendKey val="0"/>
          <c:showVal val="0"/>
          <c:showCatName val="0"/>
          <c:showSerName val="0"/>
          <c:showPercent val="0"/>
          <c:showBubbleSize val="0"/>
        </c:dLbls>
        <c:axId val="733376208"/>
        <c:axId val="733376600"/>
        <c:extLst>
          <c:ext xmlns:c15="http://schemas.microsoft.com/office/drawing/2012/chart" uri="{02D57815-91ED-43cb-92C2-25804820EDAC}">
            <c15:filteredScatterSeries>
              <c15:ser>
                <c:idx val="0"/>
                <c:order val="1"/>
                <c:tx>
                  <c:v>Myalr</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extLst>
                      <c:ext uri="{02D57815-91ED-43cb-92C2-25804820EDAC}">
                        <c15:formulaRef>
                          <c15:sqref>'28Mg_Si'!$B$4:$EN$4</c15:sqref>
                        </c15:formulaRef>
                      </c:ext>
                    </c:extLst>
                    <c:numCache>
                      <c:formatCode>General</c:formatCode>
                      <c:ptCount val="143"/>
                      <c:pt idx="0">
                        <c:v>1E-3</c:v>
                      </c:pt>
                      <c:pt idx="1">
                        <c:v>1.1000000000000001E-3</c:v>
                      </c:pt>
                      <c:pt idx="2">
                        <c:v>1.1999999999999999E-3</c:v>
                      </c:pt>
                      <c:pt idx="3">
                        <c:v>1.2999999999999999E-3</c:v>
                      </c:pt>
                      <c:pt idx="4">
                        <c:v>1.4E-3</c:v>
                      </c:pt>
                      <c:pt idx="5">
                        <c:v>1.5E-3</c:v>
                      </c:pt>
                      <c:pt idx="6">
                        <c:v>1.6000000000000001E-3</c:v>
                      </c:pt>
                      <c:pt idx="7">
                        <c:v>1.6999999999999999E-3</c:v>
                      </c:pt>
                      <c:pt idx="8">
                        <c:v>1.8E-3</c:v>
                      </c:pt>
                      <c:pt idx="9">
                        <c:v>2E-3</c:v>
                      </c:pt>
                      <c:pt idx="10">
                        <c:v>2.2499999999999998E-3</c:v>
                      </c:pt>
                      <c:pt idx="11">
                        <c:v>2.5000000000000001E-3</c:v>
                      </c:pt>
                      <c:pt idx="12">
                        <c:v>2.7499999999999998E-3</c:v>
                      </c:pt>
                      <c:pt idx="13">
                        <c:v>3.0000000000000001E-3</c:v>
                      </c:pt>
                      <c:pt idx="14">
                        <c:v>3.2499999999999999E-3</c:v>
                      </c:pt>
                      <c:pt idx="15">
                        <c:v>3.5000000000000001E-3</c:v>
                      </c:pt>
                      <c:pt idx="16">
                        <c:v>3.7499999999999999E-3</c:v>
                      </c:pt>
                      <c:pt idx="17">
                        <c:v>4.0000000000000001E-3</c:v>
                      </c:pt>
                      <c:pt idx="18">
                        <c:v>4.4999999999999997E-3</c:v>
                      </c:pt>
                      <c:pt idx="19">
                        <c:v>5.0000000000000001E-3</c:v>
                      </c:pt>
                      <c:pt idx="20">
                        <c:v>5.4999999999999997E-3</c:v>
                      </c:pt>
                      <c:pt idx="21">
                        <c:v>6.0000000000000001E-3</c:v>
                      </c:pt>
                      <c:pt idx="22">
                        <c:v>6.4999999999999997E-3</c:v>
                      </c:pt>
                      <c:pt idx="23">
                        <c:v>7.0000000000000001E-3</c:v>
                      </c:pt>
                      <c:pt idx="24">
                        <c:v>8.0000000000000002E-3</c:v>
                      </c:pt>
                      <c:pt idx="25">
                        <c:v>8.9999999999999993E-3</c:v>
                      </c:pt>
                      <c:pt idx="26">
                        <c:v>0.01</c:v>
                      </c:pt>
                      <c:pt idx="27">
                        <c:v>1.0999999999999999E-2</c:v>
                      </c:pt>
                      <c:pt idx="28">
                        <c:v>1.2E-2</c:v>
                      </c:pt>
                      <c:pt idx="29">
                        <c:v>1.2999999999999999E-2</c:v>
                      </c:pt>
                      <c:pt idx="30">
                        <c:v>1.4E-2</c:v>
                      </c:pt>
                      <c:pt idx="31">
                        <c:v>1.4999999999999999E-2</c:v>
                      </c:pt>
                      <c:pt idx="32">
                        <c:v>1.6E-2</c:v>
                      </c:pt>
                      <c:pt idx="33">
                        <c:v>1.7000000000000001E-2</c:v>
                      </c:pt>
                      <c:pt idx="34">
                        <c:v>1.7999999999999999E-2</c:v>
                      </c:pt>
                      <c:pt idx="35">
                        <c:v>0.02</c:v>
                      </c:pt>
                      <c:pt idx="36">
                        <c:v>2.2499999999999999E-2</c:v>
                      </c:pt>
                      <c:pt idx="37">
                        <c:v>2.5000000000000001E-2</c:v>
                      </c:pt>
                      <c:pt idx="38">
                        <c:v>2.75E-2</c:v>
                      </c:pt>
                      <c:pt idx="39">
                        <c:v>0.03</c:v>
                      </c:pt>
                      <c:pt idx="40">
                        <c:v>3.2500000000000001E-2</c:v>
                      </c:pt>
                      <c:pt idx="41">
                        <c:v>3.5000000000000003E-2</c:v>
                      </c:pt>
                      <c:pt idx="42">
                        <c:v>3.7499999999999999E-2</c:v>
                      </c:pt>
                      <c:pt idx="43">
                        <c:v>0.04</c:v>
                      </c:pt>
                      <c:pt idx="44">
                        <c:v>4.4999999999999998E-2</c:v>
                      </c:pt>
                      <c:pt idx="45">
                        <c:v>0.05</c:v>
                      </c:pt>
                      <c:pt idx="46">
                        <c:v>5.5E-2</c:v>
                      </c:pt>
                      <c:pt idx="47">
                        <c:v>0.06</c:v>
                      </c:pt>
                      <c:pt idx="48">
                        <c:v>6.5000000000000002E-2</c:v>
                      </c:pt>
                      <c:pt idx="49">
                        <c:v>7.0000000000000007E-2</c:v>
                      </c:pt>
                      <c:pt idx="50">
                        <c:v>0.08</c:v>
                      </c:pt>
                      <c:pt idx="51">
                        <c:v>0.09</c:v>
                      </c:pt>
                      <c:pt idx="52">
                        <c:v>0.1</c:v>
                      </c:pt>
                      <c:pt idx="53">
                        <c:v>0.11</c:v>
                      </c:pt>
                      <c:pt idx="54">
                        <c:v>0.12</c:v>
                      </c:pt>
                      <c:pt idx="55">
                        <c:v>0.13</c:v>
                      </c:pt>
                      <c:pt idx="56">
                        <c:v>0.14000000000000001</c:v>
                      </c:pt>
                      <c:pt idx="57">
                        <c:v>0.15</c:v>
                      </c:pt>
                      <c:pt idx="58">
                        <c:v>0.16</c:v>
                      </c:pt>
                      <c:pt idx="59">
                        <c:v>0.17</c:v>
                      </c:pt>
                      <c:pt idx="60">
                        <c:v>0.18</c:v>
                      </c:pt>
                      <c:pt idx="61">
                        <c:v>0.2</c:v>
                      </c:pt>
                      <c:pt idx="62">
                        <c:v>0.22500000000000001</c:v>
                      </c:pt>
                      <c:pt idx="63">
                        <c:v>0.25</c:v>
                      </c:pt>
                      <c:pt idx="64">
                        <c:v>0.27500000000000002</c:v>
                      </c:pt>
                      <c:pt idx="65">
                        <c:v>0.3</c:v>
                      </c:pt>
                      <c:pt idx="66">
                        <c:v>0.32500000000000001</c:v>
                      </c:pt>
                      <c:pt idx="67">
                        <c:v>0.35</c:v>
                      </c:pt>
                      <c:pt idx="68">
                        <c:v>0.375</c:v>
                      </c:pt>
                      <c:pt idx="69">
                        <c:v>0.4</c:v>
                      </c:pt>
                      <c:pt idx="70">
                        <c:v>0.45</c:v>
                      </c:pt>
                      <c:pt idx="71">
                        <c:v>0.5</c:v>
                      </c:pt>
                      <c:pt idx="72">
                        <c:v>0.55000000000000004</c:v>
                      </c:pt>
                      <c:pt idx="73">
                        <c:v>0.6</c:v>
                      </c:pt>
                      <c:pt idx="74">
                        <c:v>0.65</c:v>
                      </c:pt>
                      <c:pt idx="75">
                        <c:v>0.7</c:v>
                      </c:pt>
                      <c:pt idx="76">
                        <c:v>0.8</c:v>
                      </c:pt>
                      <c:pt idx="77">
                        <c:v>0.9</c:v>
                      </c:pt>
                      <c:pt idx="78">
                        <c:v>1</c:v>
                      </c:pt>
                    </c:numCache>
                  </c:numRef>
                </c:xVal>
                <c:yVal>
                  <c:numRef>
                    <c:extLst>
                      <c:ext uri="{02D57815-91ED-43cb-92C2-25804820EDAC}">
                        <c15:formulaRef>
                          <c15:sqref>'28Mg_Si'!$B$5:$EN$5</c15:sqref>
                        </c15:formulaRef>
                      </c:ext>
                    </c:extLst>
                    <c:numCache>
                      <c:formatCode>General</c:formatCode>
                      <c:ptCount val="143"/>
                      <c:pt idx="0">
                        <c:v>244.03</c:v>
                      </c:pt>
                      <c:pt idx="1">
                        <c:v>251.45999999999998</c:v>
                      </c:pt>
                      <c:pt idx="2">
                        <c:v>258.35000000000002</c:v>
                      </c:pt>
                      <c:pt idx="3">
                        <c:v>264.61</c:v>
                      </c:pt>
                      <c:pt idx="4">
                        <c:v>270.44</c:v>
                      </c:pt>
                      <c:pt idx="5">
                        <c:v>275.83999999999997</c:v>
                      </c:pt>
                      <c:pt idx="6">
                        <c:v>280.92</c:v>
                      </c:pt>
                      <c:pt idx="7">
                        <c:v>285.58</c:v>
                      </c:pt>
                      <c:pt idx="8">
                        <c:v>290.02</c:v>
                      </c:pt>
                      <c:pt idx="9">
                        <c:v>298.25</c:v>
                      </c:pt>
                      <c:pt idx="10">
                        <c:v>307.2</c:v>
                      </c:pt>
                      <c:pt idx="11">
                        <c:v>315.17999999999995</c:v>
                      </c:pt>
                      <c:pt idx="12">
                        <c:v>322.27999999999997</c:v>
                      </c:pt>
                      <c:pt idx="13">
                        <c:v>328.63</c:v>
                      </c:pt>
                      <c:pt idx="14">
                        <c:v>334.33000000000004</c:v>
                      </c:pt>
                      <c:pt idx="15">
                        <c:v>339.58</c:v>
                      </c:pt>
                      <c:pt idx="16">
                        <c:v>344.29</c:v>
                      </c:pt>
                      <c:pt idx="17">
                        <c:v>348.67</c:v>
                      </c:pt>
                      <c:pt idx="18">
                        <c:v>356.42</c:v>
                      </c:pt>
                      <c:pt idx="19">
                        <c:v>363.07</c:v>
                      </c:pt>
                      <c:pt idx="20">
                        <c:v>368.81</c:v>
                      </c:pt>
                      <c:pt idx="21">
                        <c:v>373.78000000000003</c:v>
                      </c:pt>
                      <c:pt idx="22">
                        <c:v>378.17</c:v>
                      </c:pt>
                      <c:pt idx="23">
                        <c:v>382.1</c:v>
                      </c:pt>
                      <c:pt idx="24">
                        <c:v>388.59999999999997</c:v>
                      </c:pt>
                      <c:pt idx="25">
                        <c:v>393.8</c:v>
                      </c:pt>
                      <c:pt idx="26">
                        <c:v>397.95</c:v>
                      </c:pt>
                      <c:pt idx="27">
                        <c:v>401.36</c:v>
                      </c:pt>
                      <c:pt idx="28">
                        <c:v>404.15999999999997</c:v>
                      </c:pt>
                      <c:pt idx="29">
                        <c:v>406.46</c:v>
                      </c:pt>
                      <c:pt idx="30">
                        <c:v>408.26</c:v>
                      </c:pt>
                      <c:pt idx="31">
                        <c:v>409.78999999999996</c:v>
                      </c:pt>
                      <c:pt idx="32">
                        <c:v>411.04</c:v>
                      </c:pt>
                      <c:pt idx="33">
                        <c:v>412.02</c:v>
                      </c:pt>
                      <c:pt idx="34">
                        <c:v>412.85</c:v>
                      </c:pt>
                      <c:pt idx="35">
                        <c:v>413.93</c:v>
                      </c:pt>
                      <c:pt idx="36">
                        <c:v>414.53</c:v>
                      </c:pt>
                      <c:pt idx="37">
                        <c:v>414.67</c:v>
                      </c:pt>
                      <c:pt idx="38">
                        <c:v>414.40000000000003</c:v>
                      </c:pt>
                      <c:pt idx="39">
                        <c:v>413.95</c:v>
                      </c:pt>
                      <c:pt idx="40">
                        <c:v>413.24</c:v>
                      </c:pt>
                      <c:pt idx="41">
                        <c:v>412.5</c:v>
                      </c:pt>
                      <c:pt idx="42">
                        <c:v>411.59999999999997</c:v>
                      </c:pt>
                      <c:pt idx="43">
                        <c:v>410.70000000000005</c:v>
                      </c:pt>
                      <c:pt idx="44">
                        <c:v>408.9</c:v>
                      </c:pt>
                      <c:pt idx="45">
                        <c:v>407</c:v>
                      </c:pt>
                      <c:pt idx="46">
                        <c:v>405.4</c:v>
                      </c:pt>
                      <c:pt idx="47">
                        <c:v>413</c:v>
                      </c:pt>
                      <c:pt idx="48">
                        <c:v>420.3</c:v>
                      </c:pt>
                      <c:pt idx="49">
                        <c:v>425.2</c:v>
                      </c:pt>
                      <c:pt idx="50">
                        <c:v>429.9</c:v>
                      </c:pt>
                      <c:pt idx="51">
                        <c:v>430.4</c:v>
                      </c:pt>
                      <c:pt idx="52">
                        <c:v>429</c:v>
                      </c:pt>
                      <c:pt idx="53">
                        <c:v>427.1</c:v>
                      </c:pt>
                      <c:pt idx="54">
                        <c:v>425.20000000000005</c:v>
                      </c:pt>
                      <c:pt idx="55">
                        <c:v>423.79999999999995</c:v>
                      </c:pt>
                      <c:pt idx="56">
                        <c:v>422.70000000000005</c:v>
                      </c:pt>
                      <c:pt idx="57">
                        <c:v>422.1</c:v>
                      </c:pt>
                      <c:pt idx="58">
                        <c:v>422.2</c:v>
                      </c:pt>
                      <c:pt idx="59">
                        <c:v>422.70000000000005</c:v>
                      </c:pt>
                      <c:pt idx="60">
                        <c:v>423.70000000000005</c:v>
                      </c:pt>
                      <c:pt idx="61">
                        <c:v>427</c:v>
                      </c:pt>
                      <c:pt idx="62">
                        <c:v>433.5</c:v>
                      </c:pt>
                      <c:pt idx="63">
                        <c:v>441.9</c:v>
                      </c:pt>
                      <c:pt idx="64">
                        <c:v>452.2</c:v>
                      </c:pt>
                      <c:pt idx="65">
                        <c:v>463.8</c:v>
                      </c:pt>
                      <c:pt idx="66">
                        <c:v>476.59999999999997</c:v>
                      </c:pt>
                      <c:pt idx="67">
                        <c:v>490.3</c:v>
                      </c:pt>
                      <c:pt idx="68">
                        <c:v>504.9</c:v>
                      </c:pt>
                      <c:pt idx="69">
                        <c:v>520.1</c:v>
                      </c:pt>
                      <c:pt idx="70">
                        <c:v>552.1</c:v>
                      </c:pt>
                      <c:pt idx="71">
                        <c:v>585.55999999999995</c:v>
                      </c:pt>
                      <c:pt idx="72">
                        <c:v>619.92000000000007</c:v>
                      </c:pt>
                      <c:pt idx="73">
                        <c:v>655.02</c:v>
                      </c:pt>
                      <c:pt idx="74">
                        <c:v>690.41</c:v>
                      </c:pt>
                      <c:pt idx="75">
                        <c:v>725.78</c:v>
                      </c:pt>
                      <c:pt idx="76">
                        <c:v>796.39</c:v>
                      </c:pt>
                      <c:pt idx="77">
                        <c:v>865.68999999999994</c:v>
                      </c:pt>
                      <c:pt idx="78">
                        <c:v>933.27</c:v>
                      </c:pt>
                    </c:numCache>
                  </c:numRef>
                </c:yVal>
                <c:smooth val="1"/>
                <c:extLst>
                  <c:ext xmlns:c16="http://schemas.microsoft.com/office/drawing/2014/chart" uri="{C3380CC4-5D6E-409C-BE32-E72D297353CC}">
                    <c16:uniqueId val="{00000001-DC2F-49F8-B920-865F232911F4}"/>
                  </c:ext>
                </c:extLst>
              </c15:ser>
            </c15:filteredScatterSeries>
          </c:ext>
        </c:extLst>
      </c:scatterChart>
      <c:valAx>
        <c:axId val="733376208"/>
        <c:scaling>
          <c:orientation val="minMax"/>
          <c:max val="5.000000000000001E-2"/>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a:t>SP_Energy (MeV)</a:t>
                </a:r>
                <a:endParaRPr lang="zh-CN" alt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3376600"/>
        <c:crosses val="autoZero"/>
        <c:crossBetween val="midCat"/>
      </c:valAx>
      <c:valAx>
        <c:axId val="7333766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a:t>SP_dEdx (keV/</a:t>
                </a:r>
                <a:r>
                  <a:rPr lang="el-GR" altLang="zh-CN"/>
                  <a:t>μ</a:t>
                </a:r>
                <a:r>
                  <a:rPr lang="en-US" altLang="zh-CN"/>
                  <a:t>m)</a:t>
                </a:r>
                <a:endParaRPr lang="zh-CN" alt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337620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44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t>19Ne in Polyvinyltoluene</a:t>
            </a:r>
          </a:p>
        </c:rich>
      </c:tx>
      <c:overlay val="0"/>
      <c:spPr>
        <a:noFill/>
        <a:ln>
          <a:noFill/>
        </a:ln>
        <a:effectLst/>
      </c:spPr>
      <c:txPr>
        <a:bodyPr rot="0" spcFirstLastPara="1" vertOverflow="ellipsis" vert="horz" wrap="square" anchor="ctr" anchorCtr="1"/>
        <a:lstStyle/>
        <a:p>
          <a:pPr algn="ctr" rtl="0">
            <a:defRPr sz="144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2"/>
          <c:order val="0"/>
          <c:spPr>
            <a:ln w="12700" cap="rnd">
              <a:solidFill>
                <a:schemeClr val="accent5">
                  <a:lumMod val="50000"/>
                </a:schemeClr>
              </a:solidFill>
              <a:round/>
            </a:ln>
            <a:effectLst/>
          </c:spPr>
          <c:marker>
            <c:symbol val="circle"/>
            <c:size val="3"/>
            <c:spPr>
              <a:solidFill>
                <a:schemeClr val="accent3"/>
              </a:solidFill>
              <a:ln w="9525">
                <a:solidFill>
                  <a:srgbClr val="002060"/>
                </a:solidFill>
              </a:ln>
              <a:effectLst/>
            </c:spPr>
          </c:marker>
          <c:xVal>
            <c:numRef>
              <c:f>'19Ne'!$CB$4:$EU$4</c:f>
              <c:numCache>
                <c:formatCode>General</c:formatCode>
                <c:ptCount val="72"/>
                <c:pt idx="0">
                  <c:v>10</c:v>
                </c:pt>
                <c:pt idx="1">
                  <c:v>11</c:v>
                </c:pt>
                <c:pt idx="2">
                  <c:v>12</c:v>
                </c:pt>
                <c:pt idx="3">
                  <c:v>13</c:v>
                </c:pt>
                <c:pt idx="4">
                  <c:v>14</c:v>
                </c:pt>
                <c:pt idx="5">
                  <c:v>15</c:v>
                </c:pt>
                <c:pt idx="6">
                  <c:v>16</c:v>
                </c:pt>
                <c:pt idx="7">
                  <c:v>17</c:v>
                </c:pt>
                <c:pt idx="8">
                  <c:v>18</c:v>
                </c:pt>
                <c:pt idx="9">
                  <c:v>20</c:v>
                </c:pt>
                <c:pt idx="10">
                  <c:v>22.5</c:v>
                </c:pt>
                <c:pt idx="11">
                  <c:v>25</c:v>
                </c:pt>
                <c:pt idx="12">
                  <c:v>27.5</c:v>
                </c:pt>
                <c:pt idx="13">
                  <c:v>30</c:v>
                </c:pt>
                <c:pt idx="14">
                  <c:v>32.5</c:v>
                </c:pt>
                <c:pt idx="15">
                  <c:v>35</c:v>
                </c:pt>
                <c:pt idx="16">
                  <c:v>37.5</c:v>
                </c:pt>
                <c:pt idx="17">
                  <c:v>40</c:v>
                </c:pt>
                <c:pt idx="18">
                  <c:v>45</c:v>
                </c:pt>
                <c:pt idx="19">
                  <c:v>50</c:v>
                </c:pt>
                <c:pt idx="20">
                  <c:v>55</c:v>
                </c:pt>
                <c:pt idx="21">
                  <c:v>60</c:v>
                </c:pt>
                <c:pt idx="22">
                  <c:v>65</c:v>
                </c:pt>
                <c:pt idx="23">
                  <c:v>70</c:v>
                </c:pt>
                <c:pt idx="24">
                  <c:v>80</c:v>
                </c:pt>
                <c:pt idx="25">
                  <c:v>90</c:v>
                </c:pt>
                <c:pt idx="26">
                  <c:v>100</c:v>
                </c:pt>
                <c:pt idx="27">
                  <c:v>110</c:v>
                </c:pt>
                <c:pt idx="28">
                  <c:v>120</c:v>
                </c:pt>
                <c:pt idx="29">
                  <c:v>130</c:v>
                </c:pt>
                <c:pt idx="30">
                  <c:v>140</c:v>
                </c:pt>
                <c:pt idx="31">
                  <c:v>150</c:v>
                </c:pt>
                <c:pt idx="32">
                  <c:v>160</c:v>
                </c:pt>
                <c:pt idx="33">
                  <c:v>170</c:v>
                </c:pt>
                <c:pt idx="34">
                  <c:v>180</c:v>
                </c:pt>
                <c:pt idx="35">
                  <c:v>200</c:v>
                </c:pt>
                <c:pt idx="36">
                  <c:v>225</c:v>
                </c:pt>
                <c:pt idx="37">
                  <c:v>250</c:v>
                </c:pt>
                <c:pt idx="38">
                  <c:v>275</c:v>
                </c:pt>
                <c:pt idx="39">
                  <c:v>300</c:v>
                </c:pt>
                <c:pt idx="40">
                  <c:v>325</c:v>
                </c:pt>
                <c:pt idx="41">
                  <c:v>350</c:v>
                </c:pt>
                <c:pt idx="42">
                  <c:v>375</c:v>
                </c:pt>
                <c:pt idx="43">
                  <c:v>400</c:v>
                </c:pt>
                <c:pt idx="44">
                  <c:v>450</c:v>
                </c:pt>
                <c:pt idx="45">
                  <c:v>500</c:v>
                </c:pt>
                <c:pt idx="46">
                  <c:v>550</c:v>
                </c:pt>
                <c:pt idx="47">
                  <c:v>600</c:v>
                </c:pt>
                <c:pt idx="48">
                  <c:v>650</c:v>
                </c:pt>
                <c:pt idx="49">
                  <c:v>700</c:v>
                </c:pt>
                <c:pt idx="50">
                  <c:v>800</c:v>
                </c:pt>
                <c:pt idx="51">
                  <c:v>900</c:v>
                </c:pt>
                <c:pt idx="52">
                  <c:v>1000</c:v>
                </c:pt>
                <c:pt idx="53">
                  <c:v>1100</c:v>
                </c:pt>
                <c:pt idx="54">
                  <c:v>1200</c:v>
                </c:pt>
                <c:pt idx="55">
                  <c:v>1300</c:v>
                </c:pt>
                <c:pt idx="56">
                  <c:v>1400</c:v>
                </c:pt>
                <c:pt idx="57">
                  <c:v>1500</c:v>
                </c:pt>
                <c:pt idx="58">
                  <c:v>1600</c:v>
                </c:pt>
                <c:pt idx="59">
                  <c:v>1700</c:v>
                </c:pt>
                <c:pt idx="60">
                  <c:v>1800</c:v>
                </c:pt>
                <c:pt idx="61">
                  <c:v>2000</c:v>
                </c:pt>
                <c:pt idx="62">
                  <c:v>2250</c:v>
                </c:pt>
                <c:pt idx="63">
                  <c:v>2500</c:v>
                </c:pt>
                <c:pt idx="64">
                  <c:v>2750</c:v>
                </c:pt>
                <c:pt idx="65">
                  <c:v>3000</c:v>
                </c:pt>
                <c:pt idx="66">
                  <c:v>3250</c:v>
                </c:pt>
                <c:pt idx="67">
                  <c:v>3500</c:v>
                </c:pt>
                <c:pt idx="68">
                  <c:v>3750</c:v>
                </c:pt>
                <c:pt idx="69">
                  <c:v>4000</c:v>
                </c:pt>
                <c:pt idx="70">
                  <c:v>4500</c:v>
                </c:pt>
                <c:pt idx="71">
                  <c:v>5000</c:v>
                </c:pt>
              </c:numCache>
            </c:numRef>
          </c:xVal>
          <c:yVal>
            <c:numRef>
              <c:f>'19Ne'!$B$2:$BU$2</c:f>
              <c:numCache>
                <c:formatCode>0</c:formatCode>
                <c:ptCount val="72"/>
                <c:pt idx="0">
                  <c:v>273.32</c:v>
                </c:pt>
                <c:pt idx="1">
                  <c:v>274.24</c:v>
                </c:pt>
                <c:pt idx="2">
                  <c:v>274.92</c:v>
                </c:pt>
                <c:pt idx="3">
                  <c:v>275.45999999999998</c:v>
                </c:pt>
                <c:pt idx="4">
                  <c:v>275.88</c:v>
                </c:pt>
                <c:pt idx="5">
                  <c:v>276.2</c:v>
                </c:pt>
                <c:pt idx="6">
                  <c:v>276.52</c:v>
                </c:pt>
                <c:pt idx="7">
                  <c:v>276.64999999999998</c:v>
                </c:pt>
                <c:pt idx="8">
                  <c:v>276.91000000000003</c:v>
                </c:pt>
                <c:pt idx="9">
                  <c:v>277.2</c:v>
                </c:pt>
                <c:pt idx="10">
                  <c:v>277.60000000000002</c:v>
                </c:pt>
                <c:pt idx="11">
                  <c:v>278</c:v>
                </c:pt>
                <c:pt idx="12">
                  <c:v>278.5</c:v>
                </c:pt>
                <c:pt idx="13">
                  <c:v>279</c:v>
                </c:pt>
                <c:pt idx="14">
                  <c:v>279.7</c:v>
                </c:pt>
                <c:pt idx="15">
                  <c:v>280.39999999999998</c:v>
                </c:pt>
                <c:pt idx="16">
                  <c:v>281.2</c:v>
                </c:pt>
                <c:pt idx="17">
                  <c:v>286.3</c:v>
                </c:pt>
                <c:pt idx="18">
                  <c:v>295.39999999999998</c:v>
                </c:pt>
                <c:pt idx="19">
                  <c:v>301.7</c:v>
                </c:pt>
                <c:pt idx="20">
                  <c:v>306.10000000000002</c:v>
                </c:pt>
                <c:pt idx="21">
                  <c:v>309.3</c:v>
                </c:pt>
                <c:pt idx="22">
                  <c:v>311.60000000000002</c:v>
                </c:pt>
                <c:pt idx="23">
                  <c:v>313.5</c:v>
                </c:pt>
                <c:pt idx="24">
                  <c:v>316.2</c:v>
                </c:pt>
                <c:pt idx="25">
                  <c:v>318.35000000000002</c:v>
                </c:pt>
                <c:pt idx="26">
                  <c:v>320.5</c:v>
                </c:pt>
                <c:pt idx="27">
                  <c:v>322.79000000000002</c:v>
                </c:pt>
                <c:pt idx="28">
                  <c:v>325.42</c:v>
                </c:pt>
                <c:pt idx="29">
                  <c:v>328.39</c:v>
                </c:pt>
                <c:pt idx="30">
                  <c:v>331.73</c:v>
                </c:pt>
                <c:pt idx="31">
                  <c:v>335.28</c:v>
                </c:pt>
                <c:pt idx="32">
                  <c:v>339.11</c:v>
                </c:pt>
                <c:pt idx="33">
                  <c:v>343.17</c:v>
                </c:pt>
                <c:pt idx="34">
                  <c:v>347.44</c:v>
                </c:pt>
                <c:pt idx="35">
                  <c:v>356.39</c:v>
                </c:pt>
                <c:pt idx="36">
                  <c:v>368.09</c:v>
                </c:pt>
                <c:pt idx="37">
                  <c:v>380.15</c:v>
                </c:pt>
                <c:pt idx="38">
                  <c:v>392.44</c:v>
                </c:pt>
                <c:pt idx="39">
                  <c:v>405.05</c:v>
                </c:pt>
                <c:pt idx="40">
                  <c:v>417.79</c:v>
                </c:pt>
                <c:pt idx="41">
                  <c:v>430.61</c:v>
                </c:pt>
                <c:pt idx="42">
                  <c:v>443.66</c:v>
                </c:pt>
                <c:pt idx="43">
                  <c:v>456.61</c:v>
                </c:pt>
                <c:pt idx="44">
                  <c:v>482.57</c:v>
                </c:pt>
                <c:pt idx="45">
                  <c:v>508.02</c:v>
                </c:pt>
                <c:pt idx="46">
                  <c:v>532.76</c:v>
                </c:pt>
                <c:pt idx="47">
                  <c:v>556.79</c:v>
                </c:pt>
                <c:pt idx="48">
                  <c:v>579.97</c:v>
                </c:pt>
                <c:pt idx="49">
                  <c:v>602.33000000000004</c:v>
                </c:pt>
                <c:pt idx="50">
                  <c:v>644.80999999999995</c:v>
                </c:pt>
                <c:pt idx="51">
                  <c:v>684.35</c:v>
                </c:pt>
                <c:pt idx="52">
                  <c:v>721.63</c:v>
                </c:pt>
                <c:pt idx="53">
                  <c:v>756.75</c:v>
                </c:pt>
                <c:pt idx="54">
                  <c:v>790.18</c:v>
                </c:pt>
                <c:pt idx="55">
                  <c:v>822.16</c:v>
                </c:pt>
                <c:pt idx="56">
                  <c:v>852.86</c:v>
                </c:pt>
                <c:pt idx="57">
                  <c:v>882.37</c:v>
                </c:pt>
                <c:pt idx="58">
                  <c:v>910.86</c:v>
                </c:pt>
                <c:pt idx="59">
                  <c:v>938.43</c:v>
                </c:pt>
                <c:pt idx="60">
                  <c:v>965.16</c:v>
                </c:pt>
                <c:pt idx="61">
                  <c:v>1016.46</c:v>
                </c:pt>
                <c:pt idx="62">
                  <c:v>1075.44</c:v>
                </c:pt>
                <c:pt idx="63">
                  <c:v>1130.5930000000001</c:v>
                </c:pt>
                <c:pt idx="64">
                  <c:v>1181.886</c:v>
                </c:pt>
                <c:pt idx="65">
                  <c:v>1228.2840000000001</c:v>
                </c:pt>
                <c:pt idx="66">
                  <c:v>1270.7639999999999</c:v>
                </c:pt>
                <c:pt idx="67">
                  <c:v>1310.31</c:v>
                </c:pt>
                <c:pt idx="68">
                  <c:v>1346.91</c:v>
                </c:pt>
                <c:pt idx="69">
                  <c:v>1379.5550000000001</c:v>
                </c:pt>
                <c:pt idx="70">
                  <c:v>1436.951</c:v>
                </c:pt>
                <c:pt idx="71">
                  <c:v>1484.4570000000001</c:v>
                </c:pt>
              </c:numCache>
            </c:numRef>
          </c:yVal>
          <c:smooth val="1"/>
          <c:extLst>
            <c:ext xmlns:c16="http://schemas.microsoft.com/office/drawing/2014/chart" uri="{C3380CC4-5D6E-409C-BE32-E72D297353CC}">
              <c16:uniqueId val="{00000000-EAE5-4BFC-88EE-31D254B5F73E}"/>
            </c:ext>
          </c:extLst>
        </c:ser>
        <c:dLbls>
          <c:showLegendKey val="0"/>
          <c:showVal val="0"/>
          <c:showCatName val="0"/>
          <c:showSerName val="0"/>
          <c:showPercent val="0"/>
          <c:showBubbleSize val="0"/>
        </c:dLbls>
        <c:axId val="733378168"/>
        <c:axId val="733393848"/>
        <c:extLst>
          <c:ext xmlns:c15="http://schemas.microsoft.com/office/drawing/2012/chart" uri="{02D57815-91ED-43cb-92C2-25804820EDAC}">
            <c15:filteredScatterSeries>
              <c15:ser>
                <c:idx val="3"/>
                <c:order val="1"/>
                <c:tx>
                  <c:v>Myalr</c:v>
                </c:tx>
                <c:spPr>
                  <a:ln w="19050" cap="rnd">
                    <a:solidFill>
                      <a:schemeClr val="accent1"/>
                    </a:solidFill>
                    <a:round/>
                  </a:ln>
                  <a:effectLst/>
                </c:spPr>
                <c:marker>
                  <c:symbol val="circle"/>
                  <c:size val="5"/>
                  <c:spPr>
                    <a:solidFill>
                      <a:schemeClr val="accent4"/>
                    </a:solidFill>
                    <a:ln w="9525">
                      <a:solidFill>
                        <a:schemeClr val="accent4"/>
                      </a:solidFill>
                    </a:ln>
                    <a:effectLst/>
                  </c:spPr>
                </c:marker>
                <c:xVal>
                  <c:numRef>
                    <c:extLst>
                      <c:ext uri="{02D57815-91ED-43cb-92C2-25804820EDAC}">
                        <c15:formulaRef>
                          <c15:sqref>'19Ne'!$B$4:$EN$4</c15:sqref>
                        </c15:formulaRef>
                      </c:ext>
                    </c:extLst>
                    <c:numCache>
                      <c:formatCode>General</c:formatCode>
                      <c:ptCount val="143"/>
                      <c:pt idx="0">
                        <c:v>9.9999900000000003E-3</c:v>
                      </c:pt>
                      <c:pt idx="1">
                        <c:v>1.09999E-2</c:v>
                      </c:pt>
                      <c:pt idx="2">
                        <c:v>1.1999900000000001E-2</c:v>
                      </c:pt>
                      <c:pt idx="3">
                        <c:v>1.29999E-2</c:v>
                      </c:pt>
                      <c:pt idx="4">
                        <c:v>1.3999900000000001E-2</c:v>
                      </c:pt>
                      <c:pt idx="5">
                        <c:v>1.49999E-2</c:v>
                      </c:pt>
                      <c:pt idx="6">
                        <c:v>1.5999900000000001E-2</c:v>
                      </c:pt>
                      <c:pt idx="7">
                        <c:v>1.6999900000000002E-2</c:v>
                      </c:pt>
                      <c:pt idx="8">
                        <c:v>1.7999899999999999E-2</c:v>
                      </c:pt>
                      <c:pt idx="9">
                        <c:v>1.9999900000000001E-2</c:v>
                      </c:pt>
                      <c:pt idx="10">
                        <c:v>2.24999E-2</c:v>
                      </c:pt>
                      <c:pt idx="11">
                        <c:v>2.4999899999999999E-2</c:v>
                      </c:pt>
                      <c:pt idx="12">
                        <c:v>2.7499900000000001E-2</c:v>
                      </c:pt>
                      <c:pt idx="13">
                        <c:v>2.9999899999999999E-2</c:v>
                      </c:pt>
                      <c:pt idx="14">
                        <c:v>3.2499899999999998E-2</c:v>
                      </c:pt>
                      <c:pt idx="15">
                        <c:v>3.4999899999999994E-2</c:v>
                      </c:pt>
                      <c:pt idx="16">
                        <c:v>3.7499899999999996E-2</c:v>
                      </c:pt>
                      <c:pt idx="17">
                        <c:v>3.9999899999999998E-2</c:v>
                      </c:pt>
                      <c:pt idx="18">
                        <c:v>4.4999899999999995E-2</c:v>
                      </c:pt>
                      <c:pt idx="19">
                        <c:v>4.99999E-2</c:v>
                      </c:pt>
                      <c:pt idx="20">
                        <c:v>5.4999899999999997E-2</c:v>
                      </c:pt>
                      <c:pt idx="21">
                        <c:v>5.9999899999999995E-2</c:v>
                      </c:pt>
                      <c:pt idx="22">
                        <c:v>6.4999899999999999E-2</c:v>
                      </c:pt>
                      <c:pt idx="23">
                        <c:v>6.999989999999999E-2</c:v>
                      </c:pt>
                      <c:pt idx="24">
                        <c:v>7.9999899999999999E-2</c:v>
                      </c:pt>
                      <c:pt idx="25">
                        <c:v>8.9999899999999994E-2</c:v>
                      </c:pt>
                      <c:pt idx="26">
                        <c:v>9.9999900000000003E-2</c:v>
                      </c:pt>
                      <c:pt idx="27">
                        <c:v>0.11</c:v>
                      </c:pt>
                      <c:pt idx="28">
                        <c:v>0.12</c:v>
                      </c:pt>
                      <c:pt idx="29">
                        <c:v>0.13</c:v>
                      </c:pt>
                      <c:pt idx="30">
                        <c:v>0.13999899999999998</c:v>
                      </c:pt>
                      <c:pt idx="31">
                        <c:v>0.14999899999999999</c:v>
                      </c:pt>
                      <c:pt idx="32">
                        <c:v>0.159999</c:v>
                      </c:pt>
                      <c:pt idx="33">
                        <c:v>0.16999899999999998</c:v>
                      </c:pt>
                      <c:pt idx="34">
                        <c:v>0.17999899999999999</c:v>
                      </c:pt>
                      <c:pt idx="35">
                        <c:v>0.19999899999999998</c:v>
                      </c:pt>
                      <c:pt idx="36">
                        <c:v>0.224999</c:v>
                      </c:pt>
                      <c:pt idx="37">
                        <c:v>0.249999</c:v>
                      </c:pt>
                      <c:pt idx="38">
                        <c:v>0.27499900000000005</c:v>
                      </c:pt>
                      <c:pt idx="39">
                        <c:v>0.29999900000000002</c:v>
                      </c:pt>
                      <c:pt idx="40">
                        <c:v>0.32499900000000004</c:v>
                      </c:pt>
                      <c:pt idx="41">
                        <c:v>0.349999</c:v>
                      </c:pt>
                      <c:pt idx="42">
                        <c:v>0.37499900000000003</c:v>
                      </c:pt>
                      <c:pt idx="43">
                        <c:v>0.39999900000000005</c:v>
                      </c:pt>
                      <c:pt idx="44">
                        <c:v>0.44999900000000004</c:v>
                      </c:pt>
                      <c:pt idx="45">
                        <c:v>0.49999900000000003</c:v>
                      </c:pt>
                      <c:pt idx="46">
                        <c:v>0.54999900000000002</c:v>
                      </c:pt>
                      <c:pt idx="47">
                        <c:v>0.59999900000000006</c:v>
                      </c:pt>
                      <c:pt idx="48">
                        <c:v>0.64999899999999999</c:v>
                      </c:pt>
                      <c:pt idx="49">
                        <c:v>0.69999900000000004</c:v>
                      </c:pt>
                      <c:pt idx="50">
                        <c:v>0.79999900000000002</c:v>
                      </c:pt>
                      <c:pt idx="51">
                        <c:v>0.89999899999999999</c:v>
                      </c:pt>
                      <c:pt idx="52">
                        <c:v>0.99999899999999997</c:v>
                      </c:pt>
                      <c:pt idx="53">
                        <c:v>1.1000000000000001</c:v>
                      </c:pt>
                      <c:pt idx="54">
                        <c:v>1.2</c:v>
                      </c:pt>
                      <c:pt idx="55">
                        <c:v>1.3</c:v>
                      </c:pt>
                      <c:pt idx="56">
                        <c:v>1.4</c:v>
                      </c:pt>
                      <c:pt idx="57">
                        <c:v>1.5</c:v>
                      </c:pt>
                      <c:pt idx="58">
                        <c:v>1.6</c:v>
                      </c:pt>
                      <c:pt idx="59">
                        <c:v>1.7</c:v>
                      </c:pt>
                      <c:pt idx="60">
                        <c:v>1.8</c:v>
                      </c:pt>
                      <c:pt idx="61">
                        <c:v>2</c:v>
                      </c:pt>
                      <c:pt idx="62">
                        <c:v>2.25</c:v>
                      </c:pt>
                      <c:pt idx="63">
                        <c:v>2.5</c:v>
                      </c:pt>
                      <c:pt idx="64">
                        <c:v>2.75</c:v>
                      </c:pt>
                      <c:pt idx="65">
                        <c:v>3</c:v>
                      </c:pt>
                      <c:pt idx="66">
                        <c:v>3.25</c:v>
                      </c:pt>
                      <c:pt idx="67">
                        <c:v>3.5</c:v>
                      </c:pt>
                      <c:pt idx="68">
                        <c:v>3.75</c:v>
                      </c:pt>
                      <c:pt idx="69">
                        <c:v>4</c:v>
                      </c:pt>
                      <c:pt idx="70">
                        <c:v>4.5</c:v>
                      </c:pt>
                      <c:pt idx="71">
                        <c:v>5</c:v>
                      </c:pt>
                      <c:pt idx="72">
                        <c:v>5.5</c:v>
                      </c:pt>
                      <c:pt idx="73">
                        <c:v>6</c:v>
                      </c:pt>
                      <c:pt idx="74">
                        <c:v>6.5</c:v>
                      </c:pt>
                      <c:pt idx="75">
                        <c:v>7</c:v>
                      </c:pt>
                      <c:pt idx="76">
                        <c:v>8</c:v>
                      </c:pt>
                      <c:pt idx="77">
                        <c:v>9</c:v>
                      </c:pt>
                      <c:pt idx="78">
                        <c:v>10</c:v>
                      </c:pt>
                      <c:pt idx="79">
                        <c:v>11</c:v>
                      </c:pt>
                      <c:pt idx="80">
                        <c:v>12</c:v>
                      </c:pt>
                      <c:pt idx="81">
                        <c:v>13</c:v>
                      </c:pt>
                      <c:pt idx="82">
                        <c:v>14</c:v>
                      </c:pt>
                      <c:pt idx="83">
                        <c:v>15</c:v>
                      </c:pt>
                      <c:pt idx="84">
                        <c:v>16</c:v>
                      </c:pt>
                      <c:pt idx="85">
                        <c:v>17</c:v>
                      </c:pt>
                      <c:pt idx="86">
                        <c:v>18</c:v>
                      </c:pt>
                      <c:pt idx="87">
                        <c:v>20</c:v>
                      </c:pt>
                      <c:pt idx="88">
                        <c:v>22.5</c:v>
                      </c:pt>
                      <c:pt idx="89">
                        <c:v>25</c:v>
                      </c:pt>
                      <c:pt idx="90">
                        <c:v>27.5</c:v>
                      </c:pt>
                      <c:pt idx="91">
                        <c:v>30</c:v>
                      </c:pt>
                      <c:pt idx="92">
                        <c:v>32.5</c:v>
                      </c:pt>
                      <c:pt idx="93">
                        <c:v>35</c:v>
                      </c:pt>
                      <c:pt idx="94">
                        <c:v>37.5</c:v>
                      </c:pt>
                      <c:pt idx="95">
                        <c:v>40</c:v>
                      </c:pt>
                      <c:pt idx="96">
                        <c:v>45</c:v>
                      </c:pt>
                      <c:pt idx="97">
                        <c:v>50</c:v>
                      </c:pt>
                      <c:pt idx="98">
                        <c:v>55</c:v>
                      </c:pt>
                      <c:pt idx="99">
                        <c:v>60</c:v>
                      </c:pt>
                      <c:pt idx="100">
                        <c:v>65</c:v>
                      </c:pt>
                      <c:pt idx="101">
                        <c:v>70</c:v>
                      </c:pt>
                      <c:pt idx="102">
                        <c:v>80</c:v>
                      </c:pt>
                      <c:pt idx="103">
                        <c:v>90</c:v>
                      </c:pt>
                      <c:pt idx="104">
                        <c:v>100</c:v>
                      </c:pt>
                      <c:pt idx="105">
                        <c:v>110</c:v>
                      </c:pt>
                      <c:pt idx="106">
                        <c:v>120</c:v>
                      </c:pt>
                      <c:pt idx="107">
                        <c:v>130</c:v>
                      </c:pt>
                      <c:pt idx="108">
                        <c:v>140</c:v>
                      </c:pt>
                      <c:pt idx="109">
                        <c:v>150</c:v>
                      </c:pt>
                      <c:pt idx="110">
                        <c:v>160</c:v>
                      </c:pt>
                      <c:pt idx="111">
                        <c:v>170</c:v>
                      </c:pt>
                      <c:pt idx="112">
                        <c:v>180</c:v>
                      </c:pt>
                      <c:pt idx="113">
                        <c:v>200</c:v>
                      </c:pt>
                      <c:pt idx="114">
                        <c:v>225</c:v>
                      </c:pt>
                      <c:pt idx="115">
                        <c:v>250</c:v>
                      </c:pt>
                      <c:pt idx="116">
                        <c:v>275</c:v>
                      </c:pt>
                      <c:pt idx="117">
                        <c:v>300</c:v>
                      </c:pt>
                      <c:pt idx="118">
                        <c:v>325</c:v>
                      </c:pt>
                      <c:pt idx="119">
                        <c:v>350</c:v>
                      </c:pt>
                      <c:pt idx="120">
                        <c:v>375</c:v>
                      </c:pt>
                      <c:pt idx="121">
                        <c:v>400</c:v>
                      </c:pt>
                      <c:pt idx="122">
                        <c:v>450</c:v>
                      </c:pt>
                      <c:pt idx="123">
                        <c:v>500</c:v>
                      </c:pt>
                      <c:pt idx="124">
                        <c:v>550</c:v>
                      </c:pt>
                      <c:pt idx="125">
                        <c:v>600</c:v>
                      </c:pt>
                      <c:pt idx="126">
                        <c:v>650</c:v>
                      </c:pt>
                      <c:pt idx="127">
                        <c:v>700</c:v>
                      </c:pt>
                      <c:pt idx="128">
                        <c:v>800</c:v>
                      </c:pt>
                      <c:pt idx="129">
                        <c:v>900</c:v>
                      </c:pt>
                      <c:pt idx="130">
                        <c:v>1000</c:v>
                      </c:pt>
                      <c:pt idx="131">
                        <c:v>1100</c:v>
                      </c:pt>
                      <c:pt idx="132">
                        <c:v>1200</c:v>
                      </c:pt>
                      <c:pt idx="133">
                        <c:v>1300</c:v>
                      </c:pt>
                      <c:pt idx="134">
                        <c:v>1400</c:v>
                      </c:pt>
                      <c:pt idx="135">
                        <c:v>1500</c:v>
                      </c:pt>
                      <c:pt idx="136">
                        <c:v>1600</c:v>
                      </c:pt>
                      <c:pt idx="137">
                        <c:v>1700</c:v>
                      </c:pt>
                      <c:pt idx="138">
                        <c:v>1800</c:v>
                      </c:pt>
                      <c:pt idx="139">
                        <c:v>2000</c:v>
                      </c:pt>
                      <c:pt idx="140">
                        <c:v>2250</c:v>
                      </c:pt>
                      <c:pt idx="141">
                        <c:v>2500</c:v>
                      </c:pt>
                      <c:pt idx="142">
                        <c:v>2750</c:v>
                      </c:pt>
                    </c:numCache>
                  </c:numRef>
                </c:xVal>
                <c:yVal>
                  <c:numRef>
                    <c:extLst>
                      <c:ext uri="{02D57815-91ED-43cb-92C2-25804820EDAC}">
                        <c15:formulaRef>
                          <c15:sqref>'19Ne'!$B$5:$EN$5</c15:sqref>
                        </c15:formulaRef>
                      </c:ext>
                    </c:extLst>
                    <c:numCache>
                      <c:formatCode>General</c:formatCode>
                      <c:ptCount val="143"/>
                      <c:pt idx="0">
                        <c:v>29.087999999999997</c:v>
                      </c:pt>
                      <c:pt idx="1">
                        <c:v>30.657999999999998</c:v>
                      </c:pt>
                      <c:pt idx="2">
                        <c:v>32.153999999999996</c:v>
                      </c:pt>
                      <c:pt idx="3">
                        <c:v>33.585000000000001</c:v>
                      </c:pt>
                      <c:pt idx="4">
                        <c:v>34.951999999999998</c:v>
                      </c:pt>
                      <c:pt idx="5">
                        <c:v>36.265999999999998</c:v>
                      </c:pt>
                      <c:pt idx="6">
                        <c:v>37.536000000000001</c:v>
                      </c:pt>
                      <c:pt idx="7">
                        <c:v>38.764000000000003</c:v>
                      </c:pt>
                      <c:pt idx="8">
                        <c:v>39.96</c:v>
                      </c:pt>
                      <c:pt idx="9">
                        <c:v>42.222999999999999</c:v>
                      </c:pt>
                      <c:pt idx="10">
                        <c:v>44.887</c:v>
                      </c:pt>
                      <c:pt idx="11">
                        <c:v>47.38</c:v>
                      </c:pt>
                      <c:pt idx="12">
                        <c:v>49.744999999999997</c:v>
                      </c:pt>
                      <c:pt idx="13">
                        <c:v>51.971000000000004</c:v>
                      </c:pt>
                      <c:pt idx="14">
                        <c:v>54.091000000000001</c:v>
                      </c:pt>
                      <c:pt idx="15">
                        <c:v>56.115000000000002</c:v>
                      </c:pt>
                      <c:pt idx="16">
                        <c:v>58.052999999999997</c:v>
                      </c:pt>
                      <c:pt idx="17">
                        <c:v>59.915999999999997</c:v>
                      </c:pt>
                      <c:pt idx="18">
                        <c:v>63.42</c:v>
                      </c:pt>
                      <c:pt idx="19">
                        <c:v>66.689000000000007</c:v>
                      </c:pt>
                      <c:pt idx="20">
                        <c:v>69.746000000000009</c:v>
                      </c:pt>
                      <c:pt idx="21">
                        <c:v>72.631</c:v>
                      </c:pt>
                      <c:pt idx="22">
                        <c:v>75.356999999999999</c:v>
                      </c:pt>
                      <c:pt idx="23">
                        <c:v>77.954000000000008</c:v>
                      </c:pt>
                      <c:pt idx="24">
                        <c:v>82.777000000000001</c:v>
                      </c:pt>
                      <c:pt idx="25">
                        <c:v>87.183999999999997</c:v>
                      </c:pt>
                      <c:pt idx="26">
                        <c:v>91.271000000000001</c:v>
                      </c:pt>
                      <c:pt idx="27">
                        <c:v>95.058999999999997</c:v>
                      </c:pt>
                      <c:pt idx="28">
                        <c:v>98.612000000000009</c:v>
                      </c:pt>
                      <c:pt idx="29">
                        <c:v>101.94199999999999</c:v>
                      </c:pt>
                      <c:pt idx="30">
                        <c:v>105.089</c:v>
                      </c:pt>
                      <c:pt idx="31">
                        <c:v>108.06599999999999</c:v>
                      </c:pt>
                      <c:pt idx="32">
                        <c:v>110.93300000000001</c:v>
                      </c:pt>
                      <c:pt idx="33">
                        <c:v>113.61099999999999</c:v>
                      </c:pt>
                      <c:pt idx="34">
                        <c:v>116.17999999999999</c:v>
                      </c:pt>
                      <c:pt idx="35">
                        <c:v>121</c:v>
                      </c:pt>
                      <c:pt idx="36">
                        <c:v>126.50999999999999</c:v>
                      </c:pt>
                      <c:pt idx="37">
                        <c:v>131.49</c:v>
                      </c:pt>
                      <c:pt idx="38">
                        <c:v>136.04</c:v>
                      </c:pt>
                      <c:pt idx="39">
                        <c:v>140.37</c:v>
                      </c:pt>
                      <c:pt idx="40">
                        <c:v>144.27000000000001</c:v>
                      </c:pt>
                      <c:pt idx="41">
                        <c:v>147.95999999999998</c:v>
                      </c:pt>
                      <c:pt idx="42">
                        <c:v>151.43</c:v>
                      </c:pt>
                      <c:pt idx="43">
                        <c:v>154.68</c:v>
                      </c:pt>
                      <c:pt idx="44">
                        <c:v>160.75</c:v>
                      </c:pt>
                      <c:pt idx="45">
                        <c:v>166.07</c:v>
                      </c:pt>
                      <c:pt idx="46">
                        <c:v>171.05</c:v>
                      </c:pt>
                      <c:pt idx="47">
                        <c:v>175.49</c:v>
                      </c:pt>
                      <c:pt idx="48">
                        <c:v>179.61</c:v>
                      </c:pt>
                      <c:pt idx="49">
                        <c:v>183.49</c:v>
                      </c:pt>
                      <c:pt idx="50">
                        <c:v>190.29999999999998</c:v>
                      </c:pt>
                      <c:pt idx="51">
                        <c:v>196.32</c:v>
                      </c:pt>
                      <c:pt idx="52">
                        <c:v>201.68</c:v>
                      </c:pt>
                      <c:pt idx="53">
                        <c:v>206.48000000000002</c:v>
                      </c:pt>
                      <c:pt idx="54">
                        <c:v>210.74</c:v>
                      </c:pt>
                      <c:pt idx="55">
                        <c:v>214.65</c:v>
                      </c:pt>
                      <c:pt idx="56">
                        <c:v>218.22</c:v>
                      </c:pt>
                      <c:pt idx="57">
                        <c:v>221.56</c:v>
                      </c:pt>
                      <c:pt idx="58">
                        <c:v>224.56</c:v>
                      </c:pt>
                      <c:pt idx="59">
                        <c:v>227.34</c:v>
                      </c:pt>
                      <c:pt idx="60">
                        <c:v>229.9</c:v>
                      </c:pt>
                      <c:pt idx="61">
                        <c:v>234.64</c:v>
                      </c:pt>
                      <c:pt idx="62">
                        <c:v>239.67000000000002</c:v>
                      </c:pt>
                      <c:pt idx="63">
                        <c:v>244</c:v>
                      </c:pt>
                      <c:pt idx="64">
                        <c:v>247.75</c:v>
                      </c:pt>
                      <c:pt idx="65">
                        <c:v>251.01</c:v>
                      </c:pt>
                      <c:pt idx="66">
                        <c:v>253.91</c:v>
                      </c:pt>
                      <c:pt idx="67">
                        <c:v>256.45</c:v>
                      </c:pt>
                      <c:pt idx="68">
                        <c:v>258.73</c:v>
                      </c:pt>
                      <c:pt idx="69">
                        <c:v>260.76</c:v>
                      </c:pt>
                      <c:pt idx="70">
                        <c:v>264.3</c:v>
                      </c:pt>
                      <c:pt idx="71">
                        <c:v>267.08999999999997</c:v>
                      </c:pt>
                      <c:pt idx="72">
                        <c:v>269.45999999999998</c:v>
                      </c:pt>
                      <c:pt idx="73">
                        <c:v>271.51</c:v>
                      </c:pt>
                      <c:pt idx="74">
                        <c:v>273.17</c:v>
                      </c:pt>
                      <c:pt idx="75">
                        <c:v>274.55</c:v>
                      </c:pt>
                      <c:pt idx="76">
                        <c:v>276.77</c:v>
                      </c:pt>
                      <c:pt idx="77">
                        <c:v>278.33999999999997</c:v>
                      </c:pt>
                      <c:pt idx="78">
                        <c:v>279.51</c:v>
                      </c:pt>
                      <c:pt idx="79">
                        <c:v>280.49</c:v>
                      </c:pt>
                      <c:pt idx="80">
                        <c:v>281.13</c:v>
                      </c:pt>
                      <c:pt idx="81">
                        <c:v>281.62</c:v>
                      </c:pt>
                      <c:pt idx="82">
                        <c:v>282.08999999999997</c:v>
                      </c:pt>
                      <c:pt idx="83">
                        <c:v>282.36</c:v>
                      </c:pt>
                      <c:pt idx="84">
                        <c:v>282.63</c:v>
                      </c:pt>
                      <c:pt idx="85">
                        <c:v>282.81</c:v>
                      </c:pt>
                      <c:pt idx="86">
                        <c:v>283.01</c:v>
                      </c:pt>
                      <c:pt idx="87">
                        <c:v>283.39999999999998</c:v>
                      </c:pt>
                      <c:pt idx="88">
                        <c:v>283.7</c:v>
                      </c:pt>
                      <c:pt idx="89">
                        <c:v>284.10000000000002</c:v>
                      </c:pt>
                      <c:pt idx="90">
                        <c:v>284.5</c:v>
                      </c:pt>
                      <c:pt idx="91">
                        <c:v>285.10000000000002</c:v>
                      </c:pt>
                      <c:pt idx="92">
                        <c:v>285.60000000000002</c:v>
                      </c:pt>
                      <c:pt idx="93">
                        <c:v>286.39999999999998</c:v>
                      </c:pt>
                      <c:pt idx="94">
                        <c:v>287.10000000000002</c:v>
                      </c:pt>
                      <c:pt idx="95">
                        <c:v>292.29999999999995</c:v>
                      </c:pt>
                      <c:pt idx="96">
                        <c:v>301.60000000000002</c:v>
                      </c:pt>
                      <c:pt idx="97">
                        <c:v>307.89999999999998</c:v>
                      </c:pt>
                      <c:pt idx="98">
                        <c:v>312.39999999999998</c:v>
                      </c:pt>
                      <c:pt idx="99">
                        <c:v>315.5</c:v>
                      </c:pt>
                      <c:pt idx="100">
                        <c:v>317.8</c:v>
                      </c:pt>
                      <c:pt idx="101">
                        <c:v>319.60000000000002</c:v>
                      </c:pt>
                      <c:pt idx="102">
                        <c:v>322.2</c:v>
                      </c:pt>
                      <c:pt idx="103">
                        <c:v>324.32</c:v>
                      </c:pt>
                      <c:pt idx="104">
                        <c:v>326.43</c:v>
                      </c:pt>
                      <c:pt idx="105">
                        <c:v>328.7</c:v>
                      </c:pt>
                      <c:pt idx="106">
                        <c:v>331.23</c:v>
                      </c:pt>
                      <c:pt idx="107">
                        <c:v>334.2</c:v>
                      </c:pt>
                      <c:pt idx="108">
                        <c:v>337.56</c:v>
                      </c:pt>
                      <c:pt idx="109">
                        <c:v>341.14</c:v>
                      </c:pt>
                      <c:pt idx="110">
                        <c:v>344.99</c:v>
                      </c:pt>
                      <c:pt idx="111">
                        <c:v>349.19</c:v>
                      </c:pt>
                      <c:pt idx="112">
                        <c:v>353.5</c:v>
                      </c:pt>
                      <c:pt idx="113">
                        <c:v>362.55</c:v>
                      </c:pt>
                      <c:pt idx="114">
                        <c:v>374.43</c:v>
                      </c:pt>
                      <c:pt idx="115">
                        <c:v>386.8</c:v>
                      </c:pt>
                      <c:pt idx="116">
                        <c:v>399.40999999999997</c:v>
                      </c:pt>
                      <c:pt idx="117">
                        <c:v>412.15000000000003</c:v>
                      </c:pt>
                      <c:pt idx="118">
                        <c:v>425.22999999999996</c:v>
                      </c:pt>
                      <c:pt idx="119">
                        <c:v>438.28999999999996</c:v>
                      </c:pt>
                      <c:pt idx="120">
                        <c:v>451.49</c:v>
                      </c:pt>
                      <c:pt idx="121">
                        <c:v>464.79</c:v>
                      </c:pt>
                      <c:pt idx="122">
                        <c:v>491.07</c:v>
                      </c:pt>
                      <c:pt idx="123">
                        <c:v>516.97</c:v>
                      </c:pt>
                      <c:pt idx="124">
                        <c:v>542.15</c:v>
                      </c:pt>
                      <c:pt idx="125">
                        <c:v>566.53</c:v>
                      </c:pt>
                      <c:pt idx="126">
                        <c:v>589.96</c:v>
                      </c:pt>
                      <c:pt idx="127">
                        <c:v>612.68999999999994</c:v>
                      </c:pt>
                      <c:pt idx="128">
                        <c:v>655.6099999999999</c:v>
                      </c:pt>
                      <c:pt idx="129">
                        <c:v>695.8</c:v>
                      </c:pt>
                      <c:pt idx="130">
                        <c:v>733.53</c:v>
                      </c:pt>
                      <c:pt idx="131">
                        <c:v>769.33</c:v>
                      </c:pt>
                      <c:pt idx="132">
                        <c:v>803.31999999999994</c:v>
                      </c:pt>
                      <c:pt idx="133">
                        <c:v>835.87</c:v>
                      </c:pt>
                      <c:pt idx="134">
                        <c:v>867.25</c:v>
                      </c:pt>
                      <c:pt idx="135">
                        <c:v>897.44</c:v>
                      </c:pt>
                      <c:pt idx="136">
                        <c:v>926.62</c:v>
                      </c:pt>
                      <c:pt idx="137">
                        <c:v>954.96</c:v>
                      </c:pt>
                      <c:pt idx="138">
                        <c:v>982.38</c:v>
                      </c:pt>
                      <c:pt idx="139">
                        <c:v>1034.76</c:v>
                      </c:pt>
                      <c:pt idx="140">
                        <c:v>1096.71</c:v>
                      </c:pt>
                      <c:pt idx="141">
                        <c:v>1152.8420000000001</c:v>
                      </c:pt>
                      <c:pt idx="142">
                        <c:v>1206.116</c:v>
                      </c:pt>
                    </c:numCache>
                  </c:numRef>
                </c:yVal>
                <c:smooth val="1"/>
                <c:extLst>
                  <c:ext xmlns:c16="http://schemas.microsoft.com/office/drawing/2014/chart" uri="{C3380CC4-5D6E-409C-BE32-E72D297353CC}">
                    <c16:uniqueId val="{00000001-EAE5-4BFC-88EE-31D254B5F73E}"/>
                  </c:ext>
                </c:extLst>
              </c15:ser>
            </c15:filteredScatterSeries>
            <c15:filteredScatterSeries>
              <c15:ser>
                <c:idx val="1"/>
                <c:order val="2"/>
                <c:tx>
                  <c:v>Myalr</c:v>
                </c:tx>
                <c:spPr>
                  <a:ln w="19050" cap="rnd">
                    <a:solidFill>
                      <a:schemeClr val="accent2"/>
                    </a:solidFill>
                    <a:round/>
                  </a:ln>
                  <a:effectLst/>
                </c:spPr>
                <c:marker>
                  <c:symbol val="circle"/>
                  <c:size val="2"/>
                  <c:spPr>
                    <a:solidFill>
                      <a:schemeClr val="accent2"/>
                    </a:solidFill>
                    <a:ln w="9525">
                      <a:solidFill>
                        <a:schemeClr val="accent5"/>
                      </a:solidFill>
                    </a:ln>
                    <a:effectLst/>
                  </c:spPr>
                </c:marker>
                <c:xVal>
                  <c:numRef>
                    <c:extLst xmlns:c15="http://schemas.microsoft.com/office/drawing/2012/chart">
                      <c:ext xmlns:c15="http://schemas.microsoft.com/office/drawing/2012/chart" uri="{02D57815-91ED-43cb-92C2-25804820EDAC}">
                        <c15:formulaRef>
                          <c15:sqref>'19Ne'!$B$4:$EN$4</c15:sqref>
                        </c15:formulaRef>
                      </c:ext>
                    </c:extLst>
                    <c:numCache>
                      <c:formatCode>General</c:formatCode>
                      <c:ptCount val="143"/>
                      <c:pt idx="0">
                        <c:v>9.9999900000000003E-3</c:v>
                      </c:pt>
                      <c:pt idx="1">
                        <c:v>1.09999E-2</c:v>
                      </c:pt>
                      <c:pt idx="2">
                        <c:v>1.1999900000000001E-2</c:v>
                      </c:pt>
                      <c:pt idx="3">
                        <c:v>1.29999E-2</c:v>
                      </c:pt>
                      <c:pt idx="4">
                        <c:v>1.3999900000000001E-2</c:v>
                      </c:pt>
                      <c:pt idx="5">
                        <c:v>1.49999E-2</c:v>
                      </c:pt>
                      <c:pt idx="6">
                        <c:v>1.5999900000000001E-2</c:v>
                      </c:pt>
                      <c:pt idx="7">
                        <c:v>1.6999900000000002E-2</c:v>
                      </c:pt>
                      <c:pt idx="8">
                        <c:v>1.7999899999999999E-2</c:v>
                      </c:pt>
                      <c:pt idx="9">
                        <c:v>1.9999900000000001E-2</c:v>
                      </c:pt>
                      <c:pt idx="10">
                        <c:v>2.24999E-2</c:v>
                      </c:pt>
                      <c:pt idx="11">
                        <c:v>2.4999899999999999E-2</c:v>
                      </c:pt>
                      <c:pt idx="12">
                        <c:v>2.7499900000000001E-2</c:v>
                      </c:pt>
                      <c:pt idx="13">
                        <c:v>2.9999899999999999E-2</c:v>
                      </c:pt>
                      <c:pt idx="14">
                        <c:v>3.2499899999999998E-2</c:v>
                      </c:pt>
                      <c:pt idx="15">
                        <c:v>3.4999899999999994E-2</c:v>
                      </c:pt>
                      <c:pt idx="16">
                        <c:v>3.7499899999999996E-2</c:v>
                      </c:pt>
                      <c:pt idx="17">
                        <c:v>3.9999899999999998E-2</c:v>
                      </c:pt>
                      <c:pt idx="18">
                        <c:v>4.4999899999999995E-2</c:v>
                      </c:pt>
                      <c:pt idx="19">
                        <c:v>4.99999E-2</c:v>
                      </c:pt>
                      <c:pt idx="20">
                        <c:v>5.4999899999999997E-2</c:v>
                      </c:pt>
                      <c:pt idx="21">
                        <c:v>5.9999899999999995E-2</c:v>
                      </c:pt>
                      <c:pt idx="22">
                        <c:v>6.4999899999999999E-2</c:v>
                      </c:pt>
                      <c:pt idx="23">
                        <c:v>6.999989999999999E-2</c:v>
                      </c:pt>
                      <c:pt idx="24">
                        <c:v>7.9999899999999999E-2</c:v>
                      </c:pt>
                      <c:pt idx="25">
                        <c:v>8.9999899999999994E-2</c:v>
                      </c:pt>
                      <c:pt idx="26">
                        <c:v>9.9999900000000003E-2</c:v>
                      </c:pt>
                      <c:pt idx="27">
                        <c:v>0.11</c:v>
                      </c:pt>
                      <c:pt idx="28">
                        <c:v>0.12</c:v>
                      </c:pt>
                      <c:pt idx="29">
                        <c:v>0.13</c:v>
                      </c:pt>
                      <c:pt idx="30">
                        <c:v>0.13999899999999998</c:v>
                      </c:pt>
                      <c:pt idx="31">
                        <c:v>0.14999899999999999</c:v>
                      </c:pt>
                      <c:pt idx="32">
                        <c:v>0.159999</c:v>
                      </c:pt>
                      <c:pt idx="33">
                        <c:v>0.16999899999999998</c:v>
                      </c:pt>
                      <c:pt idx="34">
                        <c:v>0.17999899999999999</c:v>
                      </c:pt>
                      <c:pt idx="35">
                        <c:v>0.19999899999999998</c:v>
                      </c:pt>
                      <c:pt idx="36">
                        <c:v>0.224999</c:v>
                      </c:pt>
                      <c:pt idx="37">
                        <c:v>0.249999</c:v>
                      </c:pt>
                      <c:pt idx="38">
                        <c:v>0.27499900000000005</c:v>
                      </c:pt>
                      <c:pt idx="39">
                        <c:v>0.29999900000000002</c:v>
                      </c:pt>
                      <c:pt idx="40">
                        <c:v>0.32499900000000004</c:v>
                      </c:pt>
                      <c:pt idx="41">
                        <c:v>0.349999</c:v>
                      </c:pt>
                      <c:pt idx="42">
                        <c:v>0.37499900000000003</c:v>
                      </c:pt>
                      <c:pt idx="43">
                        <c:v>0.39999900000000005</c:v>
                      </c:pt>
                      <c:pt idx="44">
                        <c:v>0.44999900000000004</c:v>
                      </c:pt>
                      <c:pt idx="45">
                        <c:v>0.49999900000000003</c:v>
                      </c:pt>
                      <c:pt idx="46">
                        <c:v>0.54999900000000002</c:v>
                      </c:pt>
                      <c:pt idx="47">
                        <c:v>0.59999900000000006</c:v>
                      </c:pt>
                      <c:pt idx="48">
                        <c:v>0.64999899999999999</c:v>
                      </c:pt>
                      <c:pt idx="49">
                        <c:v>0.69999900000000004</c:v>
                      </c:pt>
                      <c:pt idx="50">
                        <c:v>0.79999900000000002</c:v>
                      </c:pt>
                      <c:pt idx="51">
                        <c:v>0.89999899999999999</c:v>
                      </c:pt>
                      <c:pt idx="52">
                        <c:v>0.99999899999999997</c:v>
                      </c:pt>
                      <c:pt idx="53">
                        <c:v>1.1000000000000001</c:v>
                      </c:pt>
                      <c:pt idx="54">
                        <c:v>1.2</c:v>
                      </c:pt>
                      <c:pt idx="55">
                        <c:v>1.3</c:v>
                      </c:pt>
                      <c:pt idx="56">
                        <c:v>1.4</c:v>
                      </c:pt>
                      <c:pt idx="57">
                        <c:v>1.5</c:v>
                      </c:pt>
                      <c:pt idx="58">
                        <c:v>1.6</c:v>
                      </c:pt>
                      <c:pt idx="59">
                        <c:v>1.7</c:v>
                      </c:pt>
                      <c:pt idx="60">
                        <c:v>1.8</c:v>
                      </c:pt>
                      <c:pt idx="61">
                        <c:v>2</c:v>
                      </c:pt>
                      <c:pt idx="62">
                        <c:v>2.25</c:v>
                      </c:pt>
                      <c:pt idx="63">
                        <c:v>2.5</c:v>
                      </c:pt>
                      <c:pt idx="64">
                        <c:v>2.75</c:v>
                      </c:pt>
                      <c:pt idx="65">
                        <c:v>3</c:v>
                      </c:pt>
                      <c:pt idx="66">
                        <c:v>3.25</c:v>
                      </c:pt>
                      <c:pt idx="67">
                        <c:v>3.5</c:v>
                      </c:pt>
                      <c:pt idx="68">
                        <c:v>3.75</c:v>
                      </c:pt>
                      <c:pt idx="69">
                        <c:v>4</c:v>
                      </c:pt>
                      <c:pt idx="70">
                        <c:v>4.5</c:v>
                      </c:pt>
                      <c:pt idx="71">
                        <c:v>5</c:v>
                      </c:pt>
                      <c:pt idx="72">
                        <c:v>5.5</c:v>
                      </c:pt>
                      <c:pt idx="73">
                        <c:v>6</c:v>
                      </c:pt>
                      <c:pt idx="74">
                        <c:v>6.5</c:v>
                      </c:pt>
                      <c:pt idx="75">
                        <c:v>7</c:v>
                      </c:pt>
                      <c:pt idx="76">
                        <c:v>8</c:v>
                      </c:pt>
                      <c:pt idx="77">
                        <c:v>9</c:v>
                      </c:pt>
                      <c:pt idx="78">
                        <c:v>10</c:v>
                      </c:pt>
                      <c:pt idx="79">
                        <c:v>11</c:v>
                      </c:pt>
                      <c:pt idx="80">
                        <c:v>12</c:v>
                      </c:pt>
                      <c:pt idx="81">
                        <c:v>13</c:v>
                      </c:pt>
                      <c:pt idx="82">
                        <c:v>14</c:v>
                      </c:pt>
                      <c:pt idx="83">
                        <c:v>15</c:v>
                      </c:pt>
                      <c:pt idx="84">
                        <c:v>16</c:v>
                      </c:pt>
                      <c:pt idx="85">
                        <c:v>17</c:v>
                      </c:pt>
                      <c:pt idx="86">
                        <c:v>18</c:v>
                      </c:pt>
                      <c:pt idx="87">
                        <c:v>20</c:v>
                      </c:pt>
                      <c:pt idx="88">
                        <c:v>22.5</c:v>
                      </c:pt>
                      <c:pt idx="89">
                        <c:v>25</c:v>
                      </c:pt>
                      <c:pt idx="90">
                        <c:v>27.5</c:v>
                      </c:pt>
                      <c:pt idx="91">
                        <c:v>30</c:v>
                      </c:pt>
                      <c:pt idx="92">
                        <c:v>32.5</c:v>
                      </c:pt>
                      <c:pt idx="93">
                        <c:v>35</c:v>
                      </c:pt>
                      <c:pt idx="94">
                        <c:v>37.5</c:v>
                      </c:pt>
                      <c:pt idx="95">
                        <c:v>40</c:v>
                      </c:pt>
                      <c:pt idx="96">
                        <c:v>45</c:v>
                      </c:pt>
                      <c:pt idx="97">
                        <c:v>50</c:v>
                      </c:pt>
                      <c:pt idx="98">
                        <c:v>55</c:v>
                      </c:pt>
                      <c:pt idx="99">
                        <c:v>60</c:v>
                      </c:pt>
                      <c:pt idx="100">
                        <c:v>65</c:v>
                      </c:pt>
                      <c:pt idx="101">
                        <c:v>70</c:v>
                      </c:pt>
                      <c:pt idx="102">
                        <c:v>80</c:v>
                      </c:pt>
                      <c:pt idx="103">
                        <c:v>90</c:v>
                      </c:pt>
                      <c:pt idx="104">
                        <c:v>100</c:v>
                      </c:pt>
                      <c:pt idx="105">
                        <c:v>110</c:v>
                      </c:pt>
                      <c:pt idx="106">
                        <c:v>120</c:v>
                      </c:pt>
                      <c:pt idx="107">
                        <c:v>130</c:v>
                      </c:pt>
                      <c:pt idx="108">
                        <c:v>140</c:v>
                      </c:pt>
                      <c:pt idx="109">
                        <c:v>150</c:v>
                      </c:pt>
                      <c:pt idx="110">
                        <c:v>160</c:v>
                      </c:pt>
                      <c:pt idx="111">
                        <c:v>170</c:v>
                      </c:pt>
                      <c:pt idx="112">
                        <c:v>180</c:v>
                      </c:pt>
                      <c:pt idx="113">
                        <c:v>200</c:v>
                      </c:pt>
                      <c:pt idx="114">
                        <c:v>225</c:v>
                      </c:pt>
                      <c:pt idx="115">
                        <c:v>250</c:v>
                      </c:pt>
                      <c:pt idx="116">
                        <c:v>275</c:v>
                      </c:pt>
                      <c:pt idx="117">
                        <c:v>300</c:v>
                      </c:pt>
                      <c:pt idx="118">
                        <c:v>325</c:v>
                      </c:pt>
                      <c:pt idx="119">
                        <c:v>350</c:v>
                      </c:pt>
                      <c:pt idx="120">
                        <c:v>375</c:v>
                      </c:pt>
                      <c:pt idx="121">
                        <c:v>400</c:v>
                      </c:pt>
                      <c:pt idx="122">
                        <c:v>450</c:v>
                      </c:pt>
                      <c:pt idx="123">
                        <c:v>500</c:v>
                      </c:pt>
                      <c:pt idx="124">
                        <c:v>550</c:v>
                      </c:pt>
                      <c:pt idx="125">
                        <c:v>600</c:v>
                      </c:pt>
                      <c:pt idx="126">
                        <c:v>650</c:v>
                      </c:pt>
                      <c:pt idx="127">
                        <c:v>700</c:v>
                      </c:pt>
                      <c:pt idx="128">
                        <c:v>800</c:v>
                      </c:pt>
                      <c:pt idx="129">
                        <c:v>900</c:v>
                      </c:pt>
                      <c:pt idx="130">
                        <c:v>1000</c:v>
                      </c:pt>
                      <c:pt idx="131">
                        <c:v>1100</c:v>
                      </c:pt>
                      <c:pt idx="132">
                        <c:v>1200</c:v>
                      </c:pt>
                      <c:pt idx="133">
                        <c:v>1300</c:v>
                      </c:pt>
                      <c:pt idx="134">
                        <c:v>1400</c:v>
                      </c:pt>
                      <c:pt idx="135">
                        <c:v>1500</c:v>
                      </c:pt>
                      <c:pt idx="136">
                        <c:v>1600</c:v>
                      </c:pt>
                      <c:pt idx="137">
                        <c:v>1700</c:v>
                      </c:pt>
                      <c:pt idx="138">
                        <c:v>1800</c:v>
                      </c:pt>
                      <c:pt idx="139">
                        <c:v>2000</c:v>
                      </c:pt>
                      <c:pt idx="140">
                        <c:v>2250</c:v>
                      </c:pt>
                      <c:pt idx="141">
                        <c:v>2500</c:v>
                      </c:pt>
                      <c:pt idx="142">
                        <c:v>2750</c:v>
                      </c:pt>
                    </c:numCache>
                  </c:numRef>
                </c:xVal>
                <c:yVal>
                  <c:numRef>
                    <c:extLst xmlns:c15="http://schemas.microsoft.com/office/drawing/2012/chart">
                      <c:ext xmlns:c15="http://schemas.microsoft.com/office/drawing/2012/chart" uri="{02D57815-91ED-43cb-92C2-25804820EDAC}">
                        <c15:formulaRef>
                          <c15:sqref>'19Ne'!$B$5:$EN$5</c15:sqref>
                        </c15:formulaRef>
                      </c:ext>
                    </c:extLst>
                    <c:numCache>
                      <c:formatCode>General</c:formatCode>
                      <c:ptCount val="143"/>
                      <c:pt idx="0">
                        <c:v>29.087999999999997</c:v>
                      </c:pt>
                      <c:pt idx="1">
                        <c:v>30.657999999999998</c:v>
                      </c:pt>
                      <c:pt idx="2">
                        <c:v>32.153999999999996</c:v>
                      </c:pt>
                      <c:pt idx="3">
                        <c:v>33.585000000000001</c:v>
                      </c:pt>
                      <c:pt idx="4">
                        <c:v>34.951999999999998</c:v>
                      </c:pt>
                      <c:pt idx="5">
                        <c:v>36.265999999999998</c:v>
                      </c:pt>
                      <c:pt idx="6">
                        <c:v>37.536000000000001</c:v>
                      </c:pt>
                      <c:pt idx="7">
                        <c:v>38.764000000000003</c:v>
                      </c:pt>
                      <c:pt idx="8">
                        <c:v>39.96</c:v>
                      </c:pt>
                      <c:pt idx="9">
                        <c:v>42.222999999999999</c:v>
                      </c:pt>
                      <c:pt idx="10">
                        <c:v>44.887</c:v>
                      </c:pt>
                      <c:pt idx="11">
                        <c:v>47.38</c:v>
                      </c:pt>
                      <c:pt idx="12">
                        <c:v>49.744999999999997</c:v>
                      </c:pt>
                      <c:pt idx="13">
                        <c:v>51.971000000000004</c:v>
                      </c:pt>
                      <c:pt idx="14">
                        <c:v>54.091000000000001</c:v>
                      </c:pt>
                      <c:pt idx="15">
                        <c:v>56.115000000000002</c:v>
                      </c:pt>
                      <c:pt idx="16">
                        <c:v>58.052999999999997</c:v>
                      </c:pt>
                      <c:pt idx="17">
                        <c:v>59.915999999999997</c:v>
                      </c:pt>
                      <c:pt idx="18">
                        <c:v>63.42</c:v>
                      </c:pt>
                      <c:pt idx="19">
                        <c:v>66.689000000000007</c:v>
                      </c:pt>
                      <c:pt idx="20">
                        <c:v>69.746000000000009</c:v>
                      </c:pt>
                      <c:pt idx="21">
                        <c:v>72.631</c:v>
                      </c:pt>
                      <c:pt idx="22">
                        <c:v>75.356999999999999</c:v>
                      </c:pt>
                      <c:pt idx="23">
                        <c:v>77.954000000000008</c:v>
                      </c:pt>
                      <c:pt idx="24">
                        <c:v>82.777000000000001</c:v>
                      </c:pt>
                      <c:pt idx="25">
                        <c:v>87.183999999999997</c:v>
                      </c:pt>
                      <c:pt idx="26">
                        <c:v>91.271000000000001</c:v>
                      </c:pt>
                      <c:pt idx="27">
                        <c:v>95.058999999999997</c:v>
                      </c:pt>
                      <c:pt idx="28">
                        <c:v>98.612000000000009</c:v>
                      </c:pt>
                      <c:pt idx="29">
                        <c:v>101.94199999999999</c:v>
                      </c:pt>
                      <c:pt idx="30">
                        <c:v>105.089</c:v>
                      </c:pt>
                      <c:pt idx="31">
                        <c:v>108.06599999999999</c:v>
                      </c:pt>
                      <c:pt idx="32">
                        <c:v>110.93300000000001</c:v>
                      </c:pt>
                      <c:pt idx="33">
                        <c:v>113.61099999999999</c:v>
                      </c:pt>
                      <c:pt idx="34">
                        <c:v>116.17999999999999</c:v>
                      </c:pt>
                      <c:pt idx="35">
                        <c:v>121</c:v>
                      </c:pt>
                      <c:pt idx="36">
                        <c:v>126.50999999999999</c:v>
                      </c:pt>
                      <c:pt idx="37">
                        <c:v>131.49</c:v>
                      </c:pt>
                      <c:pt idx="38">
                        <c:v>136.04</c:v>
                      </c:pt>
                      <c:pt idx="39">
                        <c:v>140.37</c:v>
                      </c:pt>
                      <c:pt idx="40">
                        <c:v>144.27000000000001</c:v>
                      </c:pt>
                      <c:pt idx="41">
                        <c:v>147.95999999999998</c:v>
                      </c:pt>
                      <c:pt idx="42">
                        <c:v>151.43</c:v>
                      </c:pt>
                      <c:pt idx="43">
                        <c:v>154.68</c:v>
                      </c:pt>
                      <c:pt idx="44">
                        <c:v>160.75</c:v>
                      </c:pt>
                      <c:pt idx="45">
                        <c:v>166.07</c:v>
                      </c:pt>
                      <c:pt idx="46">
                        <c:v>171.05</c:v>
                      </c:pt>
                      <c:pt idx="47">
                        <c:v>175.49</c:v>
                      </c:pt>
                      <c:pt idx="48">
                        <c:v>179.61</c:v>
                      </c:pt>
                      <c:pt idx="49">
                        <c:v>183.49</c:v>
                      </c:pt>
                      <c:pt idx="50">
                        <c:v>190.29999999999998</c:v>
                      </c:pt>
                      <c:pt idx="51">
                        <c:v>196.32</c:v>
                      </c:pt>
                      <c:pt idx="52">
                        <c:v>201.68</c:v>
                      </c:pt>
                      <c:pt idx="53">
                        <c:v>206.48000000000002</c:v>
                      </c:pt>
                      <c:pt idx="54">
                        <c:v>210.74</c:v>
                      </c:pt>
                      <c:pt idx="55">
                        <c:v>214.65</c:v>
                      </c:pt>
                      <c:pt idx="56">
                        <c:v>218.22</c:v>
                      </c:pt>
                      <c:pt idx="57">
                        <c:v>221.56</c:v>
                      </c:pt>
                      <c:pt idx="58">
                        <c:v>224.56</c:v>
                      </c:pt>
                      <c:pt idx="59">
                        <c:v>227.34</c:v>
                      </c:pt>
                      <c:pt idx="60">
                        <c:v>229.9</c:v>
                      </c:pt>
                      <c:pt idx="61">
                        <c:v>234.64</c:v>
                      </c:pt>
                      <c:pt idx="62">
                        <c:v>239.67000000000002</c:v>
                      </c:pt>
                      <c:pt idx="63">
                        <c:v>244</c:v>
                      </c:pt>
                      <c:pt idx="64">
                        <c:v>247.75</c:v>
                      </c:pt>
                      <c:pt idx="65">
                        <c:v>251.01</c:v>
                      </c:pt>
                      <c:pt idx="66">
                        <c:v>253.91</c:v>
                      </c:pt>
                      <c:pt idx="67">
                        <c:v>256.45</c:v>
                      </c:pt>
                      <c:pt idx="68">
                        <c:v>258.73</c:v>
                      </c:pt>
                      <c:pt idx="69">
                        <c:v>260.76</c:v>
                      </c:pt>
                      <c:pt idx="70">
                        <c:v>264.3</c:v>
                      </c:pt>
                      <c:pt idx="71">
                        <c:v>267.08999999999997</c:v>
                      </c:pt>
                      <c:pt idx="72">
                        <c:v>269.45999999999998</c:v>
                      </c:pt>
                      <c:pt idx="73">
                        <c:v>271.51</c:v>
                      </c:pt>
                      <c:pt idx="74">
                        <c:v>273.17</c:v>
                      </c:pt>
                      <c:pt idx="75">
                        <c:v>274.55</c:v>
                      </c:pt>
                      <c:pt idx="76">
                        <c:v>276.77</c:v>
                      </c:pt>
                      <c:pt idx="77">
                        <c:v>278.33999999999997</c:v>
                      </c:pt>
                      <c:pt idx="78">
                        <c:v>279.51</c:v>
                      </c:pt>
                      <c:pt idx="79">
                        <c:v>280.49</c:v>
                      </c:pt>
                      <c:pt idx="80">
                        <c:v>281.13</c:v>
                      </c:pt>
                      <c:pt idx="81">
                        <c:v>281.62</c:v>
                      </c:pt>
                      <c:pt idx="82">
                        <c:v>282.08999999999997</c:v>
                      </c:pt>
                      <c:pt idx="83">
                        <c:v>282.36</c:v>
                      </c:pt>
                      <c:pt idx="84">
                        <c:v>282.63</c:v>
                      </c:pt>
                      <c:pt idx="85">
                        <c:v>282.81</c:v>
                      </c:pt>
                      <c:pt idx="86">
                        <c:v>283.01</c:v>
                      </c:pt>
                      <c:pt idx="87">
                        <c:v>283.39999999999998</c:v>
                      </c:pt>
                      <c:pt idx="88">
                        <c:v>283.7</c:v>
                      </c:pt>
                      <c:pt idx="89">
                        <c:v>284.10000000000002</c:v>
                      </c:pt>
                      <c:pt idx="90">
                        <c:v>284.5</c:v>
                      </c:pt>
                      <c:pt idx="91">
                        <c:v>285.10000000000002</c:v>
                      </c:pt>
                      <c:pt idx="92">
                        <c:v>285.60000000000002</c:v>
                      </c:pt>
                      <c:pt idx="93">
                        <c:v>286.39999999999998</c:v>
                      </c:pt>
                      <c:pt idx="94">
                        <c:v>287.10000000000002</c:v>
                      </c:pt>
                      <c:pt idx="95">
                        <c:v>292.29999999999995</c:v>
                      </c:pt>
                      <c:pt idx="96">
                        <c:v>301.60000000000002</c:v>
                      </c:pt>
                      <c:pt idx="97">
                        <c:v>307.89999999999998</c:v>
                      </c:pt>
                      <c:pt idx="98">
                        <c:v>312.39999999999998</c:v>
                      </c:pt>
                      <c:pt idx="99">
                        <c:v>315.5</c:v>
                      </c:pt>
                      <c:pt idx="100">
                        <c:v>317.8</c:v>
                      </c:pt>
                      <c:pt idx="101">
                        <c:v>319.60000000000002</c:v>
                      </c:pt>
                      <c:pt idx="102">
                        <c:v>322.2</c:v>
                      </c:pt>
                      <c:pt idx="103">
                        <c:v>324.32</c:v>
                      </c:pt>
                      <c:pt idx="104">
                        <c:v>326.43</c:v>
                      </c:pt>
                      <c:pt idx="105">
                        <c:v>328.7</c:v>
                      </c:pt>
                      <c:pt idx="106">
                        <c:v>331.23</c:v>
                      </c:pt>
                      <c:pt idx="107">
                        <c:v>334.2</c:v>
                      </c:pt>
                      <c:pt idx="108">
                        <c:v>337.56</c:v>
                      </c:pt>
                      <c:pt idx="109">
                        <c:v>341.14</c:v>
                      </c:pt>
                      <c:pt idx="110">
                        <c:v>344.99</c:v>
                      </c:pt>
                      <c:pt idx="111">
                        <c:v>349.19</c:v>
                      </c:pt>
                      <c:pt idx="112">
                        <c:v>353.5</c:v>
                      </c:pt>
                      <c:pt idx="113">
                        <c:v>362.55</c:v>
                      </c:pt>
                      <c:pt idx="114">
                        <c:v>374.43</c:v>
                      </c:pt>
                      <c:pt idx="115">
                        <c:v>386.8</c:v>
                      </c:pt>
                      <c:pt idx="116">
                        <c:v>399.40999999999997</c:v>
                      </c:pt>
                      <c:pt idx="117">
                        <c:v>412.15000000000003</c:v>
                      </c:pt>
                      <c:pt idx="118">
                        <c:v>425.22999999999996</c:v>
                      </c:pt>
                      <c:pt idx="119">
                        <c:v>438.28999999999996</c:v>
                      </c:pt>
                      <c:pt idx="120">
                        <c:v>451.49</c:v>
                      </c:pt>
                      <c:pt idx="121">
                        <c:v>464.79</c:v>
                      </c:pt>
                      <c:pt idx="122">
                        <c:v>491.07</c:v>
                      </c:pt>
                      <c:pt idx="123">
                        <c:v>516.97</c:v>
                      </c:pt>
                      <c:pt idx="124">
                        <c:v>542.15</c:v>
                      </c:pt>
                      <c:pt idx="125">
                        <c:v>566.53</c:v>
                      </c:pt>
                      <c:pt idx="126">
                        <c:v>589.96</c:v>
                      </c:pt>
                      <c:pt idx="127">
                        <c:v>612.68999999999994</c:v>
                      </c:pt>
                      <c:pt idx="128">
                        <c:v>655.6099999999999</c:v>
                      </c:pt>
                      <c:pt idx="129">
                        <c:v>695.8</c:v>
                      </c:pt>
                      <c:pt idx="130">
                        <c:v>733.53</c:v>
                      </c:pt>
                      <c:pt idx="131">
                        <c:v>769.33</c:v>
                      </c:pt>
                      <c:pt idx="132">
                        <c:v>803.31999999999994</c:v>
                      </c:pt>
                      <c:pt idx="133">
                        <c:v>835.87</c:v>
                      </c:pt>
                      <c:pt idx="134">
                        <c:v>867.25</c:v>
                      </c:pt>
                      <c:pt idx="135">
                        <c:v>897.44</c:v>
                      </c:pt>
                      <c:pt idx="136">
                        <c:v>926.62</c:v>
                      </c:pt>
                      <c:pt idx="137">
                        <c:v>954.96</c:v>
                      </c:pt>
                      <c:pt idx="138">
                        <c:v>982.38</c:v>
                      </c:pt>
                      <c:pt idx="139">
                        <c:v>1034.76</c:v>
                      </c:pt>
                      <c:pt idx="140">
                        <c:v>1096.71</c:v>
                      </c:pt>
                      <c:pt idx="141">
                        <c:v>1152.8420000000001</c:v>
                      </c:pt>
                      <c:pt idx="142">
                        <c:v>1206.116</c:v>
                      </c:pt>
                    </c:numCache>
                  </c:numRef>
                </c:yVal>
                <c:smooth val="1"/>
                <c:extLst xmlns:c15="http://schemas.microsoft.com/office/drawing/2012/chart">
                  <c:ext xmlns:c16="http://schemas.microsoft.com/office/drawing/2014/chart" uri="{C3380CC4-5D6E-409C-BE32-E72D297353CC}">
                    <c16:uniqueId val="{00000002-EAE5-4BFC-88EE-31D254B5F73E}"/>
                  </c:ext>
                </c:extLst>
              </c15:ser>
            </c15:filteredScatterSeries>
            <c15:filteredScatterSeries>
              <c15:ser>
                <c:idx val="0"/>
                <c:order val="3"/>
                <c:tx>
                  <c:v>Myalr</c:v>
                </c:tx>
                <c:spPr>
                  <a:ln w="19050" cap="rnd">
                    <a:solidFill>
                      <a:schemeClr val="accent5">
                        <a:lumMod val="50000"/>
                      </a:schemeClr>
                    </a:solidFill>
                    <a:round/>
                  </a:ln>
                  <a:effectLst/>
                </c:spPr>
                <c:marker>
                  <c:symbol val="circle"/>
                  <c:size val="3"/>
                  <c:spPr>
                    <a:solidFill>
                      <a:schemeClr val="accent1"/>
                    </a:solidFill>
                    <a:ln w="9525">
                      <a:solidFill>
                        <a:srgbClr val="002060"/>
                      </a:solidFill>
                    </a:ln>
                    <a:effectLst/>
                  </c:spPr>
                </c:marker>
                <c:xVal>
                  <c:numRef>
                    <c:extLst xmlns:c15="http://schemas.microsoft.com/office/drawing/2012/chart">
                      <c:ext xmlns:c15="http://schemas.microsoft.com/office/drawing/2012/chart" uri="{02D57815-91ED-43cb-92C2-25804820EDAC}">
                        <c15:formulaRef>
                          <c15:sqref>'19Ne'!$B$4:$EN$4</c15:sqref>
                        </c15:formulaRef>
                      </c:ext>
                    </c:extLst>
                    <c:numCache>
                      <c:formatCode>General</c:formatCode>
                      <c:ptCount val="143"/>
                      <c:pt idx="0">
                        <c:v>9.9999900000000003E-3</c:v>
                      </c:pt>
                      <c:pt idx="1">
                        <c:v>1.09999E-2</c:v>
                      </c:pt>
                      <c:pt idx="2">
                        <c:v>1.1999900000000001E-2</c:v>
                      </c:pt>
                      <c:pt idx="3">
                        <c:v>1.29999E-2</c:v>
                      </c:pt>
                      <c:pt idx="4">
                        <c:v>1.3999900000000001E-2</c:v>
                      </c:pt>
                      <c:pt idx="5">
                        <c:v>1.49999E-2</c:v>
                      </c:pt>
                      <c:pt idx="6">
                        <c:v>1.5999900000000001E-2</c:v>
                      </c:pt>
                      <c:pt idx="7">
                        <c:v>1.6999900000000002E-2</c:v>
                      </c:pt>
                      <c:pt idx="8">
                        <c:v>1.7999899999999999E-2</c:v>
                      </c:pt>
                      <c:pt idx="9">
                        <c:v>1.9999900000000001E-2</c:v>
                      </c:pt>
                      <c:pt idx="10">
                        <c:v>2.24999E-2</c:v>
                      </c:pt>
                      <c:pt idx="11">
                        <c:v>2.4999899999999999E-2</c:v>
                      </c:pt>
                      <c:pt idx="12">
                        <c:v>2.7499900000000001E-2</c:v>
                      </c:pt>
                      <c:pt idx="13">
                        <c:v>2.9999899999999999E-2</c:v>
                      </c:pt>
                      <c:pt idx="14">
                        <c:v>3.2499899999999998E-2</c:v>
                      </c:pt>
                      <c:pt idx="15">
                        <c:v>3.4999899999999994E-2</c:v>
                      </c:pt>
                      <c:pt idx="16">
                        <c:v>3.7499899999999996E-2</c:v>
                      </c:pt>
                      <c:pt idx="17">
                        <c:v>3.9999899999999998E-2</c:v>
                      </c:pt>
                      <c:pt idx="18">
                        <c:v>4.4999899999999995E-2</c:v>
                      </c:pt>
                      <c:pt idx="19">
                        <c:v>4.99999E-2</c:v>
                      </c:pt>
                      <c:pt idx="20">
                        <c:v>5.4999899999999997E-2</c:v>
                      </c:pt>
                      <c:pt idx="21">
                        <c:v>5.9999899999999995E-2</c:v>
                      </c:pt>
                      <c:pt idx="22">
                        <c:v>6.4999899999999999E-2</c:v>
                      </c:pt>
                      <c:pt idx="23">
                        <c:v>6.999989999999999E-2</c:v>
                      </c:pt>
                      <c:pt idx="24">
                        <c:v>7.9999899999999999E-2</c:v>
                      </c:pt>
                      <c:pt idx="25">
                        <c:v>8.9999899999999994E-2</c:v>
                      </c:pt>
                      <c:pt idx="26">
                        <c:v>9.9999900000000003E-2</c:v>
                      </c:pt>
                      <c:pt idx="27">
                        <c:v>0.11</c:v>
                      </c:pt>
                      <c:pt idx="28">
                        <c:v>0.12</c:v>
                      </c:pt>
                      <c:pt idx="29">
                        <c:v>0.13</c:v>
                      </c:pt>
                      <c:pt idx="30">
                        <c:v>0.13999899999999998</c:v>
                      </c:pt>
                      <c:pt idx="31">
                        <c:v>0.14999899999999999</c:v>
                      </c:pt>
                      <c:pt idx="32">
                        <c:v>0.159999</c:v>
                      </c:pt>
                      <c:pt idx="33">
                        <c:v>0.16999899999999998</c:v>
                      </c:pt>
                      <c:pt idx="34">
                        <c:v>0.17999899999999999</c:v>
                      </c:pt>
                      <c:pt idx="35">
                        <c:v>0.19999899999999998</c:v>
                      </c:pt>
                      <c:pt idx="36">
                        <c:v>0.224999</c:v>
                      </c:pt>
                      <c:pt idx="37">
                        <c:v>0.249999</c:v>
                      </c:pt>
                      <c:pt idx="38">
                        <c:v>0.27499900000000005</c:v>
                      </c:pt>
                      <c:pt idx="39">
                        <c:v>0.29999900000000002</c:v>
                      </c:pt>
                      <c:pt idx="40">
                        <c:v>0.32499900000000004</c:v>
                      </c:pt>
                      <c:pt idx="41">
                        <c:v>0.349999</c:v>
                      </c:pt>
                      <c:pt idx="42">
                        <c:v>0.37499900000000003</c:v>
                      </c:pt>
                      <c:pt idx="43">
                        <c:v>0.39999900000000005</c:v>
                      </c:pt>
                      <c:pt idx="44">
                        <c:v>0.44999900000000004</c:v>
                      </c:pt>
                      <c:pt idx="45">
                        <c:v>0.49999900000000003</c:v>
                      </c:pt>
                      <c:pt idx="46">
                        <c:v>0.54999900000000002</c:v>
                      </c:pt>
                      <c:pt idx="47">
                        <c:v>0.59999900000000006</c:v>
                      </c:pt>
                      <c:pt idx="48">
                        <c:v>0.64999899999999999</c:v>
                      </c:pt>
                      <c:pt idx="49">
                        <c:v>0.69999900000000004</c:v>
                      </c:pt>
                      <c:pt idx="50">
                        <c:v>0.79999900000000002</c:v>
                      </c:pt>
                      <c:pt idx="51">
                        <c:v>0.89999899999999999</c:v>
                      </c:pt>
                      <c:pt idx="52">
                        <c:v>0.99999899999999997</c:v>
                      </c:pt>
                      <c:pt idx="53">
                        <c:v>1.1000000000000001</c:v>
                      </c:pt>
                      <c:pt idx="54">
                        <c:v>1.2</c:v>
                      </c:pt>
                      <c:pt idx="55">
                        <c:v>1.3</c:v>
                      </c:pt>
                      <c:pt idx="56">
                        <c:v>1.4</c:v>
                      </c:pt>
                      <c:pt idx="57">
                        <c:v>1.5</c:v>
                      </c:pt>
                      <c:pt idx="58">
                        <c:v>1.6</c:v>
                      </c:pt>
                      <c:pt idx="59">
                        <c:v>1.7</c:v>
                      </c:pt>
                      <c:pt idx="60">
                        <c:v>1.8</c:v>
                      </c:pt>
                      <c:pt idx="61">
                        <c:v>2</c:v>
                      </c:pt>
                      <c:pt idx="62">
                        <c:v>2.25</c:v>
                      </c:pt>
                      <c:pt idx="63">
                        <c:v>2.5</c:v>
                      </c:pt>
                      <c:pt idx="64">
                        <c:v>2.75</c:v>
                      </c:pt>
                      <c:pt idx="65">
                        <c:v>3</c:v>
                      </c:pt>
                      <c:pt idx="66">
                        <c:v>3.25</c:v>
                      </c:pt>
                      <c:pt idx="67">
                        <c:v>3.5</c:v>
                      </c:pt>
                      <c:pt idx="68">
                        <c:v>3.75</c:v>
                      </c:pt>
                      <c:pt idx="69">
                        <c:v>4</c:v>
                      </c:pt>
                      <c:pt idx="70">
                        <c:v>4.5</c:v>
                      </c:pt>
                      <c:pt idx="71">
                        <c:v>5</c:v>
                      </c:pt>
                      <c:pt idx="72">
                        <c:v>5.5</c:v>
                      </c:pt>
                      <c:pt idx="73">
                        <c:v>6</c:v>
                      </c:pt>
                      <c:pt idx="74">
                        <c:v>6.5</c:v>
                      </c:pt>
                      <c:pt idx="75">
                        <c:v>7</c:v>
                      </c:pt>
                      <c:pt idx="76">
                        <c:v>8</c:v>
                      </c:pt>
                      <c:pt idx="77">
                        <c:v>9</c:v>
                      </c:pt>
                      <c:pt idx="78">
                        <c:v>10</c:v>
                      </c:pt>
                      <c:pt idx="79">
                        <c:v>11</c:v>
                      </c:pt>
                      <c:pt idx="80">
                        <c:v>12</c:v>
                      </c:pt>
                      <c:pt idx="81">
                        <c:v>13</c:v>
                      </c:pt>
                      <c:pt idx="82">
                        <c:v>14</c:v>
                      </c:pt>
                      <c:pt idx="83">
                        <c:v>15</c:v>
                      </c:pt>
                      <c:pt idx="84">
                        <c:v>16</c:v>
                      </c:pt>
                      <c:pt idx="85">
                        <c:v>17</c:v>
                      </c:pt>
                      <c:pt idx="86">
                        <c:v>18</c:v>
                      </c:pt>
                      <c:pt idx="87">
                        <c:v>20</c:v>
                      </c:pt>
                      <c:pt idx="88">
                        <c:v>22.5</c:v>
                      </c:pt>
                      <c:pt idx="89">
                        <c:v>25</c:v>
                      </c:pt>
                      <c:pt idx="90">
                        <c:v>27.5</c:v>
                      </c:pt>
                      <c:pt idx="91">
                        <c:v>30</c:v>
                      </c:pt>
                      <c:pt idx="92">
                        <c:v>32.5</c:v>
                      </c:pt>
                      <c:pt idx="93">
                        <c:v>35</c:v>
                      </c:pt>
                      <c:pt idx="94">
                        <c:v>37.5</c:v>
                      </c:pt>
                      <c:pt idx="95">
                        <c:v>40</c:v>
                      </c:pt>
                      <c:pt idx="96">
                        <c:v>45</c:v>
                      </c:pt>
                      <c:pt idx="97">
                        <c:v>50</c:v>
                      </c:pt>
                      <c:pt idx="98">
                        <c:v>55</c:v>
                      </c:pt>
                      <c:pt idx="99">
                        <c:v>60</c:v>
                      </c:pt>
                      <c:pt idx="100">
                        <c:v>65</c:v>
                      </c:pt>
                      <c:pt idx="101">
                        <c:v>70</c:v>
                      </c:pt>
                      <c:pt idx="102">
                        <c:v>80</c:v>
                      </c:pt>
                      <c:pt idx="103">
                        <c:v>90</c:v>
                      </c:pt>
                      <c:pt idx="104">
                        <c:v>100</c:v>
                      </c:pt>
                      <c:pt idx="105">
                        <c:v>110</c:v>
                      </c:pt>
                      <c:pt idx="106">
                        <c:v>120</c:v>
                      </c:pt>
                      <c:pt idx="107">
                        <c:v>130</c:v>
                      </c:pt>
                      <c:pt idx="108">
                        <c:v>140</c:v>
                      </c:pt>
                      <c:pt idx="109">
                        <c:v>150</c:v>
                      </c:pt>
                      <c:pt idx="110">
                        <c:v>160</c:v>
                      </c:pt>
                      <c:pt idx="111">
                        <c:v>170</c:v>
                      </c:pt>
                      <c:pt idx="112">
                        <c:v>180</c:v>
                      </c:pt>
                      <c:pt idx="113">
                        <c:v>200</c:v>
                      </c:pt>
                      <c:pt idx="114">
                        <c:v>225</c:v>
                      </c:pt>
                      <c:pt idx="115">
                        <c:v>250</c:v>
                      </c:pt>
                      <c:pt idx="116">
                        <c:v>275</c:v>
                      </c:pt>
                      <c:pt idx="117">
                        <c:v>300</c:v>
                      </c:pt>
                      <c:pt idx="118">
                        <c:v>325</c:v>
                      </c:pt>
                      <c:pt idx="119">
                        <c:v>350</c:v>
                      </c:pt>
                      <c:pt idx="120">
                        <c:v>375</c:v>
                      </c:pt>
                      <c:pt idx="121">
                        <c:v>400</c:v>
                      </c:pt>
                      <c:pt idx="122">
                        <c:v>450</c:v>
                      </c:pt>
                      <c:pt idx="123">
                        <c:v>500</c:v>
                      </c:pt>
                      <c:pt idx="124">
                        <c:v>550</c:v>
                      </c:pt>
                      <c:pt idx="125">
                        <c:v>600</c:v>
                      </c:pt>
                      <c:pt idx="126">
                        <c:v>650</c:v>
                      </c:pt>
                      <c:pt idx="127">
                        <c:v>700</c:v>
                      </c:pt>
                      <c:pt idx="128">
                        <c:v>800</c:v>
                      </c:pt>
                      <c:pt idx="129">
                        <c:v>900</c:v>
                      </c:pt>
                      <c:pt idx="130">
                        <c:v>1000</c:v>
                      </c:pt>
                      <c:pt idx="131">
                        <c:v>1100</c:v>
                      </c:pt>
                      <c:pt idx="132">
                        <c:v>1200</c:v>
                      </c:pt>
                      <c:pt idx="133">
                        <c:v>1300</c:v>
                      </c:pt>
                      <c:pt idx="134">
                        <c:v>1400</c:v>
                      </c:pt>
                      <c:pt idx="135">
                        <c:v>1500</c:v>
                      </c:pt>
                      <c:pt idx="136">
                        <c:v>1600</c:v>
                      </c:pt>
                      <c:pt idx="137">
                        <c:v>1700</c:v>
                      </c:pt>
                      <c:pt idx="138">
                        <c:v>1800</c:v>
                      </c:pt>
                      <c:pt idx="139">
                        <c:v>2000</c:v>
                      </c:pt>
                      <c:pt idx="140">
                        <c:v>2250</c:v>
                      </c:pt>
                      <c:pt idx="141">
                        <c:v>2500</c:v>
                      </c:pt>
                      <c:pt idx="142">
                        <c:v>2750</c:v>
                      </c:pt>
                    </c:numCache>
                  </c:numRef>
                </c:xVal>
                <c:yVal>
                  <c:numRef>
                    <c:extLst xmlns:c15="http://schemas.microsoft.com/office/drawing/2012/chart">
                      <c:ext xmlns:c15="http://schemas.microsoft.com/office/drawing/2012/chart" uri="{02D57815-91ED-43cb-92C2-25804820EDAC}">
                        <c15:formulaRef>
                          <c15:sqref>'19Ne'!$B$5:$EN$5</c15:sqref>
                        </c15:formulaRef>
                      </c:ext>
                    </c:extLst>
                    <c:numCache>
                      <c:formatCode>General</c:formatCode>
                      <c:ptCount val="143"/>
                      <c:pt idx="0">
                        <c:v>29.087999999999997</c:v>
                      </c:pt>
                      <c:pt idx="1">
                        <c:v>30.657999999999998</c:v>
                      </c:pt>
                      <c:pt idx="2">
                        <c:v>32.153999999999996</c:v>
                      </c:pt>
                      <c:pt idx="3">
                        <c:v>33.585000000000001</c:v>
                      </c:pt>
                      <c:pt idx="4">
                        <c:v>34.951999999999998</c:v>
                      </c:pt>
                      <c:pt idx="5">
                        <c:v>36.265999999999998</c:v>
                      </c:pt>
                      <c:pt idx="6">
                        <c:v>37.536000000000001</c:v>
                      </c:pt>
                      <c:pt idx="7">
                        <c:v>38.764000000000003</c:v>
                      </c:pt>
                      <c:pt idx="8">
                        <c:v>39.96</c:v>
                      </c:pt>
                      <c:pt idx="9">
                        <c:v>42.222999999999999</c:v>
                      </c:pt>
                      <c:pt idx="10">
                        <c:v>44.887</c:v>
                      </c:pt>
                      <c:pt idx="11">
                        <c:v>47.38</c:v>
                      </c:pt>
                      <c:pt idx="12">
                        <c:v>49.744999999999997</c:v>
                      </c:pt>
                      <c:pt idx="13">
                        <c:v>51.971000000000004</c:v>
                      </c:pt>
                      <c:pt idx="14">
                        <c:v>54.091000000000001</c:v>
                      </c:pt>
                      <c:pt idx="15">
                        <c:v>56.115000000000002</c:v>
                      </c:pt>
                      <c:pt idx="16">
                        <c:v>58.052999999999997</c:v>
                      </c:pt>
                      <c:pt idx="17">
                        <c:v>59.915999999999997</c:v>
                      </c:pt>
                      <c:pt idx="18">
                        <c:v>63.42</c:v>
                      </c:pt>
                      <c:pt idx="19">
                        <c:v>66.689000000000007</c:v>
                      </c:pt>
                      <c:pt idx="20">
                        <c:v>69.746000000000009</c:v>
                      </c:pt>
                      <c:pt idx="21">
                        <c:v>72.631</c:v>
                      </c:pt>
                      <c:pt idx="22">
                        <c:v>75.356999999999999</c:v>
                      </c:pt>
                      <c:pt idx="23">
                        <c:v>77.954000000000008</c:v>
                      </c:pt>
                      <c:pt idx="24">
                        <c:v>82.777000000000001</c:v>
                      </c:pt>
                      <c:pt idx="25">
                        <c:v>87.183999999999997</c:v>
                      </c:pt>
                      <c:pt idx="26">
                        <c:v>91.271000000000001</c:v>
                      </c:pt>
                      <c:pt idx="27">
                        <c:v>95.058999999999997</c:v>
                      </c:pt>
                      <c:pt idx="28">
                        <c:v>98.612000000000009</c:v>
                      </c:pt>
                      <c:pt idx="29">
                        <c:v>101.94199999999999</c:v>
                      </c:pt>
                      <c:pt idx="30">
                        <c:v>105.089</c:v>
                      </c:pt>
                      <c:pt idx="31">
                        <c:v>108.06599999999999</c:v>
                      </c:pt>
                      <c:pt idx="32">
                        <c:v>110.93300000000001</c:v>
                      </c:pt>
                      <c:pt idx="33">
                        <c:v>113.61099999999999</c:v>
                      </c:pt>
                      <c:pt idx="34">
                        <c:v>116.17999999999999</c:v>
                      </c:pt>
                      <c:pt idx="35">
                        <c:v>121</c:v>
                      </c:pt>
                      <c:pt idx="36">
                        <c:v>126.50999999999999</c:v>
                      </c:pt>
                      <c:pt idx="37">
                        <c:v>131.49</c:v>
                      </c:pt>
                      <c:pt idx="38">
                        <c:v>136.04</c:v>
                      </c:pt>
                      <c:pt idx="39">
                        <c:v>140.37</c:v>
                      </c:pt>
                      <c:pt idx="40">
                        <c:v>144.27000000000001</c:v>
                      </c:pt>
                      <c:pt idx="41">
                        <c:v>147.95999999999998</c:v>
                      </c:pt>
                      <c:pt idx="42">
                        <c:v>151.43</c:v>
                      </c:pt>
                      <c:pt idx="43">
                        <c:v>154.68</c:v>
                      </c:pt>
                      <c:pt idx="44">
                        <c:v>160.75</c:v>
                      </c:pt>
                      <c:pt idx="45">
                        <c:v>166.07</c:v>
                      </c:pt>
                      <c:pt idx="46">
                        <c:v>171.05</c:v>
                      </c:pt>
                      <c:pt idx="47">
                        <c:v>175.49</c:v>
                      </c:pt>
                      <c:pt idx="48">
                        <c:v>179.61</c:v>
                      </c:pt>
                      <c:pt idx="49">
                        <c:v>183.49</c:v>
                      </c:pt>
                      <c:pt idx="50">
                        <c:v>190.29999999999998</c:v>
                      </c:pt>
                      <c:pt idx="51">
                        <c:v>196.32</c:v>
                      </c:pt>
                      <c:pt idx="52">
                        <c:v>201.68</c:v>
                      </c:pt>
                      <c:pt idx="53">
                        <c:v>206.48000000000002</c:v>
                      </c:pt>
                      <c:pt idx="54">
                        <c:v>210.74</c:v>
                      </c:pt>
                      <c:pt idx="55">
                        <c:v>214.65</c:v>
                      </c:pt>
                      <c:pt idx="56">
                        <c:v>218.22</c:v>
                      </c:pt>
                      <c:pt idx="57">
                        <c:v>221.56</c:v>
                      </c:pt>
                      <c:pt idx="58">
                        <c:v>224.56</c:v>
                      </c:pt>
                      <c:pt idx="59">
                        <c:v>227.34</c:v>
                      </c:pt>
                      <c:pt idx="60">
                        <c:v>229.9</c:v>
                      </c:pt>
                      <c:pt idx="61">
                        <c:v>234.64</c:v>
                      </c:pt>
                      <c:pt idx="62">
                        <c:v>239.67000000000002</c:v>
                      </c:pt>
                      <c:pt idx="63">
                        <c:v>244</c:v>
                      </c:pt>
                      <c:pt idx="64">
                        <c:v>247.75</c:v>
                      </c:pt>
                      <c:pt idx="65">
                        <c:v>251.01</c:v>
                      </c:pt>
                      <c:pt idx="66">
                        <c:v>253.91</c:v>
                      </c:pt>
                      <c:pt idx="67">
                        <c:v>256.45</c:v>
                      </c:pt>
                      <c:pt idx="68">
                        <c:v>258.73</c:v>
                      </c:pt>
                      <c:pt idx="69">
                        <c:v>260.76</c:v>
                      </c:pt>
                      <c:pt idx="70">
                        <c:v>264.3</c:v>
                      </c:pt>
                      <c:pt idx="71">
                        <c:v>267.08999999999997</c:v>
                      </c:pt>
                      <c:pt idx="72">
                        <c:v>269.45999999999998</c:v>
                      </c:pt>
                      <c:pt idx="73">
                        <c:v>271.51</c:v>
                      </c:pt>
                      <c:pt idx="74">
                        <c:v>273.17</c:v>
                      </c:pt>
                      <c:pt idx="75">
                        <c:v>274.55</c:v>
                      </c:pt>
                      <c:pt idx="76">
                        <c:v>276.77</c:v>
                      </c:pt>
                      <c:pt idx="77">
                        <c:v>278.33999999999997</c:v>
                      </c:pt>
                      <c:pt idx="78">
                        <c:v>279.51</c:v>
                      </c:pt>
                      <c:pt idx="79">
                        <c:v>280.49</c:v>
                      </c:pt>
                      <c:pt idx="80">
                        <c:v>281.13</c:v>
                      </c:pt>
                      <c:pt idx="81">
                        <c:v>281.62</c:v>
                      </c:pt>
                      <c:pt idx="82">
                        <c:v>282.08999999999997</c:v>
                      </c:pt>
                      <c:pt idx="83">
                        <c:v>282.36</c:v>
                      </c:pt>
                      <c:pt idx="84">
                        <c:v>282.63</c:v>
                      </c:pt>
                      <c:pt idx="85">
                        <c:v>282.81</c:v>
                      </c:pt>
                      <c:pt idx="86">
                        <c:v>283.01</c:v>
                      </c:pt>
                      <c:pt idx="87">
                        <c:v>283.39999999999998</c:v>
                      </c:pt>
                      <c:pt idx="88">
                        <c:v>283.7</c:v>
                      </c:pt>
                      <c:pt idx="89">
                        <c:v>284.10000000000002</c:v>
                      </c:pt>
                      <c:pt idx="90">
                        <c:v>284.5</c:v>
                      </c:pt>
                      <c:pt idx="91">
                        <c:v>285.10000000000002</c:v>
                      </c:pt>
                      <c:pt idx="92">
                        <c:v>285.60000000000002</c:v>
                      </c:pt>
                      <c:pt idx="93">
                        <c:v>286.39999999999998</c:v>
                      </c:pt>
                      <c:pt idx="94">
                        <c:v>287.10000000000002</c:v>
                      </c:pt>
                      <c:pt idx="95">
                        <c:v>292.29999999999995</c:v>
                      </c:pt>
                      <c:pt idx="96">
                        <c:v>301.60000000000002</c:v>
                      </c:pt>
                      <c:pt idx="97">
                        <c:v>307.89999999999998</c:v>
                      </c:pt>
                      <c:pt idx="98">
                        <c:v>312.39999999999998</c:v>
                      </c:pt>
                      <c:pt idx="99">
                        <c:v>315.5</c:v>
                      </c:pt>
                      <c:pt idx="100">
                        <c:v>317.8</c:v>
                      </c:pt>
                      <c:pt idx="101">
                        <c:v>319.60000000000002</c:v>
                      </c:pt>
                      <c:pt idx="102">
                        <c:v>322.2</c:v>
                      </c:pt>
                      <c:pt idx="103">
                        <c:v>324.32</c:v>
                      </c:pt>
                      <c:pt idx="104">
                        <c:v>326.43</c:v>
                      </c:pt>
                      <c:pt idx="105">
                        <c:v>328.7</c:v>
                      </c:pt>
                      <c:pt idx="106">
                        <c:v>331.23</c:v>
                      </c:pt>
                      <c:pt idx="107">
                        <c:v>334.2</c:v>
                      </c:pt>
                      <c:pt idx="108">
                        <c:v>337.56</c:v>
                      </c:pt>
                      <c:pt idx="109">
                        <c:v>341.14</c:v>
                      </c:pt>
                      <c:pt idx="110">
                        <c:v>344.99</c:v>
                      </c:pt>
                      <c:pt idx="111">
                        <c:v>349.19</c:v>
                      </c:pt>
                      <c:pt idx="112">
                        <c:v>353.5</c:v>
                      </c:pt>
                      <c:pt idx="113">
                        <c:v>362.55</c:v>
                      </c:pt>
                      <c:pt idx="114">
                        <c:v>374.43</c:v>
                      </c:pt>
                      <c:pt idx="115">
                        <c:v>386.8</c:v>
                      </c:pt>
                      <c:pt idx="116">
                        <c:v>399.40999999999997</c:v>
                      </c:pt>
                      <c:pt idx="117">
                        <c:v>412.15000000000003</c:v>
                      </c:pt>
                      <c:pt idx="118">
                        <c:v>425.22999999999996</c:v>
                      </c:pt>
                      <c:pt idx="119">
                        <c:v>438.28999999999996</c:v>
                      </c:pt>
                      <c:pt idx="120">
                        <c:v>451.49</c:v>
                      </c:pt>
                      <c:pt idx="121">
                        <c:v>464.79</c:v>
                      </c:pt>
                      <c:pt idx="122">
                        <c:v>491.07</c:v>
                      </c:pt>
                      <c:pt idx="123">
                        <c:v>516.97</c:v>
                      </c:pt>
                      <c:pt idx="124">
                        <c:v>542.15</c:v>
                      </c:pt>
                      <c:pt idx="125">
                        <c:v>566.53</c:v>
                      </c:pt>
                      <c:pt idx="126">
                        <c:v>589.96</c:v>
                      </c:pt>
                      <c:pt idx="127">
                        <c:v>612.68999999999994</c:v>
                      </c:pt>
                      <c:pt idx="128">
                        <c:v>655.6099999999999</c:v>
                      </c:pt>
                      <c:pt idx="129">
                        <c:v>695.8</c:v>
                      </c:pt>
                      <c:pt idx="130">
                        <c:v>733.53</c:v>
                      </c:pt>
                      <c:pt idx="131">
                        <c:v>769.33</c:v>
                      </c:pt>
                      <c:pt idx="132">
                        <c:v>803.31999999999994</c:v>
                      </c:pt>
                      <c:pt idx="133">
                        <c:v>835.87</c:v>
                      </c:pt>
                      <c:pt idx="134">
                        <c:v>867.25</c:v>
                      </c:pt>
                      <c:pt idx="135">
                        <c:v>897.44</c:v>
                      </c:pt>
                      <c:pt idx="136">
                        <c:v>926.62</c:v>
                      </c:pt>
                      <c:pt idx="137">
                        <c:v>954.96</c:v>
                      </c:pt>
                      <c:pt idx="138">
                        <c:v>982.38</c:v>
                      </c:pt>
                      <c:pt idx="139">
                        <c:v>1034.76</c:v>
                      </c:pt>
                      <c:pt idx="140">
                        <c:v>1096.71</c:v>
                      </c:pt>
                      <c:pt idx="141">
                        <c:v>1152.8420000000001</c:v>
                      </c:pt>
                      <c:pt idx="142">
                        <c:v>1206.116</c:v>
                      </c:pt>
                    </c:numCache>
                  </c:numRef>
                </c:yVal>
                <c:smooth val="1"/>
                <c:extLst xmlns:c15="http://schemas.microsoft.com/office/drawing/2012/chart">
                  <c:ext xmlns:c16="http://schemas.microsoft.com/office/drawing/2014/chart" uri="{C3380CC4-5D6E-409C-BE32-E72D297353CC}">
                    <c16:uniqueId val="{00000003-EAE5-4BFC-88EE-31D254B5F73E}"/>
                  </c:ext>
                </c:extLst>
              </c15:ser>
            </c15:filteredScatterSeries>
          </c:ext>
        </c:extLst>
      </c:scatterChart>
      <c:valAx>
        <c:axId val="733378168"/>
        <c:scaling>
          <c:orientation val="minMax"/>
          <c:max val="10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t>SP_Energy (keV)</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733393848"/>
        <c:crosses val="autoZero"/>
        <c:crossBetween val="midCat"/>
      </c:valAx>
      <c:valAx>
        <c:axId val="733393848"/>
        <c:scaling>
          <c:orientation val="minMax"/>
          <c:max val="4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t>SP_dEdx (keV/</a:t>
                </a:r>
                <a:r>
                  <a:rPr lang="el-GR"/>
                  <a:t>μ</a:t>
                </a:r>
                <a:r>
                  <a:rPr lang="en-US"/>
                  <a:t>m)</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733378168"/>
        <c:crosses val="autoZero"/>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200">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t>19Ne in Polyvinyltoluene</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1"/>
          <c:order val="0"/>
          <c:tx>
            <c:v>Myalr</c:v>
          </c:tx>
          <c:spPr>
            <a:ln w="12700" cap="rnd">
              <a:solidFill>
                <a:schemeClr val="accent5">
                  <a:lumMod val="50000"/>
                </a:schemeClr>
              </a:solidFill>
              <a:round/>
            </a:ln>
            <a:effectLst/>
          </c:spPr>
          <c:marker>
            <c:symbol val="circle"/>
            <c:size val="3"/>
            <c:spPr>
              <a:solidFill>
                <a:schemeClr val="accent5">
                  <a:lumMod val="50000"/>
                </a:schemeClr>
              </a:solidFill>
              <a:ln w="9525">
                <a:solidFill>
                  <a:schemeClr val="accent5">
                    <a:lumMod val="50000"/>
                  </a:schemeClr>
                </a:solidFill>
              </a:ln>
              <a:effectLst/>
            </c:spPr>
          </c:marker>
          <c:xVal>
            <c:numRef>
              <c:f>'19Ne'!$B$4:$EN$4</c:f>
              <c:numCache>
                <c:formatCode>General</c:formatCode>
                <c:ptCount val="143"/>
                <c:pt idx="0">
                  <c:v>9.9999900000000003E-3</c:v>
                </c:pt>
                <c:pt idx="1">
                  <c:v>1.09999E-2</c:v>
                </c:pt>
                <c:pt idx="2">
                  <c:v>1.1999900000000001E-2</c:v>
                </c:pt>
                <c:pt idx="3">
                  <c:v>1.29999E-2</c:v>
                </c:pt>
                <c:pt idx="4">
                  <c:v>1.3999900000000001E-2</c:v>
                </c:pt>
                <c:pt idx="5">
                  <c:v>1.49999E-2</c:v>
                </c:pt>
                <c:pt idx="6">
                  <c:v>1.5999900000000001E-2</c:v>
                </c:pt>
                <c:pt idx="7">
                  <c:v>1.6999900000000002E-2</c:v>
                </c:pt>
                <c:pt idx="8">
                  <c:v>1.7999899999999999E-2</c:v>
                </c:pt>
                <c:pt idx="9">
                  <c:v>1.9999900000000001E-2</c:v>
                </c:pt>
                <c:pt idx="10">
                  <c:v>2.24999E-2</c:v>
                </c:pt>
                <c:pt idx="11">
                  <c:v>2.4999899999999999E-2</c:v>
                </c:pt>
                <c:pt idx="12">
                  <c:v>2.7499900000000001E-2</c:v>
                </c:pt>
                <c:pt idx="13">
                  <c:v>2.9999899999999999E-2</c:v>
                </c:pt>
                <c:pt idx="14">
                  <c:v>3.2499899999999998E-2</c:v>
                </c:pt>
                <c:pt idx="15">
                  <c:v>3.4999899999999994E-2</c:v>
                </c:pt>
                <c:pt idx="16">
                  <c:v>3.7499899999999996E-2</c:v>
                </c:pt>
                <c:pt idx="17">
                  <c:v>3.9999899999999998E-2</c:v>
                </c:pt>
                <c:pt idx="18">
                  <c:v>4.4999899999999995E-2</c:v>
                </c:pt>
                <c:pt idx="19">
                  <c:v>4.99999E-2</c:v>
                </c:pt>
                <c:pt idx="20">
                  <c:v>5.4999899999999997E-2</c:v>
                </c:pt>
                <c:pt idx="21">
                  <c:v>5.9999899999999995E-2</c:v>
                </c:pt>
                <c:pt idx="22">
                  <c:v>6.4999899999999999E-2</c:v>
                </c:pt>
                <c:pt idx="23">
                  <c:v>6.999989999999999E-2</c:v>
                </c:pt>
                <c:pt idx="24">
                  <c:v>7.9999899999999999E-2</c:v>
                </c:pt>
                <c:pt idx="25">
                  <c:v>8.9999899999999994E-2</c:v>
                </c:pt>
                <c:pt idx="26">
                  <c:v>9.9999900000000003E-2</c:v>
                </c:pt>
                <c:pt idx="27">
                  <c:v>0.11</c:v>
                </c:pt>
                <c:pt idx="28">
                  <c:v>0.12</c:v>
                </c:pt>
                <c:pt idx="29">
                  <c:v>0.13</c:v>
                </c:pt>
                <c:pt idx="30">
                  <c:v>0.13999899999999998</c:v>
                </c:pt>
                <c:pt idx="31">
                  <c:v>0.14999899999999999</c:v>
                </c:pt>
                <c:pt idx="32">
                  <c:v>0.159999</c:v>
                </c:pt>
                <c:pt idx="33">
                  <c:v>0.16999899999999998</c:v>
                </c:pt>
                <c:pt idx="34">
                  <c:v>0.17999899999999999</c:v>
                </c:pt>
                <c:pt idx="35">
                  <c:v>0.19999899999999998</c:v>
                </c:pt>
                <c:pt idx="36">
                  <c:v>0.224999</c:v>
                </c:pt>
                <c:pt idx="37">
                  <c:v>0.249999</c:v>
                </c:pt>
                <c:pt idx="38">
                  <c:v>0.27499900000000005</c:v>
                </c:pt>
                <c:pt idx="39">
                  <c:v>0.29999900000000002</c:v>
                </c:pt>
                <c:pt idx="40">
                  <c:v>0.32499900000000004</c:v>
                </c:pt>
                <c:pt idx="41">
                  <c:v>0.349999</c:v>
                </c:pt>
                <c:pt idx="42">
                  <c:v>0.37499900000000003</c:v>
                </c:pt>
                <c:pt idx="43">
                  <c:v>0.39999900000000005</c:v>
                </c:pt>
                <c:pt idx="44">
                  <c:v>0.44999900000000004</c:v>
                </c:pt>
                <c:pt idx="45">
                  <c:v>0.49999900000000003</c:v>
                </c:pt>
                <c:pt idx="46">
                  <c:v>0.54999900000000002</c:v>
                </c:pt>
                <c:pt idx="47">
                  <c:v>0.59999900000000006</c:v>
                </c:pt>
                <c:pt idx="48">
                  <c:v>0.64999899999999999</c:v>
                </c:pt>
                <c:pt idx="49">
                  <c:v>0.69999900000000004</c:v>
                </c:pt>
                <c:pt idx="50">
                  <c:v>0.79999900000000002</c:v>
                </c:pt>
                <c:pt idx="51">
                  <c:v>0.89999899999999999</c:v>
                </c:pt>
                <c:pt idx="52">
                  <c:v>0.99999899999999997</c:v>
                </c:pt>
                <c:pt idx="53">
                  <c:v>1.1000000000000001</c:v>
                </c:pt>
                <c:pt idx="54">
                  <c:v>1.2</c:v>
                </c:pt>
                <c:pt idx="55">
                  <c:v>1.3</c:v>
                </c:pt>
                <c:pt idx="56">
                  <c:v>1.4</c:v>
                </c:pt>
                <c:pt idx="57">
                  <c:v>1.5</c:v>
                </c:pt>
                <c:pt idx="58">
                  <c:v>1.6</c:v>
                </c:pt>
                <c:pt idx="59">
                  <c:v>1.7</c:v>
                </c:pt>
                <c:pt idx="60">
                  <c:v>1.8</c:v>
                </c:pt>
                <c:pt idx="61">
                  <c:v>2</c:v>
                </c:pt>
                <c:pt idx="62">
                  <c:v>2.25</c:v>
                </c:pt>
                <c:pt idx="63">
                  <c:v>2.5</c:v>
                </c:pt>
                <c:pt idx="64">
                  <c:v>2.75</c:v>
                </c:pt>
                <c:pt idx="65">
                  <c:v>3</c:v>
                </c:pt>
                <c:pt idx="66">
                  <c:v>3.25</c:v>
                </c:pt>
                <c:pt idx="67">
                  <c:v>3.5</c:v>
                </c:pt>
                <c:pt idx="68">
                  <c:v>3.75</c:v>
                </c:pt>
                <c:pt idx="69">
                  <c:v>4</c:v>
                </c:pt>
                <c:pt idx="70">
                  <c:v>4.5</c:v>
                </c:pt>
                <c:pt idx="71">
                  <c:v>5</c:v>
                </c:pt>
                <c:pt idx="72">
                  <c:v>5.5</c:v>
                </c:pt>
                <c:pt idx="73">
                  <c:v>6</c:v>
                </c:pt>
                <c:pt idx="74">
                  <c:v>6.5</c:v>
                </c:pt>
                <c:pt idx="75">
                  <c:v>7</c:v>
                </c:pt>
                <c:pt idx="76">
                  <c:v>8</c:v>
                </c:pt>
                <c:pt idx="77">
                  <c:v>9</c:v>
                </c:pt>
                <c:pt idx="78">
                  <c:v>10</c:v>
                </c:pt>
                <c:pt idx="79">
                  <c:v>11</c:v>
                </c:pt>
                <c:pt idx="80">
                  <c:v>12</c:v>
                </c:pt>
                <c:pt idx="81">
                  <c:v>13</c:v>
                </c:pt>
                <c:pt idx="82">
                  <c:v>14</c:v>
                </c:pt>
                <c:pt idx="83">
                  <c:v>15</c:v>
                </c:pt>
                <c:pt idx="84">
                  <c:v>16</c:v>
                </c:pt>
                <c:pt idx="85">
                  <c:v>17</c:v>
                </c:pt>
                <c:pt idx="86">
                  <c:v>18</c:v>
                </c:pt>
                <c:pt idx="87">
                  <c:v>20</c:v>
                </c:pt>
                <c:pt idx="88">
                  <c:v>22.5</c:v>
                </c:pt>
                <c:pt idx="89">
                  <c:v>25</c:v>
                </c:pt>
                <c:pt idx="90">
                  <c:v>27.5</c:v>
                </c:pt>
                <c:pt idx="91">
                  <c:v>30</c:v>
                </c:pt>
                <c:pt idx="92">
                  <c:v>32.5</c:v>
                </c:pt>
                <c:pt idx="93">
                  <c:v>35</c:v>
                </c:pt>
                <c:pt idx="94">
                  <c:v>37.5</c:v>
                </c:pt>
                <c:pt idx="95">
                  <c:v>40</c:v>
                </c:pt>
                <c:pt idx="96">
                  <c:v>45</c:v>
                </c:pt>
                <c:pt idx="97">
                  <c:v>50</c:v>
                </c:pt>
                <c:pt idx="98">
                  <c:v>55</c:v>
                </c:pt>
                <c:pt idx="99">
                  <c:v>60</c:v>
                </c:pt>
                <c:pt idx="100">
                  <c:v>65</c:v>
                </c:pt>
                <c:pt idx="101">
                  <c:v>70</c:v>
                </c:pt>
                <c:pt idx="102">
                  <c:v>80</c:v>
                </c:pt>
                <c:pt idx="103">
                  <c:v>90</c:v>
                </c:pt>
                <c:pt idx="104">
                  <c:v>100</c:v>
                </c:pt>
                <c:pt idx="105">
                  <c:v>110</c:v>
                </c:pt>
                <c:pt idx="106">
                  <c:v>120</c:v>
                </c:pt>
                <c:pt idx="107">
                  <c:v>130</c:v>
                </c:pt>
                <c:pt idx="108">
                  <c:v>140</c:v>
                </c:pt>
                <c:pt idx="109">
                  <c:v>150</c:v>
                </c:pt>
                <c:pt idx="110">
                  <c:v>160</c:v>
                </c:pt>
                <c:pt idx="111">
                  <c:v>170</c:v>
                </c:pt>
                <c:pt idx="112">
                  <c:v>180</c:v>
                </c:pt>
                <c:pt idx="113">
                  <c:v>200</c:v>
                </c:pt>
                <c:pt idx="114">
                  <c:v>225</c:v>
                </c:pt>
                <c:pt idx="115">
                  <c:v>250</c:v>
                </c:pt>
                <c:pt idx="116">
                  <c:v>275</c:v>
                </c:pt>
                <c:pt idx="117">
                  <c:v>300</c:v>
                </c:pt>
                <c:pt idx="118">
                  <c:v>325</c:v>
                </c:pt>
                <c:pt idx="119">
                  <c:v>350</c:v>
                </c:pt>
                <c:pt idx="120">
                  <c:v>375</c:v>
                </c:pt>
                <c:pt idx="121">
                  <c:v>400</c:v>
                </c:pt>
                <c:pt idx="122">
                  <c:v>450</c:v>
                </c:pt>
                <c:pt idx="123">
                  <c:v>500</c:v>
                </c:pt>
                <c:pt idx="124">
                  <c:v>550</c:v>
                </c:pt>
                <c:pt idx="125">
                  <c:v>600</c:v>
                </c:pt>
                <c:pt idx="126">
                  <c:v>650</c:v>
                </c:pt>
                <c:pt idx="127">
                  <c:v>700</c:v>
                </c:pt>
                <c:pt idx="128">
                  <c:v>800</c:v>
                </c:pt>
                <c:pt idx="129">
                  <c:v>900</c:v>
                </c:pt>
                <c:pt idx="130">
                  <c:v>1000</c:v>
                </c:pt>
                <c:pt idx="131">
                  <c:v>1100</c:v>
                </c:pt>
                <c:pt idx="132">
                  <c:v>1200</c:v>
                </c:pt>
                <c:pt idx="133">
                  <c:v>1300</c:v>
                </c:pt>
                <c:pt idx="134">
                  <c:v>1400</c:v>
                </c:pt>
                <c:pt idx="135">
                  <c:v>1500</c:v>
                </c:pt>
                <c:pt idx="136">
                  <c:v>1600</c:v>
                </c:pt>
                <c:pt idx="137">
                  <c:v>1700</c:v>
                </c:pt>
                <c:pt idx="138">
                  <c:v>1800</c:v>
                </c:pt>
                <c:pt idx="139">
                  <c:v>2000</c:v>
                </c:pt>
                <c:pt idx="140">
                  <c:v>2250</c:v>
                </c:pt>
                <c:pt idx="141">
                  <c:v>2500</c:v>
                </c:pt>
                <c:pt idx="142">
                  <c:v>2750</c:v>
                </c:pt>
              </c:numCache>
            </c:numRef>
          </c:xVal>
          <c:yVal>
            <c:numRef>
              <c:f>'19Ne'!$B$5:$EN$5</c:f>
              <c:numCache>
                <c:formatCode>General</c:formatCode>
                <c:ptCount val="143"/>
                <c:pt idx="0">
                  <c:v>29.087999999999997</c:v>
                </c:pt>
                <c:pt idx="1">
                  <c:v>30.657999999999998</c:v>
                </c:pt>
                <c:pt idx="2">
                  <c:v>32.153999999999996</c:v>
                </c:pt>
                <c:pt idx="3">
                  <c:v>33.585000000000001</c:v>
                </c:pt>
                <c:pt idx="4">
                  <c:v>34.951999999999998</c:v>
                </c:pt>
                <c:pt idx="5">
                  <c:v>36.265999999999998</c:v>
                </c:pt>
                <c:pt idx="6">
                  <c:v>37.536000000000001</c:v>
                </c:pt>
                <c:pt idx="7">
                  <c:v>38.764000000000003</c:v>
                </c:pt>
                <c:pt idx="8">
                  <c:v>39.96</c:v>
                </c:pt>
                <c:pt idx="9">
                  <c:v>42.222999999999999</c:v>
                </c:pt>
                <c:pt idx="10">
                  <c:v>44.887</c:v>
                </c:pt>
                <c:pt idx="11">
                  <c:v>47.38</c:v>
                </c:pt>
                <c:pt idx="12">
                  <c:v>49.744999999999997</c:v>
                </c:pt>
                <c:pt idx="13">
                  <c:v>51.971000000000004</c:v>
                </c:pt>
                <c:pt idx="14">
                  <c:v>54.091000000000001</c:v>
                </c:pt>
                <c:pt idx="15">
                  <c:v>56.115000000000002</c:v>
                </c:pt>
                <c:pt idx="16">
                  <c:v>58.052999999999997</c:v>
                </c:pt>
                <c:pt idx="17">
                  <c:v>59.915999999999997</c:v>
                </c:pt>
                <c:pt idx="18">
                  <c:v>63.42</c:v>
                </c:pt>
                <c:pt idx="19">
                  <c:v>66.689000000000007</c:v>
                </c:pt>
                <c:pt idx="20">
                  <c:v>69.746000000000009</c:v>
                </c:pt>
                <c:pt idx="21">
                  <c:v>72.631</c:v>
                </c:pt>
                <c:pt idx="22">
                  <c:v>75.356999999999999</c:v>
                </c:pt>
                <c:pt idx="23">
                  <c:v>77.954000000000008</c:v>
                </c:pt>
                <c:pt idx="24">
                  <c:v>82.777000000000001</c:v>
                </c:pt>
                <c:pt idx="25">
                  <c:v>87.183999999999997</c:v>
                </c:pt>
                <c:pt idx="26">
                  <c:v>91.271000000000001</c:v>
                </c:pt>
                <c:pt idx="27">
                  <c:v>95.058999999999997</c:v>
                </c:pt>
                <c:pt idx="28">
                  <c:v>98.612000000000009</c:v>
                </c:pt>
                <c:pt idx="29">
                  <c:v>101.94199999999999</c:v>
                </c:pt>
                <c:pt idx="30">
                  <c:v>105.089</c:v>
                </c:pt>
                <c:pt idx="31">
                  <c:v>108.06599999999999</c:v>
                </c:pt>
                <c:pt idx="32">
                  <c:v>110.93300000000001</c:v>
                </c:pt>
                <c:pt idx="33">
                  <c:v>113.61099999999999</c:v>
                </c:pt>
                <c:pt idx="34">
                  <c:v>116.17999999999999</c:v>
                </c:pt>
                <c:pt idx="35">
                  <c:v>121</c:v>
                </c:pt>
                <c:pt idx="36">
                  <c:v>126.50999999999999</c:v>
                </c:pt>
                <c:pt idx="37">
                  <c:v>131.49</c:v>
                </c:pt>
                <c:pt idx="38">
                  <c:v>136.04</c:v>
                </c:pt>
                <c:pt idx="39">
                  <c:v>140.37</c:v>
                </c:pt>
                <c:pt idx="40">
                  <c:v>144.27000000000001</c:v>
                </c:pt>
                <c:pt idx="41">
                  <c:v>147.95999999999998</c:v>
                </c:pt>
                <c:pt idx="42">
                  <c:v>151.43</c:v>
                </c:pt>
                <c:pt idx="43">
                  <c:v>154.68</c:v>
                </c:pt>
                <c:pt idx="44">
                  <c:v>160.75</c:v>
                </c:pt>
                <c:pt idx="45">
                  <c:v>166.07</c:v>
                </c:pt>
                <c:pt idx="46">
                  <c:v>171.05</c:v>
                </c:pt>
                <c:pt idx="47">
                  <c:v>175.49</c:v>
                </c:pt>
                <c:pt idx="48">
                  <c:v>179.61</c:v>
                </c:pt>
                <c:pt idx="49">
                  <c:v>183.49</c:v>
                </c:pt>
                <c:pt idx="50">
                  <c:v>190.29999999999998</c:v>
                </c:pt>
                <c:pt idx="51">
                  <c:v>196.32</c:v>
                </c:pt>
                <c:pt idx="52">
                  <c:v>201.68</c:v>
                </c:pt>
                <c:pt idx="53">
                  <c:v>206.48000000000002</c:v>
                </c:pt>
                <c:pt idx="54">
                  <c:v>210.74</c:v>
                </c:pt>
                <c:pt idx="55">
                  <c:v>214.65</c:v>
                </c:pt>
                <c:pt idx="56">
                  <c:v>218.22</c:v>
                </c:pt>
                <c:pt idx="57">
                  <c:v>221.56</c:v>
                </c:pt>
                <c:pt idx="58">
                  <c:v>224.56</c:v>
                </c:pt>
                <c:pt idx="59">
                  <c:v>227.34</c:v>
                </c:pt>
                <c:pt idx="60">
                  <c:v>229.9</c:v>
                </c:pt>
                <c:pt idx="61">
                  <c:v>234.64</c:v>
                </c:pt>
                <c:pt idx="62">
                  <c:v>239.67000000000002</c:v>
                </c:pt>
                <c:pt idx="63">
                  <c:v>244</c:v>
                </c:pt>
                <c:pt idx="64">
                  <c:v>247.75</c:v>
                </c:pt>
                <c:pt idx="65">
                  <c:v>251.01</c:v>
                </c:pt>
                <c:pt idx="66">
                  <c:v>253.91</c:v>
                </c:pt>
                <c:pt idx="67">
                  <c:v>256.45</c:v>
                </c:pt>
                <c:pt idx="68">
                  <c:v>258.73</c:v>
                </c:pt>
                <c:pt idx="69">
                  <c:v>260.76</c:v>
                </c:pt>
                <c:pt idx="70">
                  <c:v>264.3</c:v>
                </c:pt>
                <c:pt idx="71">
                  <c:v>267.08999999999997</c:v>
                </c:pt>
                <c:pt idx="72">
                  <c:v>269.45999999999998</c:v>
                </c:pt>
                <c:pt idx="73">
                  <c:v>271.51</c:v>
                </c:pt>
                <c:pt idx="74">
                  <c:v>273.17</c:v>
                </c:pt>
                <c:pt idx="75">
                  <c:v>274.55</c:v>
                </c:pt>
                <c:pt idx="76">
                  <c:v>276.77</c:v>
                </c:pt>
                <c:pt idx="77">
                  <c:v>278.33999999999997</c:v>
                </c:pt>
                <c:pt idx="78">
                  <c:v>279.51</c:v>
                </c:pt>
                <c:pt idx="79">
                  <c:v>280.49</c:v>
                </c:pt>
                <c:pt idx="80">
                  <c:v>281.13</c:v>
                </c:pt>
                <c:pt idx="81">
                  <c:v>281.62</c:v>
                </c:pt>
                <c:pt idx="82">
                  <c:v>282.08999999999997</c:v>
                </c:pt>
                <c:pt idx="83">
                  <c:v>282.36</c:v>
                </c:pt>
                <c:pt idx="84">
                  <c:v>282.63</c:v>
                </c:pt>
                <c:pt idx="85">
                  <c:v>282.81</c:v>
                </c:pt>
                <c:pt idx="86">
                  <c:v>283.01</c:v>
                </c:pt>
                <c:pt idx="87">
                  <c:v>283.39999999999998</c:v>
                </c:pt>
                <c:pt idx="88">
                  <c:v>283.7</c:v>
                </c:pt>
                <c:pt idx="89">
                  <c:v>284.10000000000002</c:v>
                </c:pt>
                <c:pt idx="90">
                  <c:v>284.5</c:v>
                </c:pt>
                <c:pt idx="91">
                  <c:v>285.10000000000002</c:v>
                </c:pt>
                <c:pt idx="92">
                  <c:v>285.60000000000002</c:v>
                </c:pt>
                <c:pt idx="93">
                  <c:v>286.39999999999998</c:v>
                </c:pt>
                <c:pt idx="94">
                  <c:v>287.10000000000002</c:v>
                </c:pt>
                <c:pt idx="95">
                  <c:v>292.29999999999995</c:v>
                </c:pt>
                <c:pt idx="96">
                  <c:v>301.60000000000002</c:v>
                </c:pt>
                <c:pt idx="97">
                  <c:v>307.89999999999998</c:v>
                </c:pt>
                <c:pt idx="98">
                  <c:v>312.39999999999998</c:v>
                </c:pt>
                <c:pt idx="99">
                  <c:v>315.5</c:v>
                </c:pt>
                <c:pt idx="100">
                  <c:v>317.8</c:v>
                </c:pt>
                <c:pt idx="101">
                  <c:v>319.60000000000002</c:v>
                </c:pt>
                <c:pt idx="102">
                  <c:v>322.2</c:v>
                </c:pt>
                <c:pt idx="103">
                  <c:v>324.32</c:v>
                </c:pt>
                <c:pt idx="104">
                  <c:v>326.43</c:v>
                </c:pt>
                <c:pt idx="105">
                  <c:v>328.7</c:v>
                </c:pt>
                <c:pt idx="106">
                  <c:v>331.23</c:v>
                </c:pt>
                <c:pt idx="107">
                  <c:v>334.2</c:v>
                </c:pt>
                <c:pt idx="108">
                  <c:v>337.56</c:v>
                </c:pt>
                <c:pt idx="109">
                  <c:v>341.14</c:v>
                </c:pt>
                <c:pt idx="110">
                  <c:v>344.99</c:v>
                </c:pt>
                <c:pt idx="111">
                  <c:v>349.19</c:v>
                </c:pt>
                <c:pt idx="112">
                  <c:v>353.5</c:v>
                </c:pt>
                <c:pt idx="113">
                  <c:v>362.55</c:v>
                </c:pt>
                <c:pt idx="114">
                  <c:v>374.43</c:v>
                </c:pt>
                <c:pt idx="115">
                  <c:v>386.8</c:v>
                </c:pt>
                <c:pt idx="116">
                  <c:v>399.40999999999997</c:v>
                </c:pt>
                <c:pt idx="117">
                  <c:v>412.15000000000003</c:v>
                </c:pt>
                <c:pt idx="118">
                  <c:v>425.22999999999996</c:v>
                </c:pt>
                <c:pt idx="119">
                  <c:v>438.28999999999996</c:v>
                </c:pt>
                <c:pt idx="120">
                  <c:v>451.49</c:v>
                </c:pt>
                <c:pt idx="121">
                  <c:v>464.79</c:v>
                </c:pt>
                <c:pt idx="122">
                  <c:v>491.07</c:v>
                </c:pt>
                <c:pt idx="123">
                  <c:v>516.97</c:v>
                </c:pt>
                <c:pt idx="124">
                  <c:v>542.15</c:v>
                </c:pt>
                <c:pt idx="125">
                  <c:v>566.53</c:v>
                </c:pt>
                <c:pt idx="126">
                  <c:v>589.96</c:v>
                </c:pt>
                <c:pt idx="127">
                  <c:v>612.68999999999994</c:v>
                </c:pt>
                <c:pt idx="128">
                  <c:v>655.6099999999999</c:v>
                </c:pt>
                <c:pt idx="129">
                  <c:v>695.8</c:v>
                </c:pt>
                <c:pt idx="130">
                  <c:v>733.53</c:v>
                </c:pt>
                <c:pt idx="131">
                  <c:v>769.33</c:v>
                </c:pt>
                <c:pt idx="132">
                  <c:v>803.31999999999994</c:v>
                </c:pt>
                <c:pt idx="133">
                  <c:v>835.87</c:v>
                </c:pt>
                <c:pt idx="134">
                  <c:v>867.25</c:v>
                </c:pt>
                <c:pt idx="135">
                  <c:v>897.44</c:v>
                </c:pt>
                <c:pt idx="136">
                  <c:v>926.62</c:v>
                </c:pt>
                <c:pt idx="137">
                  <c:v>954.96</c:v>
                </c:pt>
                <c:pt idx="138">
                  <c:v>982.38</c:v>
                </c:pt>
                <c:pt idx="139">
                  <c:v>1034.76</c:v>
                </c:pt>
                <c:pt idx="140">
                  <c:v>1096.71</c:v>
                </c:pt>
                <c:pt idx="141">
                  <c:v>1152.8420000000001</c:v>
                </c:pt>
                <c:pt idx="142">
                  <c:v>1206.116</c:v>
                </c:pt>
              </c:numCache>
            </c:numRef>
          </c:yVal>
          <c:smooth val="1"/>
          <c:extLst>
            <c:ext xmlns:c16="http://schemas.microsoft.com/office/drawing/2014/chart" uri="{C3380CC4-5D6E-409C-BE32-E72D297353CC}">
              <c16:uniqueId val="{00000000-8F7C-4DA6-A63D-BFA3D9DC9EC1}"/>
            </c:ext>
          </c:extLst>
        </c:ser>
        <c:dLbls>
          <c:showLegendKey val="0"/>
          <c:showVal val="0"/>
          <c:showCatName val="0"/>
          <c:showSerName val="0"/>
          <c:showPercent val="0"/>
          <c:showBubbleSize val="0"/>
        </c:dLbls>
        <c:axId val="733359352"/>
        <c:axId val="733355040"/>
        <c:extLst>
          <c:ext xmlns:c15="http://schemas.microsoft.com/office/drawing/2012/chart" uri="{02D57815-91ED-43cb-92C2-25804820EDAC}">
            <c15:filteredScatterSeries>
              <c15:ser>
                <c:idx val="0"/>
                <c:order val="1"/>
                <c:tx>
                  <c:v>Myalr</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extLst>
                      <c:ext uri="{02D57815-91ED-43cb-92C2-25804820EDAC}">
                        <c15:formulaRef>
                          <c15:sqref>'19Ne'!$B$4:$EN$4</c15:sqref>
                        </c15:formulaRef>
                      </c:ext>
                    </c:extLst>
                    <c:numCache>
                      <c:formatCode>General</c:formatCode>
                      <c:ptCount val="143"/>
                      <c:pt idx="0">
                        <c:v>9.9999900000000003E-3</c:v>
                      </c:pt>
                      <c:pt idx="1">
                        <c:v>1.09999E-2</c:v>
                      </c:pt>
                      <c:pt idx="2">
                        <c:v>1.1999900000000001E-2</c:v>
                      </c:pt>
                      <c:pt idx="3">
                        <c:v>1.29999E-2</c:v>
                      </c:pt>
                      <c:pt idx="4">
                        <c:v>1.3999900000000001E-2</c:v>
                      </c:pt>
                      <c:pt idx="5">
                        <c:v>1.49999E-2</c:v>
                      </c:pt>
                      <c:pt idx="6">
                        <c:v>1.5999900000000001E-2</c:v>
                      </c:pt>
                      <c:pt idx="7">
                        <c:v>1.6999900000000002E-2</c:v>
                      </c:pt>
                      <c:pt idx="8">
                        <c:v>1.7999899999999999E-2</c:v>
                      </c:pt>
                      <c:pt idx="9">
                        <c:v>1.9999900000000001E-2</c:v>
                      </c:pt>
                      <c:pt idx="10">
                        <c:v>2.24999E-2</c:v>
                      </c:pt>
                      <c:pt idx="11">
                        <c:v>2.4999899999999999E-2</c:v>
                      </c:pt>
                      <c:pt idx="12">
                        <c:v>2.7499900000000001E-2</c:v>
                      </c:pt>
                      <c:pt idx="13">
                        <c:v>2.9999899999999999E-2</c:v>
                      </c:pt>
                      <c:pt idx="14">
                        <c:v>3.2499899999999998E-2</c:v>
                      </c:pt>
                      <c:pt idx="15">
                        <c:v>3.4999899999999994E-2</c:v>
                      </c:pt>
                      <c:pt idx="16">
                        <c:v>3.7499899999999996E-2</c:v>
                      </c:pt>
                      <c:pt idx="17">
                        <c:v>3.9999899999999998E-2</c:v>
                      </c:pt>
                      <c:pt idx="18">
                        <c:v>4.4999899999999995E-2</c:v>
                      </c:pt>
                      <c:pt idx="19">
                        <c:v>4.99999E-2</c:v>
                      </c:pt>
                      <c:pt idx="20">
                        <c:v>5.4999899999999997E-2</c:v>
                      </c:pt>
                      <c:pt idx="21">
                        <c:v>5.9999899999999995E-2</c:v>
                      </c:pt>
                      <c:pt idx="22">
                        <c:v>6.4999899999999999E-2</c:v>
                      </c:pt>
                      <c:pt idx="23">
                        <c:v>6.999989999999999E-2</c:v>
                      </c:pt>
                      <c:pt idx="24">
                        <c:v>7.9999899999999999E-2</c:v>
                      </c:pt>
                      <c:pt idx="25">
                        <c:v>8.9999899999999994E-2</c:v>
                      </c:pt>
                      <c:pt idx="26">
                        <c:v>9.9999900000000003E-2</c:v>
                      </c:pt>
                      <c:pt idx="27">
                        <c:v>0.11</c:v>
                      </c:pt>
                      <c:pt idx="28">
                        <c:v>0.12</c:v>
                      </c:pt>
                      <c:pt idx="29">
                        <c:v>0.13</c:v>
                      </c:pt>
                      <c:pt idx="30">
                        <c:v>0.13999899999999998</c:v>
                      </c:pt>
                      <c:pt idx="31">
                        <c:v>0.14999899999999999</c:v>
                      </c:pt>
                      <c:pt idx="32">
                        <c:v>0.159999</c:v>
                      </c:pt>
                      <c:pt idx="33">
                        <c:v>0.16999899999999998</c:v>
                      </c:pt>
                      <c:pt idx="34">
                        <c:v>0.17999899999999999</c:v>
                      </c:pt>
                      <c:pt idx="35">
                        <c:v>0.19999899999999998</c:v>
                      </c:pt>
                      <c:pt idx="36">
                        <c:v>0.224999</c:v>
                      </c:pt>
                      <c:pt idx="37">
                        <c:v>0.249999</c:v>
                      </c:pt>
                      <c:pt idx="38">
                        <c:v>0.27499900000000005</c:v>
                      </c:pt>
                      <c:pt idx="39">
                        <c:v>0.29999900000000002</c:v>
                      </c:pt>
                      <c:pt idx="40">
                        <c:v>0.32499900000000004</c:v>
                      </c:pt>
                      <c:pt idx="41">
                        <c:v>0.349999</c:v>
                      </c:pt>
                      <c:pt idx="42">
                        <c:v>0.37499900000000003</c:v>
                      </c:pt>
                      <c:pt idx="43">
                        <c:v>0.39999900000000005</c:v>
                      </c:pt>
                      <c:pt idx="44">
                        <c:v>0.44999900000000004</c:v>
                      </c:pt>
                      <c:pt idx="45">
                        <c:v>0.49999900000000003</c:v>
                      </c:pt>
                      <c:pt idx="46">
                        <c:v>0.54999900000000002</c:v>
                      </c:pt>
                      <c:pt idx="47">
                        <c:v>0.59999900000000006</c:v>
                      </c:pt>
                      <c:pt idx="48">
                        <c:v>0.64999899999999999</c:v>
                      </c:pt>
                      <c:pt idx="49">
                        <c:v>0.69999900000000004</c:v>
                      </c:pt>
                      <c:pt idx="50">
                        <c:v>0.79999900000000002</c:v>
                      </c:pt>
                      <c:pt idx="51">
                        <c:v>0.89999899999999999</c:v>
                      </c:pt>
                      <c:pt idx="52">
                        <c:v>0.99999899999999997</c:v>
                      </c:pt>
                      <c:pt idx="53">
                        <c:v>1.1000000000000001</c:v>
                      </c:pt>
                      <c:pt idx="54">
                        <c:v>1.2</c:v>
                      </c:pt>
                      <c:pt idx="55">
                        <c:v>1.3</c:v>
                      </c:pt>
                      <c:pt idx="56">
                        <c:v>1.4</c:v>
                      </c:pt>
                      <c:pt idx="57">
                        <c:v>1.5</c:v>
                      </c:pt>
                      <c:pt idx="58">
                        <c:v>1.6</c:v>
                      </c:pt>
                      <c:pt idx="59">
                        <c:v>1.7</c:v>
                      </c:pt>
                      <c:pt idx="60">
                        <c:v>1.8</c:v>
                      </c:pt>
                      <c:pt idx="61">
                        <c:v>2</c:v>
                      </c:pt>
                      <c:pt idx="62">
                        <c:v>2.25</c:v>
                      </c:pt>
                      <c:pt idx="63">
                        <c:v>2.5</c:v>
                      </c:pt>
                      <c:pt idx="64">
                        <c:v>2.75</c:v>
                      </c:pt>
                      <c:pt idx="65">
                        <c:v>3</c:v>
                      </c:pt>
                      <c:pt idx="66">
                        <c:v>3.25</c:v>
                      </c:pt>
                      <c:pt idx="67">
                        <c:v>3.5</c:v>
                      </c:pt>
                      <c:pt idx="68">
                        <c:v>3.75</c:v>
                      </c:pt>
                      <c:pt idx="69">
                        <c:v>4</c:v>
                      </c:pt>
                      <c:pt idx="70">
                        <c:v>4.5</c:v>
                      </c:pt>
                      <c:pt idx="71">
                        <c:v>5</c:v>
                      </c:pt>
                      <c:pt idx="72">
                        <c:v>5.5</c:v>
                      </c:pt>
                      <c:pt idx="73">
                        <c:v>6</c:v>
                      </c:pt>
                      <c:pt idx="74">
                        <c:v>6.5</c:v>
                      </c:pt>
                      <c:pt idx="75">
                        <c:v>7</c:v>
                      </c:pt>
                      <c:pt idx="76">
                        <c:v>8</c:v>
                      </c:pt>
                      <c:pt idx="77">
                        <c:v>9</c:v>
                      </c:pt>
                      <c:pt idx="78">
                        <c:v>10</c:v>
                      </c:pt>
                      <c:pt idx="79">
                        <c:v>11</c:v>
                      </c:pt>
                      <c:pt idx="80">
                        <c:v>12</c:v>
                      </c:pt>
                      <c:pt idx="81">
                        <c:v>13</c:v>
                      </c:pt>
                      <c:pt idx="82">
                        <c:v>14</c:v>
                      </c:pt>
                      <c:pt idx="83">
                        <c:v>15</c:v>
                      </c:pt>
                      <c:pt idx="84">
                        <c:v>16</c:v>
                      </c:pt>
                      <c:pt idx="85">
                        <c:v>17</c:v>
                      </c:pt>
                      <c:pt idx="86">
                        <c:v>18</c:v>
                      </c:pt>
                      <c:pt idx="87">
                        <c:v>20</c:v>
                      </c:pt>
                      <c:pt idx="88">
                        <c:v>22.5</c:v>
                      </c:pt>
                      <c:pt idx="89">
                        <c:v>25</c:v>
                      </c:pt>
                      <c:pt idx="90">
                        <c:v>27.5</c:v>
                      </c:pt>
                      <c:pt idx="91">
                        <c:v>30</c:v>
                      </c:pt>
                      <c:pt idx="92">
                        <c:v>32.5</c:v>
                      </c:pt>
                      <c:pt idx="93">
                        <c:v>35</c:v>
                      </c:pt>
                      <c:pt idx="94">
                        <c:v>37.5</c:v>
                      </c:pt>
                      <c:pt idx="95">
                        <c:v>40</c:v>
                      </c:pt>
                      <c:pt idx="96">
                        <c:v>45</c:v>
                      </c:pt>
                      <c:pt idx="97">
                        <c:v>50</c:v>
                      </c:pt>
                      <c:pt idx="98">
                        <c:v>55</c:v>
                      </c:pt>
                      <c:pt idx="99">
                        <c:v>60</c:v>
                      </c:pt>
                      <c:pt idx="100">
                        <c:v>65</c:v>
                      </c:pt>
                      <c:pt idx="101">
                        <c:v>70</c:v>
                      </c:pt>
                      <c:pt idx="102">
                        <c:v>80</c:v>
                      </c:pt>
                      <c:pt idx="103">
                        <c:v>90</c:v>
                      </c:pt>
                      <c:pt idx="104">
                        <c:v>100</c:v>
                      </c:pt>
                      <c:pt idx="105">
                        <c:v>110</c:v>
                      </c:pt>
                      <c:pt idx="106">
                        <c:v>120</c:v>
                      </c:pt>
                      <c:pt idx="107">
                        <c:v>130</c:v>
                      </c:pt>
                      <c:pt idx="108">
                        <c:v>140</c:v>
                      </c:pt>
                      <c:pt idx="109">
                        <c:v>150</c:v>
                      </c:pt>
                      <c:pt idx="110">
                        <c:v>160</c:v>
                      </c:pt>
                      <c:pt idx="111">
                        <c:v>170</c:v>
                      </c:pt>
                      <c:pt idx="112">
                        <c:v>180</c:v>
                      </c:pt>
                      <c:pt idx="113">
                        <c:v>200</c:v>
                      </c:pt>
                      <c:pt idx="114">
                        <c:v>225</c:v>
                      </c:pt>
                      <c:pt idx="115">
                        <c:v>250</c:v>
                      </c:pt>
                      <c:pt idx="116">
                        <c:v>275</c:v>
                      </c:pt>
                      <c:pt idx="117">
                        <c:v>300</c:v>
                      </c:pt>
                      <c:pt idx="118">
                        <c:v>325</c:v>
                      </c:pt>
                      <c:pt idx="119">
                        <c:v>350</c:v>
                      </c:pt>
                      <c:pt idx="120">
                        <c:v>375</c:v>
                      </c:pt>
                      <c:pt idx="121">
                        <c:v>400</c:v>
                      </c:pt>
                      <c:pt idx="122">
                        <c:v>450</c:v>
                      </c:pt>
                      <c:pt idx="123">
                        <c:v>500</c:v>
                      </c:pt>
                      <c:pt idx="124">
                        <c:v>550</c:v>
                      </c:pt>
                      <c:pt idx="125">
                        <c:v>600</c:v>
                      </c:pt>
                      <c:pt idx="126">
                        <c:v>650</c:v>
                      </c:pt>
                      <c:pt idx="127">
                        <c:v>700</c:v>
                      </c:pt>
                      <c:pt idx="128">
                        <c:v>800</c:v>
                      </c:pt>
                      <c:pt idx="129">
                        <c:v>900</c:v>
                      </c:pt>
                      <c:pt idx="130">
                        <c:v>1000</c:v>
                      </c:pt>
                      <c:pt idx="131">
                        <c:v>1100</c:v>
                      </c:pt>
                      <c:pt idx="132">
                        <c:v>1200</c:v>
                      </c:pt>
                      <c:pt idx="133">
                        <c:v>1300</c:v>
                      </c:pt>
                      <c:pt idx="134">
                        <c:v>1400</c:v>
                      </c:pt>
                      <c:pt idx="135">
                        <c:v>1500</c:v>
                      </c:pt>
                      <c:pt idx="136">
                        <c:v>1600</c:v>
                      </c:pt>
                      <c:pt idx="137">
                        <c:v>1700</c:v>
                      </c:pt>
                      <c:pt idx="138">
                        <c:v>1800</c:v>
                      </c:pt>
                      <c:pt idx="139">
                        <c:v>2000</c:v>
                      </c:pt>
                      <c:pt idx="140">
                        <c:v>2250</c:v>
                      </c:pt>
                      <c:pt idx="141">
                        <c:v>2500</c:v>
                      </c:pt>
                      <c:pt idx="142">
                        <c:v>2750</c:v>
                      </c:pt>
                    </c:numCache>
                  </c:numRef>
                </c:xVal>
                <c:yVal>
                  <c:numRef>
                    <c:extLst>
                      <c:ext uri="{02D57815-91ED-43cb-92C2-25804820EDAC}">
                        <c15:formulaRef>
                          <c15:sqref>'19Ne'!$B$5:$EN$5</c15:sqref>
                        </c15:formulaRef>
                      </c:ext>
                    </c:extLst>
                    <c:numCache>
                      <c:formatCode>General</c:formatCode>
                      <c:ptCount val="143"/>
                      <c:pt idx="0">
                        <c:v>29.087999999999997</c:v>
                      </c:pt>
                      <c:pt idx="1">
                        <c:v>30.657999999999998</c:v>
                      </c:pt>
                      <c:pt idx="2">
                        <c:v>32.153999999999996</c:v>
                      </c:pt>
                      <c:pt idx="3">
                        <c:v>33.585000000000001</c:v>
                      </c:pt>
                      <c:pt idx="4">
                        <c:v>34.951999999999998</c:v>
                      </c:pt>
                      <c:pt idx="5">
                        <c:v>36.265999999999998</c:v>
                      </c:pt>
                      <c:pt idx="6">
                        <c:v>37.536000000000001</c:v>
                      </c:pt>
                      <c:pt idx="7">
                        <c:v>38.764000000000003</c:v>
                      </c:pt>
                      <c:pt idx="8">
                        <c:v>39.96</c:v>
                      </c:pt>
                      <c:pt idx="9">
                        <c:v>42.222999999999999</c:v>
                      </c:pt>
                      <c:pt idx="10">
                        <c:v>44.887</c:v>
                      </c:pt>
                      <c:pt idx="11">
                        <c:v>47.38</c:v>
                      </c:pt>
                      <c:pt idx="12">
                        <c:v>49.744999999999997</c:v>
                      </c:pt>
                      <c:pt idx="13">
                        <c:v>51.971000000000004</c:v>
                      </c:pt>
                      <c:pt idx="14">
                        <c:v>54.091000000000001</c:v>
                      </c:pt>
                      <c:pt idx="15">
                        <c:v>56.115000000000002</c:v>
                      </c:pt>
                      <c:pt idx="16">
                        <c:v>58.052999999999997</c:v>
                      </c:pt>
                      <c:pt idx="17">
                        <c:v>59.915999999999997</c:v>
                      </c:pt>
                      <c:pt idx="18">
                        <c:v>63.42</c:v>
                      </c:pt>
                      <c:pt idx="19">
                        <c:v>66.689000000000007</c:v>
                      </c:pt>
                      <c:pt idx="20">
                        <c:v>69.746000000000009</c:v>
                      </c:pt>
                      <c:pt idx="21">
                        <c:v>72.631</c:v>
                      </c:pt>
                      <c:pt idx="22">
                        <c:v>75.356999999999999</c:v>
                      </c:pt>
                      <c:pt idx="23">
                        <c:v>77.954000000000008</c:v>
                      </c:pt>
                      <c:pt idx="24">
                        <c:v>82.777000000000001</c:v>
                      </c:pt>
                      <c:pt idx="25">
                        <c:v>87.183999999999997</c:v>
                      </c:pt>
                      <c:pt idx="26">
                        <c:v>91.271000000000001</c:v>
                      </c:pt>
                      <c:pt idx="27">
                        <c:v>95.058999999999997</c:v>
                      </c:pt>
                      <c:pt idx="28">
                        <c:v>98.612000000000009</c:v>
                      </c:pt>
                      <c:pt idx="29">
                        <c:v>101.94199999999999</c:v>
                      </c:pt>
                      <c:pt idx="30">
                        <c:v>105.089</c:v>
                      </c:pt>
                      <c:pt idx="31">
                        <c:v>108.06599999999999</c:v>
                      </c:pt>
                      <c:pt idx="32">
                        <c:v>110.93300000000001</c:v>
                      </c:pt>
                      <c:pt idx="33">
                        <c:v>113.61099999999999</c:v>
                      </c:pt>
                      <c:pt idx="34">
                        <c:v>116.17999999999999</c:v>
                      </c:pt>
                      <c:pt idx="35">
                        <c:v>121</c:v>
                      </c:pt>
                      <c:pt idx="36">
                        <c:v>126.50999999999999</c:v>
                      </c:pt>
                      <c:pt idx="37">
                        <c:v>131.49</c:v>
                      </c:pt>
                      <c:pt idx="38">
                        <c:v>136.04</c:v>
                      </c:pt>
                      <c:pt idx="39">
                        <c:v>140.37</c:v>
                      </c:pt>
                      <c:pt idx="40">
                        <c:v>144.27000000000001</c:v>
                      </c:pt>
                      <c:pt idx="41">
                        <c:v>147.95999999999998</c:v>
                      </c:pt>
                      <c:pt idx="42">
                        <c:v>151.43</c:v>
                      </c:pt>
                      <c:pt idx="43">
                        <c:v>154.68</c:v>
                      </c:pt>
                      <c:pt idx="44">
                        <c:v>160.75</c:v>
                      </c:pt>
                      <c:pt idx="45">
                        <c:v>166.07</c:v>
                      </c:pt>
                      <c:pt idx="46">
                        <c:v>171.05</c:v>
                      </c:pt>
                      <c:pt idx="47">
                        <c:v>175.49</c:v>
                      </c:pt>
                      <c:pt idx="48">
                        <c:v>179.61</c:v>
                      </c:pt>
                      <c:pt idx="49">
                        <c:v>183.49</c:v>
                      </c:pt>
                      <c:pt idx="50">
                        <c:v>190.29999999999998</c:v>
                      </c:pt>
                      <c:pt idx="51">
                        <c:v>196.32</c:v>
                      </c:pt>
                      <c:pt idx="52">
                        <c:v>201.68</c:v>
                      </c:pt>
                      <c:pt idx="53">
                        <c:v>206.48000000000002</c:v>
                      </c:pt>
                      <c:pt idx="54">
                        <c:v>210.74</c:v>
                      </c:pt>
                      <c:pt idx="55">
                        <c:v>214.65</c:v>
                      </c:pt>
                      <c:pt idx="56">
                        <c:v>218.22</c:v>
                      </c:pt>
                      <c:pt idx="57">
                        <c:v>221.56</c:v>
                      </c:pt>
                      <c:pt idx="58">
                        <c:v>224.56</c:v>
                      </c:pt>
                      <c:pt idx="59">
                        <c:v>227.34</c:v>
                      </c:pt>
                      <c:pt idx="60">
                        <c:v>229.9</c:v>
                      </c:pt>
                      <c:pt idx="61">
                        <c:v>234.64</c:v>
                      </c:pt>
                      <c:pt idx="62">
                        <c:v>239.67000000000002</c:v>
                      </c:pt>
                      <c:pt idx="63">
                        <c:v>244</c:v>
                      </c:pt>
                      <c:pt idx="64">
                        <c:v>247.75</c:v>
                      </c:pt>
                      <c:pt idx="65">
                        <c:v>251.01</c:v>
                      </c:pt>
                      <c:pt idx="66">
                        <c:v>253.91</c:v>
                      </c:pt>
                      <c:pt idx="67">
                        <c:v>256.45</c:v>
                      </c:pt>
                      <c:pt idx="68">
                        <c:v>258.73</c:v>
                      </c:pt>
                      <c:pt idx="69">
                        <c:v>260.76</c:v>
                      </c:pt>
                      <c:pt idx="70">
                        <c:v>264.3</c:v>
                      </c:pt>
                      <c:pt idx="71">
                        <c:v>267.08999999999997</c:v>
                      </c:pt>
                      <c:pt idx="72">
                        <c:v>269.45999999999998</c:v>
                      </c:pt>
                      <c:pt idx="73">
                        <c:v>271.51</c:v>
                      </c:pt>
                      <c:pt idx="74">
                        <c:v>273.17</c:v>
                      </c:pt>
                      <c:pt idx="75">
                        <c:v>274.55</c:v>
                      </c:pt>
                      <c:pt idx="76">
                        <c:v>276.77</c:v>
                      </c:pt>
                      <c:pt idx="77">
                        <c:v>278.33999999999997</c:v>
                      </c:pt>
                      <c:pt idx="78">
                        <c:v>279.51</c:v>
                      </c:pt>
                      <c:pt idx="79">
                        <c:v>280.49</c:v>
                      </c:pt>
                      <c:pt idx="80">
                        <c:v>281.13</c:v>
                      </c:pt>
                      <c:pt idx="81">
                        <c:v>281.62</c:v>
                      </c:pt>
                      <c:pt idx="82">
                        <c:v>282.08999999999997</c:v>
                      </c:pt>
                      <c:pt idx="83">
                        <c:v>282.36</c:v>
                      </c:pt>
                      <c:pt idx="84">
                        <c:v>282.63</c:v>
                      </c:pt>
                      <c:pt idx="85">
                        <c:v>282.81</c:v>
                      </c:pt>
                      <c:pt idx="86">
                        <c:v>283.01</c:v>
                      </c:pt>
                      <c:pt idx="87">
                        <c:v>283.39999999999998</c:v>
                      </c:pt>
                      <c:pt idx="88">
                        <c:v>283.7</c:v>
                      </c:pt>
                      <c:pt idx="89">
                        <c:v>284.10000000000002</c:v>
                      </c:pt>
                      <c:pt idx="90">
                        <c:v>284.5</c:v>
                      </c:pt>
                      <c:pt idx="91">
                        <c:v>285.10000000000002</c:v>
                      </c:pt>
                      <c:pt idx="92">
                        <c:v>285.60000000000002</c:v>
                      </c:pt>
                      <c:pt idx="93">
                        <c:v>286.39999999999998</c:v>
                      </c:pt>
                      <c:pt idx="94">
                        <c:v>287.10000000000002</c:v>
                      </c:pt>
                      <c:pt idx="95">
                        <c:v>292.29999999999995</c:v>
                      </c:pt>
                      <c:pt idx="96">
                        <c:v>301.60000000000002</c:v>
                      </c:pt>
                      <c:pt idx="97">
                        <c:v>307.89999999999998</c:v>
                      </c:pt>
                      <c:pt idx="98">
                        <c:v>312.39999999999998</c:v>
                      </c:pt>
                      <c:pt idx="99">
                        <c:v>315.5</c:v>
                      </c:pt>
                      <c:pt idx="100">
                        <c:v>317.8</c:v>
                      </c:pt>
                      <c:pt idx="101">
                        <c:v>319.60000000000002</c:v>
                      </c:pt>
                      <c:pt idx="102">
                        <c:v>322.2</c:v>
                      </c:pt>
                      <c:pt idx="103">
                        <c:v>324.32</c:v>
                      </c:pt>
                      <c:pt idx="104">
                        <c:v>326.43</c:v>
                      </c:pt>
                      <c:pt idx="105">
                        <c:v>328.7</c:v>
                      </c:pt>
                      <c:pt idx="106">
                        <c:v>331.23</c:v>
                      </c:pt>
                      <c:pt idx="107">
                        <c:v>334.2</c:v>
                      </c:pt>
                      <c:pt idx="108">
                        <c:v>337.56</c:v>
                      </c:pt>
                      <c:pt idx="109">
                        <c:v>341.14</c:v>
                      </c:pt>
                      <c:pt idx="110">
                        <c:v>344.99</c:v>
                      </c:pt>
                      <c:pt idx="111">
                        <c:v>349.19</c:v>
                      </c:pt>
                      <c:pt idx="112">
                        <c:v>353.5</c:v>
                      </c:pt>
                      <c:pt idx="113">
                        <c:v>362.55</c:v>
                      </c:pt>
                      <c:pt idx="114">
                        <c:v>374.43</c:v>
                      </c:pt>
                      <c:pt idx="115">
                        <c:v>386.8</c:v>
                      </c:pt>
                      <c:pt idx="116">
                        <c:v>399.40999999999997</c:v>
                      </c:pt>
                      <c:pt idx="117">
                        <c:v>412.15000000000003</c:v>
                      </c:pt>
                      <c:pt idx="118">
                        <c:v>425.22999999999996</c:v>
                      </c:pt>
                      <c:pt idx="119">
                        <c:v>438.28999999999996</c:v>
                      </c:pt>
                      <c:pt idx="120">
                        <c:v>451.49</c:v>
                      </c:pt>
                      <c:pt idx="121">
                        <c:v>464.79</c:v>
                      </c:pt>
                      <c:pt idx="122">
                        <c:v>491.07</c:v>
                      </c:pt>
                      <c:pt idx="123">
                        <c:v>516.97</c:v>
                      </c:pt>
                      <c:pt idx="124">
                        <c:v>542.15</c:v>
                      </c:pt>
                      <c:pt idx="125">
                        <c:v>566.53</c:v>
                      </c:pt>
                      <c:pt idx="126">
                        <c:v>589.96</c:v>
                      </c:pt>
                      <c:pt idx="127">
                        <c:v>612.68999999999994</c:v>
                      </c:pt>
                      <c:pt idx="128">
                        <c:v>655.6099999999999</c:v>
                      </c:pt>
                      <c:pt idx="129">
                        <c:v>695.8</c:v>
                      </c:pt>
                      <c:pt idx="130">
                        <c:v>733.53</c:v>
                      </c:pt>
                      <c:pt idx="131">
                        <c:v>769.33</c:v>
                      </c:pt>
                      <c:pt idx="132">
                        <c:v>803.31999999999994</c:v>
                      </c:pt>
                      <c:pt idx="133">
                        <c:v>835.87</c:v>
                      </c:pt>
                      <c:pt idx="134">
                        <c:v>867.25</c:v>
                      </c:pt>
                      <c:pt idx="135">
                        <c:v>897.44</c:v>
                      </c:pt>
                      <c:pt idx="136">
                        <c:v>926.62</c:v>
                      </c:pt>
                      <c:pt idx="137">
                        <c:v>954.96</c:v>
                      </c:pt>
                      <c:pt idx="138">
                        <c:v>982.38</c:v>
                      </c:pt>
                      <c:pt idx="139">
                        <c:v>1034.76</c:v>
                      </c:pt>
                      <c:pt idx="140">
                        <c:v>1096.71</c:v>
                      </c:pt>
                      <c:pt idx="141">
                        <c:v>1152.8420000000001</c:v>
                      </c:pt>
                      <c:pt idx="142">
                        <c:v>1206.116</c:v>
                      </c:pt>
                    </c:numCache>
                  </c:numRef>
                </c:yVal>
                <c:smooth val="1"/>
                <c:extLst>
                  <c:ext xmlns:c16="http://schemas.microsoft.com/office/drawing/2014/chart" uri="{C3380CC4-5D6E-409C-BE32-E72D297353CC}">
                    <c16:uniqueId val="{00000001-8F7C-4DA6-A63D-BFA3D9DC9EC1}"/>
                  </c:ext>
                </c:extLst>
              </c15:ser>
            </c15:filteredScatterSeries>
          </c:ext>
        </c:extLst>
      </c:scatterChart>
      <c:valAx>
        <c:axId val="733359352"/>
        <c:scaling>
          <c:orientation val="minMax"/>
          <c:max val="1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t>SP_Energy (keV)</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733355040"/>
        <c:crosses val="autoZero"/>
        <c:crossBetween val="midCat"/>
      </c:valAx>
      <c:valAx>
        <c:axId val="733355040"/>
        <c:scaling>
          <c:orientation val="minMax"/>
          <c:max val="4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t>SP_dEdx (keV/</a:t>
                </a:r>
                <a:r>
                  <a:rPr lang="el-GR"/>
                  <a:t>μ</a:t>
                </a:r>
                <a:r>
                  <a:rPr lang="en-US"/>
                  <a:t>m)</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733359352"/>
        <c:crosses val="autoZero"/>
        <c:crossBetween val="midCat"/>
      </c:valAx>
      <c:spPr>
        <a:noFill/>
        <a:ln>
          <a:noFill/>
        </a:ln>
        <a:effectLst/>
      </c:spPr>
    </c:plotArea>
    <c:plotVisOnly val="1"/>
    <c:dispBlanksAs val="gap"/>
    <c:showDLblsOverMax val="0"/>
  </c:chart>
  <c:spPr>
    <a:noFill/>
    <a:ln>
      <a:noFill/>
    </a:ln>
    <a:effectLst/>
  </c:spPr>
  <c:txPr>
    <a:bodyPr/>
    <a:lstStyle/>
    <a:p>
      <a:pPr>
        <a:defRPr sz="1200">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28Mg in silicon Energy vs Length</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0"/>
          <c:tx>
            <c:strRef>
              <c:f>stepBrent!$B$1</c:f>
              <c:strCache>
                <c:ptCount val="1"/>
                <c:pt idx="0">
                  <c:v>30 steps</c:v>
                </c:pt>
              </c:strCache>
            </c:strRef>
          </c:tx>
          <c:spPr>
            <a:ln w="19050" cap="rnd">
              <a:solidFill>
                <a:srgbClr val="FF0000"/>
              </a:solidFill>
              <a:round/>
            </a:ln>
            <a:effectLst/>
          </c:spPr>
          <c:marker>
            <c:symbol val="circle"/>
            <c:size val="5"/>
            <c:spPr>
              <a:solidFill>
                <a:srgbClr val="FF0000"/>
              </a:solidFill>
              <a:ln w="9525">
                <a:solidFill>
                  <a:srgbClr val="FF0000"/>
                </a:solidFill>
              </a:ln>
              <a:effectLst/>
            </c:spPr>
          </c:marker>
          <c:xVal>
            <c:numRef>
              <c:f>stepBrent!$M$1:$M$31</c:f>
              <c:numCache>
                <c:formatCode>General</c:formatCode>
                <c:ptCount val="31"/>
                <c:pt idx="0">
                  <c:v>0</c:v>
                </c:pt>
                <c:pt idx="1">
                  <c:v>2.5236100000000001E-2</c:v>
                </c:pt>
                <c:pt idx="2">
                  <c:v>4.9117300000000003E-2</c:v>
                </c:pt>
                <c:pt idx="3">
                  <c:v>7.1636000000000005E-2</c:v>
                </c:pt>
                <c:pt idx="4">
                  <c:v>9.27896E-2</c:v>
                </c:pt>
                <c:pt idx="5">
                  <c:v>0.11258700000000001</c:v>
                </c:pt>
                <c:pt idx="6">
                  <c:v>0.131052</c:v>
                </c:pt>
                <c:pt idx="7">
                  <c:v>0.14822199999999999</c:v>
                </c:pt>
                <c:pt idx="8">
                  <c:v>0.16408600000000001</c:v>
                </c:pt>
                <c:pt idx="9">
                  <c:v>0.17863299999999999</c:v>
                </c:pt>
                <c:pt idx="10">
                  <c:v>0.19184899999999999</c:v>
                </c:pt>
                <c:pt idx="11">
                  <c:v>0.20372100000000001</c:v>
                </c:pt>
                <c:pt idx="12">
                  <c:v>0.21424000000000001</c:v>
                </c:pt>
                <c:pt idx="13">
                  <c:v>0.22340099999999999</c:v>
                </c:pt>
                <c:pt idx="14">
                  <c:v>0.231207</c:v>
                </c:pt>
                <c:pt idx="15">
                  <c:v>0.237674</c:v>
                </c:pt>
                <c:pt idx="16">
                  <c:v>0.242839</c:v>
                </c:pt>
                <c:pt idx="17">
                  <c:v>0.24676699999999999</c:v>
                </c:pt>
                <c:pt idx="18">
                  <c:v>0.24956</c:v>
                </c:pt>
                <c:pt idx="19">
                  <c:v>0.25137300000000001</c:v>
                </c:pt>
                <c:pt idx="20">
                  <c:v>0.252419</c:v>
                </c:pt>
                <c:pt idx="21">
                  <c:v>0.25295699999999999</c:v>
                </c:pt>
                <c:pt idx="22">
                  <c:v>0.25322600000000001</c:v>
                </c:pt>
                <c:pt idx="23">
                  <c:v>0.25337500000000002</c:v>
                </c:pt>
                <c:pt idx="24">
                  <c:v>0.253467</c:v>
                </c:pt>
                <c:pt idx="25">
                  <c:v>0.253529</c:v>
                </c:pt>
                <c:pt idx="26">
                  <c:v>0.25357200000000002</c:v>
                </c:pt>
                <c:pt idx="27">
                  <c:v>0.25359999999999999</c:v>
                </c:pt>
                <c:pt idx="28">
                  <c:v>0.25361400000000001</c:v>
                </c:pt>
                <c:pt idx="29">
                  <c:v>0.25361400000000001</c:v>
                </c:pt>
                <c:pt idx="30">
                  <c:v>0.25361400000000001</c:v>
                </c:pt>
              </c:numCache>
            </c:numRef>
          </c:xVal>
          <c:yVal>
            <c:numRef>
              <c:f>stepBrent!$R$1:$R$31</c:f>
              <c:numCache>
                <c:formatCode>General</c:formatCode>
                <c:ptCount val="31"/>
                <c:pt idx="0">
                  <c:v>0.10345</c:v>
                </c:pt>
                <c:pt idx="1">
                  <c:v>9.2638499999999999E-2</c:v>
                </c:pt>
                <c:pt idx="2">
                  <c:v>8.2368899999999995E-2</c:v>
                </c:pt>
                <c:pt idx="3">
                  <c:v>7.2685399999999997E-2</c:v>
                </c:pt>
                <c:pt idx="4">
                  <c:v>6.3664200000000004E-2</c:v>
                </c:pt>
                <c:pt idx="5">
                  <c:v>5.5382000000000001E-2</c:v>
                </c:pt>
                <c:pt idx="6">
                  <c:v>4.78856E-2</c:v>
                </c:pt>
                <c:pt idx="7">
                  <c:v>4.0883700000000002E-2</c:v>
                </c:pt>
                <c:pt idx="8">
                  <c:v>3.4373099999999997E-2</c:v>
                </c:pt>
                <c:pt idx="9">
                  <c:v>2.8369800000000001E-2</c:v>
                </c:pt>
                <c:pt idx="10">
                  <c:v>2.28953E-2</c:v>
                </c:pt>
                <c:pt idx="11">
                  <c:v>1.7973599999999999E-2</c:v>
                </c:pt>
                <c:pt idx="12">
                  <c:v>1.3631000000000001E-2</c:v>
                </c:pt>
                <c:pt idx="13">
                  <c:v>9.89721E-3</c:v>
                </c:pt>
                <c:pt idx="14">
                  <c:v>6.7942200000000001E-3</c:v>
                </c:pt>
                <c:pt idx="15">
                  <c:v>4.3334799999999998E-3</c:v>
                </c:pt>
                <c:pt idx="16">
                  <c:v>2.5058699999999999E-3</c:v>
                </c:pt>
                <c:pt idx="17">
                  <c:v>1.26727E-3</c:v>
                </c:pt>
                <c:pt idx="18" formatCode="0.00E+00">
                  <c:v>5.3389799999999999E-4</c:v>
                </c:pt>
                <c:pt idx="19" formatCode="0.00E+00">
                  <c:v>1.77756E-4</c:v>
                </c:pt>
                <c:pt idx="20" formatCode="0.00E+00">
                  <c:v>4.69241E-5</c:v>
                </c:pt>
                <c:pt idx="21" formatCode="0.00E+00">
                  <c:v>1.18252E-5</c:v>
                </c:pt>
                <c:pt idx="22" formatCode="0.00E+00">
                  <c:v>3.6035899999999998E-6</c:v>
                </c:pt>
                <c:pt idx="23" formatCode="0.00E+00">
                  <c:v>1.3760799999999999E-6</c:v>
                </c:pt>
                <c:pt idx="24" formatCode="0.00E+00">
                  <c:v>6.24749E-7</c:v>
                </c:pt>
                <c:pt idx="25" formatCode="0.00E+00">
                  <c:v>2.9764499999999999E-7</c:v>
                </c:pt>
                <c:pt idx="26" formatCode="0.00E+00">
                  <c:v>1.25495E-7</c:v>
                </c:pt>
                <c:pt idx="27" formatCode="0.00E+00">
                  <c:v>3.2039599999999999E-8</c:v>
                </c:pt>
                <c:pt idx="28">
                  <c:v>0</c:v>
                </c:pt>
                <c:pt idx="29">
                  <c:v>0</c:v>
                </c:pt>
                <c:pt idx="30">
                  <c:v>0</c:v>
                </c:pt>
              </c:numCache>
            </c:numRef>
          </c:yVal>
          <c:smooth val="1"/>
          <c:extLst>
            <c:ext xmlns:c16="http://schemas.microsoft.com/office/drawing/2014/chart" uri="{C3380CC4-5D6E-409C-BE32-E72D297353CC}">
              <c16:uniqueId val="{00000000-47AA-4D7D-9888-CEA9D044EE53}"/>
            </c:ext>
          </c:extLst>
        </c:ser>
        <c:ser>
          <c:idx val="1"/>
          <c:order val="1"/>
          <c:tx>
            <c:strRef>
              <c:f>stepBrent!$B$34</c:f>
              <c:strCache>
                <c:ptCount val="1"/>
                <c:pt idx="0">
                  <c:v>25 steps</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stepBrent!$M$34:$M$59</c:f>
              <c:numCache>
                <c:formatCode>General</c:formatCode>
                <c:ptCount val="26"/>
                <c:pt idx="0">
                  <c:v>0</c:v>
                </c:pt>
                <c:pt idx="1">
                  <c:v>3.0283299999999999E-2</c:v>
                </c:pt>
                <c:pt idx="2">
                  <c:v>5.8604400000000001E-2</c:v>
                </c:pt>
                <c:pt idx="3">
                  <c:v>8.49491E-2</c:v>
                </c:pt>
                <c:pt idx="4">
                  <c:v>0.109318</c:v>
                </c:pt>
                <c:pt idx="5">
                  <c:v>0.13173699999999999</c:v>
                </c:pt>
                <c:pt idx="6">
                  <c:v>0.15226799999999999</c:v>
                </c:pt>
                <c:pt idx="7">
                  <c:v>0.170903</c:v>
                </c:pt>
                <c:pt idx="8">
                  <c:v>0.18761800000000001</c:v>
                </c:pt>
                <c:pt idx="9">
                  <c:v>0.20238600000000001</c:v>
                </c:pt>
                <c:pt idx="10">
                  <c:v>0.21518499999999999</c:v>
                </c:pt>
                <c:pt idx="11">
                  <c:v>0.22599900000000001</c:v>
                </c:pt>
                <c:pt idx="12">
                  <c:v>0.23482800000000001</c:v>
                </c:pt>
                <c:pt idx="13">
                  <c:v>0.241699</c:v>
                </c:pt>
                <c:pt idx="14">
                  <c:v>0.24668499999999999</c:v>
                </c:pt>
                <c:pt idx="15">
                  <c:v>0.24993399999999999</c:v>
                </c:pt>
                <c:pt idx="16">
                  <c:v>0.25170500000000001</c:v>
                </c:pt>
                <c:pt idx="17">
                  <c:v>0.25241400000000003</c:v>
                </c:pt>
                <c:pt idx="18">
                  <c:v>0.25263799999999997</c:v>
                </c:pt>
                <c:pt idx="19">
                  <c:v>0.252743</c:v>
                </c:pt>
                <c:pt idx="20">
                  <c:v>0.252805</c:v>
                </c:pt>
                <c:pt idx="21">
                  <c:v>0.25284299999999998</c:v>
                </c:pt>
                <c:pt idx="22">
                  <c:v>0.25285800000000003</c:v>
                </c:pt>
                <c:pt idx="23">
                  <c:v>0.25285800000000003</c:v>
                </c:pt>
                <c:pt idx="24">
                  <c:v>0.25285800000000003</c:v>
                </c:pt>
                <c:pt idx="25">
                  <c:v>0.25285800000000003</c:v>
                </c:pt>
              </c:numCache>
            </c:numRef>
          </c:xVal>
          <c:yVal>
            <c:numRef>
              <c:f>stepBrent!$R$34:$R$59</c:f>
              <c:numCache>
                <c:formatCode>General</c:formatCode>
                <c:ptCount val="26"/>
                <c:pt idx="0">
                  <c:v>0.10345</c:v>
                </c:pt>
                <c:pt idx="1">
                  <c:v>9.0476600000000004E-2</c:v>
                </c:pt>
                <c:pt idx="2">
                  <c:v>7.82891E-2</c:v>
                </c:pt>
                <c:pt idx="3">
                  <c:v>6.6984699999999994E-2</c:v>
                </c:pt>
                <c:pt idx="4">
                  <c:v>5.6695200000000001E-2</c:v>
                </c:pt>
                <c:pt idx="5">
                  <c:v>4.7548800000000002E-2</c:v>
                </c:pt>
                <c:pt idx="6">
                  <c:v>3.91735E-2</c:v>
                </c:pt>
                <c:pt idx="7">
                  <c:v>3.1514399999999998E-2</c:v>
                </c:pt>
                <c:pt idx="8">
                  <c:v>2.4602599999999999E-2</c:v>
                </c:pt>
                <c:pt idx="9">
                  <c:v>1.8478899999999999E-2</c:v>
                </c:pt>
                <c:pt idx="10">
                  <c:v>1.31915E-2</c:v>
                </c:pt>
                <c:pt idx="11">
                  <c:v>8.7922699999999996E-3</c:v>
                </c:pt>
                <c:pt idx="12">
                  <c:v>5.3251000000000001E-3</c:v>
                </c:pt>
                <c:pt idx="13">
                  <c:v>2.80488E-3</c:v>
                </c:pt>
                <c:pt idx="14">
                  <c:v>1.1908699999999999E-3</c:v>
                </c:pt>
                <c:pt idx="15">
                  <c:v>3.5348699999999999E-4</c:v>
                </c:pt>
                <c:pt idx="16" formatCode="0.00E+00">
                  <c:v>5.6852199999999998E-5</c:v>
                </c:pt>
                <c:pt idx="17" formatCode="0.00E+00">
                  <c:v>5.6350799999999999E-6</c:v>
                </c:pt>
                <c:pt idx="18" formatCode="0.00E+00">
                  <c:v>1.2434700000000001E-6</c:v>
                </c:pt>
                <c:pt idx="19" formatCode="0.00E+00">
                  <c:v>4.4039300000000002E-7</c:v>
                </c:pt>
                <c:pt idx="20" formatCode="0.00E+00">
                  <c:v>1.54951E-7</c:v>
                </c:pt>
                <c:pt idx="21" formatCode="0.00E+00">
                  <c:v>2.6155000000000002E-8</c:v>
                </c:pt>
                <c:pt idx="22">
                  <c:v>0</c:v>
                </c:pt>
                <c:pt idx="23">
                  <c:v>0</c:v>
                </c:pt>
                <c:pt idx="24">
                  <c:v>0</c:v>
                </c:pt>
                <c:pt idx="25">
                  <c:v>0</c:v>
                </c:pt>
              </c:numCache>
            </c:numRef>
          </c:yVal>
          <c:smooth val="1"/>
          <c:extLst>
            <c:ext xmlns:c16="http://schemas.microsoft.com/office/drawing/2014/chart" uri="{C3380CC4-5D6E-409C-BE32-E72D297353CC}">
              <c16:uniqueId val="{00000001-47AA-4D7D-9888-CEA9D044EE53}"/>
            </c:ext>
          </c:extLst>
        </c:ser>
        <c:ser>
          <c:idx val="2"/>
          <c:order val="2"/>
          <c:tx>
            <c:strRef>
              <c:f>stepBrent!$B$62</c:f>
              <c:strCache>
                <c:ptCount val="1"/>
                <c:pt idx="0">
                  <c:v>20 steps</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stepBrent!$M$62:$M$82</c:f>
              <c:numCache>
                <c:formatCode>General</c:formatCode>
                <c:ptCount val="21"/>
                <c:pt idx="0">
                  <c:v>0</c:v>
                </c:pt>
                <c:pt idx="1">
                  <c:v>3.7854199999999998E-2</c:v>
                </c:pt>
                <c:pt idx="2">
                  <c:v>7.2615299999999994E-2</c:v>
                </c:pt>
                <c:pt idx="3">
                  <c:v>0.104257</c:v>
                </c:pt>
                <c:pt idx="4">
                  <c:v>0.13279299999999999</c:v>
                </c:pt>
                <c:pt idx="5">
                  <c:v>0.15832399999999999</c:v>
                </c:pt>
                <c:pt idx="6">
                  <c:v>0.18085100000000001</c:v>
                </c:pt>
                <c:pt idx="7">
                  <c:v>0.200318</c:v>
                </c:pt>
                <c:pt idx="8">
                  <c:v>0.216664</c:v>
                </c:pt>
                <c:pt idx="9">
                  <c:v>0.22983899999999999</c:v>
                </c:pt>
                <c:pt idx="10">
                  <c:v>0.239818</c:v>
                </c:pt>
                <c:pt idx="11">
                  <c:v>0.246645</c:v>
                </c:pt>
                <c:pt idx="12">
                  <c:v>0.25048599999999999</c:v>
                </c:pt>
                <c:pt idx="13">
                  <c:v>0.25171700000000002</c:v>
                </c:pt>
                <c:pt idx="14">
                  <c:v>0.25171700000000002</c:v>
                </c:pt>
                <c:pt idx="15">
                  <c:v>0.25171700000000002</c:v>
                </c:pt>
                <c:pt idx="16">
                  <c:v>0.25171700000000002</c:v>
                </c:pt>
                <c:pt idx="17">
                  <c:v>0.25171700000000002</c:v>
                </c:pt>
                <c:pt idx="18">
                  <c:v>0.25171700000000002</c:v>
                </c:pt>
                <c:pt idx="19">
                  <c:v>0.25171700000000002</c:v>
                </c:pt>
                <c:pt idx="20">
                  <c:v>0.25171700000000002</c:v>
                </c:pt>
              </c:numCache>
            </c:numRef>
          </c:xVal>
          <c:yVal>
            <c:numRef>
              <c:f>stepBrent!$R$62:$R$82</c:f>
              <c:numCache>
                <c:formatCode>General</c:formatCode>
                <c:ptCount val="21"/>
                <c:pt idx="0">
                  <c:v>0.10345</c:v>
                </c:pt>
                <c:pt idx="1">
                  <c:v>8.7233599999999994E-2</c:v>
                </c:pt>
                <c:pt idx="2">
                  <c:v>7.2277300000000003E-2</c:v>
                </c:pt>
                <c:pt idx="3">
                  <c:v>5.8789599999999997E-2</c:v>
                </c:pt>
                <c:pt idx="4">
                  <c:v>4.7056399999999998E-2</c:v>
                </c:pt>
                <c:pt idx="5">
                  <c:v>3.66369E-2</c:v>
                </c:pt>
                <c:pt idx="6">
                  <c:v>2.7357599999999999E-2</c:v>
                </c:pt>
                <c:pt idx="7">
                  <c:v>1.9290399999999999E-2</c:v>
                </c:pt>
                <c:pt idx="8">
                  <c:v>1.2530299999999999E-2</c:v>
                </c:pt>
                <c:pt idx="9">
                  <c:v>7.1896800000000004E-3</c:v>
                </c:pt>
                <c:pt idx="10">
                  <c:v>3.3642300000000002E-3</c:v>
                </c:pt>
                <c:pt idx="11">
                  <c:v>1.0655700000000001E-3</c:v>
                </c:pt>
                <c:pt idx="12">
                  <c:v>1.09319E-4</c:v>
                </c:pt>
                <c:pt idx="13">
                  <c:v>0</c:v>
                </c:pt>
                <c:pt idx="14">
                  <c:v>0</c:v>
                </c:pt>
                <c:pt idx="15">
                  <c:v>0</c:v>
                </c:pt>
                <c:pt idx="16">
                  <c:v>0</c:v>
                </c:pt>
                <c:pt idx="17">
                  <c:v>0</c:v>
                </c:pt>
                <c:pt idx="18">
                  <c:v>0</c:v>
                </c:pt>
                <c:pt idx="19">
                  <c:v>0</c:v>
                </c:pt>
                <c:pt idx="20">
                  <c:v>0</c:v>
                </c:pt>
              </c:numCache>
            </c:numRef>
          </c:yVal>
          <c:smooth val="1"/>
          <c:extLst>
            <c:ext xmlns:c16="http://schemas.microsoft.com/office/drawing/2014/chart" uri="{C3380CC4-5D6E-409C-BE32-E72D297353CC}">
              <c16:uniqueId val="{00000002-47AA-4D7D-9888-CEA9D044EE53}"/>
            </c:ext>
          </c:extLst>
        </c:ser>
        <c:ser>
          <c:idx val="3"/>
          <c:order val="3"/>
          <c:tx>
            <c:strRef>
              <c:f>stepBrent!$B$85</c:f>
              <c:strCache>
                <c:ptCount val="1"/>
                <c:pt idx="0">
                  <c:v>15 steps</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stepBrent!$M$85:$M$100</c:f>
              <c:numCache>
                <c:formatCode>General</c:formatCode>
                <c:ptCount val="16"/>
                <c:pt idx="0">
                  <c:v>0</c:v>
                </c:pt>
                <c:pt idx="1">
                  <c:v>5.0472200000000002E-2</c:v>
                </c:pt>
                <c:pt idx="2">
                  <c:v>9.5361600000000005E-2</c:v>
                </c:pt>
                <c:pt idx="3">
                  <c:v>0.134601</c:v>
                </c:pt>
                <c:pt idx="4">
                  <c:v>0.168322</c:v>
                </c:pt>
                <c:pt idx="5">
                  <c:v>0.19656999999999999</c:v>
                </c:pt>
                <c:pt idx="6">
                  <c:v>0.219163</c:v>
                </c:pt>
                <c:pt idx="7">
                  <c:v>0.235898</c:v>
                </c:pt>
                <c:pt idx="8">
                  <c:v>0.246586</c:v>
                </c:pt>
                <c:pt idx="9">
                  <c:v>0.25105100000000002</c:v>
                </c:pt>
                <c:pt idx="10">
                  <c:v>0.25105100000000002</c:v>
                </c:pt>
                <c:pt idx="11">
                  <c:v>0.25105100000000002</c:v>
                </c:pt>
                <c:pt idx="12">
                  <c:v>0.25105100000000002</c:v>
                </c:pt>
                <c:pt idx="13">
                  <c:v>0.25105100000000002</c:v>
                </c:pt>
                <c:pt idx="14">
                  <c:v>0.25105100000000002</c:v>
                </c:pt>
                <c:pt idx="15">
                  <c:v>0.25105100000000002</c:v>
                </c:pt>
              </c:numCache>
            </c:numRef>
          </c:xVal>
          <c:yVal>
            <c:numRef>
              <c:f>stepBrent!$R$85:$R$100</c:f>
              <c:numCache>
                <c:formatCode>General</c:formatCode>
                <c:ptCount val="16"/>
                <c:pt idx="0">
                  <c:v>0.10345</c:v>
                </c:pt>
                <c:pt idx="1">
                  <c:v>8.1828799999999993E-2</c:v>
                </c:pt>
                <c:pt idx="2">
                  <c:v>6.2526700000000004E-2</c:v>
                </c:pt>
                <c:pt idx="3">
                  <c:v>4.6176000000000002E-2</c:v>
                </c:pt>
                <c:pt idx="4">
                  <c:v>3.2402599999999997E-2</c:v>
                </c:pt>
                <c:pt idx="5">
                  <c:v>2.0728799999999999E-2</c:v>
                </c:pt>
                <c:pt idx="6">
                  <c:v>1.13729E-2</c:v>
                </c:pt>
                <c:pt idx="7">
                  <c:v>4.6386300000000004E-3</c:v>
                </c:pt>
                <c:pt idx="8">
                  <c:v>8.0960199999999998E-4</c:v>
                </c:pt>
                <c:pt idx="9">
                  <c:v>0</c:v>
                </c:pt>
                <c:pt idx="10">
                  <c:v>0</c:v>
                </c:pt>
                <c:pt idx="11">
                  <c:v>0</c:v>
                </c:pt>
                <c:pt idx="12">
                  <c:v>0</c:v>
                </c:pt>
                <c:pt idx="13">
                  <c:v>0</c:v>
                </c:pt>
                <c:pt idx="14">
                  <c:v>0</c:v>
                </c:pt>
                <c:pt idx="15">
                  <c:v>0</c:v>
                </c:pt>
              </c:numCache>
            </c:numRef>
          </c:yVal>
          <c:smooth val="1"/>
          <c:extLst>
            <c:ext xmlns:c16="http://schemas.microsoft.com/office/drawing/2014/chart" uri="{C3380CC4-5D6E-409C-BE32-E72D297353CC}">
              <c16:uniqueId val="{00000003-47AA-4D7D-9888-CEA9D044EE53}"/>
            </c:ext>
          </c:extLst>
        </c:ser>
        <c:ser>
          <c:idx val="4"/>
          <c:order val="4"/>
          <c:tx>
            <c:strRef>
              <c:f>stepBrent!$B$103</c:f>
              <c:strCache>
                <c:ptCount val="1"/>
                <c:pt idx="0">
                  <c:v>10 steps</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stepBrent!$M$103:$M$113</c:f>
              <c:numCache>
                <c:formatCode>General</c:formatCode>
                <c:ptCount val="11"/>
                <c:pt idx="0">
                  <c:v>0</c:v>
                </c:pt>
                <c:pt idx="1">
                  <c:v>7.5708300000000006E-2</c:v>
                </c:pt>
                <c:pt idx="2">
                  <c:v>0.138437</c:v>
                </c:pt>
                <c:pt idx="3">
                  <c:v>0.18798999999999999</c:v>
                </c:pt>
                <c:pt idx="4">
                  <c:v>0.22448799999999999</c:v>
                </c:pt>
                <c:pt idx="5">
                  <c:v>0.24670600000000001</c:v>
                </c:pt>
                <c:pt idx="6">
                  <c:v>0.24978</c:v>
                </c:pt>
                <c:pt idx="7">
                  <c:v>0.24978</c:v>
                </c:pt>
                <c:pt idx="8">
                  <c:v>0.24978</c:v>
                </c:pt>
                <c:pt idx="9">
                  <c:v>0.24978</c:v>
                </c:pt>
                <c:pt idx="10">
                  <c:v>0.24978</c:v>
                </c:pt>
              </c:numCache>
            </c:numRef>
          </c:xVal>
          <c:yVal>
            <c:numRef>
              <c:f>stepBrent!$R$103:$R$113</c:f>
              <c:numCache>
                <c:formatCode>General</c:formatCode>
                <c:ptCount val="11"/>
                <c:pt idx="0">
                  <c:v>0.10345</c:v>
                </c:pt>
                <c:pt idx="1">
                  <c:v>7.1018999999999999E-2</c:v>
                </c:pt>
                <c:pt idx="2">
                  <c:v>4.4316500000000002E-2</c:v>
                </c:pt>
                <c:pt idx="3">
                  <c:v>2.4042399999999998E-2</c:v>
                </c:pt>
                <c:pt idx="4">
                  <c:v>8.90963E-3</c:v>
                </c:pt>
                <c:pt idx="5">
                  <c:v>1.7048399999999999E-4</c:v>
                </c:pt>
                <c:pt idx="6">
                  <c:v>0</c:v>
                </c:pt>
                <c:pt idx="7">
                  <c:v>0</c:v>
                </c:pt>
                <c:pt idx="8">
                  <c:v>0</c:v>
                </c:pt>
                <c:pt idx="9">
                  <c:v>0</c:v>
                </c:pt>
                <c:pt idx="10">
                  <c:v>0</c:v>
                </c:pt>
              </c:numCache>
            </c:numRef>
          </c:yVal>
          <c:smooth val="1"/>
          <c:extLst>
            <c:ext xmlns:c16="http://schemas.microsoft.com/office/drawing/2014/chart" uri="{C3380CC4-5D6E-409C-BE32-E72D297353CC}">
              <c16:uniqueId val="{00000004-47AA-4D7D-9888-CEA9D044EE53}"/>
            </c:ext>
          </c:extLst>
        </c:ser>
        <c:ser>
          <c:idx val="5"/>
          <c:order val="5"/>
          <c:tx>
            <c:strRef>
              <c:f>stepBrent!$B$116</c:f>
              <c:strCache>
                <c:ptCount val="1"/>
                <c:pt idx="0">
                  <c:v>5 steps</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stepBrent!$M$116:$M$121</c:f>
              <c:numCache>
                <c:formatCode>General</c:formatCode>
                <c:ptCount val="6"/>
                <c:pt idx="0">
                  <c:v>0</c:v>
                </c:pt>
                <c:pt idx="1">
                  <c:v>0.151417</c:v>
                </c:pt>
                <c:pt idx="2">
                  <c:v>0.243897</c:v>
                </c:pt>
                <c:pt idx="3">
                  <c:v>0.25504900000000003</c:v>
                </c:pt>
                <c:pt idx="4">
                  <c:v>0.25504900000000003</c:v>
                </c:pt>
                <c:pt idx="5">
                  <c:v>0.25504900000000003</c:v>
                </c:pt>
              </c:numCache>
            </c:numRef>
          </c:xVal>
          <c:yVal>
            <c:numRef>
              <c:f>stepBrent!$R$116:$R$121</c:f>
              <c:numCache>
                <c:formatCode>General</c:formatCode>
                <c:ptCount val="6"/>
                <c:pt idx="0">
                  <c:v>0.10345</c:v>
                </c:pt>
                <c:pt idx="1">
                  <c:v>3.8589699999999998E-2</c:v>
                </c:pt>
                <c:pt idx="2">
                  <c:v>5.6123000000000002E-4</c:v>
                </c:pt>
                <c:pt idx="3">
                  <c:v>0</c:v>
                </c:pt>
                <c:pt idx="4">
                  <c:v>0</c:v>
                </c:pt>
                <c:pt idx="5">
                  <c:v>0</c:v>
                </c:pt>
              </c:numCache>
            </c:numRef>
          </c:yVal>
          <c:smooth val="1"/>
          <c:extLst>
            <c:ext xmlns:c16="http://schemas.microsoft.com/office/drawing/2014/chart" uri="{C3380CC4-5D6E-409C-BE32-E72D297353CC}">
              <c16:uniqueId val="{00000005-47AA-4D7D-9888-CEA9D044EE53}"/>
            </c:ext>
          </c:extLst>
        </c:ser>
        <c:ser>
          <c:idx val="6"/>
          <c:order val="6"/>
          <c:tx>
            <c:strRef>
              <c:f>stepBrent!$B$124</c:f>
              <c:strCache>
                <c:ptCount val="1"/>
                <c:pt idx="0">
                  <c:v>400 steps</c:v>
                </c:pt>
              </c:strCache>
            </c:strRef>
          </c:tx>
          <c:spPr>
            <a:ln w="19050" cap="rnd">
              <a:solidFill>
                <a:schemeClr val="accent1">
                  <a:lumMod val="60000"/>
                </a:schemeClr>
              </a:solidFill>
              <a:round/>
            </a:ln>
            <a:effectLst/>
          </c:spPr>
          <c:marker>
            <c:symbol val="none"/>
          </c:marker>
          <c:xVal>
            <c:numRef>
              <c:f>stepBrent!$M$124:$M$524</c:f>
              <c:numCache>
                <c:formatCode>General</c:formatCode>
                <c:ptCount val="401"/>
                <c:pt idx="0">
                  <c:v>0</c:v>
                </c:pt>
                <c:pt idx="1">
                  <c:v>2.5236099999999999E-3</c:v>
                </c:pt>
                <c:pt idx="2">
                  <c:v>5.0340000000000003E-3</c:v>
                </c:pt>
                <c:pt idx="3">
                  <c:v>7.5311700000000002E-3</c:v>
                </c:pt>
                <c:pt idx="4">
                  <c:v>1.0015100000000001E-2</c:v>
                </c:pt>
                <c:pt idx="5">
                  <c:v>1.24858E-2</c:v>
                </c:pt>
                <c:pt idx="6">
                  <c:v>1.49432E-2</c:v>
                </c:pt>
                <c:pt idx="7">
                  <c:v>1.7387400000000001E-2</c:v>
                </c:pt>
                <c:pt idx="8">
                  <c:v>1.98184E-2</c:v>
                </c:pt>
                <c:pt idx="9">
                  <c:v>2.2236100000000002E-2</c:v>
                </c:pt>
                <c:pt idx="10">
                  <c:v>2.4640499999999999E-2</c:v>
                </c:pt>
                <c:pt idx="11">
                  <c:v>2.7031699999999999E-2</c:v>
                </c:pt>
                <c:pt idx="12">
                  <c:v>2.9409500000000002E-2</c:v>
                </c:pt>
                <c:pt idx="13">
                  <c:v>3.17741E-2</c:v>
                </c:pt>
                <c:pt idx="14">
                  <c:v>3.4125500000000003E-2</c:v>
                </c:pt>
                <c:pt idx="15">
                  <c:v>3.6463500000000003E-2</c:v>
                </c:pt>
                <c:pt idx="16">
                  <c:v>3.8788299999999998E-2</c:v>
                </c:pt>
                <c:pt idx="17">
                  <c:v>4.1099700000000003E-2</c:v>
                </c:pt>
                <c:pt idx="18">
                  <c:v>4.3397900000000003E-2</c:v>
                </c:pt>
                <c:pt idx="19">
                  <c:v>4.5682800000000003E-2</c:v>
                </c:pt>
                <c:pt idx="20">
                  <c:v>4.7954400000000001E-2</c:v>
                </c:pt>
                <c:pt idx="21">
                  <c:v>5.0212800000000002E-2</c:v>
                </c:pt>
                <c:pt idx="22">
                  <c:v>5.2457900000000002E-2</c:v>
                </c:pt>
                <c:pt idx="23">
                  <c:v>5.4689700000000001E-2</c:v>
                </c:pt>
                <c:pt idx="24">
                  <c:v>5.6908199999999999E-2</c:v>
                </c:pt>
                <c:pt idx="25">
                  <c:v>5.9113400000000003E-2</c:v>
                </c:pt>
                <c:pt idx="26">
                  <c:v>6.1305400000000003E-2</c:v>
                </c:pt>
                <c:pt idx="27">
                  <c:v>6.3484200000000005E-2</c:v>
                </c:pt>
                <c:pt idx="28">
                  <c:v>6.5649700000000005E-2</c:v>
                </c:pt>
                <c:pt idx="29">
                  <c:v>6.7802000000000001E-2</c:v>
                </c:pt>
                <c:pt idx="30">
                  <c:v>6.9941100000000006E-2</c:v>
                </c:pt>
                <c:pt idx="31">
                  <c:v>7.2067000000000006E-2</c:v>
                </c:pt>
                <c:pt idx="32">
                  <c:v>7.4179700000000001E-2</c:v>
                </c:pt>
                <c:pt idx="33">
                  <c:v>7.6279299999999994E-2</c:v>
                </c:pt>
                <c:pt idx="34">
                  <c:v>7.8365699999999996E-2</c:v>
                </c:pt>
                <c:pt idx="35">
                  <c:v>8.0438999999999997E-2</c:v>
                </c:pt>
                <c:pt idx="36">
                  <c:v>8.2499100000000006E-2</c:v>
                </c:pt>
                <c:pt idx="37">
                  <c:v>8.4546200000000002E-2</c:v>
                </c:pt>
                <c:pt idx="38">
                  <c:v>8.6580099999999993E-2</c:v>
                </c:pt>
                <c:pt idx="39">
                  <c:v>8.8601100000000002E-2</c:v>
                </c:pt>
                <c:pt idx="40">
                  <c:v>9.0608999999999995E-2</c:v>
                </c:pt>
                <c:pt idx="41">
                  <c:v>9.2603900000000003E-2</c:v>
                </c:pt>
                <c:pt idx="42">
                  <c:v>9.4585799999999998E-2</c:v>
                </c:pt>
                <c:pt idx="43">
                  <c:v>9.6554899999999999E-2</c:v>
                </c:pt>
                <c:pt idx="44">
                  <c:v>9.8511000000000001E-2</c:v>
                </c:pt>
                <c:pt idx="45">
                  <c:v>0.100454</c:v>
                </c:pt>
                <c:pt idx="46">
                  <c:v>0.102385</c:v>
                </c:pt>
                <c:pt idx="47">
                  <c:v>0.10430200000000001</c:v>
                </c:pt>
                <c:pt idx="48">
                  <c:v>0.106207</c:v>
                </c:pt>
                <c:pt idx="49">
                  <c:v>0.1081</c:v>
                </c:pt>
                <c:pt idx="50">
                  <c:v>0.10997899999999999</c:v>
                </c:pt>
                <c:pt idx="51">
                  <c:v>0.111846</c:v>
                </c:pt>
                <c:pt idx="52">
                  <c:v>0.1137</c:v>
                </c:pt>
                <c:pt idx="53">
                  <c:v>0.11554200000000001</c:v>
                </c:pt>
                <c:pt idx="54">
                  <c:v>0.117371</c:v>
                </c:pt>
                <c:pt idx="55">
                  <c:v>0.119188</c:v>
                </c:pt>
                <c:pt idx="56">
                  <c:v>0.120992</c:v>
                </c:pt>
                <c:pt idx="57">
                  <c:v>0.122784</c:v>
                </c:pt>
                <c:pt idx="58">
                  <c:v>0.12456299999999999</c:v>
                </c:pt>
                <c:pt idx="59">
                  <c:v>0.12633</c:v>
                </c:pt>
                <c:pt idx="60">
                  <c:v>0.128084</c:v>
                </c:pt>
                <c:pt idx="61">
                  <c:v>0.129825</c:v>
                </c:pt>
                <c:pt idx="62">
                  <c:v>0.131554</c:v>
                </c:pt>
                <c:pt idx="63">
                  <c:v>0.13327</c:v>
                </c:pt>
                <c:pt idx="64">
                  <c:v>0.13497400000000001</c:v>
                </c:pt>
                <c:pt idx="65">
                  <c:v>0.13666500000000001</c:v>
                </c:pt>
                <c:pt idx="66">
                  <c:v>0.13834299999999999</c:v>
                </c:pt>
                <c:pt idx="67">
                  <c:v>0.14000899999999999</c:v>
                </c:pt>
                <c:pt idx="68">
                  <c:v>0.14166200000000001</c:v>
                </c:pt>
                <c:pt idx="69">
                  <c:v>0.14330300000000001</c:v>
                </c:pt>
                <c:pt idx="70">
                  <c:v>0.14493</c:v>
                </c:pt>
                <c:pt idx="71">
                  <c:v>0.14654600000000001</c:v>
                </c:pt>
                <c:pt idx="72">
                  <c:v>0.148148</c:v>
                </c:pt>
                <c:pt idx="73">
                  <c:v>0.14973800000000001</c:v>
                </c:pt>
                <c:pt idx="74">
                  <c:v>0.15131500000000001</c:v>
                </c:pt>
                <c:pt idx="75">
                  <c:v>0.15287999999999999</c:v>
                </c:pt>
                <c:pt idx="76">
                  <c:v>0.15443100000000001</c:v>
                </c:pt>
                <c:pt idx="77">
                  <c:v>0.15597</c:v>
                </c:pt>
                <c:pt idx="78">
                  <c:v>0.157497</c:v>
                </c:pt>
                <c:pt idx="79">
                  <c:v>0.15901100000000001</c:v>
                </c:pt>
                <c:pt idx="80">
                  <c:v>0.16051099999999999</c:v>
                </c:pt>
                <c:pt idx="81">
                  <c:v>0.16200000000000001</c:v>
                </c:pt>
                <c:pt idx="82">
                  <c:v>0.16347500000000001</c:v>
                </c:pt>
                <c:pt idx="83">
                  <c:v>0.164938</c:v>
                </c:pt>
                <c:pt idx="84">
                  <c:v>0.16638800000000001</c:v>
                </c:pt>
                <c:pt idx="85">
                  <c:v>0.167825</c:v>
                </c:pt>
                <c:pt idx="86">
                  <c:v>0.16924900000000001</c:v>
                </c:pt>
                <c:pt idx="87">
                  <c:v>0.17066100000000001</c:v>
                </c:pt>
                <c:pt idx="88">
                  <c:v>0.17205999999999999</c:v>
                </c:pt>
                <c:pt idx="89">
                  <c:v>0.17344599999999999</c:v>
                </c:pt>
                <c:pt idx="90">
                  <c:v>0.174819</c:v>
                </c:pt>
                <c:pt idx="91">
                  <c:v>0.17618</c:v>
                </c:pt>
                <c:pt idx="92">
                  <c:v>0.17752699999999999</c:v>
                </c:pt>
                <c:pt idx="93">
                  <c:v>0.17886199999999999</c:v>
                </c:pt>
                <c:pt idx="94">
                  <c:v>0.18018400000000001</c:v>
                </c:pt>
                <c:pt idx="95">
                  <c:v>0.18149399999999999</c:v>
                </c:pt>
                <c:pt idx="96">
                  <c:v>0.18279000000000001</c:v>
                </c:pt>
                <c:pt idx="97">
                  <c:v>0.18407399999999999</c:v>
                </c:pt>
                <c:pt idx="98">
                  <c:v>0.18534500000000001</c:v>
                </c:pt>
                <c:pt idx="99">
                  <c:v>0.18660199999999999</c:v>
                </c:pt>
                <c:pt idx="100">
                  <c:v>0.18784799999999999</c:v>
                </c:pt>
                <c:pt idx="101">
                  <c:v>0.18908</c:v>
                </c:pt>
                <c:pt idx="102">
                  <c:v>0.190299</c:v>
                </c:pt>
                <c:pt idx="103">
                  <c:v>0.19150600000000001</c:v>
                </c:pt>
                <c:pt idx="104">
                  <c:v>0.19270000000000001</c:v>
                </c:pt>
                <c:pt idx="105">
                  <c:v>0.193881</c:v>
                </c:pt>
                <c:pt idx="106">
                  <c:v>0.195049</c:v>
                </c:pt>
                <c:pt idx="107">
                  <c:v>0.19620399999999999</c:v>
                </c:pt>
                <c:pt idx="108">
                  <c:v>0.19734699999999999</c:v>
                </c:pt>
                <c:pt idx="109">
                  <c:v>0.19847699999999999</c:v>
                </c:pt>
                <c:pt idx="110">
                  <c:v>0.19959399999999999</c:v>
                </c:pt>
                <c:pt idx="111">
                  <c:v>0.20069799999999999</c:v>
                </c:pt>
                <c:pt idx="112">
                  <c:v>0.201789</c:v>
                </c:pt>
                <c:pt idx="113">
                  <c:v>0.20286699999999999</c:v>
                </c:pt>
                <c:pt idx="114">
                  <c:v>0.203933</c:v>
                </c:pt>
                <c:pt idx="115">
                  <c:v>0.204986</c:v>
                </c:pt>
                <c:pt idx="116">
                  <c:v>0.20602599999999999</c:v>
                </c:pt>
                <c:pt idx="117">
                  <c:v>0.20705299999999999</c:v>
                </c:pt>
                <c:pt idx="118">
                  <c:v>0.208068</c:v>
                </c:pt>
                <c:pt idx="119">
                  <c:v>0.20907000000000001</c:v>
                </c:pt>
                <c:pt idx="120">
                  <c:v>0.210059</c:v>
                </c:pt>
                <c:pt idx="121">
                  <c:v>0.211035</c:v>
                </c:pt>
                <c:pt idx="122">
                  <c:v>0.21199799999999999</c:v>
                </c:pt>
                <c:pt idx="123">
                  <c:v>0.212949</c:v>
                </c:pt>
                <c:pt idx="124">
                  <c:v>0.21388799999999999</c:v>
                </c:pt>
                <c:pt idx="125">
                  <c:v>0.214813</c:v>
                </c:pt>
                <c:pt idx="126">
                  <c:v>0.215726</c:v>
                </c:pt>
                <c:pt idx="127">
                  <c:v>0.21662600000000001</c:v>
                </c:pt>
                <c:pt idx="128">
                  <c:v>0.21751400000000001</c:v>
                </c:pt>
                <c:pt idx="129">
                  <c:v>0.218389</c:v>
                </c:pt>
                <c:pt idx="130">
                  <c:v>0.219251</c:v>
                </c:pt>
                <c:pt idx="131">
                  <c:v>0.22010099999999999</c:v>
                </c:pt>
                <c:pt idx="132">
                  <c:v>0.220939</c:v>
                </c:pt>
                <c:pt idx="133">
                  <c:v>0.22176399999999999</c:v>
                </c:pt>
                <c:pt idx="134">
                  <c:v>0.222576</c:v>
                </c:pt>
                <c:pt idx="135">
                  <c:v>0.22337599999999999</c:v>
                </c:pt>
                <c:pt idx="136">
                  <c:v>0.224164</c:v>
                </c:pt>
                <c:pt idx="137">
                  <c:v>0.224939</c:v>
                </c:pt>
                <c:pt idx="138">
                  <c:v>0.22570200000000001</c:v>
                </c:pt>
                <c:pt idx="139">
                  <c:v>0.22645299999999999</c:v>
                </c:pt>
                <c:pt idx="140">
                  <c:v>0.22719200000000001</c:v>
                </c:pt>
                <c:pt idx="141">
                  <c:v>0.22791800000000001</c:v>
                </c:pt>
                <c:pt idx="142">
                  <c:v>0.228632</c:v>
                </c:pt>
                <c:pt idx="143">
                  <c:v>0.22933400000000001</c:v>
                </c:pt>
                <c:pt idx="144">
                  <c:v>0.23002400000000001</c:v>
                </c:pt>
                <c:pt idx="145">
                  <c:v>0.23070199999999999</c:v>
                </c:pt>
                <c:pt idx="146">
                  <c:v>0.23136799999999999</c:v>
                </c:pt>
                <c:pt idx="147">
                  <c:v>0.23202200000000001</c:v>
                </c:pt>
                <c:pt idx="148">
                  <c:v>0.23266500000000001</c:v>
                </c:pt>
                <c:pt idx="149">
                  <c:v>0.233295</c:v>
                </c:pt>
                <c:pt idx="150">
                  <c:v>0.23391400000000001</c:v>
                </c:pt>
                <c:pt idx="151">
                  <c:v>0.23452100000000001</c:v>
                </c:pt>
                <c:pt idx="152">
                  <c:v>0.23511599999999999</c:v>
                </c:pt>
                <c:pt idx="153">
                  <c:v>0.23569999999999999</c:v>
                </c:pt>
                <c:pt idx="154">
                  <c:v>0.23627200000000001</c:v>
                </c:pt>
                <c:pt idx="155">
                  <c:v>0.23683299999999999</c:v>
                </c:pt>
                <c:pt idx="156">
                  <c:v>0.23738300000000001</c:v>
                </c:pt>
                <c:pt idx="157">
                  <c:v>0.23792199999999999</c:v>
                </c:pt>
                <c:pt idx="158">
                  <c:v>0.23844899999999999</c:v>
                </c:pt>
                <c:pt idx="159">
                  <c:v>0.23896500000000001</c:v>
                </c:pt>
                <c:pt idx="160">
                  <c:v>0.23946999999999999</c:v>
                </c:pt>
                <c:pt idx="161">
                  <c:v>0.23996400000000001</c:v>
                </c:pt>
                <c:pt idx="162">
                  <c:v>0.240448</c:v>
                </c:pt>
                <c:pt idx="163">
                  <c:v>0.24092</c:v>
                </c:pt>
                <c:pt idx="164">
                  <c:v>0.24138200000000001</c:v>
                </c:pt>
                <c:pt idx="165">
                  <c:v>0.24183399999999999</c:v>
                </c:pt>
                <c:pt idx="166">
                  <c:v>0.24227499999999999</c:v>
                </c:pt>
                <c:pt idx="167">
                  <c:v>0.242705</c:v>
                </c:pt>
                <c:pt idx="168">
                  <c:v>0.24312600000000001</c:v>
                </c:pt>
                <c:pt idx="169">
                  <c:v>0.243536</c:v>
                </c:pt>
                <c:pt idx="170">
                  <c:v>0.24393599999999999</c:v>
                </c:pt>
                <c:pt idx="171">
                  <c:v>0.24432699999999999</c:v>
                </c:pt>
                <c:pt idx="172">
                  <c:v>0.24470700000000001</c:v>
                </c:pt>
                <c:pt idx="173">
                  <c:v>0.24507799999999999</c:v>
                </c:pt>
                <c:pt idx="174">
                  <c:v>0.24543899999999999</c:v>
                </c:pt>
                <c:pt idx="175">
                  <c:v>0.24579100000000001</c:v>
                </c:pt>
                <c:pt idx="176">
                  <c:v>0.24613399999999999</c:v>
                </c:pt>
                <c:pt idx="177">
                  <c:v>0.24646699999999999</c:v>
                </c:pt>
                <c:pt idx="178">
                  <c:v>0.24679100000000001</c:v>
                </c:pt>
                <c:pt idx="179">
                  <c:v>0.24710699999999999</c:v>
                </c:pt>
                <c:pt idx="180">
                  <c:v>0.24741299999999999</c:v>
                </c:pt>
                <c:pt idx="181">
                  <c:v>0.24771099999999999</c:v>
                </c:pt>
                <c:pt idx="182">
                  <c:v>0.248001</c:v>
                </c:pt>
                <c:pt idx="183">
                  <c:v>0.248282</c:v>
                </c:pt>
                <c:pt idx="184">
                  <c:v>0.248554</c:v>
                </c:pt>
                <c:pt idx="185">
                  <c:v>0.24881900000000001</c:v>
                </c:pt>
                <c:pt idx="186">
                  <c:v>0.24907599999999999</c:v>
                </c:pt>
                <c:pt idx="187">
                  <c:v>0.24932499999999999</c:v>
                </c:pt>
                <c:pt idx="188">
                  <c:v>0.24956600000000001</c:v>
                </c:pt>
                <c:pt idx="189">
                  <c:v>0.24979999999999999</c:v>
                </c:pt>
                <c:pt idx="190">
                  <c:v>0.25002600000000003</c:v>
                </c:pt>
                <c:pt idx="191">
                  <c:v>0.25024600000000002</c:v>
                </c:pt>
                <c:pt idx="192">
                  <c:v>0.25045800000000001</c:v>
                </c:pt>
                <c:pt idx="193">
                  <c:v>0.25066300000000002</c:v>
                </c:pt>
                <c:pt idx="194">
                  <c:v>0.25086199999999997</c:v>
                </c:pt>
                <c:pt idx="195">
                  <c:v>0.251054</c:v>
                </c:pt>
                <c:pt idx="196">
                  <c:v>0.25124000000000002</c:v>
                </c:pt>
                <c:pt idx="197">
                  <c:v>0.251419</c:v>
                </c:pt>
                <c:pt idx="198">
                  <c:v>0.25159300000000001</c:v>
                </c:pt>
                <c:pt idx="199">
                  <c:v>0.25175999999999998</c:v>
                </c:pt>
                <c:pt idx="200">
                  <c:v>0.25192100000000001</c:v>
                </c:pt>
                <c:pt idx="201">
                  <c:v>0.252077</c:v>
                </c:pt>
                <c:pt idx="202">
                  <c:v>0.25222800000000001</c:v>
                </c:pt>
                <c:pt idx="203">
                  <c:v>0.25237300000000001</c:v>
                </c:pt>
                <c:pt idx="204">
                  <c:v>0.25251299999999999</c:v>
                </c:pt>
                <c:pt idx="205">
                  <c:v>0.25264799999999998</c:v>
                </c:pt>
                <c:pt idx="206">
                  <c:v>0.252778</c:v>
                </c:pt>
                <c:pt idx="207">
                  <c:v>0.25290299999999999</c:v>
                </c:pt>
                <c:pt idx="208">
                  <c:v>0.25302400000000003</c:v>
                </c:pt>
                <c:pt idx="209">
                  <c:v>0.25313999999999998</c:v>
                </c:pt>
                <c:pt idx="210">
                  <c:v>0.25325199999999998</c:v>
                </c:pt>
                <c:pt idx="211">
                  <c:v>0.25335999999999997</c:v>
                </c:pt>
                <c:pt idx="212">
                  <c:v>0.25346299999999999</c:v>
                </c:pt>
                <c:pt idx="213">
                  <c:v>0.25356299999999998</c:v>
                </c:pt>
                <c:pt idx="214">
                  <c:v>0.25365900000000002</c:v>
                </c:pt>
                <c:pt idx="215">
                  <c:v>0.25375199999999998</c:v>
                </c:pt>
                <c:pt idx="216">
                  <c:v>0.25384099999999998</c:v>
                </c:pt>
                <c:pt idx="217">
                  <c:v>0.25392599999999999</c:v>
                </c:pt>
                <c:pt idx="218">
                  <c:v>0.25400899999999998</c:v>
                </c:pt>
                <c:pt idx="219">
                  <c:v>0.25408799999999998</c:v>
                </c:pt>
                <c:pt idx="220">
                  <c:v>0.254164</c:v>
                </c:pt>
                <c:pt idx="221">
                  <c:v>0.25423699999999999</c:v>
                </c:pt>
                <c:pt idx="222">
                  <c:v>0.25430700000000001</c:v>
                </c:pt>
                <c:pt idx="223">
                  <c:v>0.25437500000000002</c:v>
                </c:pt>
                <c:pt idx="224">
                  <c:v>0.25444</c:v>
                </c:pt>
                <c:pt idx="225">
                  <c:v>0.25450299999999998</c:v>
                </c:pt>
                <c:pt idx="226">
                  <c:v>0.25456299999999998</c:v>
                </c:pt>
                <c:pt idx="227">
                  <c:v>0.25462099999999999</c:v>
                </c:pt>
                <c:pt idx="228">
                  <c:v>0.25467699999999999</c:v>
                </c:pt>
                <c:pt idx="229">
                  <c:v>0.25473000000000001</c:v>
                </c:pt>
                <c:pt idx="230">
                  <c:v>0.25478200000000001</c:v>
                </c:pt>
                <c:pt idx="231">
                  <c:v>0.25483099999999997</c:v>
                </c:pt>
                <c:pt idx="232">
                  <c:v>0.25487900000000002</c:v>
                </c:pt>
                <c:pt idx="233">
                  <c:v>0.25492500000000001</c:v>
                </c:pt>
                <c:pt idx="234">
                  <c:v>0.254969</c:v>
                </c:pt>
                <c:pt idx="235">
                  <c:v>0.25501099999999999</c:v>
                </c:pt>
                <c:pt idx="236">
                  <c:v>0.255052</c:v>
                </c:pt>
                <c:pt idx="237">
                  <c:v>0.25509199999999999</c:v>
                </c:pt>
                <c:pt idx="238">
                  <c:v>0.25513000000000002</c:v>
                </c:pt>
                <c:pt idx="239">
                  <c:v>0.255166</c:v>
                </c:pt>
                <c:pt idx="240">
                  <c:v>0.25520100000000001</c:v>
                </c:pt>
                <c:pt idx="241">
                  <c:v>0.25523499999999999</c:v>
                </c:pt>
                <c:pt idx="242">
                  <c:v>0.25526799999999999</c:v>
                </c:pt>
                <c:pt idx="243">
                  <c:v>0.255299</c:v>
                </c:pt>
                <c:pt idx="244">
                  <c:v>0.25532899999999997</c:v>
                </c:pt>
                <c:pt idx="245">
                  <c:v>0.255359</c:v>
                </c:pt>
                <c:pt idx="246">
                  <c:v>0.25538699999999998</c:v>
                </c:pt>
                <c:pt idx="247">
                  <c:v>0.25541399999999997</c:v>
                </c:pt>
                <c:pt idx="248">
                  <c:v>0.25544</c:v>
                </c:pt>
                <c:pt idx="249">
                  <c:v>0.255465</c:v>
                </c:pt>
                <c:pt idx="250">
                  <c:v>0.25548999999999999</c:v>
                </c:pt>
                <c:pt idx="251">
                  <c:v>0.25551299999999999</c:v>
                </c:pt>
                <c:pt idx="252">
                  <c:v>0.25553599999999999</c:v>
                </c:pt>
                <c:pt idx="253">
                  <c:v>0.25555800000000001</c:v>
                </c:pt>
                <c:pt idx="254">
                  <c:v>0.255579</c:v>
                </c:pt>
                <c:pt idx="255">
                  <c:v>0.25559999999999999</c:v>
                </c:pt>
                <c:pt idx="256">
                  <c:v>0.25561899999999999</c:v>
                </c:pt>
                <c:pt idx="257">
                  <c:v>0.25563799999999998</c:v>
                </c:pt>
                <c:pt idx="258">
                  <c:v>0.25565700000000002</c:v>
                </c:pt>
                <c:pt idx="259">
                  <c:v>0.25567499999999999</c:v>
                </c:pt>
                <c:pt idx="260">
                  <c:v>0.25569199999999997</c:v>
                </c:pt>
                <c:pt idx="261">
                  <c:v>0.25570900000000002</c:v>
                </c:pt>
                <c:pt idx="262">
                  <c:v>0.25572499999999998</c:v>
                </c:pt>
                <c:pt idx="263">
                  <c:v>0.255741</c:v>
                </c:pt>
                <c:pt idx="264">
                  <c:v>0.25575599999999998</c:v>
                </c:pt>
                <c:pt idx="265">
                  <c:v>0.25577100000000003</c:v>
                </c:pt>
                <c:pt idx="266">
                  <c:v>0.25578499999999998</c:v>
                </c:pt>
                <c:pt idx="267">
                  <c:v>0.255799</c:v>
                </c:pt>
                <c:pt idx="268">
                  <c:v>0.25581199999999998</c:v>
                </c:pt>
                <c:pt idx="269">
                  <c:v>0.25582500000000002</c:v>
                </c:pt>
                <c:pt idx="270">
                  <c:v>0.25583800000000001</c:v>
                </c:pt>
                <c:pt idx="271">
                  <c:v>0.25585000000000002</c:v>
                </c:pt>
                <c:pt idx="272">
                  <c:v>0.25586199999999998</c:v>
                </c:pt>
                <c:pt idx="273">
                  <c:v>0.25587300000000002</c:v>
                </c:pt>
                <c:pt idx="274">
                  <c:v>0.255884</c:v>
                </c:pt>
                <c:pt idx="275">
                  <c:v>0.25589499999999998</c:v>
                </c:pt>
                <c:pt idx="276">
                  <c:v>0.25590499999999999</c:v>
                </c:pt>
                <c:pt idx="277">
                  <c:v>0.25591599999999998</c:v>
                </c:pt>
                <c:pt idx="278">
                  <c:v>0.25592599999999999</c:v>
                </c:pt>
                <c:pt idx="279">
                  <c:v>0.25593500000000002</c:v>
                </c:pt>
                <c:pt idx="280">
                  <c:v>0.25594499999999998</c:v>
                </c:pt>
                <c:pt idx="281">
                  <c:v>0.25595400000000001</c:v>
                </c:pt>
                <c:pt idx="282">
                  <c:v>0.25596200000000002</c:v>
                </c:pt>
                <c:pt idx="283">
                  <c:v>0.255971</c:v>
                </c:pt>
                <c:pt idx="284">
                  <c:v>0.25597900000000001</c:v>
                </c:pt>
                <c:pt idx="285">
                  <c:v>0.25598799999999999</c:v>
                </c:pt>
                <c:pt idx="286">
                  <c:v>0.255996</c:v>
                </c:pt>
                <c:pt idx="287">
                  <c:v>0.25600299999999998</c:v>
                </c:pt>
                <c:pt idx="288">
                  <c:v>0.25601099999999999</c:v>
                </c:pt>
                <c:pt idx="289">
                  <c:v>0.25601800000000002</c:v>
                </c:pt>
                <c:pt idx="290">
                  <c:v>0.256025</c:v>
                </c:pt>
                <c:pt idx="291">
                  <c:v>0.25603199999999998</c:v>
                </c:pt>
                <c:pt idx="292">
                  <c:v>0.25603900000000002</c:v>
                </c:pt>
                <c:pt idx="293">
                  <c:v>0.25604500000000002</c:v>
                </c:pt>
                <c:pt idx="294">
                  <c:v>0.256052</c:v>
                </c:pt>
                <c:pt idx="295">
                  <c:v>0.25605800000000001</c:v>
                </c:pt>
                <c:pt idx="296">
                  <c:v>0.25606400000000001</c:v>
                </c:pt>
                <c:pt idx="297">
                  <c:v>0.25607000000000002</c:v>
                </c:pt>
                <c:pt idx="298">
                  <c:v>0.25607600000000003</c:v>
                </c:pt>
                <c:pt idx="299">
                  <c:v>0.256081</c:v>
                </c:pt>
                <c:pt idx="300">
                  <c:v>0.25608700000000001</c:v>
                </c:pt>
                <c:pt idx="301">
                  <c:v>0.25609199999999999</c:v>
                </c:pt>
                <c:pt idx="302">
                  <c:v>0.25609700000000002</c:v>
                </c:pt>
                <c:pt idx="303">
                  <c:v>0.256102</c:v>
                </c:pt>
                <c:pt idx="304">
                  <c:v>0.25610699999999997</c:v>
                </c:pt>
                <c:pt idx="305">
                  <c:v>0.25611200000000001</c:v>
                </c:pt>
                <c:pt idx="306">
                  <c:v>0.25611600000000001</c:v>
                </c:pt>
                <c:pt idx="307">
                  <c:v>0.25612099999999999</c:v>
                </c:pt>
                <c:pt idx="308">
                  <c:v>0.25612499999999999</c:v>
                </c:pt>
                <c:pt idx="309">
                  <c:v>0.256129</c:v>
                </c:pt>
                <c:pt idx="310">
                  <c:v>0.256133</c:v>
                </c:pt>
                <c:pt idx="311">
                  <c:v>0.256137</c:v>
                </c:pt>
                <c:pt idx="312">
                  <c:v>0.25614100000000001</c:v>
                </c:pt>
                <c:pt idx="313">
                  <c:v>0.25614500000000001</c:v>
                </c:pt>
                <c:pt idx="314">
                  <c:v>0.25614900000000002</c:v>
                </c:pt>
                <c:pt idx="315">
                  <c:v>0.25615199999999999</c:v>
                </c:pt>
                <c:pt idx="316">
                  <c:v>0.25615500000000002</c:v>
                </c:pt>
                <c:pt idx="317">
                  <c:v>0.25615900000000003</c:v>
                </c:pt>
                <c:pt idx="318">
                  <c:v>0.256162</c:v>
                </c:pt>
                <c:pt idx="319">
                  <c:v>0.25616499999999998</c:v>
                </c:pt>
                <c:pt idx="320">
                  <c:v>0.25616800000000001</c:v>
                </c:pt>
                <c:pt idx="321">
                  <c:v>0.25617099999999998</c:v>
                </c:pt>
                <c:pt idx="322">
                  <c:v>0.25617299999999998</c:v>
                </c:pt>
                <c:pt idx="323">
                  <c:v>0.25617600000000001</c:v>
                </c:pt>
                <c:pt idx="324">
                  <c:v>0.25617800000000002</c:v>
                </c:pt>
                <c:pt idx="325">
                  <c:v>0.25618099999999999</c:v>
                </c:pt>
                <c:pt idx="326">
                  <c:v>0.25618299999999999</c:v>
                </c:pt>
                <c:pt idx="327">
                  <c:v>0.256185</c:v>
                </c:pt>
                <c:pt idx="328">
                  <c:v>0.256187</c:v>
                </c:pt>
                <c:pt idx="329">
                  <c:v>0.256189</c:v>
                </c:pt>
                <c:pt idx="330">
                  <c:v>0.256191</c:v>
                </c:pt>
                <c:pt idx="331">
                  <c:v>0.256193</c:v>
                </c:pt>
                <c:pt idx="332">
                  <c:v>0.25619500000000001</c:v>
                </c:pt>
                <c:pt idx="333">
                  <c:v>0.25619599999999998</c:v>
                </c:pt>
                <c:pt idx="334">
                  <c:v>0.25619799999999998</c:v>
                </c:pt>
                <c:pt idx="335">
                  <c:v>0.25619900000000001</c:v>
                </c:pt>
                <c:pt idx="336">
                  <c:v>0.25620100000000001</c:v>
                </c:pt>
                <c:pt idx="337">
                  <c:v>0.25620199999999999</c:v>
                </c:pt>
                <c:pt idx="338">
                  <c:v>0.25620300000000001</c:v>
                </c:pt>
                <c:pt idx="339">
                  <c:v>0.25620399999999999</c:v>
                </c:pt>
                <c:pt idx="340">
                  <c:v>0.25620500000000002</c:v>
                </c:pt>
                <c:pt idx="341">
                  <c:v>0.25620599999999999</c:v>
                </c:pt>
                <c:pt idx="342">
                  <c:v>0.25620700000000002</c:v>
                </c:pt>
                <c:pt idx="343">
                  <c:v>0.25620700000000002</c:v>
                </c:pt>
                <c:pt idx="344">
                  <c:v>0.25620799999999999</c:v>
                </c:pt>
                <c:pt idx="345">
                  <c:v>0.25620799999999999</c:v>
                </c:pt>
                <c:pt idx="346">
                  <c:v>0.25620900000000002</c:v>
                </c:pt>
                <c:pt idx="347">
                  <c:v>0.25620900000000002</c:v>
                </c:pt>
                <c:pt idx="348">
                  <c:v>0.25620900000000002</c:v>
                </c:pt>
                <c:pt idx="349">
                  <c:v>0.25620900000000002</c:v>
                </c:pt>
                <c:pt idx="350">
                  <c:v>0.25620900000000002</c:v>
                </c:pt>
                <c:pt idx="351">
                  <c:v>0.25620900000000002</c:v>
                </c:pt>
                <c:pt idx="352">
                  <c:v>0.25620900000000002</c:v>
                </c:pt>
                <c:pt idx="353">
                  <c:v>0.25620900000000002</c:v>
                </c:pt>
                <c:pt idx="354">
                  <c:v>0.25620900000000002</c:v>
                </c:pt>
                <c:pt idx="355">
                  <c:v>0.25620900000000002</c:v>
                </c:pt>
                <c:pt idx="356">
                  <c:v>0.25620900000000002</c:v>
                </c:pt>
                <c:pt idx="357">
                  <c:v>0.25620900000000002</c:v>
                </c:pt>
                <c:pt idx="358">
                  <c:v>0.25620900000000002</c:v>
                </c:pt>
                <c:pt idx="359">
                  <c:v>0.25620900000000002</c:v>
                </c:pt>
                <c:pt idx="360">
                  <c:v>0.25620900000000002</c:v>
                </c:pt>
                <c:pt idx="361">
                  <c:v>0.25620900000000002</c:v>
                </c:pt>
                <c:pt idx="362">
                  <c:v>0.25620900000000002</c:v>
                </c:pt>
                <c:pt idx="363">
                  <c:v>0.25620900000000002</c:v>
                </c:pt>
                <c:pt idx="364">
                  <c:v>0.25620900000000002</c:v>
                </c:pt>
                <c:pt idx="365">
                  <c:v>0.25620900000000002</c:v>
                </c:pt>
                <c:pt idx="366">
                  <c:v>0.25620900000000002</c:v>
                </c:pt>
                <c:pt idx="367">
                  <c:v>0.25620900000000002</c:v>
                </c:pt>
                <c:pt idx="368">
                  <c:v>0.25620900000000002</c:v>
                </c:pt>
                <c:pt idx="369">
                  <c:v>0.25620900000000002</c:v>
                </c:pt>
                <c:pt idx="370">
                  <c:v>0.25620900000000002</c:v>
                </c:pt>
                <c:pt idx="371">
                  <c:v>0.25620900000000002</c:v>
                </c:pt>
                <c:pt idx="372">
                  <c:v>0.25620900000000002</c:v>
                </c:pt>
                <c:pt idx="373">
                  <c:v>0.25620900000000002</c:v>
                </c:pt>
                <c:pt idx="374">
                  <c:v>0.25620900000000002</c:v>
                </c:pt>
                <c:pt idx="375">
                  <c:v>0.25620900000000002</c:v>
                </c:pt>
                <c:pt idx="376">
                  <c:v>0.25620900000000002</c:v>
                </c:pt>
                <c:pt idx="377">
                  <c:v>0.25620900000000002</c:v>
                </c:pt>
                <c:pt idx="378">
                  <c:v>0.25620900000000002</c:v>
                </c:pt>
                <c:pt idx="379">
                  <c:v>0.25620900000000002</c:v>
                </c:pt>
                <c:pt idx="380">
                  <c:v>0.25620900000000002</c:v>
                </c:pt>
                <c:pt idx="381">
                  <c:v>0.25620900000000002</c:v>
                </c:pt>
                <c:pt idx="382">
                  <c:v>0.25620900000000002</c:v>
                </c:pt>
                <c:pt idx="383">
                  <c:v>0.25620900000000002</c:v>
                </c:pt>
                <c:pt idx="384">
                  <c:v>0.25620900000000002</c:v>
                </c:pt>
                <c:pt idx="385">
                  <c:v>0.25620900000000002</c:v>
                </c:pt>
                <c:pt idx="386">
                  <c:v>0.25620900000000002</c:v>
                </c:pt>
                <c:pt idx="387">
                  <c:v>0.25620900000000002</c:v>
                </c:pt>
                <c:pt idx="388">
                  <c:v>0.25620900000000002</c:v>
                </c:pt>
                <c:pt idx="389">
                  <c:v>0.25620900000000002</c:v>
                </c:pt>
                <c:pt idx="390">
                  <c:v>0.25620900000000002</c:v>
                </c:pt>
                <c:pt idx="391">
                  <c:v>0.25620900000000002</c:v>
                </c:pt>
                <c:pt idx="392">
                  <c:v>0.25620900000000002</c:v>
                </c:pt>
                <c:pt idx="393">
                  <c:v>0.25620900000000002</c:v>
                </c:pt>
                <c:pt idx="394">
                  <c:v>0.25620900000000002</c:v>
                </c:pt>
                <c:pt idx="395">
                  <c:v>0.25620900000000002</c:v>
                </c:pt>
                <c:pt idx="396">
                  <c:v>0.25620900000000002</c:v>
                </c:pt>
                <c:pt idx="397">
                  <c:v>0.25620900000000002</c:v>
                </c:pt>
                <c:pt idx="398">
                  <c:v>0.25620900000000002</c:v>
                </c:pt>
                <c:pt idx="399">
                  <c:v>0.25620900000000002</c:v>
                </c:pt>
                <c:pt idx="400">
                  <c:v>0.25620900000000002</c:v>
                </c:pt>
              </c:numCache>
            </c:numRef>
          </c:xVal>
          <c:yVal>
            <c:numRef>
              <c:f>stepBrent!$R$124:$R$524</c:f>
              <c:numCache>
                <c:formatCode>General</c:formatCode>
                <c:ptCount val="401"/>
                <c:pt idx="0">
                  <c:v>0.10345</c:v>
                </c:pt>
                <c:pt idx="1">
                  <c:v>0.102367</c:v>
                </c:pt>
                <c:pt idx="2">
                  <c:v>0.10129100000000001</c:v>
                </c:pt>
                <c:pt idx="3">
                  <c:v>0.100221</c:v>
                </c:pt>
                <c:pt idx="4">
                  <c:v>9.9155300000000002E-2</c:v>
                </c:pt>
                <c:pt idx="5">
                  <c:v>9.8095100000000005E-2</c:v>
                </c:pt>
                <c:pt idx="6">
                  <c:v>9.7040199999999993E-2</c:v>
                </c:pt>
                <c:pt idx="7">
                  <c:v>9.5990599999999995E-2</c:v>
                </c:pt>
                <c:pt idx="8">
                  <c:v>9.49464E-2</c:v>
                </c:pt>
                <c:pt idx="9">
                  <c:v>9.3907500000000005E-2</c:v>
                </c:pt>
                <c:pt idx="10">
                  <c:v>9.2873899999999995E-2</c:v>
                </c:pt>
                <c:pt idx="11">
                  <c:v>9.1845700000000002E-2</c:v>
                </c:pt>
                <c:pt idx="12">
                  <c:v>9.0822899999999998E-2</c:v>
                </c:pt>
                <c:pt idx="13">
                  <c:v>8.9805499999999996E-2</c:v>
                </c:pt>
                <c:pt idx="14">
                  <c:v>8.8793499999999997E-2</c:v>
                </c:pt>
                <c:pt idx="15">
                  <c:v>8.7787299999999999E-2</c:v>
                </c:pt>
                <c:pt idx="16">
                  <c:v>8.6787000000000003E-2</c:v>
                </c:pt>
                <c:pt idx="17">
                  <c:v>8.5792499999999994E-2</c:v>
                </c:pt>
                <c:pt idx="18">
                  <c:v>8.4803900000000002E-2</c:v>
                </c:pt>
                <c:pt idx="19">
                  <c:v>8.3821099999999996E-2</c:v>
                </c:pt>
                <c:pt idx="20">
                  <c:v>8.2844000000000001E-2</c:v>
                </c:pt>
                <c:pt idx="21">
                  <c:v>8.1872899999999998E-2</c:v>
                </c:pt>
                <c:pt idx="22">
                  <c:v>8.0907499999999993E-2</c:v>
                </c:pt>
                <c:pt idx="23">
                  <c:v>7.9947900000000002E-2</c:v>
                </c:pt>
                <c:pt idx="24">
                  <c:v>7.8994300000000003E-2</c:v>
                </c:pt>
                <c:pt idx="25">
                  <c:v>7.80473E-2</c:v>
                </c:pt>
                <c:pt idx="26">
                  <c:v>7.7106900000000006E-2</c:v>
                </c:pt>
                <c:pt idx="27">
                  <c:v>7.6173199999999996E-2</c:v>
                </c:pt>
                <c:pt idx="28">
                  <c:v>7.5246199999999999E-2</c:v>
                </c:pt>
                <c:pt idx="29">
                  <c:v>7.4325699999999995E-2</c:v>
                </c:pt>
                <c:pt idx="30">
                  <c:v>7.3411799999999999E-2</c:v>
                </c:pt>
                <c:pt idx="31">
                  <c:v>7.25045E-2</c:v>
                </c:pt>
                <c:pt idx="32">
                  <c:v>7.1603600000000003E-2</c:v>
                </c:pt>
                <c:pt idx="33">
                  <c:v>7.0709300000000003E-2</c:v>
                </c:pt>
                <c:pt idx="34">
                  <c:v>6.9821499999999995E-2</c:v>
                </c:pt>
                <c:pt idx="35">
                  <c:v>6.8940299999999996E-2</c:v>
                </c:pt>
                <c:pt idx="36">
                  <c:v>6.8066500000000002E-2</c:v>
                </c:pt>
                <c:pt idx="37">
                  <c:v>6.7199999999999996E-2</c:v>
                </c:pt>
                <c:pt idx="38">
                  <c:v>6.6340700000000002E-2</c:v>
                </c:pt>
                <c:pt idx="39">
                  <c:v>6.5488599999999994E-2</c:v>
                </c:pt>
                <c:pt idx="40">
                  <c:v>6.4643800000000001E-2</c:v>
                </c:pt>
                <c:pt idx="41">
                  <c:v>6.3806299999999996E-2</c:v>
                </c:pt>
                <c:pt idx="42">
                  <c:v>6.2976799999999999E-2</c:v>
                </c:pt>
                <c:pt idx="43">
                  <c:v>6.2155000000000002E-2</c:v>
                </c:pt>
                <c:pt idx="44">
                  <c:v>6.1341E-2</c:v>
                </c:pt>
                <c:pt idx="45">
                  <c:v>6.0534600000000001E-2</c:v>
                </c:pt>
                <c:pt idx="46">
                  <c:v>5.9735799999999999E-2</c:v>
                </c:pt>
                <c:pt idx="47">
                  <c:v>5.89446E-2</c:v>
                </c:pt>
                <c:pt idx="48">
                  <c:v>5.8160900000000001E-2</c:v>
                </c:pt>
                <c:pt idx="49">
                  <c:v>5.7384699999999997E-2</c:v>
                </c:pt>
                <c:pt idx="50">
                  <c:v>5.6615899999999997E-2</c:v>
                </c:pt>
                <c:pt idx="51">
                  <c:v>5.5854399999999998E-2</c:v>
                </c:pt>
                <c:pt idx="52">
                  <c:v>5.5100299999999998E-2</c:v>
                </c:pt>
                <c:pt idx="53">
                  <c:v>5.43533E-2</c:v>
                </c:pt>
                <c:pt idx="54">
                  <c:v>5.3611399999999997E-2</c:v>
                </c:pt>
                <c:pt idx="55">
                  <c:v>5.28741E-2</c:v>
                </c:pt>
                <c:pt idx="56">
                  <c:v>5.2141399999999997E-2</c:v>
                </c:pt>
                <c:pt idx="57">
                  <c:v>5.1413399999999998E-2</c:v>
                </c:pt>
                <c:pt idx="58">
                  <c:v>5.0690199999999998E-2</c:v>
                </c:pt>
                <c:pt idx="59">
                  <c:v>4.9971599999999998E-2</c:v>
                </c:pt>
                <c:pt idx="60">
                  <c:v>4.9257700000000001E-2</c:v>
                </c:pt>
                <c:pt idx="61">
                  <c:v>4.8548399999999998E-2</c:v>
                </c:pt>
                <c:pt idx="62">
                  <c:v>4.7843900000000002E-2</c:v>
                </c:pt>
                <c:pt idx="63">
                  <c:v>4.7143999999999998E-2</c:v>
                </c:pt>
                <c:pt idx="64">
                  <c:v>4.6448700000000002E-2</c:v>
                </c:pt>
                <c:pt idx="65">
                  <c:v>4.5758199999999999E-2</c:v>
                </c:pt>
                <c:pt idx="66">
                  <c:v>4.5072399999999999E-2</c:v>
                </c:pt>
                <c:pt idx="67">
                  <c:v>4.4391300000000002E-2</c:v>
                </c:pt>
                <c:pt idx="68">
                  <c:v>4.3714999999999997E-2</c:v>
                </c:pt>
                <c:pt idx="69">
                  <c:v>4.3043400000000002E-2</c:v>
                </c:pt>
                <c:pt idx="70">
                  <c:v>4.23766E-2</c:v>
                </c:pt>
                <c:pt idx="71">
                  <c:v>4.17147E-2</c:v>
                </c:pt>
                <c:pt idx="72">
                  <c:v>4.1057499999999997E-2</c:v>
                </c:pt>
                <c:pt idx="73">
                  <c:v>4.0405099999999999E-2</c:v>
                </c:pt>
                <c:pt idx="74">
                  <c:v>3.9757599999999997E-2</c:v>
                </c:pt>
                <c:pt idx="75">
                  <c:v>3.9114999999999997E-2</c:v>
                </c:pt>
                <c:pt idx="76">
                  <c:v>3.84771E-2</c:v>
                </c:pt>
                <c:pt idx="77">
                  <c:v>3.7844200000000001E-2</c:v>
                </c:pt>
                <c:pt idx="78">
                  <c:v>3.7216100000000002E-2</c:v>
                </c:pt>
                <c:pt idx="79">
                  <c:v>3.6593000000000001E-2</c:v>
                </c:pt>
                <c:pt idx="80">
                  <c:v>3.5974699999999998E-2</c:v>
                </c:pt>
                <c:pt idx="81">
                  <c:v>3.5361299999999998E-2</c:v>
                </c:pt>
                <c:pt idx="82">
                  <c:v>3.4752900000000003E-2</c:v>
                </c:pt>
                <c:pt idx="83">
                  <c:v>3.4149400000000003E-2</c:v>
                </c:pt>
                <c:pt idx="84">
                  <c:v>3.3550999999999997E-2</c:v>
                </c:pt>
                <c:pt idx="85">
                  <c:v>3.2957500000000001E-2</c:v>
                </c:pt>
                <c:pt idx="86">
                  <c:v>3.2369099999999998E-2</c:v>
                </c:pt>
                <c:pt idx="87">
                  <c:v>3.17857E-2</c:v>
                </c:pt>
                <c:pt idx="88">
                  <c:v>3.12073E-2</c:v>
                </c:pt>
                <c:pt idx="89">
                  <c:v>3.0634000000000002E-2</c:v>
                </c:pt>
                <c:pt idx="90">
                  <c:v>3.00658E-2</c:v>
                </c:pt>
                <c:pt idx="91">
                  <c:v>2.95026E-2</c:v>
                </c:pt>
                <c:pt idx="92">
                  <c:v>2.8944600000000001E-2</c:v>
                </c:pt>
                <c:pt idx="93">
                  <c:v>2.8391799999999998E-2</c:v>
                </c:pt>
                <c:pt idx="94">
                  <c:v>2.78442E-2</c:v>
                </c:pt>
                <c:pt idx="95">
                  <c:v>2.7301700000000002E-2</c:v>
                </c:pt>
                <c:pt idx="96">
                  <c:v>2.6764400000000001E-2</c:v>
                </c:pt>
                <c:pt idx="97">
                  <c:v>2.6232399999999999E-2</c:v>
                </c:pt>
                <c:pt idx="98">
                  <c:v>2.5705599999999999E-2</c:v>
                </c:pt>
                <c:pt idx="99">
                  <c:v>2.5184000000000002E-2</c:v>
                </c:pt>
                <c:pt idx="100">
                  <c:v>2.4667700000000001E-2</c:v>
                </c:pt>
                <c:pt idx="101">
                  <c:v>2.41567E-2</c:v>
                </c:pt>
                <c:pt idx="102">
                  <c:v>2.3651100000000001E-2</c:v>
                </c:pt>
                <c:pt idx="103">
                  <c:v>2.3150799999999999E-2</c:v>
                </c:pt>
                <c:pt idx="104">
                  <c:v>2.26559E-2</c:v>
                </c:pt>
                <c:pt idx="105">
                  <c:v>2.21663E-2</c:v>
                </c:pt>
                <c:pt idx="106">
                  <c:v>2.1682199999999999E-2</c:v>
                </c:pt>
                <c:pt idx="107">
                  <c:v>2.12035E-2</c:v>
                </c:pt>
                <c:pt idx="108">
                  <c:v>2.0730200000000001E-2</c:v>
                </c:pt>
                <c:pt idx="109">
                  <c:v>2.02624E-2</c:v>
                </c:pt>
                <c:pt idx="110">
                  <c:v>1.9800000000000002E-2</c:v>
                </c:pt>
                <c:pt idx="111">
                  <c:v>1.9343099999999998E-2</c:v>
                </c:pt>
                <c:pt idx="112">
                  <c:v>1.88918E-2</c:v>
                </c:pt>
                <c:pt idx="113">
                  <c:v>1.84461E-2</c:v>
                </c:pt>
                <c:pt idx="114">
                  <c:v>1.8005899999999998E-2</c:v>
                </c:pt>
                <c:pt idx="115">
                  <c:v>1.7571199999999999E-2</c:v>
                </c:pt>
                <c:pt idx="116">
                  <c:v>1.71422E-2</c:v>
                </c:pt>
                <c:pt idx="117">
                  <c:v>1.6718799999999999E-2</c:v>
                </c:pt>
                <c:pt idx="118">
                  <c:v>1.6301099999999999E-2</c:v>
                </c:pt>
                <c:pt idx="119">
                  <c:v>1.5889E-2</c:v>
                </c:pt>
                <c:pt idx="120">
                  <c:v>1.5482599999999999E-2</c:v>
                </c:pt>
                <c:pt idx="121">
                  <c:v>1.5081900000000001E-2</c:v>
                </c:pt>
                <c:pt idx="122">
                  <c:v>1.4687E-2</c:v>
                </c:pt>
                <c:pt idx="123">
                  <c:v>1.4297799999999999E-2</c:v>
                </c:pt>
                <c:pt idx="124">
                  <c:v>1.3914299999999999E-2</c:v>
                </c:pt>
                <c:pt idx="125">
                  <c:v>1.3536599999999999E-2</c:v>
                </c:pt>
                <c:pt idx="126">
                  <c:v>1.31647E-2</c:v>
                </c:pt>
                <c:pt idx="127">
                  <c:v>1.2798500000000001E-2</c:v>
                </c:pt>
                <c:pt idx="128">
                  <c:v>1.2438100000000001E-2</c:v>
                </c:pt>
                <c:pt idx="129">
                  <c:v>1.20835E-2</c:v>
                </c:pt>
                <c:pt idx="130">
                  <c:v>1.17348E-2</c:v>
                </c:pt>
                <c:pt idx="131">
                  <c:v>1.13919E-2</c:v>
                </c:pt>
                <c:pt idx="132">
                  <c:v>1.1054899999999999E-2</c:v>
                </c:pt>
                <c:pt idx="133">
                  <c:v>1.07236E-2</c:v>
                </c:pt>
                <c:pt idx="134">
                  <c:v>1.0398299999999999E-2</c:v>
                </c:pt>
                <c:pt idx="135">
                  <c:v>1.0078800000000001E-2</c:v>
                </c:pt>
                <c:pt idx="136">
                  <c:v>9.7651200000000004E-3</c:v>
                </c:pt>
                <c:pt idx="137">
                  <c:v>9.45732E-3</c:v>
                </c:pt>
                <c:pt idx="138">
                  <c:v>9.1553899999999994E-3</c:v>
                </c:pt>
                <c:pt idx="139">
                  <c:v>8.8592600000000007E-3</c:v>
                </c:pt>
                <c:pt idx="140">
                  <c:v>8.5689700000000004E-3</c:v>
                </c:pt>
                <c:pt idx="141">
                  <c:v>8.2845799999999997E-3</c:v>
                </c:pt>
                <c:pt idx="142">
                  <c:v>8.0059999999999992E-3</c:v>
                </c:pt>
                <c:pt idx="143">
                  <c:v>7.7331600000000002E-3</c:v>
                </c:pt>
                <c:pt idx="144">
                  <c:v>7.4662299999999999E-3</c:v>
                </c:pt>
                <c:pt idx="145">
                  <c:v>7.2051199999999998E-3</c:v>
                </c:pt>
                <c:pt idx="146">
                  <c:v>6.9497500000000002E-3</c:v>
                </c:pt>
                <c:pt idx="147">
                  <c:v>6.7000799999999998E-3</c:v>
                </c:pt>
                <c:pt idx="148">
                  <c:v>6.4561899999999997E-3</c:v>
                </c:pt>
                <c:pt idx="149">
                  <c:v>6.2180100000000004E-3</c:v>
                </c:pt>
                <c:pt idx="150">
                  <c:v>5.98557E-3</c:v>
                </c:pt>
                <c:pt idx="151">
                  <c:v>5.7587599999999999E-3</c:v>
                </c:pt>
                <c:pt idx="152">
                  <c:v>5.53763E-3</c:v>
                </c:pt>
                <c:pt idx="153">
                  <c:v>5.3220699999999999E-3</c:v>
                </c:pt>
                <c:pt idx="154">
                  <c:v>5.1121300000000003E-3</c:v>
                </c:pt>
                <c:pt idx="155">
                  <c:v>4.9077299999999999E-3</c:v>
                </c:pt>
                <c:pt idx="156">
                  <c:v>4.7088299999999998E-3</c:v>
                </c:pt>
                <c:pt idx="157">
                  <c:v>4.5154399999999999E-3</c:v>
                </c:pt>
                <c:pt idx="158">
                  <c:v>4.3274100000000003E-3</c:v>
                </c:pt>
                <c:pt idx="159">
                  <c:v>4.1448199999999996E-3</c:v>
                </c:pt>
                <c:pt idx="160">
                  <c:v>3.9675600000000002E-3</c:v>
                </c:pt>
                <c:pt idx="161">
                  <c:v>3.7955200000000001E-3</c:v>
                </c:pt>
                <c:pt idx="162">
                  <c:v>3.6287099999999998E-3</c:v>
                </c:pt>
                <c:pt idx="163">
                  <c:v>3.4670600000000001E-3</c:v>
                </c:pt>
                <c:pt idx="164">
                  <c:v>3.3105000000000001E-3</c:v>
                </c:pt>
                <c:pt idx="165">
                  <c:v>3.15899E-3</c:v>
                </c:pt>
                <c:pt idx="166">
                  <c:v>3.0124700000000002E-3</c:v>
                </c:pt>
                <c:pt idx="167">
                  <c:v>2.8708200000000001E-3</c:v>
                </c:pt>
                <c:pt idx="168">
                  <c:v>2.7340400000000001E-3</c:v>
                </c:pt>
                <c:pt idx="169">
                  <c:v>2.6020100000000001E-3</c:v>
                </c:pt>
                <c:pt idx="170">
                  <c:v>2.4746999999999998E-3</c:v>
                </c:pt>
                <c:pt idx="171">
                  <c:v>2.3519999999999999E-3</c:v>
                </c:pt>
                <c:pt idx="172">
                  <c:v>2.2338599999999998E-3</c:v>
                </c:pt>
                <c:pt idx="173">
                  <c:v>2.1201499999999999E-3</c:v>
                </c:pt>
                <c:pt idx="174">
                  <c:v>2.0108499999999998E-3</c:v>
                </c:pt>
                <c:pt idx="175">
                  <c:v>1.90577E-3</c:v>
                </c:pt>
                <c:pt idx="176">
                  <c:v>1.8049400000000001E-3</c:v>
                </c:pt>
                <c:pt idx="177">
                  <c:v>1.7082E-3</c:v>
                </c:pt>
                <c:pt idx="178">
                  <c:v>1.6154699999999999E-3</c:v>
                </c:pt>
                <c:pt idx="179">
                  <c:v>1.5266500000000001E-3</c:v>
                </c:pt>
                <c:pt idx="180">
                  <c:v>1.4416699999999999E-3</c:v>
                </c:pt>
                <c:pt idx="181">
                  <c:v>1.3604299999999999E-3</c:v>
                </c:pt>
                <c:pt idx="182">
                  <c:v>1.2828399999999999E-3</c:v>
                </c:pt>
                <c:pt idx="183">
                  <c:v>1.20878E-3</c:v>
                </c:pt>
                <c:pt idx="184">
                  <c:v>1.1381500000000001E-3</c:v>
                </c:pt>
                <c:pt idx="185">
                  <c:v>1.0708899999999999E-3</c:v>
                </c:pt>
                <c:pt idx="186">
                  <c:v>1.0068799999999999E-3</c:v>
                </c:pt>
                <c:pt idx="187">
                  <c:v>9.4599699999999996E-4</c:v>
                </c:pt>
                <c:pt idx="188">
                  <c:v>8.8816899999999996E-4</c:v>
                </c:pt>
                <c:pt idx="189">
                  <c:v>8.3326699999999995E-4</c:v>
                </c:pt>
                <c:pt idx="190">
                  <c:v>7.8122300000000005E-4</c:v>
                </c:pt>
                <c:pt idx="191">
                  <c:v>7.3191100000000002E-4</c:v>
                </c:pt>
                <c:pt idx="192">
                  <c:v>6.8523499999999997E-4</c:v>
                </c:pt>
                <c:pt idx="193">
                  <c:v>6.4107400000000005E-4</c:v>
                </c:pt>
                <c:pt idx="194">
                  <c:v>5.9935700000000001E-4</c:v>
                </c:pt>
                <c:pt idx="195">
                  <c:v>5.5997100000000004E-4</c:v>
                </c:pt>
                <c:pt idx="196">
                  <c:v>5.22847E-4</c:v>
                </c:pt>
                <c:pt idx="197">
                  <c:v>4.8787599999999999E-4</c:v>
                </c:pt>
                <c:pt idx="198">
                  <c:v>4.5495699999999997E-4</c:v>
                </c:pt>
                <c:pt idx="199">
                  <c:v>4.2399499999999998E-4</c:v>
                </c:pt>
                <c:pt idx="200">
                  <c:v>3.9491800000000002E-4</c:v>
                </c:pt>
                <c:pt idx="201">
                  <c:v>3.6761500000000001E-4</c:v>
                </c:pt>
                <c:pt idx="202">
                  <c:v>3.4201099999999998E-4</c:v>
                </c:pt>
                <c:pt idx="203">
                  <c:v>3.1801600000000001E-4</c:v>
                </c:pt>
                <c:pt idx="204">
                  <c:v>2.9554700000000001E-4</c:v>
                </c:pt>
                <c:pt idx="205">
                  <c:v>2.74534E-4</c:v>
                </c:pt>
                <c:pt idx="206">
                  <c:v>2.5489399999999998E-4</c:v>
                </c:pt>
                <c:pt idx="207">
                  <c:v>2.3655200000000001E-4</c:v>
                </c:pt>
                <c:pt idx="208">
                  <c:v>2.1943900000000001E-4</c:v>
                </c:pt>
                <c:pt idx="209">
                  <c:v>2.0348299999999999E-4</c:v>
                </c:pt>
                <c:pt idx="210">
                  <c:v>1.8861400000000001E-4</c:v>
                </c:pt>
                <c:pt idx="211">
                  <c:v>1.7477700000000001E-4</c:v>
                </c:pt>
                <c:pt idx="212">
                  <c:v>1.61903E-4</c:v>
                </c:pt>
                <c:pt idx="213">
                  <c:v>1.4993299999999999E-4</c:v>
                </c:pt>
                <c:pt idx="214">
                  <c:v>1.3880399999999999E-4</c:v>
                </c:pt>
                <c:pt idx="215">
                  <c:v>1.2847100000000001E-4</c:v>
                </c:pt>
                <c:pt idx="216">
                  <c:v>1.18885E-4</c:v>
                </c:pt>
                <c:pt idx="217">
                  <c:v>1.09996E-4</c:v>
                </c:pt>
                <c:pt idx="218">
                  <c:v>1.01755E-4</c:v>
                </c:pt>
                <c:pt idx="219" formatCode="0.00E+00">
                  <c:v>9.4121600000000004E-5</c:v>
                </c:pt>
                <c:pt idx="220" formatCode="0.00E+00">
                  <c:v>8.7053900000000004E-5</c:v>
                </c:pt>
                <c:pt idx="221" formatCode="0.00E+00">
                  <c:v>8.0511499999999996E-5</c:v>
                </c:pt>
                <c:pt idx="222" formatCode="0.00E+00">
                  <c:v>7.44559E-5</c:v>
                </c:pt>
                <c:pt idx="223" formatCode="0.00E+00">
                  <c:v>6.8857900000000004E-5</c:v>
                </c:pt>
                <c:pt idx="224" formatCode="0.00E+00">
                  <c:v>6.3678900000000005E-5</c:v>
                </c:pt>
                <c:pt idx="225" formatCode="0.00E+00">
                  <c:v>5.8891899999999998E-5</c:v>
                </c:pt>
                <c:pt idx="226" formatCode="0.00E+00">
                  <c:v>5.4468200000000001E-5</c:v>
                </c:pt>
                <c:pt idx="227" formatCode="0.00E+00">
                  <c:v>5.0381199999999998E-5</c:v>
                </c:pt>
                <c:pt idx="228" formatCode="0.00E+00">
                  <c:v>4.6606000000000001E-5</c:v>
                </c:pt>
                <c:pt idx="229" formatCode="0.00E+00">
                  <c:v>4.3120300000000001E-5</c:v>
                </c:pt>
                <c:pt idx="230" formatCode="0.00E+00">
                  <c:v>3.9902099999999999E-5</c:v>
                </c:pt>
                <c:pt idx="231" formatCode="0.00E+00">
                  <c:v>3.6929399999999999E-5</c:v>
                </c:pt>
                <c:pt idx="232" formatCode="0.00E+00">
                  <c:v>3.41855E-5</c:v>
                </c:pt>
                <c:pt idx="233" formatCode="0.00E+00">
                  <c:v>3.1652800000000003E-5</c:v>
                </c:pt>
                <c:pt idx="234" formatCode="0.00E+00">
                  <c:v>2.9315E-5</c:v>
                </c:pt>
                <c:pt idx="235" formatCode="0.00E+00">
                  <c:v>2.7156900000000001E-5</c:v>
                </c:pt>
                <c:pt idx="236" formatCode="0.00E+00">
                  <c:v>2.51646E-5</c:v>
                </c:pt>
                <c:pt idx="237" formatCode="0.00E+00">
                  <c:v>2.3325200000000002E-5</c:v>
                </c:pt>
                <c:pt idx="238" formatCode="0.00E+00">
                  <c:v>2.16278E-5</c:v>
                </c:pt>
                <c:pt idx="239" formatCode="0.00E+00">
                  <c:v>2.0060599999999999E-5</c:v>
                </c:pt>
                <c:pt idx="240" formatCode="0.00E+00">
                  <c:v>1.8612599999999999E-5</c:v>
                </c:pt>
                <c:pt idx="241" formatCode="0.00E+00">
                  <c:v>1.7275899999999998E-5</c:v>
                </c:pt>
                <c:pt idx="242" formatCode="0.00E+00">
                  <c:v>1.6040900000000001E-5</c:v>
                </c:pt>
                <c:pt idx="243" formatCode="0.00E+00">
                  <c:v>1.4899799999999999E-5</c:v>
                </c:pt>
                <c:pt idx="244" formatCode="0.00E+00">
                  <c:v>1.3845299999999999E-5</c:v>
                </c:pt>
                <c:pt idx="245" formatCode="0.00E+00">
                  <c:v>1.2870800000000001E-5</c:v>
                </c:pt>
                <c:pt idx="246" formatCode="0.00E+00">
                  <c:v>1.1970000000000001E-5</c:v>
                </c:pt>
                <c:pt idx="247" formatCode="0.00E+00">
                  <c:v>1.11368E-5</c:v>
                </c:pt>
                <c:pt idx="248" formatCode="0.00E+00">
                  <c:v>1.0366200000000001E-5</c:v>
                </c:pt>
                <c:pt idx="249" formatCode="0.00E+00">
                  <c:v>9.65321E-6</c:v>
                </c:pt>
                <c:pt idx="250" formatCode="0.00E+00">
                  <c:v>8.9933299999999995E-6</c:v>
                </c:pt>
                <c:pt idx="251" formatCode="0.00E+00">
                  <c:v>8.3821299999999993E-6</c:v>
                </c:pt>
                <c:pt idx="252" formatCode="0.00E+00">
                  <c:v>7.8163899999999995E-6</c:v>
                </c:pt>
                <c:pt idx="253" formatCode="0.00E+00">
                  <c:v>7.2922100000000001E-6</c:v>
                </c:pt>
                <c:pt idx="254" formatCode="0.00E+00">
                  <c:v>6.8064300000000002E-6</c:v>
                </c:pt>
                <c:pt idx="255" formatCode="0.00E+00">
                  <c:v>6.35587E-6</c:v>
                </c:pt>
                <c:pt idx="256" formatCode="0.00E+00">
                  <c:v>5.93798E-6</c:v>
                </c:pt>
                <c:pt idx="257" formatCode="0.00E+00">
                  <c:v>5.55019E-6</c:v>
                </c:pt>
                <c:pt idx="258" formatCode="0.00E+00">
                  <c:v>5.1902699999999997E-6</c:v>
                </c:pt>
                <c:pt idx="259" formatCode="0.00E+00">
                  <c:v>4.8561500000000001E-6</c:v>
                </c:pt>
                <c:pt idx="260" formatCode="0.00E+00">
                  <c:v>4.5458099999999996E-6</c:v>
                </c:pt>
                <c:pt idx="261" formatCode="0.00E+00">
                  <c:v>4.2573900000000002E-6</c:v>
                </c:pt>
                <c:pt idx="262" formatCode="0.00E+00">
                  <c:v>3.9892800000000004E-6</c:v>
                </c:pt>
                <c:pt idx="263" formatCode="0.00E+00">
                  <c:v>3.7397200000000001E-6</c:v>
                </c:pt>
                <c:pt idx="264" formatCode="0.00E+00">
                  <c:v>3.5075599999999998E-6</c:v>
                </c:pt>
                <c:pt idx="265" formatCode="0.00E+00">
                  <c:v>3.2913799999999998E-6</c:v>
                </c:pt>
                <c:pt idx="266" formatCode="0.00E+00">
                  <c:v>3.0900399999999999E-6</c:v>
                </c:pt>
                <c:pt idx="267" formatCode="0.00E+00">
                  <c:v>2.9025300000000001E-6</c:v>
                </c:pt>
                <c:pt idx="268" formatCode="0.00E+00">
                  <c:v>2.7277499999999998E-6</c:v>
                </c:pt>
                <c:pt idx="269" formatCode="0.00E+00">
                  <c:v>2.5646899999999999E-6</c:v>
                </c:pt>
                <c:pt idx="270" formatCode="0.00E+00">
                  <c:v>2.4125799999999999E-6</c:v>
                </c:pt>
                <c:pt idx="271" formatCode="0.00E+00">
                  <c:v>2.2705999999999999E-6</c:v>
                </c:pt>
                <c:pt idx="272" formatCode="0.00E+00">
                  <c:v>2.1379899999999998E-6</c:v>
                </c:pt>
                <c:pt idx="273" formatCode="0.00E+00">
                  <c:v>2.0141299999999999E-6</c:v>
                </c:pt>
                <c:pt idx="274" formatCode="0.00E+00">
                  <c:v>1.8983000000000001E-6</c:v>
                </c:pt>
                <c:pt idx="275" formatCode="0.00E+00">
                  <c:v>1.7900199999999999E-6</c:v>
                </c:pt>
                <c:pt idx="276" formatCode="0.00E+00">
                  <c:v>1.68867E-6</c:v>
                </c:pt>
                <c:pt idx="277" formatCode="0.00E+00">
                  <c:v>1.59382E-6</c:v>
                </c:pt>
                <c:pt idx="278" formatCode="0.00E+00">
                  <c:v>1.505E-6</c:v>
                </c:pt>
                <c:pt idx="279" formatCode="0.00E+00">
                  <c:v>1.42178E-6</c:v>
                </c:pt>
                <c:pt idx="280" formatCode="0.00E+00">
                  <c:v>1.3437999999999999E-6</c:v>
                </c:pt>
                <c:pt idx="281" formatCode="0.00E+00">
                  <c:v>1.27067E-6</c:v>
                </c:pt>
                <c:pt idx="282" formatCode="0.00E+00">
                  <c:v>1.2020699999999999E-6</c:v>
                </c:pt>
                <c:pt idx="283" formatCode="0.00E+00">
                  <c:v>1.13768E-6</c:v>
                </c:pt>
                <c:pt idx="284" formatCode="0.00E+00">
                  <c:v>1.0771E-6</c:v>
                </c:pt>
                <c:pt idx="285" formatCode="0.00E+00">
                  <c:v>1.02004E-6</c:v>
                </c:pt>
                <c:pt idx="286" formatCode="0.00E+00">
                  <c:v>9.6624499999999993E-7</c:v>
                </c:pt>
                <c:pt idx="287" formatCode="0.00E+00">
                  <c:v>9.1547699999999996E-7</c:v>
                </c:pt>
                <c:pt idx="288" formatCode="0.00E+00">
                  <c:v>8.6752200000000003E-7</c:v>
                </c:pt>
                <c:pt idx="289" formatCode="0.00E+00">
                  <c:v>8.2218100000000005E-7</c:v>
                </c:pt>
                <c:pt idx="290" formatCode="0.00E+00">
                  <c:v>7.79277E-7</c:v>
                </c:pt>
                <c:pt idx="291" formatCode="0.00E+00">
                  <c:v>7.3864499999999998E-7</c:v>
                </c:pt>
                <c:pt idx="292" formatCode="0.00E+00">
                  <c:v>7.0013600000000002E-7</c:v>
                </c:pt>
                <c:pt idx="293" formatCode="0.00E+00">
                  <c:v>6.63612E-7</c:v>
                </c:pt>
                <c:pt idx="294" formatCode="0.00E+00">
                  <c:v>6.28949E-7</c:v>
                </c:pt>
                <c:pt idx="295" formatCode="0.00E+00">
                  <c:v>5.9602800000000002E-7</c:v>
                </c:pt>
                <c:pt idx="296" formatCode="0.00E+00">
                  <c:v>5.6474500000000005E-7</c:v>
                </c:pt>
                <c:pt idx="297" formatCode="0.00E+00">
                  <c:v>5.3499999999999996E-7</c:v>
                </c:pt>
                <c:pt idx="298" formatCode="0.00E+00">
                  <c:v>5.0670300000000003E-7</c:v>
                </c:pt>
                <c:pt idx="299" formatCode="0.00E+00">
                  <c:v>4.7976999999999996E-7</c:v>
                </c:pt>
                <c:pt idx="300" formatCode="0.00E+00">
                  <c:v>4.5412300000000002E-7</c:v>
                </c:pt>
                <c:pt idx="301" formatCode="0.00E+00">
                  <c:v>4.2968999999999998E-7</c:v>
                </c:pt>
                <c:pt idx="302" formatCode="0.00E+00">
                  <c:v>4.0640500000000002E-7</c:v>
                </c:pt>
                <c:pt idx="303" formatCode="0.00E+00">
                  <c:v>3.8420499999999999E-7</c:v>
                </c:pt>
                <c:pt idx="304" formatCode="0.00E+00">
                  <c:v>3.6303399999999999E-7</c:v>
                </c:pt>
                <c:pt idx="305" formatCode="0.00E+00">
                  <c:v>3.4283800000000002E-7</c:v>
                </c:pt>
                <c:pt idx="306" formatCode="0.00E+00">
                  <c:v>3.23567E-7</c:v>
                </c:pt>
                <c:pt idx="307" formatCode="0.00E+00">
                  <c:v>3.05175E-7</c:v>
                </c:pt>
                <c:pt idx="308" formatCode="0.00E+00">
                  <c:v>2.87619E-7</c:v>
                </c:pt>
                <c:pt idx="309" formatCode="0.00E+00">
                  <c:v>2.7085799999999998E-7</c:v>
                </c:pt>
                <c:pt idx="310" formatCode="0.00E+00">
                  <c:v>2.5485399999999999E-7</c:v>
                </c:pt>
                <c:pt idx="311" formatCode="0.00E+00">
                  <c:v>2.3957400000000002E-7</c:v>
                </c:pt>
                <c:pt idx="312" formatCode="0.00E+00">
                  <c:v>2.24984E-7</c:v>
                </c:pt>
                <c:pt idx="313" formatCode="0.00E+00">
                  <c:v>2.11052E-7</c:v>
                </c:pt>
                <c:pt idx="314" formatCode="0.00E+00">
                  <c:v>1.9775200000000001E-7</c:v>
                </c:pt>
                <c:pt idx="315" formatCode="0.00E+00">
                  <c:v>1.8505500000000001E-7</c:v>
                </c:pt>
                <c:pt idx="316" formatCode="0.00E+00">
                  <c:v>1.7293600000000001E-7</c:v>
                </c:pt>
                <c:pt idx="317" formatCode="0.00E+00">
                  <c:v>1.61373E-7</c:v>
                </c:pt>
                <c:pt idx="318" formatCode="0.00E+00">
                  <c:v>1.5034200000000001E-7</c:v>
                </c:pt>
                <c:pt idx="319" formatCode="0.00E+00">
                  <c:v>1.3982299999999999E-7</c:v>
                </c:pt>
                <c:pt idx="320" formatCode="0.00E+00">
                  <c:v>1.2979800000000001E-7</c:v>
                </c:pt>
                <c:pt idx="321" formatCode="0.00E+00">
                  <c:v>1.20247E-7</c:v>
                </c:pt>
                <c:pt idx="322" formatCode="0.00E+00">
                  <c:v>1.11153E-7</c:v>
                </c:pt>
                <c:pt idx="323" formatCode="0.00E+00">
                  <c:v>1.02502E-7</c:v>
                </c:pt>
                <c:pt idx="324" formatCode="0.00E+00">
                  <c:v>9.4276899999999999E-8</c:v>
                </c:pt>
                <c:pt idx="325" formatCode="0.00E+00">
                  <c:v>8.6464800000000003E-8</c:v>
                </c:pt>
                <c:pt idx="326" formatCode="0.00E+00">
                  <c:v>7.9052399999999994E-8</c:v>
                </c:pt>
                <c:pt idx="327" formatCode="0.00E+00">
                  <c:v>7.2027500000000001E-8</c:v>
                </c:pt>
                <c:pt idx="328" formatCode="0.00E+00">
                  <c:v>6.5378599999999998E-8</c:v>
                </c:pt>
                <c:pt idx="329" formatCode="0.00E+00">
                  <c:v>5.90951E-8</c:v>
                </c:pt>
                <c:pt idx="330" formatCode="0.00E+00">
                  <c:v>5.3167100000000001E-8</c:v>
                </c:pt>
                <c:pt idx="331" formatCode="0.00E+00">
                  <c:v>4.7585300000000002E-8</c:v>
                </c:pt>
                <c:pt idx="332" formatCode="0.00E+00">
                  <c:v>4.2341299999999998E-8</c:v>
                </c:pt>
                <c:pt idx="333" formatCode="0.00E+00">
                  <c:v>3.74271E-8</c:v>
                </c:pt>
                <c:pt idx="334" formatCode="0.00E+00">
                  <c:v>3.2835399999999998E-8</c:v>
                </c:pt>
                <c:pt idx="335" formatCode="0.00E+00">
                  <c:v>2.8559600000000001E-8</c:v>
                </c:pt>
                <c:pt idx="336" formatCode="0.00E+00">
                  <c:v>2.45936E-8</c:v>
                </c:pt>
                <c:pt idx="337" formatCode="0.00E+00">
                  <c:v>2.0931999999999998E-8</c:v>
                </c:pt>
                <c:pt idx="338" formatCode="0.00E+00">
                  <c:v>1.75698E-8</c:v>
                </c:pt>
                <c:pt idx="339" formatCode="0.00E+00">
                  <c:v>1.45029E-8</c:v>
                </c:pt>
                <c:pt idx="340" formatCode="0.00E+00">
                  <c:v>1.17275E-8</c:v>
                </c:pt>
                <c:pt idx="341" formatCode="0.00E+00">
                  <c:v>9.2408899999999995E-9</c:v>
                </c:pt>
                <c:pt idx="342" formatCode="0.00E+00">
                  <c:v>7.0407299999999999E-9</c:v>
                </c:pt>
                <c:pt idx="343" formatCode="0.00E+00">
                  <c:v>5.1258200000000004E-9</c:v>
                </c:pt>
                <c:pt idx="344" formatCode="0.00E+00">
                  <c:v>3.4960500000000001E-9</c:v>
                </c:pt>
                <c:pt idx="345" formatCode="0.00E+00">
                  <c:v>2.15299E-9</c:v>
                </c:pt>
                <c:pt idx="346" formatCode="0.00E+00">
                  <c:v>1.1008899999999999E-9</c:v>
                </c:pt>
                <c:pt idx="347" formatCode="0.00E+00">
                  <c:v>3.4960700000000002E-10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0</c:v>
                </c:pt>
                <c:pt idx="363">
                  <c:v>0</c:v>
                </c:pt>
                <c:pt idx="364">
                  <c:v>0</c:v>
                </c:pt>
                <c:pt idx="365">
                  <c:v>0</c:v>
                </c:pt>
                <c:pt idx="366">
                  <c:v>0</c:v>
                </c:pt>
                <c:pt idx="367">
                  <c:v>0</c:v>
                </c:pt>
                <c:pt idx="368">
                  <c:v>0</c:v>
                </c:pt>
                <c:pt idx="369">
                  <c:v>0</c:v>
                </c:pt>
                <c:pt idx="370">
                  <c:v>0</c:v>
                </c:pt>
                <c:pt idx="371">
                  <c:v>0</c:v>
                </c:pt>
                <c:pt idx="372">
                  <c:v>0</c:v>
                </c:pt>
                <c:pt idx="373">
                  <c:v>0</c:v>
                </c:pt>
                <c:pt idx="374">
                  <c:v>0</c:v>
                </c:pt>
                <c:pt idx="375">
                  <c:v>0</c:v>
                </c:pt>
                <c:pt idx="376">
                  <c:v>0</c:v>
                </c:pt>
                <c:pt idx="377">
                  <c:v>0</c:v>
                </c:pt>
                <c:pt idx="378">
                  <c:v>0</c:v>
                </c:pt>
                <c:pt idx="379">
                  <c:v>0</c:v>
                </c:pt>
                <c:pt idx="380">
                  <c:v>0</c:v>
                </c:pt>
                <c:pt idx="381">
                  <c:v>0</c:v>
                </c:pt>
                <c:pt idx="382">
                  <c:v>0</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c:v>
                </c:pt>
              </c:numCache>
            </c:numRef>
          </c:yVal>
          <c:smooth val="1"/>
          <c:extLst>
            <c:ext xmlns:c16="http://schemas.microsoft.com/office/drawing/2014/chart" uri="{C3380CC4-5D6E-409C-BE32-E72D297353CC}">
              <c16:uniqueId val="{00000006-47AA-4D7D-9888-CEA9D044EE53}"/>
            </c:ext>
          </c:extLst>
        </c:ser>
        <c:dLbls>
          <c:showLegendKey val="0"/>
          <c:showVal val="0"/>
          <c:showCatName val="0"/>
          <c:showSerName val="0"/>
          <c:showPercent val="0"/>
          <c:showBubbleSize val="0"/>
        </c:dLbls>
        <c:axId val="733356608"/>
        <c:axId val="733358176"/>
      </c:scatterChart>
      <c:valAx>
        <c:axId val="73335660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Length (μm)</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58176"/>
        <c:crosses val="autoZero"/>
        <c:crossBetween val="midCat"/>
      </c:valAx>
      <c:valAx>
        <c:axId val="733358176"/>
        <c:scaling>
          <c:orientation val="minMax"/>
          <c:max val="0.1100000000000000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Recoil energy (keV)</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56608"/>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28Mg in silicon Energy vs Time</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0"/>
          <c:tx>
            <c:strRef>
              <c:f>stepBrent!$B$1</c:f>
              <c:strCache>
                <c:ptCount val="1"/>
                <c:pt idx="0">
                  <c:v>30 steps</c:v>
                </c:pt>
              </c:strCache>
            </c:strRef>
          </c:tx>
          <c:spPr>
            <a:ln w="19050" cap="rnd">
              <a:solidFill>
                <a:srgbClr val="FF0000"/>
              </a:solidFill>
              <a:round/>
            </a:ln>
            <a:effectLst/>
          </c:spPr>
          <c:marker>
            <c:symbol val="circle"/>
            <c:size val="5"/>
            <c:spPr>
              <a:solidFill>
                <a:srgbClr val="FF0000"/>
              </a:solidFill>
              <a:ln w="9525">
                <a:solidFill>
                  <a:srgbClr val="FF0000"/>
                </a:solidFill>
              </a:ln>
              <a:effectLst/>
            </c:spPr>
          </c:marker>
          <c:xVal>
            <c:numRef>
              <c:f>stepBrent!$C$1:$C$31</c:f>
              <c:numCache>
                <c:formatCode>General</c:formatCode>
                <c:ptCount val="31"/>
                <c:pt idx="0">
                  <c:v>0</c:v>
                </c:pt>
                <c:pt idx="1">
                  <c:v>30</c:v>
                </c:pt>
                <c:pt idx="2">
                  <c:v>60</c:v>
                </c:pt>
                <c:pt idx="3">
                  <c:v>90</c:v>
                </c:pt>
                <c:pt idx="4">
                  <c:v>120</c:v>
                </c:pt>
                <c:pt idx="5">
                  <c:v>150</c:v>
                </c:pt>
                <c:pt idx="6">
                  <c:v>180</c:v>
                </c:pt>
                <c:pt idx="7">
                  <c:v>210</c:v>
                </c:pt>
                <c:pt idx="8">
                  <c:v>240</c:v>
                </c:pt>
                <c:pt idx="9">
                  <c:v>270</c:v>
                </c:pt>
                <c:pt idx="10">
                  <c:v>300</c:v>
                </c:pt>
                <c:pt idx="11">
                  <c:v>330</c:v>
                </c:pt>
                <c:pt idx="12">
                  <c:v>360</c:v>
                </c:pt>
                <c:pt idx="13">
                  <c:v>390</c:v>
                </c:pt>
                <c:pt idx="14">
                  <c:v>420</c:v>
                </c:pt>
                <c:pt idx="15">
                  <c:v>450</c:v>
                </c:pt>
                <c:pt idx="16">
                  <c:v>480</c:v>
                </c:pt>
                <c:pt idx="17">
                  <c:v>510</c:v>
                </c:pt>
                <c:pt idx="18">
                  <c:v>540</c:v>
                </c:pt>
                <c:pt idx="19">
                  <c:v>570</c:v>
                </c:pt>
                <c:pt idx="20">
                  <c:v>600</c:v>
                </c:pt>
                <c:pt idx="21">
                  <c:v>630</c:v>
                </c:pt>
                <c:pt idx="22">
                  <c:v>660</c:v>
                </c:pt>
                <c:pt idx="23">
                  <c:v>690</c:v>
                </c:pt>
                <c:pt idx="24">
                  <c:v>720</c:v>
                </c:pt>
                <c:pt idx="25">
                  <c:v>750</c:v>
                </c:pt>
                <c:pt idx="26">
                  <c:v>780</c:v>
                </c:pt>
                <c:pt idx="27">
                  <c:v>810</c:v>
                </c:pt>
                <c:pt idx="28">
                  <c:v>840</c:v>
                </c:pt>
                <c:pt idx="29">
                  <c:v>870</c:v>
                </c:pt>
                <c:pt idx="30">
                  <c:v>900</c:v>
                </c:pt>
              </c:numCache>
            </c:numRef>
          </c:xVal>
          <c:yVal>
            <c:numRef>
              <c:f>stepBrent!$R$1:$R$31</c:f>
              <c:numCache>
                <c:formatCode>General</c:formatCode>
                <c:ptCount val="31"/>
                <c:pt idx="0">
                  <c:v>0.10345</c:v>
                </c:pt>
                <c:pt idx="1">
                  <c:v>9.2638499999999999E-2</c:v>
                </c:pt>
                <c:pt idx="2">
                  <c:v>8.2368899999999995E-2</c:v>
                </c:pt>
                <c:pt idx="3">
                  <c:v>7.2685399999999997E-2</c:v>
                </c:pt>
                <c:pt idx="4">
                  <c:v>6.3664200000000004E-2</c:v>
                </c:pt>
                <c:pt idx="5">
                  <c:v>5.5382000000000001E-2</c:v>
                </c:pt>
                <c:pt idx="6">
                  <c:v>4.78856E-2</c:v>
                </c:pt>
                <c:pt idx="7">
                  <c:v>4.0883700000000002E-2</c:v>
                </c:pt>
                <c:pt idx="8">
                  <c:v>3.4373099999999997E-2</c:v>
                </c:pt>
                <c:pt idx="9">
                  <c:v>2.8369800000000001E-2</c:v>
                </c:pt>
                <c:pt idx="10">
                  <c:v>2.28953E-2</c:v>
                </c:pt>
                <c:pt idx="11">
                  <c:v>1.7973599999999999E-2</c:v>
                </c:pt>
                <c:pt idx="12">
                  <c:v>1.3631000000000001E-2</c:v>
                </c:pt>
                <c:pt idx="13">
                  <c:v>9.89721E-3</c:v>
                </c:pt>
                <c:pt idx="14">
                  <c:v>6.7942200000000001E-3</c:v>
                </c:pt>
                <c:pt idx="15">
                  <c:v>4.3334799999999998E-3</c:v>
                </c:pt>
                <c:pt idx="16">
                  <c:v>2.5058699999999999E-3</c:v>
                </c:pt>
                <c:pt idx="17">
                  <c:v>1.26727E-3</c:v>
                </c:pt>
                <c:pt idx="18" formatCode="0.00E+00">
                  <c:v>5.3389799999999999E-4</c:v>
                </c:pt>
                <c:pt idx="19" formatCode="0.00E+00">
                  <c:v>1.77756E-4</c:v>
                </c:pt>
                <c:pt idx="20" formatCode="0.00E+00">
                  <c:v>4.69241E-5</c:v>
                </c:pt>
                <c:pt idx="21" formatCode="0.00E+00">
                  <c:v>1.18252E-5</c:v>
                </c:pt>
                <c:pt idx="22" formatCode="0.00E+00">
                  <c:v>3.6035899999999998E-6</c:v>
                </c:pt>
                <c:pt idx="23" formatCode="0.00E+00">
                  <c:v>1.3760799999999999E-6</c:v>
                </c:pt>
                <c:pt idx="24" formatCode="0.00E+00">
                  <c:v>6.24749E-7</c:v>
                </c:pt>
                <c:pt idx="25" formatCode="0.00E+00">
                  <c:v>2.9764499999999999E-7</c:v>
                </c:pt>
                <c:pt idx="26" formatCode="0.00E+00">
                  <c:v>1.25495E-7</c:v>
                </c:pt>
                <c:pt idx="27" formatCode="0.00E+00">
                  <c:v>3.2039599999999999E-8</c:v>
                </c:pt>
                <c:pt idx="28">
                  <c:v>0</c:v>
                </c:pt>
                <c:pt idx="29">
                  <c:v>0</c:v>
                </c:pt>
                <c:pt idx="30">
                  <c:v>0</c:v>
                </c:pt>
              </c:numCache>
            </c:numRef>
          </c:yVal>
          <c:smooth val="1"/>
          <c:extLst>
            <c:ext xmlns:c16="http://schemas.microsoft.com/office/drawing/2014/chart" uri="{C3380CC4-5D6E-409C-BE32-E72D297353CC}">
              <c16:uniqueId val="{00000000-6764-4B42-A988-5EEBE79BA7B3}"/>
            </c:ext>
          </c:extLst>
        </c:ser>
        <c:ser>
          <c:idx val="1"/>
          <c:order val="1"/>
          <c:tx>
            <c:strRef>
              <c:f>stepBrent!$B$34</c:f>
              <c:strCache>
                <c:ptCount val="1"/>
                <c:pt idx="0">
                  <c:v>25 steps</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stepBrent!$C$34:$C$59</c:f>
              <c:numCache>
                <c:formatCode>General</c:formatCode>
                <c:ptCount val="26"/>
                <c:pt idx="0">
                  <c:v>0</c:v>
                </c:pt>
                <c:pt idx="1">
                  <c:v>36</c:v>
                </c:pt>
                <c:pt idx="2">
                  <c:v>72</c:v>
                </c:pt>
                <c:pt idx="3">
                  <c:v>108</c:v>
                </c:pt>
                <c:pt idx="4">
                  <c:v>144</c:v>
                </c:pt>
                <c:pt idx="5">
                  <c:v>180</c:v>
                </c:pt>
                <c:pt idx="6">
                  <c:v>216</c:v>
                </c:pt>
                <c:pt idx="7">
                  <c:v>252</c:v>
                </c:pt>
                <c:pt idx="8">
                  <c:v>288</c:v>
                </c:pt>
                <c:pt idx="9">
                  <c:v>324</c:v>
                </c:pt>
                <c:pt idx="10">
                  <c:v>360</c:v>
                </c:pt>
                <c:pt idx="11">
                  <c:v>396</c:v>
                </c:pt>
                <c:pt idx="12">
                  <c:v>432</c:v>
                </c:pt>
                <c:pt idx="13">
                  <c:v>468</c:v>
                </c:pt>
                <c:pt idx="14">
                  <c:v>504</c:v>
                </c:pt>
                <c:pt idx="15">
                  <c:v>540</c:v>
                </c:pt>
                <c:pt idx="16">
                  <c:v>576</c:v>
                </c:pt>
                <c:pt idx="17">
                  <c:v>612</c:v>
                </c:pt>
                <c:pt idx="18">
                  <c:v>648</c:v>
                </c:pt>
                <c:pt idx="19">
                  <c:v>684</c:v>
                </c:pt>
                <c:pt idx="20">
                  <c:v>720</c:v>
                </c:pt>
                <c:pt idx="21">
                  <c:v>756</c:v>
                </c:pt>
                <c:pt idx="22">
                  <c:v>792</c:v>
                </c:pt>
                <c:pt idx="23">
                  <c:v>828</c:v>
                </c:pt>
                <c:pt idx="24">
                  <c:v>864</c:v>
                </c:pt>
                <c:pt idx="25">
                  <c:v>900</c:v>
                </c:pt>
              </c:numCache>
            </c:numRef>
          </c:xVal>
          <c:yVal>
            <c:numRef>
              <c:f>stepBrent!$R$34:$R$59</c:f>
              <c:numCache>
                <c:formatCode>General</c:formatCode>
                <c:ptCount val="26"/>
                <c:pt idx="0">
                  <c:v>0.10345</c:v>
                </c:pt>
                <c:pt idx="1">
                  <c:v>9.0476600000000004E-2</c:v>
                </c:pt>
                <c:pt idx="2">
                  <c:v>7.82891E-2</c:v>
                </c:pt>
                <c:pt idx="3">
                  <c:v>6.6984699999999994E-2</c:v>
                </c:pt>
                <c:pt idx="4">
                  <c:v>5.6695200000000001E-2</c:v>
                </c:pt>
                <c:pt idx="5">
                  <c:v>4.7548800000000002E-2</c:v>
                </c:pt>
                <c:pt idx="6">
                  <c:v>3.91735E-2</c:v>
                </c:pt>
                <c:pt idx="7">
                  <c:v>3.1514399999999998E-2</c:v>
                </c:pt>
                <c:pt idx="8">
                  <c:v>2.4602599999999999E-2</c:v>
                </c:pt>
                <c:pt idx="9">
                  <c:v>1.8478899999999999E-2</c:v>
                </c:pt>
                <c:pt idx="10">
                  <c:v>1.31915E-2</c:v>
                </c:pt>
                <c:pt idx="11">
                  <c:v>8.7922699999999996E-3</c:v>
                </c:pt>
                <c:pt idx="12">
                  <c:v>5.3251000000000001E-3</c:v>
                </c:pt>
                <c:pt idx="13">
                  <c:v>2.80488E-3</c:v>
                </c:pt>
                <c:pt idx="14">
                  <c:v>1.1908699999999999E-3</c:v>
                </c:pt>
                <c:pt idx="15">
                  <c:v>3.5348699999999999E-4</c:v>
                </c:pt>
                <c:pt idx="16" formatCode="0.00E+00">
                  <c:v>5.6852199999999998E-5</c:v>
                </c:pt>
                <c:pt idx="17" formatCode="0.00E+00">
                  <c:v>5.6350799999999999E-6</c:v>
                </c:pt>
                <c:pt idx="18" formatCode="0.00E+00">
                  <c:v>1.2434700000000001E-6</c:v>
                </c:pt>
                <c:pt idx="19" formatCode="0.00E+00">
                  <c:v>4.4039300000000002E-7</c:v>
                </c:pt>
                <c:pt idx="20" formatCode="0.00E+00">
                  <c:v>1.54951E-7</c:v>
                </c:pt>
                <c:pt idx="21" formatCode="0.00E+00">
                  <c:v>2.6155000000000002E-8</c:v>
                </c:pt>
                <c:pt idx="22">
                  <c:v>0</c:v>
                </c:pt>
                <c:pt idx="23">
                  <c:v>0</c:v>
                </c:pt>
                <c:pt idx="24">
                  <c:v>0</c:v>
                </c:pt>
                <c:pt idx="25">
                  <c:v>0</c:v>
                </c:pt>
              </c:numCache>
            </c:numRef>
          </c:yVal>
          <c:smooth val="1"/>
          <c:extLst>
            <c:ext xmlns:c16="http://schemas.microsoft.com/office/drawing/2014/chart" uri="{C3380CC4-5D6E-409C-BE32-E72D297353CC}">
              <c16:uniqueId val="{00000001-6764-4B42-A988-5EEBE79BA7B3}"/>
            </c:ext>
          </c:extLst>
        </c:ser>
        <c:ser>
          <c:idx val="2"/>
          <c:order val="2"/>
          <c:tx>
            <c:strRef>
              <c:f>stepBrent!$B$62</c:f>
              <c:strCache>
                <c:ptCount val="1"/>
                <c:pt idx="0">
                  <c:v>20 steps</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stepBrent!$C$62:$C$82</c:f>
              <c:numCache>
                <c:formatCode>General</c:formatCode>
                <c:ptCount val="21"/>
                <c:pt idx="0">
                  <c:v>0</c:v>
                </c:pt>
                <c:pt idx="1">
                  <c:v>45</c:v>
                </c:pt>
                <c:pt idx="2">
                  <c:v>90</c:v>
                </c:pt>
                <c:pt idx="3">
                  <c:v>135</c:v>
                </c:pt>
                <c:pt idx="4">
                  <c:v>180</c:v>
                </c:pt>
                <c:pt idx="5">
                  <c:v>225</c:v>
                </c:pt>
                <c:pt idx="6">
                  <c:v>270</c:v>
                </c:pt>
                <c:pt idx="7">
                  <c:v>315</c:v>
                </c:pt>
                <c:pt idx="8">
                  <c:v>360</c:v>
                </c:pt>
                <c:pt idx="9">
                  <c:v>405</c:v>
                </c:pt>
                <c:pt idx="10">
                  <c:v>450</c:v>
                </c:pt>
                <c:pt idx="11">
                  <c:v>495</c:v>
                </c:pt>
                <c:pt idx="12">
                  <c:v>540</c:v>
                </c:pt>
                <c:pt idx="13">
                  <c:v>585</c:v>
                </c:pt>
                <c:pt idx="14">
                  <c:v>630</c:v>
                </c:pt>
                <c:pt idx="15">
                  <c:v>675</c:v>
                </c:pt>
                <c:pt idx="16">
                  <c:v>720</c:v>
                </c:pt>
                <c:pt idx="17">
                  <c:v>765</c:v>
                </c:pt>
                <c:pt idx="18">
                  <c:v>810</c:v>
                </c:pt>
                <c:pt idx="19">
                  <c:v>855</c:v>
                </c:pt>
                <c:pt idx="20">
                  <c:v>900</c:v>
                </c:pt>
              </c:numCache>
            </c:numRef>
          </c:xVal>
          <c:yVal>
            <c:numRef>
              <c:f>stepBrent!$R$62:$R$82</c:f>
              <c:numCache>
                <c:formatCode>General</c:formatCode>
                <c:ptCount val="21"/>
                <c:pt idx="0">
                  <c:v>0.10345</c:v>
                </c:pt>
                <c:pt idx="1">
                  <c:v>8.7233599999999994E-2</c:v>
                </c:pt>
                <c:pt idx="2">
                  <c:v>7.2277300000000003E-2</c:v>
                </c:pt>
                <c:pt idx="3">
                  <c:v>5.8789599999999997E-2</c:v>
                </c:pt>
                <c:pt idx="4">
                  <c:v>4.7056399999999998E-2</c:v>
                </c:pt>
                <c:pt idx="5">
                  <c:v>3.66369E-2</c:v>
                </c:pt>
                <c:pt idx="6">
                  <c:v>2.7357599999999999E-2</c:v>
                </c:pt>
                <c:pt idx="7">
                  <c:v>1.9290399999999999E-2</c:v>
                </c:pt>
                <c:pt idx="8">
                  <c:v>1.2530299999999999E-2</c:v>
                </c:pt>
                <c:pt idx="9">
                  <c:v>7.1896800000000004E-3</c:v>
                </c:pt>
                <c:pt idx="10">
                  <c:v>3.3642300000000002E-3</c:v>
                </c:pt>
                <c:pt idx="11">
                  <c:v>1.0655700000000001E-3</c:v>
                </c:pt>
                <c:pt idx="12">
                  <c:v>1.09319E-4</c:v>
                </c:pt>
                <c:pt idx="13">
                  <c:v>0</c:v>
                </c:pt>
                <c:pt idx="14">
                  <c:v>0</c:v>
                </c:pt>
                <c:pt idx="15">
                  <c:v>0</c:v>
                </c:pt>
                <c:pt idx="16">
                  <c:v>0</c:v>
                </c:pt>
                <c:pt idx="17">
                  <c:v>0</c:v>
                </c:pt>
                <c:pt idx="18">
                  <c:v>0</c:v>
                </c:pt>
                <c:pt idx="19">
                  <c:v>0</c:v>
                </c:pt>
                <c:pt idx="20">
                  <c:v>0</c:v>
                </c:pt>
              </c:numCache>
            </c:numRef>
          </c:yVal>
          <c:smooth val="1"/>
          <c:extLst>
            <c:ext xmlns:c16="http://schemas.microsoft.com/office/drawing/2014/chart" uri="{C3380CC4-5D6E-409C-BE32-E72D297353CC}">
              <c16:uniqueId val="{00000002-6764-4B42-A988-5EEBE79BA7B3}"/>
            </c:ext>
          </c:extLst>
        </c:ser>
        <c:ser>
          <c:idx val="3"/>
          <c:order val="3"/>
          <c:tx>
            <c:strRef>
              <c:f>stepBrent!$B$85</c:f>
              <c:strCache>
                <c:ptCount val="1"/>
                <c:pt idx="0">
                  <c:v>15 steps</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stepBrent!$C$85:$C$100</c:f>
              <c:numCache>
                <c:formatCode>General</c:formatCode>
                <c:ptCount val="16"/>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numCache>
            </c:numRef>
          </c:xVal>
          <c:yVal>
            <c:numRef>
              <c:f>stepBrent!$R$85:$R$100</c:f>
              <c:numCache>
                <c:formatCode>General</c:formatCode>
                <c:ptCount val="16"/>
                <c:pt idx="0">
                  <c:v>0.10345</c:v>
                </c:pt>
                <c:pt idx="1">
                  <c:v>8.1828799999999993E-2</c:v>
                </c:pt>
                <c:pt idx="2">
                  <c:v>6.2526700000000004E-2</c:v>
                </c:pt>
                <c:pt idx="3">
                  <c:v>4.6176000000000002E-2</c:v>
                </c:pt>
                <c:pt idx="4">
                  <c:v>3.2402599999999997E-2</c:v>
                </c:pt>
                <c:pt idx="5">
                  <c:v>2.0728799999999999E-2</c:v>
                </c:pt>
                <c:pt idx="6">
                  <c:v>1.13729E-2</c:v>
                </c:pt>
                <c:pt idx="7">
                  <c:v>4.6386300000000004E-3</c:v>
                </c:pt>
                <c:pt idx="8">
                  <c:v>8.0960199999999998E-4</c:v>
                </c:pt>
                <c:pt idx="9">
                  <c:v>0</c:v>
                </c:pt>
                <c:pt idx="10">
                  <c:v>0</c:v>
                </c:pt>
                <c:pt idx="11">
                  <c:v>0</c:v>
                </c:pt>
                <c:pt idx="12">
                  <c:v>0</c:v>
                </c:pt>
                <c:pt idx="13">
                  <c:v>0</c:v>
                </c:pt>
                <c:pt idx="14">
                  <c:v>0</c:v>
                </c:pt>
                <c:pt idx="15">
                  <c:v>0</c:v>
                </c:pt>
              </c:numCache>
            </c:numRef>
          </c:yVal>
          <c:smooth val="1"/>
          <c:extLst>
            <c:ext xmlns:c16="http://schemas.microsoft.com/office/drawing/2014/chart" uri="{C3380CC4-5D6E-409C-BE32-E72D297353CC}">
              <c16:uniqueId val="{00000003-6764-4B42-A988-5EEBE79BA7B3}"/>
            </c:ext>
          </c:extLst>
        </c:ser>
        <c:ser>
          <c:idx val="4"/>
          <c:order val="4"/>
          <c:tx>
            <c:strRef>
              <c:f>stepBrent!$B$103</c:f>
              <c:strCache>
                <c:ptCount val="1"/>
                <c:pt idx="0">
                  <c:v>10 steps</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stepBrent!$C$103:$C$113</c:f>
              <c:numCache>
                <c:formatCode>General</c:formatCode>
                <c:ptCount val="11"/>
                <c:pt idx="0">
                  <c:v>0</c:v>
                </c:pt>
                <c:pt idx="1">
                  <c:v>90</c:v>
                </c:pt>
                <c:pt idx="2">
                  <c:v>180</c:v>
                </c:pt>
                <c:pt idx="3">
                  <c:v>270</c:v>
                </c:pt>
                <c:pt idx="4">
                  <c:v>360</c:v>
                </c:pt>
                <c:pt idx="5">
                  <c:v>450</c:v>
                </c:pt>
                <c:pt idx="6">
                  <c:v>540</c:v>
                </c:pt>
                <c:pt idx="7">
                  <c:v>630</c:v>
                </c:pt>
                <c:pt idx="8">
                  <c:v>720</c:v>
                </c:pt>
                <c:pt idx="9">
                  <c:v>810</c:v>
                </c:pt>
                <c:pt idx="10">
                  <c:v>900</c:v>
                </c:pt>
              </c:numCache>
            </c:numRef>
          </c:xVal>
          <c:yVal>
            <c:numRef>
              <c:f>stepBrent!$R$103:$R$113</c:f>
              <c:numCache>
                <c:formatCode>General</c:formatCode>
                <c:ptCount val="11"/>
                <c:pt idx="0">
                  <c:v>0.10345</c:v>
                </c:pt>
                <c:pt idx="1">
                  <c:v>7.1018999999999999E-2</c:v>
                </c:pt>
                <c:pt idx="2">
                  <c:v>4.4316500000000002E-2</c:v>
                </c:pt>
                <c:pt idx="3">
                  <c:v>2.4042399999999998E-2</c:v>
                </c:pt>
                <c:pt idx="4">
                  <c:v>8.90963E-3</c:v>
                </c:pt>
                <c:pt idx="5">
                  <c:v>1.7048399999999999E-4</c:v>
                </c:pt>
                <c:pt idx="6">
                  <c:v>0</c:v>
                </c:pt>
                <c:pt idx="7">
                  <c:v>0</c:v>
                </c:pt>
                <c:pt idx="8">
                  <c:v>0</c:v>
                </c:pt>
                <c:pt idx="9">
                  <c:v>0</c:v>
                </c:pt>
                <c:pt idx="10">
                  <c:v>0</c:v>
                </c:pt>
              </c:numCache>
            </c:numRef>
          </c:yVal>
          <c:smooth val="1"/>
          <c:extLst>
            <c:ext xmlns:c16="http://schemas.microsoft.com/office/drawing/2014/chart" uri="{C3380CC4-5D6E-409C-BE32-E72D297353CC}">
              <c16:uniqueId val="{00000004-6764-4B42-A988-5EEBE79BA7B3}"/>
            </c:ext>
          </c:extLst>
        </c:ser>
        <c:ser>
          <c:idx val="5"/>
          <c:order val="5"/>
          <c:tx>
            <c:strRef>
              <c:f>stepBrent!$B$116</c:f>
              <c:strCache>
                <c:ptCount val="1"/>
                <c:pt idx="0">
                  <c:v>5 steps</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stepBrent!$C$116:$C$121</c:f>
              <c:numCache>
                <c:formatCode>General</c:formatCode>
                <c:ptCount val="6"/>
                <c:pt idx="0">
                  <c:v>0</c:v>
                </c:pt>
                <c:pt idx="1">
                  <c:v>180</c:v>
                </c:pt>
                <c:pt idx="2">
                  <c:v>360</c:v>
                </c:pt>
                <c:pt idx="3">
                  <c:v>540</c:v>
                </c:pt>
                <c:pt idx="4">
                  <c:v>720</c:v>
                </c:pt>
                <c:pt idx="5">
                  <c:v>900</c:v>
                </c:pt>
              </c:numCache>
            </c:numRef>
          </c:xVal>
          <c:yVal>
            <c:numRef>
              <c:f>stepBrent!$R$116:$R$121</c:f>
              <c:numCache>
                <c:formatCode>General</c:formatCode>
                <c:ptCount val="6"/>
                <c:pt idx="0">
                  <c:v>0.10345</c:v>
                </c:pt>
                <c:pt idx="1">
                  <c:v>3.8589699999999998E-2</c:v>
                </c:pt>
                <c:pt idx="2">
                  <c:v>5.6123000000000002E-4</c:v>
                </c:pt>
                <c:pt idx="3">
                  <c:v>0</c:v>
                </c:pt>
                <c:pt idx="4">
                  <c:v>0</c:v>
                </c:pt>
                <c:pt idx="5">
                  <c:v>0</c:v>
                </c:pt>
              </c:numCache>
            </c:numRef>
          </c:yVal>
          <c:smooth val="1"/>
          <c:extLst>
            <c:ext xmlns:c16="http://schemas.microsoft.com/office/drawing/2014/chart" uri="{C3380CC4-5D6E-409C-BE32-E72D297353CC}">
              <c16:uniqueId val="{00000005-6764-4B42-A988-5EEBE79BA7B3}"/>
            </c:ext>
          </c:extLst>
        </c:ser>
        <c:ser>
          <c:idx val="6"/>
          <c:order val="6"/>
          <c:tx>
            <c:strRef>
              <c:f>stepBrent!$B$124</c:f>
              <c:strCache>
                <c:ptCount val="1"/>
                <c:pt idx="0">
                  <c:v>400 steps</c:v>
                </c:pt>
              </c:strCache>
            </c:strRef>
          </c:tx>
          <c:spPr>
            <a:ln w="19050" cap="rnd">
              <a:solidFill>
                <a:schemeClr val="accent1">
                  <a:lumMod val="60000"/>
                </a:schemeClr>
              </a:solidFill>
              <a:round/>
            </a:ln>
            <a:effectLst/>
          </c:spPr>
          <c:marker>
            <c:symbol val="none"/>
          </c:marker>
          <c:xVal>
            <c:numRef>
              <c:f>stepBrent!$C$124:$C$524</c:f>
              <c:numCache>
                <c:formatCode>General</c:formatCode>
                <c:ptCount val="401"/>
                <c:pt idx="0">
                  <c:v>0</c:v>
                </c:pt>
                <c:pt idx="1">
                  <c:v>3</c:v>
                </c:pt>
                <c:pt idx="2">
                  <c:v>6</c:v>
                </c:pt>
                <c:pt idx="3">
                  <c:v>9</c:v>
                </c:pt>
                <c:pt idx="4">
                  <c:v>12</c:v>
                </c:pt>
                <c:pt idx="5">
                  <c:v>15</c:v>
                </c:pt>
                <c:pt idx="6">
                  <c:v>18</c:v>
                </c:pt>
                <c:pt idx="7">
                  <c:v>21</c:v>
                </c:pt>
                <c:pt idx="8">
                  <c:v>24</c:v>
                </c:pt>
                <c:pt idx="9">
                  <c:v>27</c:v>
                </c:pt>
                <c:pt idx="10">
                  <c:v>30</c:v>
                </c:pt>
                <c:pt idx="11">
                  <c:v>33</c:v>
                </c:pt>
                <c:pt idx="12">
                  <c:v>36</c:v>
                </c:pt>
                <c:pt idx="13">
                  <c:v>39</c:v>
                </c:pt>
                <c:pt idx="14">
                  <c:v>42</c:v>
                </c:pt>
                <c:pt idx="15">
                  <c:v>45</c:v>
                </c:pt>
                <c:pt idx="16">
                  <c:v>48</c:v>
                </c:pt>
                <c:pt idx="17">
                  <c:v>51</c:v>
                </c:pt>
                <c:pt idx="18">
                  <c:v>54</c:v>
                </c:pt>
                <c:pt idx="19">
                  <c:v>57</c:v>
                </c:pt>
                <c:pt idx="20">
                  <c:v>60</c:v>
                </c:pt>
                <c:pt idx="21">
                  <c:v>63</c:v>
                </c:pt>
                <c:pt idx="22">
                  <c:v>66</c:v>
                </c:pt>
                <c:pt idx="23">
                  <c:v>69</c:v>
                </c:pt>
                <c:pt idx="24">
                  <c:v>72</c:v>
                </c:pt>
                <c:pt idx="25">
                  <c:v>75</c:v>
                </c:pt>
                <c:pt idx="26">
                  <c:v>78</c:v>
                </c:pt>
                <c:pt idx="27">
                  <c:v>81</c:v>
                </c:pt>
                <c:pt idx="28">
                  <c:v>84</c:v>
                </c:pt>
                <c:pt idx="29">
                  <c:v>87</c:v>
                </c:pt>
                <c:pt idx="30">
                  <c:v>90</c:v>
                </c:pt>
                <c:pt idx="31">
                  <c:v>93</c:v>
                </c:pt>
                <c:pt idx="32">
                  <c:v>96</c:v>
                </c:pt>
                <c:pt idx="33">
                  <c:v>99</c:v>
                </c:pt>
                <c:pt idx="34">
                  <c:v>102</c:v>
                </c:pt>
                <c:pt idx="35">
                  <c:v>105</c:v>
                </c:pt>
                <c:pt idx="36">
                  <c:v>108</c:v>
                </c:pt>
                <c:pt idx="37">
                  <c:v>111</c:v>
                </c:pt>
                <c:pt idx="38">
                  <c:v>114</c:v>
                </c:pt>
                <c:pt idx="39">
                  <c:v>117</c:v>
                </c:pt>
                <c:pt idx="40">
                  <c:v>120</c:v>
                </c:pt>
                <c:pt idx="41">
                  <c:v>123</c:v>
                </c:pt>
                <c:pt idx="42">
                  <c:v>126</c:v>
                </c:pt>
                <c:pt idx="43">
                  <c:v>129</c:v>
                </c:pt>
                <c:pt idx="44">
                  <c:v>132</c:v>
                </c:pt>
                <c:pt idx="45">
                  <c:v>135</c:v>
                </c:pt>
                <c:pt idx="46">
                  <c:v>138</c:v>
                </c:pt>
                <c:pt idx="47">
                  <c:v>141</c:v>
                </c:pt>
                <c:pt idx="48">
                  <c:v>144</c:v>
                </c:pt>
                <c:pt idx="49">
                  <c:v>147</c:v>
                </c:pt>
                <c:pt idx="50">
                  <c:v>150</c:v>
                </c:pt>
                <c:pt idx="51">
                  <c:v>153</c:v>
                </c:pt>
                <c:pt idx="52">
                  <c:v>156</c:v>
                </c:pt>
                <c:pt idx="53">
                  <c:v>159</c:v>
                </c:pt>
                <c:pt idx="54">
                  <c:v>162</c:v>
                </c:pt>
                <c:pt idx="55">
                  <c:v>165</c:v>
                </c:pt>
                <c:pt idx="56">
                  <c:v>168</c:v>
                </c:pt>
                <c:pt idx="57">
                  <c:v>171</c:v>
                </c:pt>
                <c:pt idx="58">
                  <c:v>174</c:v>
                </c:pt>
                <c:pt idx="59">
                  <c:v>177</c:v>
                </c:pt>
                <c:pt idx="60">
                  <c:v>180</c:v>
                </c:pt>
                <c:pt idx="61">
                  <c:v>183</c:v>
                </c:pt>
                <c:pt idx="62">
                  <c:v>186</c:v>
                </c:pt>
                <c:pt idx="63">
                  <c:v>189</c:v>
                </c:pt>
                <c:pt idx="64">
                  <c:v>192</c:v>
                </c:pt>
                <c:pt idx="65">
                  <c:v>195</c:v>
                </c:pt>
                <c:pt idx="66">
                  <c:v>198</c:v>
                </c:pt>
                <c:pt idx="67">
                  <c:v>201</c:v>
                </c:pt>
                <c:pt idx="68">
                  <c:v>204</c:v>
                </c:pt>
                <c:pt idx="69">
                  <c:v>207</c:v>
                </c:pt>
                <c:pt idx="70">
                  <c:v>210</c:v>
                </c:pt>
                <c:pt idx="71">
                  <c:v>213</c:v>
                </c:pt>
                <c:pt idx="72">
                  <c:v>216</c:v>
                </c:pt>
                <c:pt idx="73">
                  <c:v>219</c:v>
                </c:pt>
                <c:pt idx="74">
                  <c:v>222</c:v>
                </c:pt>
                <c:pt idx="75">
                  <c:v>225</c:v>
                </c:pt>
                <c:pt idx="76">
                  <c:v>228</c:v>
                </c:pt>
                <c:pt idx="77">
                  <c:v>231</c:v>
                </c:pt>
                <c:pt idx="78">
                  <c:v>234</c:v>
                </c:pt>
                <c:pt idx="79">
                  <c:v>237</c:v>
                </c:pt>
                <c:pt idx="80">
                  <c:v>240</c:v>
                </c:pt>
                <c:pt idx="81">
                  <c:v>243</c:v>
                </c:pt>
                <c:pt idx="82">
                  <c:v>246</c:v>
                </c:pt>
                <c:pt idx="83">
                  <c:v>249</c:v>
                </c:pt>
                <c:pt idx="84">
                  <c:v>252</c:v>
                </c:pt>
                <c:pt idx="85">
                  <c:v>255</c:v>
                </c:pt>
                <c:pt idx="86">
                  <c:v>258</c:v>
                </c:pt>
                <c:pt idx="87">
                  <c:v>261</c:v>
                </c:pt>
                <c:pt idx="88">
                  <c:v>264</c:v>
                </c:pt>
                <c:pt idx="89">
                  <c:v>267</c:v>
                </c:pt>
                <c:pt idx="90">
                  <c:v>270</c:v>
                </c:pt>
                <c:pt idx="91">
                  <c:v>273</c:v>
                </c:pt>
                <c:pt idx="92">
                  <c:v>276</c:v>
                </c:pt>
                <c:pt idx="93">
                  <c:v>279</c:v>
                </c:pt>
                <c:pt idx="94">
                  <c:v>282</c:v>
                </c:pt>
                <c:pt idx="95">
                  <c:v>285</c:v>
                </c:pt>
                <c:pt idx="96">
                  <c:v>288</c:v>
                </c:pt>
                <c:pt idx="97">
                  <c:v>291</c:v>
                </c:pt>
                <c:pt idx="98">
                  <c:v>294</c:v>
                </c:pt>
                <c:pt idx="99">
                  <c:v>297</c:v>
                </c:pt>
                <c:pt idx="100">
                  <c:v>300</c:v>
                </c:pt>
                <c:pt idx="101">
                  <c:v>303</c:v>
                </c:pt>
                <c:pt idx="102">
                  <c:v>306</c:v>
                </c:pt>
                <c:pt idx="103">
                  <c:v>309</c:v>
                </c:pt>
                <c:pt idx="104">
                  <c:v>312</c:v>
                </c:pt>
                <c:pt idx="105">
                  <c:v>315</c:v>
                </c:pt>
                <c:pt idx="106">
                  <c:v>318</c:v>
                </c:pt>
                <c:pt idx="107">
                  <c:v>321</c:v>
                </c:pt>
                <c:pt idx="108">
                  <c:v>324</c:v>
                </c:pt>
                <c:pt idx="109">
                  <c:v>327</c:v>
                </c:pt>
                <c:pt idx="110">
                  <c:v>330</c:v>
                </c:pt>
                <c:pt idx="111">
                  <c:v>333</c:v>
                </c:pt>
                <c:pt idx="112">
                  <c:v>336</c:v>
                </c:pt>
                <c:pt idx="113">
                  <c:v>339</c:v>
                </c:pt>
                <c:pt idx="114">
                  <c:v>342</c:v>
                </c:pt>
                <c:pt idx="115">
                  <c:v>345</c:v>
                </c:pt>
                <c:pt idx="116">
                  <c:v>348</c:v>
                </c:pt>
                <c:pt idx="117">
                  <c:v>351</c:v>
                </c:pt>
                <c:pt idx="118">
                  <c:v>354</c:v>
                </c:pt>
                <c:pt idx="119">
                  <c:v>357</c:v>
                </c:pt>
                <c:pt idx="120">
                  <c:v>360</c:v>
                </c:pt>
                <c:pt idx="121">
                  <c:v>363</c:v>
                </c:pt>
                <c:pt idx="122">
                  <c:v>366</c:v>
                </c:pt>
                <c:pt idx="123">
                  <c:v>369</c:v>
                </c:pt>
                <c:pt idx="124">
                  <c:v>372</c:v>
                </c:pt>
                <c:pt idx="125">
                  <c:v>375</c:v>
                </c:pt>
                <c:pt idx="126">
                  <c:v>378</c:v>
                </c:pt>
                <c:pt idx="127">
                  <c:v>381</c:v>
                </c:pt>
                <c:pt idx="128">
                  <c:v>384</c:v>
                </c:pt>
                <c:pt idx="129">
                  <c:v>387</c:v>
                </c:pt>
                <c:pt idx="130">
                  <c:v>390</c:v>
                </c:pt>
                <c:pt idx="131">
                  <c:v>393</c:v>
                </c:pt>
                <c:pt idx="132">
                  <c:v>396</c:v>
                </c:pt>
                <c:pt idx="133">
                  <c:v>399</c:v>
                </c:pt>
                <c:pt idx="134">
                  <c:v>402</c:v>
                </c:pt>
                <c:pt idx="135">
                  <c:v>405</c:v>
                </c:pt>
                <c:pt idx="136">
                  <c:v>408</c:v>
                </c:pt>
                <c:pt idx="137">
                  <c:v>411</c:v>
                </c:pt>
                <c:pt idx="138">
                  <c:v>414</c:v>
                </c:pt>
                <c:pt idx="139">
                  <c:v>417</c:v>
                </c:pt>
                <c:pt idx="140">
                  <c:v>420</c:v>
                </c:pt>
                <c:pt idx="141">
                  <c:v>423</c:v>
                </c:pt>
                <c:pt idx="142">
                  <c:v>426</c:v>
                </c:pt>
                <c:pt idx="143">
                  <c:v>429</c:v>
                </c:pt>
                <c:pt idx="144">
                  <c:v>432</c:v>
                </c:pt>
                <c:pt idx="145">
                  <c:v>435</c:v>
                </c:pt>
                <c:pt idx="146">
                  <c:v>438</c:v>
                </c:pt>
                <c:pt idx="147">
                  <c:v>441</c:v>
                </c:pt>
                <c:pt idx="148">
                  <c:v>444</c:v>
                </c:pt>
                <c:pt idx="149">
                  <c:v>447</c:v>
                </c:pt>
                <c:pt idx="150">
                  <c:v>450</c:v>
                </c:pt>
                <c:pt idx="151">
                  <c:v>453</c:v>
                </c:pt>
                <c:pt idx="152">
                  <c:v>456</c:v>
                </c:pt>
                <c:pt idx="153">
                  <c:v>459</c:v>
                </c:pt>
                <c:pt idx="154">
                  <c:v>462</c:v>
                </c:pt>
                <c:pt idx="155">
                  <c:v>465</c:v>
                </c:pt>
                <c:pt idx="156">
                  <c:v>468</c:v>
                </c:pt>
                <c:pt idx="157">
                  <c:v>471</c:v>
                </c:pt>
                <c:pt idx="158">
                  <c:v>474</c:v>
                </c:pt>
                <c:pt idx="159">
                  <c:v>477</c:v>
                </c:pt>
                <c:pt idx="160">
                  <c:v>480</c:v>
                </c:pt>
                <c:pt idx="161">
                  <c:v>483</c:v>
                </c:pt>
                <c:pt idx="162">
                  <c:v>486</c:v>
                </c:pt>
                <c:pt idx="163">
                  <c:v>489</c:v>
                </c:pt>
                <c:pt idx="164">
                  <c:v>492</c:v>
                </c:pt>
                <c:pt idx="165">
                  <c:v>495</c:v>
                </c:pt>
                <c:pt idx="166">
                  <c:v>498</c:v>
                </c:pt>
                <c:pt idx="167">
                  <c:v>501</c:v>
                </c:pt>
                <c:pt idx="168">
                  <c:v>504</c:v>
                </c:pt>
                <c:pt idx="169">
                  <c:v>507</c:v>
                </c:pt>
                <c:pt idx="170">
                  <c:v>510</c:v>
                </c:pt>
                <c:pt idx="171">
                  <c:v>513</c:v>
                </c:pt>
                <c:pt idx="172">
                  <c:v>516</c:v>
                </c:pt>
                <c:pt idx="173">
                  <c:v>519</c:v>
                </c:pt>
                <c:pt idx="174">
                  <c:v>522</c:v>
                </c:pt>
                <c:pt idx="175">
                  <c:v>525</c:v>
                </c:pt>
                <c:pt idx="176">
                  <c:v>528</c:v>
                </c:pt>
                <c:pt idx="177">
                  <c:v>531</c:v>
                </c:pt>
                <c:pt idx="178">
                  <c:v>534</c:v>
                </c:pt>
                <c:pt idx="179">
                  <c:v>537</c:v>
                </c:pt>
                <c:pt idx="180">
                  <c:v>540</c:v>
                </c:pt>
                <c:pt idx="181">
                  <c:v>543</c:v>
                </c:pt>
                <c:pt idx="182">
                  <c:v>546</c:v>
                </c:pt>
                <c:pt idx="183">
                  <c:v>549</c:v>
                </c:pt>
                <c:pt idx="184">
                  <c:v>552</c:v>
                </c:pt>
                <c:pt idx="185">
                  <c:v>555</c:v>
                </c:pt>
                <c:pt idx="186">
                  <c:v>558</c:v>
                </c:pt>
                <c:pt idx="187">
                  <c:v>561</c:v>
                </c:pt>
                <c:pt idx="188">
                  <c:v>564</c:v>
                </c:pt>
                <c:pt idx="189">
                  <c:v>567</c:v>
                </c:pt>
                <c:pt idx="190">
                  <c:v>570</c:v>
                </c:pt>
                <c:pt idx="191">
                  <c:v>573</c:v>
                </c:pt>
                <c:pt idx="192">
                  <c:v>576</c:v>
                </c:pt>
                <c:pt idx="193">
                  <c:v>579</c:v>
                </c:pt>
                <c:pt idx="194">
                  <c:v>582</c:v>
                </c:pt>
                <c:pt idx="195">
                  <c:v>585</c:v>
                </c:pt>
                <c:pt idx="196">
                  <c:v>588</c:v>
                </c:pt>
                <c:pt idx="197">
                  <c:v>591</c:v>
                </c:pt>
                <c:pt idx="198">
                  <c:v>594</c:v>
                </c:pt>
                <c:pt idx="199">
                  <c:v>597</c:v>
                </c:pt>
                <c:pt idx="200">
                  <c:v>600</c:v>
                </c:pt>
                <c:pt idx="201">
                  <c:v>603</c:v>
                </c:pt>
                <c:pt idx="202">
                  <c:v>606</c:v>
                </c:pt>
                <c:pt idx="203">
                  <c:v>609</c:v>
                </c:pt>
                <c:pt idx="204">
                  <c:v>612</c:v>
                </c:pt>
                <c:pt idx="205">
                  <c:v>615</c:v>
                </c:pt>
                <c:pt idx="206">
                  <c:v>618</c:v>
                </c:pt>
                <c:pt idx="207">
                  <c:v>621</c:v>
                </c:pt>
                <c:pt idx="208">
                  <c:v>624</c:v>
                </c:pt>
                <c:pt idx="209">
                  <c:v>627</c:v>
                </c:pt>
                <c:pt idx="210">
                  <c:v>630</c:v>
                </c:pt>
                <c:pt idx="211">
                  <c:v>633</c:v>
                </c:pt>
                <c:pt idx="212">
                  <c:v>636</c:v>
                </c:pt>
                <c:pt idx="213">
                  <c:v>639</c:v>
                </c:pt>
                <c:pt idx="214">
                  <c:v>642</c:v>
                </c:pt>
                <c:pt idx="215">
                  <c:v>645</c:v>
                </c:pt>
                <c:pt idx="216">
                  <c:v>648</c:v>
                </c:pt>
                <c:pt idx="217">
                  <c:v>651</c:v>
                </c:pt>
                <c:pt idx="218">
                  <c:v>654</c:v>
                </c:pt>
                <c:pt idx="219">
                  <c:v>657</c:v>
                </c:pt>
                <c:pt idx="220">
                  <c:v>660</c:v>
                </c:pt>
                <c:pt idx="221">
                  <c:v>663</c:v>
                </c:pt>
                <c:pt idx="222">
                  <c:v>666</c:v>
                </c:pt>
                <c:pt idx="223">
                  <c:v>669</c:v>
                </c:pt>
                <c:pt idx="224">
                  <c:v>672</c:v>
                </c:pt>
                <c:pt idx="225">
                  <c:v>675</c:v>
                </c:pt>
                <c:pt idx="226">
                  <c:v>678</c:v>
                </c:pt>
                <c:pt idx="227">
                  <c:v>681</c:v>
                </c:pt>
                <c:pt idx="228">
                  <c:v>684</c:v>
                </c:pt>
                <c:pt idx="229">
                  <c:v>687</c:v>
                </c:pt>
                <c:pt idx="230">
                  <c:v>690</c:v>
                </c:pt>
                <c:pt idx="231">
                  <c:v>693</c:v>
                </c:pt>
                <c:pt idx="232">
                  <c:v>696</c:v>
                </c:pt>
                <c:pt idx="233">
                  <c:v>699</c:v>
                </c:pt>
                <c:pt idx="234">
                  <c:v>702</c:v>
                </c:pt>
                <c:pt idx="235">
                  <c:v>705</c:v>
                </c:pt>
                <c:pt idx="236">
                  <c:v>708</c:v>
                </c:pt>
                <c:pt idx="237">
                  <c:v>711</c:v>
                </c:pt>
                <c:pt idx="238">
                  <c:v>714</c:v>
                </c:pt>
                <c:pt idx="239">
                  <c:v>717</c:v>
                </c:pt>
                <c:pt idx="240">
                  <c:v>720</c:v>
                </c:pt>
                <c:pt idx="241">
                  <c:v>723</c:v>
                </c:pt>
                <c:pt idx="242">
                  <c:v>726</c:v>
                </c:pt>
                <c:pt idx="243">
                  <c:v>729</c:v>
                </c:pt>
                <c:pt idx="244">
                  <c:v>732</c:v>
                </c:pt>
                <c:pt idx="245">
                  <c:v>735</c:v>
                </c:pt>
                <c:pt idx="246">
                  <c:v>738</c:v>
                </c:pt>
                <c:pt idx="247">
                  <c:v>741</c:v>
                </c:pt>
                <c:pt idx="248">
                  <c:v>744</c:v>
                </c:pt>
                <c:pt idx="249">
                  <c:v>747</c:v>
                </c:pt>
                <c:pt idx="250">
                  <c:v>750</c:v>
                </c:pt>
                <c:pt idx="251">
                  <c:v>753</c:v>
                </c:pt>
                <c:pt idx="252">
                  <c:v>756</c:v>
                </c:pt>
                <c:pt idx="253">
                  <c:v>759</c:v>
                </c:pt>
                <c:pt idx="254">
                  <c:v>762</c:v>
                </c:pt>
                <c:pt idx="255">
                  <c:v>765</c:v>
                </c:pt>
                <c:pt idx="256">
                  <c:v>768</c:v>
                </c:pt>
                <c:pt idx="257">
                  <c:v>771</c:v>
                </c:pt>
                <c:pt idx="258">
                  <c:v>774</c:v>
                </c:pt>
                <c:pt idx="259">
                  <c:v>777</c:v>
                </c:pt>
                <c:pt idx="260">
                  <c:v>780</c:v>
                </c:pt>
                <c:pt idx="261">
                  <c:v>783</c:v>
                </c:pt>
                <c:pt idx="262">
                  <c:v>786</c:v>
                </c:pt>
                <c:pt idx="263">
                  <c:v>789</c:v>
                </c:pt>
                <c:pt idx="264">
                  <c:v>792</c:v>
                </c:pt>
                <c:pt idx="265">
                  <c:v>795</c:v>
                </c:pt>
                <c:pt idx="266">
                  <c:v>798</c:v>
                </c:pt>
                <c:pt idx="267">
                  <c:v>801</c:v>
                </c:pt>
                <c:pt idx="268">
                  <c:v>804</c:v>
                </c:pt>
                <c:pt idx="269">
                  <c:v>807</c:v>
                </c:pt>
                <c:pt idx="270">
                  <c:v>810</c:v>
                </c:pt>
                <c:pt idx="271">
                  <c:v>813</c:v>
                </c:pt>
                <c:pt idx="272">
                  <c:v>816</c:v>
                </c:pt>
                <c:pt idx="273">
                  <c:v>819</c:v>
                </c:pt>
                <c:pt idx="274">
                  <c:v>822</c:v>
                </c:pt>
                <c:pt idx="275">
                  <c:v>825</c:v>
                </c:pt>
                <c:pt idx="276">
                  <c:v>828</c:v>
                </c:pt>
                <c:pt idx="277">
                  <c:v>831</c:v>
                </c:pt>
                <c:pt idx="278">
                  <c:v>834</c:v>
                </c:pt>
                <c:pt idx="279">
                  <c:v>837</c:v>
                </c:pt>
                <c:pt idx="280">
                  <c:v>840</c:v>
                </c:pt>
                <c:pt idx="281">
                  <c:v>843</c:v>
                </c:pt>
                <c:pt idx="282">
                  <c:v>846</c:v>
                </c:pt>
                <c:pt idx="283">
                  <c:v>849</c:v>
                </c:pt>
                <c:pt idx="284">
                  <c:v>852</c:v>
                </c:pt>
                <c:pt idx="285">
                  <c:v>855</c:v>
                </c:pt>
                <c:pt idx="286">
                  <c:v>858</c:v>
                </c:pt>
                <c:pt idx="287">
                  <c:v>861</c:v>
                </c:pt>
                <c:pt idx="288">
                  <c:v>864</c:v>
                </c:pt>
                <c:pt idx="289">
                  <c:v>867</c:v>
                </c:pt>
                <c:pt idx="290">
                  <c:v>870</c:v>
                </c:pt>
                <c:pt idx="291">
                  <c:v>873</c:v>
                </c:pt>
                <c:pt idx="292">
                  <c:v>876</c:v>
                </c:pt>
                <c:pt idx="293">
                  <c:v>879</c:v>
                </c:pt>
                <c:pt idx="294">
                  <c:v>882</c:v>
                </c:pt>
                <c:pt idx="295">
                  <c:v>885</c:v>
                </c:pt>
                <c:pt idx="296">
                  <c:v>888</c:v>
                </c:pt>
                <c:pt idx="297">
                  <c:v>891</c:v>
                </c:pt>
                <c:pt idx="298">
                  <c:v>894</c:v>
                </c:pt>
                <c:pt idx="299">
                  <c:v>897</c:v>
                </c:pt>
                <c:pt idx="300">
                  <c:v>900</c:v>
                </c:pt>
                <c:pt idx="301">
                  <c:v>903</c:v>
                </c:pt>
                <c:pt idx="302">
                  <c:v>906</c:v>
                </c:pt>
                <c:pt idx="303">
                  <c:v>909</c:v>
                </c:pt>
                <c:pt idx="304">
                  <c:v>912</c:v>
                </c:pt>
                <c:pt idx="305">
                  <c:v>915</c:v>
                </c:pt>
                <c:pt idx="306">
                  <c:v>918</c:v>
                </c:pt>
                <c:pt idx="307">
                  <c:v>921</c:v>
                </c:pt>
                <c:pt idx="308">
                  <c:v>924</c:v>
                </c:pt>
                <c:pt idx="309">
                  <c:v>927</c:v>
                </c:pt>
                <c:pt idx="310">
                  <c:v>930</c:v>
                </c:pt>
                <c:pt idx="311">
                  <c:v>933</c:v>
                </c:pt>
                <c:pt idx="312">
                  <c:v>936</c:v>
                </c:pt>
                <c:pt idx="313">
                  <c:v>939</c:v>
                </c:pt>
                <c:pt idx="314">
                  <c:v>942</c:v>
                </c:pt>
                <c:pt idx="315">
                  <c:v>945</c:v>
                </c:pt>
                <c:pt idx="316">
                  <c:v>948</c:v>
                </c:pt>
                <c:pt idx="317">
                  <c:v>951</c:v>
                </c:pt>
                <c:pt idx="318">
                  <c:v>954</c:v>
                </c:pt>
                <c:pt idx="319">
                  <c:v>957</c:v>
                </c:pt>
                <c:pt idx="320">
                  <c:v>960</c:v>
                </c:pt>
                <c:pt idx="321">
                  <c:v>963</c:v>
                </c:pt>
                <c:pt idx="322">
                  <c:v>966</c:v>
                </c:pt>
                <c:pt idx="323">
                  <c:v>969</c:v>
                </c:pt>
                <c:pt idx="324">
                  <c:v>972</c:v>
                </c:pt>
                <c:pt idx="325">
                  <c:v>975</c:v>
                </c:pt>
                <c:pt idx="326">
                  <c:v>978</c:v>
                </c:pt>
                <c:pt idx="327">
                  <c:v>981</c:v>
                </c:pt>
                <c:pt idx="328">
                  <c:v>984</c:v>
                </c:pt>
                <c:pt idx="329">
                  <c:v>987</c:v>
                </c:pt>
                <c:pt idx="330">
                  <c:v>990</c:v>
                </c:pt>
                <c:pt idx="331">
                  <c:v>993</c:v>
                </c:pt>
                <c:pt idx="332">
                  <c:v>996</c:v>
                </c:pt>
                <c:pt idx="333">
                  <c:v>999</c:v>
                </c:pt>
                <c:pt idx="334">
                  <c:v>1002</c:v>
                </c:pt>
                <c:pt idx="335">
                  <c:v>1005</c:v>
                </c:pt>
                <c:pt idx="336">
                  <c:v>1008</c:v>
                </c:pt>
                <c:pt idx="337">
                  <c:v>1011</c:v>
                </c:pt>
                <c:pt idx="338">
                  <c:v>1014</c:v>
                </c:pt>
                <c:pt idx="339">
                  <c:v>1017</c:v>
                </c:pt>
                <c:pt idx="340">
                  <c:v>1020</c:v>
                </c:pt>
                <c:pt idx="341">
                  <c:v>1023</c:v>
                </c:pt>
                <c:pt idx="342">
                  <c:v>1026</c:v>
                </c:pt>
                <c:pt idx="343">
                  <c:v>1029</c:v>
                </c:pt>
                <c:pt idx="344">
                  <c:v>1032</c:v>
                </c:pt>
                <c:pt idx="345">
                  <c:v>1035</c:v>
                </c:pt>
                <c:pt idx="346">
                  <c:v>1038</c:v>
                </c:pt>
                <c:pt idx="347">
                  <c:v>1041</c:v>
                </c:pt>
                <c:pt idx="348">
                  <c:v>1044</c:v>
                </c:pt>
                <c:pt idx="349">
                  <c:v>1047</c:v>
                </c:pt>
                <c:pt idx="350">
                  <c:v>1050</c:v>
                </c:pt>
                <c:pt idx="351">
                  <c:v>1053</c:v>
                </c:pt>
                <c:pt idx="352">
                  <c:v>1056</c:v>
                </c:pt>
                <c:pt idx="353">
                  <c:v>1059</c:v>
                </c:pt>
                <c:pt idx="354">
                  <c:v>1062</c:v>
                </c:pt>
                <c:pt idx="355">
                  <c:v>1065</c:v>
                </c:pt>
                <c:pt idx="356">
                  <c:v>1068</c:v>
                </c:pt>
                <c:pt idx="357">
                  <c:v>1071</c:v>
                </c:pt>
                <c:pt idx="358">
                  <c:v>1074</c:v>
                </c:pt>
                <c:pt idx="359">
                  <c:v>1077</c:v>
                </c:pt>
                <c:pt idx="360">
                  <c:v>1080</c:v>
                </c:pt>
                <c:pt idx="361">
                  <c:v>1083</c:v>
                </c:pt>
                <c:pt idx="362">
                  <c:v>1086</c:v>
                </c:pt>
                <c:pt idx="363">
                  <c:v>1089</c:v>
                </c:pt>
                <c:pt idx="364">
                  <c:v>1092</c:v>
                </c:pt>
                <c:pt idx="365">
                  <c:v>1095</c:v>
                </c:pt>
                <c:pt idx="366">
                  <c:v>1098</c:v>
                </c:pt>
                <c:pt idx="367">
                  <c:v>1101</c:v>
                </c:pt>
                <c:pt idx="368">
                  <c:v>1104</c:v>
                </c:pt>
                <c:pt idx="369">
                  <c:v>1107</c:v>
                </c:pt>
                <c:pt idx="370">
                  <c:v>1110</c:v>
                </c:pt>
                <c:pt idx="371">
                  <c:v>1113</c:v>
                </c:pt>
                <c:pt idx="372">
                  <c:v>1116</c:v>
                </c:pt>
                <c:pt idx="373">
                  <c:v>1119</c:v>
                </c:pt>
                <c:pt idx="374">
                  <c:v>1122</c:v>
                </c:pt>
                <c:pt idx="375">
                  <c:v>1125</c:v>
                </c:pt>
                <c:pt idx="376">
                  <c:v>1128</c:v>
                </c:pt>
                <c:pt idx="377">
                  <c:v>1131</c:v>
                </c:pt>
                <c:pt idx="378">
                  <c:v>1134</c:v>
                </c:pt>
                <c:pt idx="379">
                  <c:v>1137</c:v>
                </c:pt>
                <c:pt idx="380">
                  <c:v>1140</c:v>
                </c:pt>
                <c:pt idx="381">
                  <c:v>1143</c:v>
                </c:pt>
                <c:pt idx="382">
                  <c:v>1146</c:v>
                </c:pt>
                <c:pt idx="383">
                  <c:v>1149</c:v>
                </c:pt>
                <c:pt idx="384">
                  <c:v>1152</c:v>
                </c:pt>
                <c:pt idx="385">
                  <c:v>1155</c:v>
                </c:pt>
                <c:pt idx="386">
                  <c:v>1158</c:v>
                </c:pt>
                <c:pt idx="387">
                  <c:v>1161</c:v>
                </c:pt>
                <c:pt idx="388">
                  <c:v>1164</c:v>
                </c:pt>
                <c:pt idx="389">
                  <c:v>1167</c:v>
                </c:pt>
                <c:pt idx="390">
                  <c:v>1170</c:v>
                </c:pt>
                <c:pt idx="391">
                  <c:v>1173</c:v>
                </c:pt>
                <c:pt idx="392">
                  <c:v>1176</c:v>
                </c:pt>
                <c:pt idx="393">
                  <c:v>1179</c:v>
                </c:pt>
                <c:pt idx="394">
                  <c:v>1182</c:v>
                </c:pt>
                <c:pt idx="395">
                  <c:v>1185</c:v>
                </c:pt>
                <c:pt idx="396">
                  <c:v>1188</c:v>
                </c:pt>
                <c:pt idx="397">
                  <c:v>1191</c:v>
                </c:pt>
                <c:pt idx="398">
                  <c:v>1194</c:v>
                </c:pt>
                <c:pt idx="399">
                  <c:v>1197</c:v>
                </c:pt>
                <c:pt idx="400">
                  <c:v>1200</c:v>
                </c:pt>
              </c:numCache>
            </c:numRef>
          </c:xVal>
          <c:yVal>
            <c:numRef>
              <c:f>stepBrent!$R$124:$R$524</c:f>
              <c:numCache>
                <c:formatCode>General</c:formatCode>
                <c:ptCount val="401"/>
                <c:pt idx="0">
                  <c:v>0.10345</c:v>
                </c:pt>
                <c:pt idx="1">
                  <c:v>0.102367</c:v>
                </c:pt>
                <c:pt idx="2">
                  <c:v>0.10129100000000001</c:v>
                </c:pt>
                <c:pt idx="3">
                  <c:v>0.100221</c:v>
                </c:pt>
                <c:pt idx="4">
                  <c:v>9.9155300000000002E-2</c:v>
                </c:pt>
                <c:pt idx="5">
                  <c:v>9.8095100000000005E-2</c:v>
                </c:pt>
                <c:pt idx="6">
                  <c:v>9.7040199999999993E-2</c:v>
                </c:pt>
                <c:pt idx="7">
                  <c:v>9.5990599999999995E-2</c:v>
                </c:pt>
                <c:pt idx="8">
                  <c:v>9.49464E-2</c:v>
                </c:pt>
                <c:pt idx="9">
                  <c:v>9.3907500000000005E-2</c:v>
                </c:pt>
                <c:pt idx="10">
                  <c:v>9.2873899999999995E-2</c:v>
                </c:pt>
                <c:pt idx="11">
                  <c:v>9.1845700000000002E-2</c:v>
                </c:pt>
                <c:pt idx="12">
                  <c:v>9.0822899999999998E-2</c:v>
                </c:pt>
                <c:pt idx="13">
                  <c:v>8.9805499999999996E-2</c:v>
                </c:pt>
                <c:pt idx="14">
                  <c:v>8.8793499999999997E-2</c:v>
                </c:pt>
                <c:pt idx="15">
                  <c:v>8.7787299999999999E-2</c:v>
                </c:pt>
                <c:pt idx="16">
                  <c:v>8.6787000000000003E-2</c:v>
                </c:pt>
                <c:pt idx="17">
                  <c:v>8.5792499999999994E-2</c:v>
                </c:pt>
                <c:pt idx="18">
                  <c:v>8.4803900000000002E-2</c:v>
                </c:pt>
                <c:pt idx="19">
                  <c:v>8.3821099999999996E-2</c:v>
                </c:pt>
                <c:pt idx="20">
                  <c:v>8.2844000000000001E-2</c:v>
                </c:pt>
                <c:pt idx="21">
                  <c:v>8.1872899999999998E-2</c:v>
                </c:pt>
                <c:pt idx="22">
                  <c:v>8.0907499999999993E-2</c:v>
                </c:pt>
                <c:pt idx="23">
                  <c:v>7.9947900000000002E-2</c:v>
                </c:pt>
                <c:pt idx="24">
                  <c:v>7.8994300000000003E-2</c:v>
                </c:pt>
                <c:pt idx="25">
                  <c:v>7.80473E-2</c:v>
                </c:pt>
                <c:pt idx="26">
                  <c:v>7.7106900000000006E-2</c:v>
                </c:pt>
                <c:pt idx="27">
                  <c:v>7.6173199999999996E-2</c:v>
                </c:pt>
                <c:pt idx="28">
                  <c:v>7.5246199999999999E-2</c:v>
                </c:pt>
                <c:pt idx="29">
                  <c:v>7.4325699999999995E-2</c:v>
                </c:pt>
                <c:pt idx="30">
                  <c:v>7.3411799999999999E-2</c:v>
                </c:pt>
                <c:pt idx="31">
                  <c:v>7.25045E-2</c:v>
                </c:pt>
                <c:pt idx="32">
                  <c:v>7.1603600000000003E-2</c:v>
                </c:pt>
                <c:pt idx="33">
                  <c:v>7.0709300000000003E-2</c:v>
                </c:pt>
                <c:pt idx="34">
                  <c:v>6.9821499999999995E-2</c:v>
                </c:pt>
                <c:pt idx="35">
                  <c:v>6.8940299999999996E-2</c:v>
                </c:pt>
                <c:pt idx="36">
                  <c:v>6.8066500000000002E-2</c:v>
                </c:pt>
                <c:pt idx="37">
                  <c:v>6.7199999999999996E-2</c:v>
                </c:pt>
                <c:pt idx="38">
                  <c:v>6.6340700000000002E-2</c:v>
                </c:pt>
                <c:pt idx="39">
                  <c:v>6.5488599999999994E-2</c:v>
                </c:pt>
                <c:pt idx="40">
                  <c:v>6.4643800000000001E-2</c:v>
                </c:pt>
                <c:pt idx="41">
                  <c:v>6.3806299999999996E-2</c:v>
                </c:pt>
                <c:pt idx="42">
                  <c:v>6.2976799999999999E-2</c:v>
                </c:pt>
                <c:pt idx="43">
                  <c:v>6.2155000000000002E-2</c:v>
                </c:pt>
                <c:pt idx="44">
                  <c:v>6.1341E-2</c:v>
                </c:pt>
                <c:pt idx="45">
                  <c:v>6.0534600000000001E-2</c:v>
                </c:pt>
                <c:pt idx="46">
                  <c:v>5.9735799999999999E-2</c:v>
                </c:pt>
                <c:pt idx="47">
                  <c:v>5.89446E-2</c:v>
                </c:pt>
                <c:pt idx="48">
                  <c:v>5.8160900000000001E-2</c:v>
                </c:pt>
                <c:pt idx="49">
                  <c:v>5.7384699999999997E-2</c:v>
                </c:pt>
                <c:pt idx="50">
                  <c:v>5.6615899999999997E-2</c:v>
                </c:pt>
                <c:pt idx="51">
                  <c:v>5.5854399999999998E-2</c:v>
                </c:pt>
                <c:pt idx="52">
                  <c:v>5.5100299999999998E-2</c:v>
                </c:pt>
                <c:pt idx="53">
                  <c:v>5.43533E-2</c:v>
                </c:pt>
                <c:pt idx="54">
                  <c:v>5.3611399999999997E-2</c:v>
                </c:pt>
                <c:pt idx="55">
                  <c:v>5.28741E-2</c:v>
                </c:pt>
                <c:pt idx="56">
                  <c:v>5.2141399999999997E-2</c:v>
                </c:pt>
                <c:pt idx="57">
                  <c:v>5.1413399999999998E-2</c:v>
                </c:pt>
                <c:pt idx="58">
                  <c:v>5.0690199999999998E-2</c:v>
                </c:pt>
                <c:pt idx="59">
                  <c:v>4.9971599999999998E-2</c:v>
                </c:pt>
                <c:pt idx="60">
                  <c:v>4.9257700000000001E-2</c:v>
                </c:pt>
                <c:pt idx="61">
                  <c:v>4.8548399999999998E-2</c:v>
                </c:pt>
                <c:pt idx="62">
                  <c:v>4.7843900000000002E-2</c:v>
                </c:pt>
                <c:pt idx="63">
                  <c:v>4.7143999999999998E-2</c:v>
                </c:pt>
                <c:pt idx="64">
                  <c:v>4.6448700000000002E-2</c:v>
                </c:pt>
                <c:pt idx="65">
                  <c:v>4.5758199999999999E-2</c:v>
                </c:pt>
                <c:pt idx="66">
                  <c:v>4.5072399999999999E-2</c:v>
                </c:pt>
                <c:pt idx="67">
                  <c:v>4.4391300000000002E-2</c:v>
                </c:pt>
                <c:pt idx="68">
                  <c:v>4.3714999999999997E-2</c:v>
                </c:pt>
                <c:pt idx="69">
                  <c:v>4.3043400000000002E-2</c:v>
                </c:pt>
                <c:pt idx="70">
                  <c:v>4.23766E-2</c:v>
                </c:pt>
                <c:pt idx="71">
                  <c:v>4.17147E-2</c:v>
                </c:pt>
                <c:pt idx="72">
                  <c:v>4.1057499999999997E-2</c:v>
                </c:pt>
                <c:pt idx="73">
                  <c:v>4.0405099999999999E-2</c:v>
                </c:pt>
                <c:pt idx="74">
                  <c:v>3.9757599999999997E-2</c:v>
                </c:pt>
                <c:pt idx="75">
                  <c:v>3.9114999999999997E-2</c:v>
                </c:pt>
                <c:pt idx="76">
                  <c:v>3.84771E-2</c:v>
                </c:pt>
                <c:pt idx="77">
                  <c:v>3.7844200000000001E-2</c:v>
                </c:pt>
                <c:pt idx="78">
                  <c:v>3.7216100000000002E-2</c:v>
                </c:pt>
                <c:pt idx="79">
                  <c:v>3.6593000000000001E-2</c:v>
                </c:pt>
                <c:pt idx="80">
                  <c:v>3.5974699999999998E-2</c:v>
                </c:pt>
                <c:pt idx="81">
                  <c:v>3.5361299999999998E-2</c:v>
                </c:pt>
                <c:pt idx="82">
                  <c:v>3.4752900000000003E-2</c:v>
                </c:pt>
                <c:pt idx="83">
                  <c:v>3.4149400000000003E-2</c:v>
                </c:pt>
                <c:pt idx="84">
                  <c:v>3.3550999999999997E-2</c:v>
                </c:pt>
                <c:pt idx="85">
                  <c:v>3.2957500000000001E-2</c:v>
                </c:pt>
                <c:pt idx="86">
                  <c:v>3.2369099999999998E-2</c:v>
                </c:pt>
                <c:pt idx="87">
                  <c:v>3.17857E-2</c:v>
                </c:pt>
                <c:pt idx="88">
                  <c:v>3.12073E-2</c:v>
                </c:pt>
                <c:pt idx="89">
                  <c:v>3.0634000000000002E-2</c:v>
                </c:pt>
                <c:pt idx="90">
                  <c:v>3.00658E-2</c:v>
                </c:pt>
                <c:pt idx="91">
                  <c:v>2.95026E-2</c:v>
                </c:pt>
                <c:pt idx="92">
                  <c:v>2.8944600000000001E-2</c:v>
                </c:pt>
                <c:pt idx="93">
                  <c:v>2.8391799999999998E-2</c:v>
                </c:pt>
                <c:pt idx="94">
                  <c:v>2.78442E-2</c:v>
                </c:pt>
                <c:pt idx="95">
                  <c:v>2.7301700000000002E-2</c:v>
                </c:pt>
                <c:pt idx="96">
                  <c:v>2.6764400000000001E-2</c:v>
                </c:pt>
                <c:pt idx="97">
                  <c:v>2.6232399999999999E-2</c:v>
                </c:pt>
                <c:pt idx="98">
                  <c:v>2.5705599999999999E-2</c:v>
                </c:pt>
                <c:pt idx="99">
                  <c:v>2.5184000000000002E-2</c:v>
                </c:pt>
                <c:pt idx="100">
                  <c:v>2.4667700000000001E-2</c:v>
                </c:pt>
                <c:pt idx="101">
                  <c:v>2.41567E-2</c:v>
                </c:pt>
                <c:pt idx="102">
                  <c:v>2.3651100000000001E-2</c:v>
                </c:pt>
                <c:pt idx="103">
                  <c:v>2.3150799999999999E-2</c:v>
                </c:pt>
                <c:pt idx="104">
                  <c:v>2.26559E-2</c:v>
                </c:pt>
                <c:pt idx="105">
                  <c:v>2.21663E-2</c:v>
                </c:pt>
                <c:pt idx="106">
                  <c:v>2.1682199999999999E-2</c:v>
                </c:pt>
                <c:pt idx="107">
                  <c:v>2.12035E-2</c:v>
                </c:pt>
                <c:pt idx="108">
                  <c:v>2.0730200000000001E-2</c:v>
                </c:pt>
                <c:pt idx="109">
                  <c:v>2.02624E-2</c:v>
                </c:pt>
                <c:pt idx="110">
                  <c:v>1.9800000000000002E-2</c:v>
                </c:pt>
                <c:pt idx="111">
                  <c:v>1.9343099999999998E-2</c:v>
                </c:pt>
                <c:pt idx="112">
                  <c:v>1.88918E-2</c:v>
                </c:pt>
                <c:pt idx="113">
                  <c:v>1.84461E-2</c:v>
                </c:pt>
                <c:pt idx="114">
                  <c:v>1.8005899999999998E-2</c:v>
                </c:pt>
                <c:pt idx="115">
                  <c:v>1.7571199999999999E-2</c:v>
                </c:pt>
                <c:pt idx="116">
                  <c:v>1.71422E-2</c:v>
                </c:pt>
                <c:pt idx="117">
                  <c:v>1.6718799999999999E-2</c:v>
                </c:pt>
                <c:pt idx="118">
                  <c:v>1.6301099999999999E-2</c:v>
                </c:pt>
                <c:pt idx="119">
                  <c:v>1.5889E-2</c:v>
                </c:pt>
                <c:pt idx="120">
                  <c:v>1.5482599999999999E-2</c:v>
                </c:pt>
                <c:pt idx="121">
                  <c:v>1.5081900000000001E-2</c:v>
                </c:pt>
                <c:pt idx="122">
                  <c:v>1.4687E-2</c:v>
                </c:pt>
                <c:pt idx="123">
                  <c:v>1.4297799999999999E-2</c:v>
                </c:pt>
                <c:pt idx="124">
                  <c:v>1.3914299999999999E-2</c:v>
                </c:pt>
                <c:pt idx="125">
                  <c:v>1.3536599999999999E-2</c:v>
                </c:pt>
                <c:pt idx="126">
                  <c:v>1.31647E-2</c:v>
                </c:pt>
                <c:pt idx="127">
                  <c:v>1.2798500000000001E-2</c:v>
                </c:pt>
                <c:pt idx="128">
                  <c:v>1.2438100000000001E-2</c:v>
                </c:pt>
                <c:pt idx="129">
                  <c:v>1.20835E-2</c:v>
                </c:pt>
                <c:pt idx="130">
                  <c:v>1.17348E-2</c:v>
                </c:pt>
                <c:pt idx="131">
                  <c:v>1.13919E-2</c:v>
                </c:pt>
                <c:pt idx="132">
                  <c:v>1.1054899999999999E-2</c:v>
                </c:pt>
                <c:pt idx="133">
                  <c:v>1.07236E-2</c:v>
                </c:pt>
                <c:pt idx="134">
                  <c:v>1.0398299999999999E-2</c:v>
                </c:pt>
                <c:pt idx="135">
                  <c:v>1.0078800000000001E-2</c:v>
                </c:pt>
                <c:pt idx="136">
                  <c:v>9.7651200000000004E-3</c:v>
                </c:pt>
                <c:pt idx="137">
                  <c:v>9.45732E-3</c:v>
                </c:pt>
                <c:pt idx="138">
                  <c:v>9.1553899999999994E-3</c:v>
                </c:pt>
                <c:pt idx="139">
                  <c:v>8.8592600000000007E-3</c:v>
                </c:pt>
                <c:pt idx="140">
                  <c:v>8.5689700000000004E-3</c:v>
                </c:pt>
                <c:pt idx="141">
                  <c:v>8.2845799999999997E-3</c:v>
                </c:pt>
                <c:pt idx="142">
                  <c:v>8.0059999999999992E-3</c:v>
                </c:pt>
                <c:pt idx="143">
                  <c:v>7.7331600000000002E-3</c:v>
                </c:pt>
                <c:pt idx="144">
                  <c:v>7.4662299999999999E-3</c:v>
                </c:pt>
                <c:pt idx="145">
                  <c:v>7.2051199999999998E-3</c:v>
                </c:pt>
                <c:pt idx="146">
                  <c:v>6.9497500000000002E-3</c:v>
                </c:pt>
                <c:pt idx="147">
                  <c:v>6.7000799999999998E-3</c:v>
                </c:pt>
                <c:pt idx="148">
                  <c:v>6.4561899999999997E-3</c:v>
                </c:pt>
                <c:pt idx="149">
                  <c:v>6.2180100000000004E-3</c:v>
                </c:pt>
                <c:pt idx="150">
                  <c:v>5.98557E-3</c:v>
                </c:pt>
                <c:pt idx="151">
                  <c:v>5.7587599999999999E-3</c:v>
                </c:pt>
                <c:pt idx="152">
                  <c:v>5.53763E-3</c:v>
                </c:pt>
                <c:pt idx="153">
                  <c:v>5.3220699999999999E-3</c:v>
                </c:pt>
                <c:pt idx="154">
                  <c:v>5.1121300000000003E-3</c:v>
                </c:pt>
                <c:pt idx="155">
                  <c:v>4.9077299999999999E-3</c:v>
                </c:pt>
                <c:pt idx="156">
                  <c:v>4.7088299999999998E-3</c:v>
                </c:pt>
                <c:pt idx="157">
                  <c:v>4.5154399999999999E-3</c:v>
                </c:pt>
                <c:pt idx="158">
                  <c:v>4.3274100000000003E-3</c:v>
                </c:pt>
                <c:pt idx="159">
                  <c:v>4.1448199999999996E-3</c:v>
                </c:pt>
                <c:pt idx="160">
                  <c:v>3.9675600000000002E-3</c:v>
                </c:pt>
                <c:pt idx="161">
                  <c:v>3.7955200000000001E-3</c:v>
                </c:pt>
                <c:pt idx="162">
                  <c:v>3.6287099999999998E-3</c:v>
                </c:pt>
                <c:pt idx="163">
                  <c:v>3.4670600000000001E-3</c:v>
                </c:pt>
                <c:pt idx="164">
                  <c:v>3.3105000000000001E-3</c:v>
                </c:pt>
                <c:pt idx="165">
                  <c:v>3.15899E-3</c:v>
                </c:pt>
                <c:pt idx="166">
                  <c:v>3.0124700000000002E-3</c:v>
                </c:pt>
                <c:pt idx="167">
                  <c:v>2.8708200000000001E-3</c:v>
                </c:pt>
                <c:pt idx="168">
                  <c:v>2.7340400000000001E-3</c:v>
                </c:pt>
                <c:pt idx="169">
                  <c:v>2.6020100000000001E-3</c:v>
                </c:pt>
                <c:pt idx="170">
                  <c:v>2.4746999999999998E-3</c:v>
                </c:pt>
                <c:pt idx="171">
                  <c:v>2.3519999999999999E-3</c:v>
                </c:pt>
                <c:pt idx="172">
                  <c:v>2.2338599999999998E-3</c:v>
                </c:pt>
                <c:pt idx="173">
                  <c:v>2.1201499999999999E-3</c:v>
                </c:pt>
                <c:pt idx="174">
                  <c:v>2.0108499999999998E-3</c:v>
                </c:pt>
                <c:pt idx="175">
                  <c:v>1.90577E-3</c:v>
                </c:pt>
                <c:pt idx="176">
                  <c:v>1.8049400000000001E-3</c:v>
                </c:pt>
                <c:pt idx="177">
                  <c:v>1.7082E-3</c:v>
                </c:pt>
                <c:pt idx="178">
                  <c:v>1.6154699999999999E-3</c:v>
                </c:pt>
                <c:pt idx="179">
                  <c:v>1.5266500000000001E-3</c:v>
                </c:pt>
                <c:pt idx="180">
                  <c:v>1.4416699999999999E-3</c:v>
                </c:pt>
                <c:pt idx="181">
                  <c:v>1.3604299999999999E-3</c:v>
                </c:pt>
                <c:pt idx="182">
                  <c:v>1.2828399999999999E-3</c:v>
                </c:pt>
                <c:pt idx="183">
                  <c:v>1.20878E-3</c:v>
                </c:pt>
                <c:pt idx="184">
                  <c:v>1.1381500000000001E-3</c:v>
                </c:pt>
                <c:pt idx="185">
                  <c:v>1.0708899999999999E-3</c:v>
                </c:pt>
                <c:pt idx="186">
                  <c:v>1.0068799999999999E-3</c:v>
                </c:pt>
                <c:pt idx="187">
                  <c:v>9.4599699999999996E-4</c:v>
                </c:pt>
                <c:pt idx="188">
                  <c:v>8.8816899999999996E-4</c:v>
                </c:pt>
                <c:pt idx="189">
                  <c:v>8.3326699999999995E-4</c:v>
                </c:pt>
                <c:pt idx="190">
                  <c:v>7.8122300000000005E-4</c:v>
                </c:pt>
                <c:pt idx="191">
                  <c:v>7.3191100000000002E-4</c:v>
                </c:pt>
                <c:pt idx="192">
                  <c:v>6.8523499999999997E-4</c:v>
                </c:pt>
                <c:pt idx="193">
                  <c:v>6.4107400000000005E-4</c:v>
                </c:pt>
                <c:pt idx="194">
                  <c:v>5.9935700000000001E-4</c:v>
                </c:pt>
                <c:pt idx="195">
                  <c:v>5.5997100000000004E-4</c:v>
                </c:pt>
                <c:pt idx="196">
                  <c:v>5.22847E-4</c:v>
                </c:pt>
                <c:pt idx="197">
                  <c:v>4.8787599999999999E-4</c:v>
                </c:pt>
                <c:pt idx="198">
                  <c:v>4.5495699999999997E-4</c:v>
                </c:pt>
                <c:pt idx="199">
                  <c:v>4.2399499999999998E-4</c:v>
                </c:pt>
                <c:pt idx="200">
                  <c:v>3.9491800000000002E-4</c:v>
                </c:pt>
                <c:pt idx="201">
                  <c:v>3.6761500000000001E-4</c:v>
                </c:pt>
                <c:pt idx="202">
                  <c:v>3.4201099999999998E-4</c:v>
                </c:pt>
                <c:pt idx="203">
                  <c:v>3.1801600000000001E-4</c:v>
                </c:pt>
                <c:pt idx="204">
                  <c:v>2.9554700000000001E-4</c:v>
                </c:pt>
                <c:pt idx="205">
                  <c:v>2.74534E-4</c:v>
                </c:pt>
                <c:pt idx="206">
                  <c:v>2.5489399999999998E-4</c:v>
                </c:pt>
                <c:pt idx="207">
                  <c:v>2.3655200000000001E-4</c:v>
                </c:pt>
                <c:pt idx="208">
                  <c:v>2.1943900000000001E-4</c:v>
                </c:pt>
                <c:pt idx="209">
                  <c:v>2.0348299999999999E-4</c:v>
                </c:pt>
                <c:pt idx="210">
                  <c:v>1.8861400000000001E-4</c:v>
                </c:pt>
                <c:pt idx="211">
                  <c:v>1.7477700000000001E-4</c:v>
                </c:pt>
                <c:pt idx="212">
                  <c:v>1.61903E-4</c:v>
                </c:pt>
                <c:pt idx="213">
                  <c:v>1.4993299999999999E-4</c:v>
                </c:pt>
                <c:pt idx="214">
                  <c:v>1.3880399999999999E-4</c:v>
                </c:pt>
                <c:pt idx="215">
                  <c:v>1.2847100000000001E-4</c:v>
                </c:pt>
                <c:pt idx="216">
                  <c:v>1.18885E-4</c:v>
                </c:pt>
                <c:pt idx="217">
                  <c:v>1.09996E-4</c:v>
                </c:pt>
                <c:pt idx="218">
                  <c:v>1.01755E-4</c:v>
                </c:pt>
                <c:pt idx="219" formatCode="0.00E+00">
                  <c:v>9.4121600000000004E-5</c:v>
                </c:pt>
                <c:pt idx="220" formatCode="0.00E+00">
                  <c:v>8.7053900000000004E-5</c:v>
                </c:pt>
                <c:pt idx="221" formatCode="0.00E+00">
                  <c:v>8.0511499999999996E-5</c:v>
                </c:pt>
                <c:pt idx="222" formatCode="0.00E+00">
                  <c:v>7.44559E-5</c:v>
                </c:pt>
                <c:pt idx="223" formatCode="0.00E+00">
                  <c:v>6.8857900000000004E-5</c:v>
                </c:pt>
                <c:pt idx="224" formatCode="0.00E+00">
                  <c:v>6.3678900000000005E-5</c:v>
                </c:pt>
                <c:pt idx="225" formatCode="0.00E+00">
                  <c:v>5.8891899999999998E-5</c:v>
                </c:pt>
                <c:pt idx="226" formatCode="0.00E+00">
                  <c:v>5.4468200000000001E-5</c:v>
                </c:pt>
                <c:pt idx="227" formatCode="0.00E+00">
                  <c:v>5.0381199999999998E-5</c:v>
                </c:pt>
                <c:pt idx="228" formatCode="0.00E+00">
                  <c:v>4.6606000000000001E-5</c:v>
                </c:pt>
                <c:pt idx="229" formatCode="0.00E+00">
                  <c:v>4.3120300000000001E-5</c:v>
                </c:pt>
                <c:pt idx="230" formatCode="0.00E+00">
                  <c:v>3.9902099999999999E-5</c:v>
                </c:pt>
                <c:pt idx="231" formatCode="0.00E+00">
                  <c:v>3.6929399999999999E-5</c:v>
                </c:pt>
                <c:pt idx="232" formatCode="0.00E+00">
                  <c:v>3.41855E-5</c:v>
                </c:pt>
                <c:pt idx="233" formatCode="0.00E+00">
                  <c:v>3.1652800000000003E-5</c:v>
                </c:pt>
                <c:pt idx="234" formatCode="0.00E+00">
                  <c:v>2.9315E-5</c:v>
                </c:pt>
                <c:pt idx="235" formatCode="0.00E+00">
                  <c:v>2.7156900000000001E-5</c:v>
                </c:pt>
                <c:pt idx="236" formatCode="0.00E+00">
                  <c:v>2.51646E-5</c:v>
                </c:pt>
                <c:pt idx="237" formatCode="0.00E+00">
                  <c:v>2.3325200000000002E-5</c:v>
                </c:pt>
                <c:pt idx="238" formatCode="0.00E+00">
                  <c:v>2.16278E-5</c:v>
                </c:pt>
                <c:pt idx="239" formatCode="0.00E+00">
                  <c:v>2.0060599999999999E-5</c:v>
                </c:pt>
                <c:pt idx="240" formatCode="0.00E+00">
                  <c:v>1.8612599999999999E-5</c:v>
                </c:pt>
                <c:pt idx="241" formatCode="0.00E+00">
                  <c:v>1.7275899999999998E-5</c:v>
                </c:pt>
                <c:pt idx="242" formatCode="0.00E+00">
                  <c:v>1.6040900000000001E-5</c:v>
                </c:pt>
                <c:pt idx="243" formatCode="0.00E+00">
                  <c:v>1.4899799999999999E-5</c:v>
                </c:pt>
                <c:pt idx="244" formatCode="0.00E+00">
                  <c:v>1.3845299999999999E-5</c:v>
                </c:pt>
                <c:pt idx="245" formatCode="0.00E+00">
                  <c:v>1.2870800000000001E-5</c:v>
                </c:pt>
                <c:pt idx="246" formatCode="0.00E+00">
                  <c:v>1.1970000000000001E-5</c:v>
                </c:pt>
                <c:pt idx="247" formatCode="0.00E+00">
                  <c:v>1.11368E-5</c:v>
                </c:pt>
                <c:pt idx="248" formatCode="0.00E+00">
                  <c:v>1.0366200000000001E-5</c:v>
                </c:pt>
                <c:pt idx="249" formatCode="0.00E+00">
                  <c:v>9.65321E-6</c:v>
                </c:pt>
                <c:pt idx="250" formatCode="0.00E+00">
                  <c:v>8.9933299999999995E-6</c:v>
                </c:pt>
                <c:pt idx="251" formatCode="0.00E+00">
                  <c:v>8.3821299999999993E-6</c:v>
                </c:pt>
                <c:pt idx="252" formatCode="0.00E+00">
                  <c:v>7.8163899999999995E-6</c:v>
                </c:pt>
                <c:pt idx="253" formatCode="0.00E+00">
                  <c:v>7.2922100000000001E-6</c:v>
                </c:pt>
                <c:pt idx="254" formatCode="0.00E+00">
                  <c:v>6.8064300000000002E-6</c:v>
                </c:pt>
                <c:pt idx="255" formatCode="0.00E+00">
                  <c:v>6.35587E-6</c:v>
                </c:pt>
                <c:pt idx="256" formatCode="0.00E+00">
                  <c:v>5.93798E-6</c:v>
                </c:pt>
                <c:pt idx="257" formatCode="0.00E+00">
                  <c:v>5.55019E-6</c:v>
                </c:pt>
                <c:pt idx="258" formatCode="0.00E+00">
                  <c:v>5.1902699999999997E-6</c:v>
                </c:pt>
                <c:pt idx="259" formatCode="0.00E+00">
                  <c:v>4.8561500000000001E-6</c:v>
                </c:pt>
                <c:pt idx="260" formatCode="0.00E+00">
                  <c:v>4.5458099999999996E-6</c:v>
                </c:pt>
                <c:pt idx="261" formatCode="0.00E+00">
                  <c:v>4.2573900000000002E-6</c:v>
                </c:pt>
                <c:pt idx="262" formatCode="0.00E+00">
                  <c:v>3.9892800000000004E-6</c:v>
                </c:pt>
                <c:pt idx="263" formatCode="0.00E+00">
                  <c:v>3.7397200000000001E-6</c:v>
                </c:pt>
                <c:pt idx="264" formatCode="0.00E+00">
                  <c:v>3.5075599999999998E-6</c:v>
                </c:pt>
                <c:pt idx="265" formatCode="0.00E+00">
                  <c:v>3.2913799999999998E-6</c:v>
                </c:pt>
                <c:pt idx="266" formatCode="0.00E+00">
                  <c:v>3.0900399999999999E-6</c:v>
                </c:pt>
                <c:pt idx="267" formatCode="0.00E+00">
                  <c:v>2.9025300000000001E-6</c:v>
                </c:pt>
                <c:pt idx="268" formatCode="0.00E+00">
                  <c:v>2.7277499999999998E-6</c:v>
                </c:pt>
                <c:pt idx="269" formatCode="0.00E+00">
                  <c:v>2.5646899999999999E-6</c:v>
                </c:pt>
                <c:pt idx="270" formatCode="0.00E+00">
                  <c:v>2.4125799999999999E-6</c:v>
                </c:pt>
                <c:pt idx="271" formatCode="0.00E+00">
                  <c:v>2.2705999999999999E-6</c:v>
                </c:pt>
                <c:pt idx="272" formatCode="0.00E+00">
                  <c:v>2.1379899999999998E-6</c:v>
                </c:pt>
                <c:pt idx="273" formatCode="0.00E+00">
                  <c:v>2.0141299999999999E-6</c:v>
                </c:pt>
                <c:pt idx="274" formatCode="0.00E+00">
                  <c:v>1.8983000000000001E-6</c:v>
                </c:pt>
                <c:pt idx="275" formatCode="0.00E+00">
                  <c:v>1.7900199999999999E-6</c:v>
                </c:pt>
                <c:pt idx="276" formatCode="0.00E+00">
                  <c:v>1.68867E-6</c:v>
                </c:pt>
                <c:pt idx="277" formatCode="0.00E+00">
                  <c:v>1.59382E-6</c:v>
                </c:pt>
                <c:pt idx="278" formatCode="0.00E+00">
                  <c:v>1.505E-6</c:v>
                </c:pt>
                <c:pt idx="279" formatCode="0.00E+00">
                  <c:v>1.42178E-6</c:v>
                </c:pt>
                <c:pt idx="280" formatCode="0.00E+00">
                  <c:v>1.3437999999999999E-6</c:v>
                </c:pt>
                <c:pt idx="281" formatCode="0.00E+00">
                  <c:v>1.27067E-6</c:v>
                </c:pt>
                <c:pt idx="282" formatCode="0.00E+00">
                  <c:v>1.2020699999999999E-6</c:v>
                </c:pt>
                <c:pt idx="283" formatCode="0.00E+00">
                  <c:v>1.13768E-6</c:v>
                </c:pt>
                <c:pt idx="284" formatCode="0.00E+00">
                  <c:v>1.0771E-6</c:v>
                </c:pt>
                <c:pt idx="285" formatCode="0.00E+00">
                  <c:v>1.02004E-6</c:v>
                </c:pt>
                <c:pt idx="286" formatCode="0.00E+00">
                  <c:v>9.6624499999999993E-7</c:v>
                </c:pt>
                <c:pt idx="287" formatCode="0.00E+00">
                  <c:v>9.1547699999999996E-7</c:v>
                </c:pt>
                <c:pt idx="288" formatCode="0.00E+00">
                  <c:v>8.6752200000000003E-7</c:v>
                </c:pt>
                <c:pt idx="289" formatCode="0.00E+00">
                  <c:v>8.2218100000000005E-7</c:v>
                </c:pt>
                <c:pt idx="290" formatCode="0.00E+00">
                  <c:v>7.79277E-7</c:v>
                </c:pt>
                <c:pt idx="291" formatCode="0.00E+00">
                  <c:v>7.3864499999999998E-7</c:v>
                </c:pt>
                <c:pt idx="292" formatCode="0.00E+00">
                  <c:v>7.0013600000000002E-7</c:v>
                </c:pt>
                <c:pt idx="293" formatCode="0.00E+00">
                  <c:v>6.63612E-7</c:v>
                </c:pt>
                <c:pt idx="294" formatCode="0.00E+00">
                  <c:v>6.28949E-7</c:v>
                </c:pt>
                <c:pt idx="295" formatCode="0.00E+00">
                  <c:v>5.9602800000000002E-7</c:v>
                </c:pt>
                <c:pt idx="296" formatCode="0.00E+00">
                  <c:v>5.6474500000000005E-7</c:v>
                </c:pt>
                <c:pt idx="297" formatCode="0.00E+00">
                  <c:v>5.3499999999999996E-7</c:v>
                </c:pt>
                <c:pt idx="298" formatCode="0.00E+00">
                  <c:v>5.0670300000000003E-7</c:v>
                </c:pt>
                <c:pt idx="299" formatCode="0.00E+00">
                  <c:v>4.7976999999999996E-7</c:v>
                </c:pt>
                <c:pt idx="300" formatCode="0.00E+00">
                  <c:v>4.5412300000000002E-7</c:v>
                </c:pt>
                <c:pt idx="301" formatCode="0.00E+00">
                  <c:v>4.2968999999999998E-7</c:v>
                </c:pt>
                <c:pt idx="302" formatCode="0.00E+00">
                  <c:v>4.0640500000000002E-7</c:v>
                </c:pt>
                <c:pt idx="303" formatCode="0.00E+00">
                  <c:v>3.8420499999999999E-7</c:v>
                </c:pt>
                <c:pt idx="304" formatCode="0.00E+00">
                  <c:v>3.6303399999999999E-7</c:v>
                </c:pt>
                <c:pt idx="305" formatCode="0.00E+00">
                  <c:v>3.4283800000000002E-7</c:v>
                </c:pt>
                <c:pt idx="306" formatCode="0.00E+00">
                  <c:v>3.23567E-7</c:v>
                </c:pt>
                <c:pt idx="307" formatCode="0.00E+00">
                  <c:v>3.05175E-7</c:v>
                </c:pt>
                <c:pt idx="308" formatCode="0.00E+00">
                  <c:v>2.87619E-7</c:v>
                </c:pt>
                <c:pt idx="309" formatCode="0.00E+00">
                  <c:v>2.7085799999999998E-7</c:v>
                </c:pt>
                <c:pt idx="310" formatCode="0.00E+00">
                  <c:v>2.5485399999999999E-7</c:v>
                </c:pt>
                <c:pt idx="311" formatCode="0.00E+00">
                  <c:v>2.3957400000000002E-7</c:v>
                </c:pt>
                <c:pt idx="312" formatCode="0.00E+00">
                  <c:v>2.24984E-7</c:v>
                </c:pt>
                <c:pt idx="313" formatCode="0.00E+00">
                  <c:v>2.11052E-7</c:v>
                </c:pt>
                <c:pt idx="314" formatCode="0.00E+00">
                  <c:v>1.9775200000000001E-7</c:v>
                </c:pt>
                <c:pt idx="315" formatCode="0.00E+00">
                  <c:v>1.8505500000000001E-7</c:v>
                </c:pt>
                <c:pt idx="316" formatCode="0.00E+00">
                  <c:v>1.7293600000000001E-7</c:v>
                </c:pt>
                <c:pt idx="317" formatCode="0.00E+00">
                  <c:v>1.61373E-7</c:v>
                </c:pt>
                <c:pt idx="318" formatCode="0.00E+00">
                  <c:v>1.5034200000000001E-7</c:v>
                </c:pt>
                <c:pt idx="319" formatCode="0.00E+00">
                  <c:v>1.3982299999999999E-7</c:v>
                </c:pt>
                <c:pt idx="320" formatCode="0.00E+00">
                  <c:v>1.2979800000000001E-7</c:v>
                </c:pt>
                <c:pt idx="321" formatCode="0.00E+00">
                  <c:v>1.20247E-7</c:v>
                </c:pt>
                <c:pt idx="322" formatCode="0.00E+00">
                  <c:v>1.11153E-7</c:v>
                </c:pt>
                <c:pt idx="323" formatCode="0.00E+00">
                  <c:v>1.02502E-7</c:v>
                </c:pt>
                <c:pt idx="324" formatCode="0.00E+00">
                  <c:v>9.4276899999999999E-8</c:v>
                </c:pt>
                <c:pt idx="325" formatCode="0.00E+00">
                  <c:v>8.6464800000000003E-8</c:v>
                </c:pt>
                <c:pt idx="326" formatCode="0.00E+00">
                  <c:v>7.9052399999999994E-8</c:v>
                </c:pt>
                <c:pt idx="327" formatCode="0.00E+00">
                  <c:v>7.2027500000000001E-8</c:v>
                </c:pt>
                <c:pt idx="328" formatCode="0.00E+00">
                  <c:v>6.5378599999999998E-8</c:v>
                </c:pt>
                <c:pt idx="329" formatCode="0.00E+00">
                  <c:v>5.90951E-8</c:v>
                </c:pt>
                <c:pt idx="330" formatCode="0.00E+00">
                  <c:v>5.3167100000000001E-8</c:v>
                </c:pt>
                <c:pt idx="331" formatCode="0.00E+00">
                  <c:v>4.7585300000000002E-8</c:v>
                </c:pt>
                <c:pt idx="332" formatCode="0.00E+00">
                  <c:v>4.2341299999999998E-8</c:v>
                </c:pt>
                <c:pt idx="333" formatCode="0.00E+00">
                  <c:v>3.74271E-8</c:v>
                </c:pt>
                <c:pt idx="334" formatCode="0.00E+00">
                  <c:v>3.2835399999999998E-8</c:v>
                </c:pt>
                <c:pt idx="335" formatCode="0.00E+00">
                  <c:v>2.8559600000000001E-8</c:v>
                </c:pt>
                <c:pt idx="336" formatCode="0.00E+00">
                  <c:v>2.45936E-8</c:v>
                </c:pt>
                <c:pt idx="337" formatCode="0.00E+00">
                  <c:v>2.0931999999999998E-8</c:v>
                </c:pt>
                <c:pt idx="338" formatCode="0.00E+00">
                  <c:v>1.75698E-8</c:v>
                </c:pt>
                <c:pt idx="339" formatCode="0.00E+00">
                  <c:v>1.45029E-8</c:v>
                </c:pt>
                <c:pt idx="340" formatCode="0.00E+00">
                  <c:v>1.17275E-8</c:v>
                </c:pt>
                <c:pt idx="341" formatCode="0.00E+00">
                  <c:v>9.2408899999999995E-9</c:v>
                </c:pt>
                <c:pt idx="342" formatCode="0.00E+00">
                  <c:v>7.0407299999999999E-9</c:v>
                </c:pt>
                <c:pt idx="343" formatCode="0.00E+00">
                  <c:v>5.1258200000000004E-9</c:v>
                </c:pt>
                <c:pt idx="344" formatCode="0.00E+00">
                  <c:v>3.4960500000000001E-9</c:v>
                </c:pt>
                <c:pt idx="345" formatCode="0.00E+00">
                  <c:v>2.15299E-9</c:v>
                </c:pt>
                <c:pt idx="346" formatCode="0.00E+00">
                  <c:v>1.1008899999999999E-9</c:v>
                </c:pt>
                <c:pt idx="347" formatCode="0.00E+00">
                  <c:v>3.4960700000000002E-10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0</c:v>
                </c:pt>
                <c:pt idx="363">
                  <c:v>0</c:v>
                </c:pt>
                <c:pt idx="364">
                  <c:v>0</c:v>
                </c:pt>
                <c:pt idx="365">
                  <c:v>0</c:v>
                </c:pt>
                <c:pt idx="366">
                  <c:v>0</c:v>
                </c:pt>
                <c:pt idx="367">
                  <c:v>0</c:v>
                </c:pt>
                <c:pt idx="368">
                  <c:v>0</c:v>
                </c:pt>
                <c:pt idx="369">
                  <c:v>0</c:v>
                </c:pt>
                <c:pt idx="370">
                  <c:v>0</c:v>
                </c:pt>
                <c:pt idx="371">
                  <c:v>0</c:v>
                </c:pt>
                <c:pt idx="372">
                  <c:v>0</c:v>
                </c:pt>
                <c:pt idx="373">
                  <c:v>0</c:v>
                </c:pt>
                <c:pt idx="374">
                  <c:v>0</c:v>
                </c:pt>
                <c:pt idx="375">
                  <c:v>0</c:v>
                </c:pt>
                <c:pt idx="376">
                  <c:v>0</c:v>
                </c:pt>
                <c:pt idx="377">
                  <c:v>0</c:v>
                </c:pt>
                <c:pt idx="378">
                  <c:v>0</c:v>
                </c:pt>
                <c:pt idx="379">
                  <c:v>0</c:v>
                </c:pt>
                <c:pt idx="380">
                  <c:v>0</c:v>
                </c:pt>
                <c:pt idx="381">
                  <c:v>0</c:v>
                </c:pt>
                <c:pt idx="382">
                  <c:v>0</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c:v>
                </c:pt>
              </c:numCache>
            </c:numRef>
          </c:yVal>
          <c:smooth val="1"/>
          <c:extLst>
            <c:ext xmlns:c16="http://schemas.microsoft.com/office/drawing/2014/chart" uri="{C3380CC4-5D6E-409C-BE32-E72D297353CC}">
              <c16:uniqueId val="{00000006-6764-4B42-A988-5EEBE79BA7B3}"/>
            </c:ext>
          </c:extLst>
        </c:ser>
        <c:dLbls>
          <c:showLegendKey val="0"/>
          <c:showVal val="0"/>
          <c:showCatName val="0"/>
          <c:showSerName val="0"/>
          <c:showPercent val="0"/>
          <c:showBubbleSize val="0"/>
        </c:dLbls>
        <c:axId val="733366016"/>
        <c:axId val="733371112"/>
      </c:scatterChart>
      <c:valAx>
        <c:axId val="733366016"/>
        <c:scaling>
          <c:orientation val="minMax"/>
          <c:max val="1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Time (fs)</a:t>
                </a:r>
                <a:endParaRPr lang="zh-CN"/>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71112"/>
        <c:crosses val="autoZero"/>
        <c:crossBetween val="midCat"/>
        <c:majorUnit val="500"/>
      </c:valAx>
      <c:valAx>
        <c:axId val="733371112"/>
        <c:scaling>
          <c:orientation val="minMax"/>
          <c:max val="0.1100000000000000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Recoil energy (keV)</a:t>
                </a:r>
                <a:endParaRPr lang="zh-CN"/>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733366016"/>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5427"/>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5427"/>
          </a:xfrm>
          <a:prstGeom prst="rect">
            <a:avLst/>
          </a:prstGeom>
        </p:spPr>
        <p:txBody>
          <a:bodyPr vert="horz" lIns="93177" tIns="46589" rIns="93177" bIns="46589" rtlCol="0"/>
          <a:lstStyle>
            <a:lvl1pPr algn="r">
              <a:defRPr sz="1200"/>
            </a:lvl1pPr>
          </a:lstStyle>
          <a:p>
            <a:fld id="{3165FA8D-EA04-42F5-ADB2-E06CCCB2CD2C}" type="datetimeFigureOut">
              <a:rPr lang="zh-CN" altLang="en-US" smtClean="0"/>
              <a:t>2024/11/25</a:t>
            </a:fld>
            <a:endParaRPr lang="zh-CN" altLang="en-US"/>
          </a:p>
        </p:txBody>
      </p:sp>
      <p:sp>
        <p:nvSpPr>
          <p:cNvPr id="4" name="幻灯片图像占位符 3"/>
          <p:cNvSpPr>
            <a:spLocks noGrp="1" noRot="1" noChangeAspect="1"/>
          </p:cNvSpPr>
          <p:nvPr>
            <p:ph type="sldImg" idx="2"/>
          </p:nvPr>
        </p:nvSpPr>
        <p:spPr>
          <a:xfrm>
            <a:off x="1177925" y="1233488"/>
            <a:ext cx="4441825" cy="3332162"/>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679768" y="4751983"/>
            <a:ext cx="5438140" cy="3887986"/>
          </a:xfrm>
          <a:prstGeom prst="rect">
            <a:avLst/>
          </a:prstGeom>
        </p:spPr>
        <p:txBody>
          <a:bodyPr vert="horz" lIns="93177" tIns="46589" rIns="93177" bIns="46589"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378825"/>
            <a:ext cx="2945659" cy="495426"/>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378825"/>
            <a:ext cx="2945659" cy="495426"/>
          </a:xfrm>
          <a:prstGeom prst="rect">
            <a:avLst/>
          </a:prstGeom>
        </p:spPr>
        <p:txBody>
          <a:bodyPr vert="horz" lIns="93177" tIns="46589" rIns="93177" bIns="46589" rtlCol="0" anchor="b"/>
          <a:lstStyle>
            <a:lvl1pPr algn="r">
              <a:defRPr sz="1200"/>
            </a:lvl1pPr>
          </a:lstStyle>
          <a:p>
            <a:fld id="{71EFB970-9EE5-4ACE-8E66-2E1E038C78DF}" type="slidenum">
              <a:rPr lang="zh-CN" altLang="en-US" smtClean="0"/>
              <a:t>‹#›</a:t>
            </a:fld>
            <a:endParaRPr lang="zh-CN" altLang="en-US"/>
          </a:p>
        </p:txBody>
      </p:sp>
    </p:spTree>
    <p:extLst>
      <p:ext uri="{BB962C8B-B14F-4D97-AF65-F5344CB8AC3E}">
        <p14:creationId xmlns:p14="http://schemas.microsoft.com/office/powerpoint/2010/main" val="1979312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1</a:t>
            </a:fld>
            <a:endParaRPr lang="zh-CN" altLang="en-US"/>
          </a:p>
        </p:txBody>
      </p:sp>
    </p:spTree>
    <p:extLst>
      <p:ext uri="{BB962C8B-B14F-4D97-AF65-F5344CB8AC3E}">
        <p14:creationId xmlns:p14="http://schemas.microsoft.com/office/powerpoint/2010/main" val="224157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9pPr>
          </a:lstStyle>
          <a:p>
            <a:fld id="{39B3837E-E2A3-47CA-A70A-9167B42A63EA}" type="slidenum">
              <a:rPr lang="en-US" altLang="zh-CN" sz="1200">
                <a:solidFill>
                  <a:srgbClr val="000000"/>
                </a:solidFill>
              </a:rPr>
              <a:pPr/>
              <a:t>92</a:t>
            </a:fld>
            <a:endParaRPr lang="en-US" altLang="zh-CN" sz="1200">
              <a:solidFill>
                <a:srgbClr val="000000"/>
              </a:solidFill>
            </a:endParaRPr>
          </a:p>
        </p:txBody>
      </p:sp>
      <p:sp>
        <p:nvSpPr>
          <p:cNvPr id="26625" name="Text Box 1"/>
          <p:cNvSpPr>
            <a:spLocks noGrp="1" noRot="1" noChangeAspect="1" noChangeArrowheads="1" noTextEdit="1"/>
          </p:cNvSpPr>
          <p:nvPr>
            <p:ph type="sldImg"/>
          </p:nvPr>
        </p:nvSpPr>
        <p:spPr>
          <a:xfrm>
            <a:off x="898525" y="728663"/>
            <a:ext cx="4852988" cy="3641725"/>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6626" name="Text Box 2"/>
          <p:cNvSpPr>
            <a:spLocks noGrp="1" noChangeArrowheads="1"/>
          </p:cNvSpPr>
          <p:nvPr>
            <p:ph type="body" idx="1"/>
          </p:nvPr>
        </p:nvSpPr>
        <p:spPr>
          <a:xfrm>
            <a:off x="664990" y="4613379"/>
            <a:ext cx="5319920" cy="447005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ltLang="zh-CN">
              <a:latin typeface="Times New Roman" panose="02020603050405020304" pitchFamily="18" charset="0"/>
            </a:endParaRPr>
          </a:p>
        </p:txBody>
      </p:sp>
    </p:spTree>
    <p:extLst>
      <p:ext uri="{BB962C8B-B14F-4D97-AF65-F5344CB8AC3E}">
        <p14:creationId xmlns:p14="http://schemas.microsoft.com/office/powerpoint/2010/main" val="547969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109</a:t>
            </a:fld>
            <a:endParaRPr lang="zh-CN" altLang="en-US"/>
          </a:p>
        </p:txBody>
      </p:sp>
    </p:spTree>
    <p:extLst>
      <p:ext uri="{BB962C8B-B14F-4D97-AF65-F5344CB8AC3E}">
        <p14:creationId xmlns:p14="http://schemas.microsoft.com/office/powerpoint/2010/main" val="1790794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Statistics for the 1474-keV peak won't be sufficient to apply the Doppler broadening analysis and to distinguish the opening angles between 2n. Wrong!</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137</a:t>
            </a:fld>
            <a:endParaRPr lang="zh-CN" altLang="en-US"/>
          </a:p>
        </p:txBody>
      </p:sp>
    </p:spTree>
    <p:extLst>
      <p:ext uri="{BB962C8B-B14F-4D97-AF65-F5344CB8AC3E}">
        <p14:creationId xmlns:p14="http://schemas.microsoft.com/office/powerpoint/2010/main" val="916365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 *_file0 = </a:t>
            </a:r>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::Open("D:/X/out/Si25/100eV-bin-gated_sun.root")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latin typeface="Tahoma" panose="020B0604030504040204" pitchFamily="34" charset="0"/>
              </a:rPr>
              <a:t>&gt;</a:t>
            </a:r>
            <a:r>
              <a:rPr lang="en-US" sz="1200" dirty="0" err="1">
                <a:latin typeface="Tahoma" panose="020B0604030504040204" pitchFamily="34" charset="0"/>
              </a:rPr>
              <a:t>Rebin</a:t>
            </a:r>
            <a:r>
              <a:rPr lang="en-US" sz="1200" dirty="0">
                <a:latin typeface="Tahoma" panose="020B0604030504040204" pitchFamily="34" charset="0"/>
              </a:rPr>
              <a:t>(1);</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=1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binwidth</a:t>
            </a:r>
            <a:r>
              <a:rPr lang="en-US" sz="1200" dirty="0">
                <a:solidFill>
                  <a:prstClr val="black"/>
                </a:solidFill>
                <a:latin typeface="Tahoma" panose="020B0604030504040204" pitchFamily="34" charset="0"/>
              </a:rPr>
              <a:t>=1/</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a:solidFill>
                  <a:prstClr val="black"/>
                </a:solidFill>
                <a:latin typeface="Tahoma" panose="020B0604030504040204" pitchFamily="34" charset="0"/>
              </a:rPr>
              <a:t>centroid=2754 </a:t>
            </a:r>
            <a:r>
              <a:rPr lang="en-US" sz="1200" dirty="0">
                <a:solidFill>
                  <a:srgbClr val="008000"/>
                </a:solidFill>
                <a:latin typeface="Tahoma" panose="020B0604030504040204" pitchFamily="34" charset="0"/>
              </a:rPr>
              <a:t>//peak of fit // modify</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minrangeb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maxrangeb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GetXaxis</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SetRangeUser</a:t>
            </a:r>
            <a:r>
              <a:rPr lang="en-US" sz="1200" dirty="0">
                <a:solidFill>
                  <a:prstClr val="black"/>
                </a:solidFill>
                <a:latin typeface="Tahoma" panose="020B0604030504040204" pitchFamily="34" charset="0"/>
              </a:rPr>
              <a:t>(</a:t>
            </a:r>
            <a:r>
              <a:rPr lang="en-US" sz="1200" dirty="0" err="1">
                <a:solidFill>
                  <a:prstClr val="black"/>
                </a:solidFill>
                <a:latin typeface="Tahoma" panose="020B0604030504040204" pitchFamily="34" charset="0"/>
              </a:rPr>
              <a:t>minrangeb,maxrangeb</a:t>
            </a:r>
            <a:r>
              <a:rPr lang="en-US" sz="1200" dirty="0">
                <a:solidFill>
                  <a:prstClr val="black"/>
                </a:solidFill>
                <a:latin typeface="Tahoma" panose="020B0604030504040204" pitchFamily="34" charset="0"/>
              </a:rPr>
              <a:t>);</a:t>
            </a:r>
            <a:endParaRPr lang="en-US" sz="1200" dirty="0">
              <a:solidFill>
                <a:srgbClr val="0000FF"/>
              </a:solidFill>
              <a:latin typeface="Tahoma" panose="020B0604030504040204" pitchFamily="34" charset="0"/>
            </a:endParaRP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&gt;Draw();</a:t>
            </a:r>
          </a:p>
          <a:p>
            <a:r>
              <a:rPr lang="en-US" sz="1200" dirty="0">
                <a:latin typeface="Tahoma" panose="020B0604030504040204" pitchFamily="34" charset="0"/>
              </a:rPr>
              <a:t>TF1 *f1=</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,minrangeb+30,minrangeb+85);</a:t>
            </a:r>
            <a:r>
              <a:rPr lang="en-US" sz="1200" dirty="0">
                <a:solidFill>
                  <a:srgbClr val="008000"/>
                </a:solidFill>
                <a:latin typeface="Tahoma" panose="020B0604030504040204" pitchFamily="34" charset="0"/>
              </a:rPr>
              <a:t>//range of left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sz="1200" dirty="0">
                <a:solidFill>
                  <a:prstClr val="black"/>
                </a:solidFill>
                <a:latin typeface="Tahoma" panose="020B0604030504040204" pitchFamily="34" charset="0"/>
              </a:rPr>
              <a:t>TF1 *f2=</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,maxrangeb-85,maxrangeb);</a:t>
            </a:r>
            <a:r>
              <a:rPr lang="en-US" sz="1200" dirty="0">
                <a:solidFill>
                  <a:srgbClr val="008000"/>
                </a:solidFill>
                <a:latin typeface="Tahoma" panose="020B0604030504040204" pitchFamily="34" charset="0"/>
              </a:rPr>
              <a:t>//range of right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&gt;Fit(</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"LR"</a:t>
            </a:r>
            <a:r>
              <a:rPr lang="en-US" sz="1200" dirty="0">
                <a:solidFill>
                  <a:prstClr val="black"/>
                </a:solidFill>
                <a:latin typeface="Tahoma" panose="020B0604030504040204" pitchFamily="34" charset="0"/>
              </a:rPr>
              <a: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&gt;Fit(</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"LR+"</a:t>
            </a:r>
            <a:r>
              <a:rPr lang="en-US" sz="1200" dirty="0">
                <a:solidFill>
                  <a:prstClr val="black"/>
                </a:solidFill>
                <a:latin typeface="Tahoma" panose="020B0604030504040204" pitchFamily="34" charset="0"/>
              </a:rPr>
              <a:t>);</a:t>
            </a:r>
          </a:p>
          <a:p>
            <a:endParaRPr lang="en-US" dirty="0"/>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141</a:t>
            </a:fld>
            <a:endParaRPr lang="zh-CN" altLang="en-US"/>
          </a:p>
        </p:txBody>
      </p:sp>
    </p:spTree>
    <p:extLst>
      <p:ext uri="{BB962C8B-B14F-4D97-AF65-F5344CB8AC3E}">
        <p14:creationId xmlns:p14="http://schemas.microsoft.com/office/powerpoint/2010/main" val="3489355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Short fitting range may cause incorrect background parameters.</a:t>
            </a:r>
          </a:p>
          <a:p>
            <a:r>
              <a:rPr lang="en-US" altLang="zh-CN" dirty="0"/>
              <a:t>Range should be long so that the background can be modeled correctly.</a:t>
            </a:r>
            <a:endParaRPr lang="en-US" dirty="0"/>
          </a:p>
          <a:p>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 *_file0 = </a:t>
            </a:r>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::Open("D:/X/out/Si25/100eV-bin-gated_sun.root")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latin typeface="Tahoma" panose="020B0604030504040204" pitchFamily="34" charset="0"/>
              </a:rPr>
              <a:t>&gt;</a:t>
            </a:r>
            <a:r>
              <a:rPr lang="en-US" sz="1200" dirty="0" err="1">
                <a:latin typeface="Tahoma" panose="020B0604030504040204" pitchFamily="34" charset="0"/>
              </a:rPr>
              <a:t>Rebin</a:t>
            </a:r>
            <a:r>
              <a:rPr lang="en-US" sz="1200" dirty="0">
                <a:latin typeface="Tahoma" panose="020B0604030504040204" pitchFamily="34" charset="0"/>
              </a:rPr>
              <a:t>(5);</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=1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binwidth</a:t>
            </a:r>
            <a:r>
              <a:rPr lang="en-US" sz="1200" dirty="0">
                <a:solidFill>
                  <a:prstClr val="black"/>
                </a:solidFill>
                <a:latin typeface="Tahoma" panose="020B0604030504040204" pitchFamily="34" charset="0"/>
              </a:rPr>
              <a:t>=1/</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a:solidFill>
                  <a:prstClr val="black"/>
                </a:solidFill>
                <a:latin typeface="Tahoma" panose="020B0604030504040204" pitchFamily="34" charset="0"/>
              </a:rPr>
              <a:t>centroid=4238 </a:t>
            </a:r>
            <a:r>
              <a:rPr lang="en-US" sz="1200" dirty="0">
                <a:solidFill>
                  <a:srgbClr val="008000"/>
                </a:solidFill>
                <a:latin typeface="Tahoma" panose="020B0604030504040204" pitchFamily="34" charset="0"/>
              </a:rPr>
              <a:t>//peak of fit // modify</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minrangeb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maxrangeb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GetXaxis</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SetRangeUser</a:t>
            </a:r>
            <a:r>
              <a:rPr lang="en-US" sz="1200" dirty="0">
                <a:solidFill>
                  <a:prstClr val="black"/>
                </a:solidFill>
                <a:latin typeface="Tahoma" panose="020B0604030504040204" pitchFamily="34" charset="0"/>
              </a:rPr>
              <a:t>(</a:t>
            </a:r>
            <a:r>
              <a:rPr lang="en-US" sz="1200" dirty="0" err="1">
                <a:solidFill>
                  <a:prstClr val="black"/>
                </a:solidFill>
                <a:latin typeface="Tahoma" panose="020B0604030504040204" pitchFamily="34" charset="0"/>
              </a:rPr>
              <a:t>minrangeb,maxrangeb</a:t>
            </a:r>
            <a:r>
              <a:rPr lang="en-US" sz="1200" dirty="0">
                <a:solidFill>
                  <a:prstClr val="black"/>
                </a:solidFill>
                <a:latin typeface="Tahoma" panose="020B0604030504040204" pitchFamily="34" charset="0"/>
              </a:rPr>
              <a:t>);</a:t>
            </a:r>
            <a:endParaRPr lang="en-US" sz="1200" dirty="0">
              <a:solidFill>
                <a:srgbClr val="0000FF"/>
              </a:solidFill>
              <a:latin typeface="Tahoma" panose="020B0604030504040204" pitchFamily="34" charset="0"/>
            </a:endParaRP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&gt;Draw();</a:t>
            </a:r>
          </a:p>
          <a:p>
            <a:r>
              <a:rPr lang="en-US" sz="1200" dirty="0">
                <a:latin typeface="Tahoma" panose="020B0604030504040204" pitchFamily="34" charset="0"/>
              </a:rPr>
              <a:t>TF1 *f1=</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,minrangeb,minrangeb+75);</a:t>
            </a:r>
            <a:r>
              <a:rPr lang="en-US" sz="1200" dirty="0">
                <a:solidFill>
                  <a:srgbClr val="008000"/>
                </a:solidFill>
                <a:latin typeface="Tahoma" panose="020B0604030504040204" pitchFamily="34" charset="0"/>
              </a:rPr>
              <a:t>//range of left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sz="1200" dirty="0">
                <a:solidFill>
                  <a:prstClr val="black"/>
                </a:solidFill>
                <a:latin typeface="Tahoma" panose="020B0604030504040204" pitchFamily="34" charset="0"/>
              </a:rPr>
              <a:t>TF1 *f2=</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,maxrangeb-75,maxrangeb);</a:t>
            </a:r>
            <a:r>
              <a:rPr lang="en-US" sz="1200" dirty="0">
                <a:solidFill>
                  <a:srgbClr val="008000"/>
                </a:solidFill>
                <a:latin typeface="Tahoma" panose="020B0604030504040204" pitchFamily="34" charset="0"/>
              </a:rPr>
              <a:t>//range of right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&gt;Fit(</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"LR"</a:t>
            </a:r>
            <a:r>
              <a:rPr lang="en-US" sz="1200" dirty="0">
                <a:solidFill>
                  <a:prstClr val="black"/>
                </a:solidFill>
                <a:latin typeface="Tahoma" panose="020B0604030504040204" pitchFamily="34" charset="0"/>
              </a:rPr>
              <a: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&gt;Fit(</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"LR+"</a:t>
            </a:r>
            <a:r>
              <a:rPr lang="en-US" sz="1200" dirty="0">
                <a:solidFill>
                  <a:prstClr val="black"/>
                </a:solidFill>
                <a:latin typeface="Tahoma" panose="020B0604030504040204" pitchFamily="34" charset="0"/>
              </a:rPr>
              <a:t>);</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142</a:t>
            </a:fld>
            <a:endParaRPr lang="zh-CN" altLang="en-US"/>
          </a:p>
        </p:txBody>
      </p:sp>
    </p:spTree>
    <p:extLst>
      <p:ext uri="{BB962C8B-B14F-4D97-AF65-F5344CB8AC3E}">
        <p14:creationId xmlns:p14="http://schemas.microsoft.com/office/powerpoint/2010/main" val="2515731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 *_file0 = </a:t>
            </a:r>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::Open("D:/X/out/Si25/100eV-bin-gated_sun.root")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latin typeface="Tahoma" panose="020B0604030504040204" pitchFamily="34" charset="0"/>
              </a:rPr>
              <a:t>&gt;</a:t>
            </a:r>
            <a:r>
              <a:rPr lang="en-US" sz="1200" dirty="0" err="1">
                <a:latin typeface="Tahoma" panose="020B0604030504040204" pitchFamily="34" charset="0"/>
              </a:rPr>
              <a:t>Rebin</a:t>
            </a:r>
            <a:r>
              <a:rPr lang="en-US" sz="1200" dirty="0">
                <a:latin typeface="Tahoma" panose="020B0604030504040204" pitchFamily="34" charset="0"/>
              </a:rPr>
              <a:t>(10);</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=1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binwidth</a:t>
            </a:r>
            <a:r>
              <a:rPr lang="en-US" sz="1200" dirty="0">
                <a:solidFill>
                  <a:prstClr val="black"/>
                </a:solidFill>
                <a:latin typeface="Tahoma" panose="020B0604030504040204" pitchFamily="34" charset="0"/>
              </a:rPr>
              <a:t>=1/</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a:solidFill>
                  <a:prstClr val="black"/>
                </a:solidFill>
                <a:latin typeface="Tahoma" panose="020B0604030504040204" pitchFamily="34" charset="0"/>
              </a:rPr>
              <a:t>centroid=2870 </a:t>
            </a:r>
            <a:r>
              <a:rPr lang="en-US" sz="1200" dirty="0">
                <a:solidFill>
                  <a:srgbClr val="008000"/>
                </a:solidFill>
                <a:latin typeface="Tahoma" panose="020B0604030504040204" pitchFamily="34" charset="0"/>
              </a:rPr>
              <a:t>//peak of fit // modify</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minrangeb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maxrangeb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GetXaxis</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SetRangeUser</a:t>
            </a:r>
            <a:r>
              <a:rPr lang="en-US" sz="1200" dirty="0">
                <a:solidFill>
                  <a:prstClr val="black"/>
                </a:solidFill>
                <a:latin typeface="Tahoma" panose="020B0604030504040204" pitchFamily="34" charset="0"/>
              </a:rPr>
              <a:t>(</a:t>
            </a:r>
            <a:r>
              <a:rPr lang="en-US" sz="1200" dirty="0" err="1">
                <a:solidFill>
                  <a:prstClr val="black"/>
                </a:solidFill>
                <a:latin typeface="Tahoma" panose="020B0604030504040204" pitchFamily="34" charset="0"/>
              </a:rPr>
              <a:t>minrangeb,maxrangeb</a:t>
            </a:r>
            <a:r>
              <a:rPr lang="en-US" sz="1200" dirty="0">
                <a:solidFill>
                  <a:prstClr val="black"/>
                </a:solidFill>
                <a:latin typeface="Tahoma" panose="020B0604030504040204" pitchFamily="34" charset="0"/>
              </a:rPr>
              <a:t>);</a:t>
            </a:r>
            <a:endParaRPr lang="en-US" sz="1200" dirty="0">
              <a:solidFill>
                <a:srgbClr val="0000FF"/>
              </a:solidFill>
              <a:latin typeface="Tahoma" panose="020B0604030504040204" pitchFamily="34" charset="0"/>
            </a:endParaRP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&gt;Draw();</a:t>
            </a:r>
          </a:p>
          <a:p>
            <a:r>
              <a:rPr lang="en-US" sz="1200" dirty="0">
                <a:latin typeface="Tahoma" panose="020B0604030504040204" pitchFamily="34" charset="0"/>
              </a:rPr>
              <a:t>TF1 *f1=</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,minrangeb+40,minrangeb+83);</a:t>
            </a:r>
            <a:r>
              <a:rPr lang="en-US" sz="1200" dirty="0">
                <a:solidFill>
                  <a:srgbClr val="008000"/>
                </a:solidFill>
                <a:latin typeface="Tahoma" panose="020B0604030504040204" pitchFamily="34" charset="0"/>
              </a:rPr>
              <a:t>//range of left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sz="1200" dirty="0">
                <a:solidFill>
                  <a:prstClr val="black"/>
                </a:solidFill>
                <a:latin typeface="Tahoma" panose="020B0604030504040204" pitchFamily="34" charset="0"/>
              </a:rPr>
              <a:t>TF1 *f2=</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,maxrangeb-80,maxrangeb-5);</a:t>
            </a:r>
            <a:r>
              <a:rPr lang="en-US" sz="1200" dirty="0">
                <a:solidFill>
                  <a:srgbClr val="008000"/>
                </a:solidFill>
                <a:latin typeface="Tahoma" panose="020B0604030504040204" pitchFamily="34" charset="0"/>
              </a:rPr>
              <a:t>//range of right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&gt;Fit(</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"R"</a:t>
            </a:r>
            <a:r>
              <a:rPr lang="en-US" sz="1200" dirty="0">
                <a:solidFill>
                  <a:prstClr val="black"/>
                </a:solidFill>
                <a:latin typeface="Tahoma" panose="020B0604030504040204" pitchFamily="34" charset="0"/>
              </a:rPr>
              <a:t>);</a:t>
            </a:r>
          </a:p>
          <a:p>
            <a:r>
              <a:rPr lang="en-US" dirty="0" err="1">
                <a:latin typeface="Tahoma" panose="020B0604030504040204" pitchFamily="34" charset="0"/>
              </a:rPr>
              <a:t>gbCoincidences</a:t>
            </a:r>
            <a:r>
              <a:rPr lang="en-US" dirty="0">
                <a:latin typeface="Tahoma" panose="020B0604030504040204" pitchFamily="34" charset="0"/>
              </a:rPr>
              <a:t>-</a:t>
            </a:r>
            <a:r>
              <a:rPr lang="en-US" sz="1200" dirty="0">
                <a:solidFill>
                  <a:prstClr val="black"/>
                </a:solidFill>
                <a:latin typeface="Tahoma" panose="020B0604030504040204" pitchFamily="34" charset="0"/>
              </a:rPr>
              <a:t>&gt;Fit(</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"R+"</a:t>
            </a:r>
            <a:r>
              <a:rPr lang="en-US" sz="1200" dirty="0">
                <a:solidFill>
                  <a:prstClr val="black"/>
                </a:solidFill>
                <a:latin typeface="Tahoma" panose="020B0604030504040204" pitchFamily="34" charset="0"/>
              </a:rPr>
              <a:t>);</a:t>
            </a:r>
          </a:p>
        </p:txBody>
      </p:sp>
      <p:sp>
        <p:nvSpPr>
          <p:cNvPr id="4" name="灯片编号占位符 3"/>
          <p:cNvSpPr>
            <a:spLocks noGrp="1"/>
          </p:cNvSpPr>
          <p:nvPr>
            <p:ph type="sldNum" sz="quarter" idx="10"/>
          </p:nvPr>
        </p:nvSpPr>
        <p:spPr/>
        <p:txBody>
          <a:bodyPr/>
          <a:lstStyle/>
          <a:p>
            <a:fld id="{71EFB970-9EE5-4ACE-8E66-2E1E038C78DF}" type="slidenum">
              <a:rPr lang="zh-CN" altLang="en-US" smtClean="0"/>
              <a:t>143</a:t>
            </a:fld>
            <a:endParaRPr lang="zh-CN" altLang="en-US"/>
          </a:p>
        </p:txBody>
      </p:sp>
    </p:spTree>
    <p:extLst>
      <p:ext uri="{BB962C8B-B14F-4D97-AF65-F5344CB8AC3E}">
        <p14:creationId xmlns:p14="http://schemas.microsoft.com/office/powerpoint/2010/main" val="4142497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 *_file0 = </a:t>
            </a:r>
            <a:r>
              <a:rPr lang="en-US" sz="1200" dirty="0" err="1">
                <a:solidFill>
                  <a:prstClr val="black"/>
                </a:solidFill>
                <a:latin typeface="Tahoma" panose="020B0604030504040204" pitchFamily="34" charset="0"/>
              </a:rPr>
              <a:t>TFile</a:t>
            </a:r>
            <a:r>
              <a:rPr lang="en-US" sz="1200" dirty="0">
                <a:solidFill>
                  <a:prstClr val="black"/>
                </a:solidFill>
                <a:latin typeface="Tahoma" panose="020B0604030504040204" pitchFamily="34" charset="0"/>
              </a:rPr>
              <a:t>::Open("D:/X/out/Si25/100eV-bin-ungated_sun.root")</a:t>
            </a:r>
          </a:p>
          <a:p>
            <a:r>
              <a:rPr lang="en-US" sz="1200" dirty="0">
                <a:latin typeface="Tahoma" panose="020B0604030504040204" pitchFamily="34" charset="0"/>
              </a:rPr>
              <a:t>SeGA_00-&gt;</a:t>
            </a:r>
            <a:r>
              <a:rPr lang="en-US" sz="1200" dirty="0" err="1">
                <a:latin typeface="Tahoma" panose="020B0604030504040204" pitchFamily="34" charset="0"/>
              </a:rPr>
              <a:t>Rebin</a:t>
            </a:r>
            <a:r>
              <a:rPr lang="en-US" sz="1200" dirty="0">
                <a:latin typeface="Tahoma" panose="020B0604030504040204" pitchFamily="34" charset="0"/>
              </a:rPr>
              <a:t>(1);</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=1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binwidth</a:t>
            </a:r>
            <a:r>
              <a:rPr lang="en-US" sz="1200" dirty="0">
                <a:solidFill>
                  <a:prstClr val="black"/>
                </a:solidFill>
                <a:latin typeface="Tahoma" panose="020B0604030504040204" pitchFamily="34" charset="0"/>
              </a:rPr>
              <a:t>=1/</a:t>
            </a:r>
            <a:r>
              <a:rPr lang="en-US" sz="1200" dirty="0" err="1">
                <a:solidFill>
                  <a:prstClr val="black"/>
                </a:solidFill>
                <a:latin typeface="Tahoma" panose="020B0604030504040204" pitchFamily="34" charset="0"/>
              </a:rPr>
              <a:t>Nbpk</a:t>
            </a:r>
            <a:r>
              <a:rPr lang="en-US" sz="1200" dirty="0">
                <a:solidFill>
                  <a:prstClr val="black"/>
                </a:solidFill>
                <a:latin typeface="Tahoma" panose="020B0604030504040204" pitchFamily="34" charset="0"/>
              </a:rPr>
              <a:t> </a:t>
            </a:r>
            <a:r>
              <a:rPr lang="en-US" sz="1200" dirty="0">
                <a:solidFill>
                  <a:srgbClr val="008000"/>
                </a:solidFill>
                <a:latin typeface="Tahoma" panose="020B0604030504040204" pitchFamily="34" charset="0"/>
              </a:rPr>
              <a:t>//Number of bins per keV</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a:solidFill>
                  <a:prstClr val="black"/>
                </a:solidFill>
                <a:latin typeface="Tahoma" panose="020B0604030504040204" pitchFamily="34" charset="0"/>
              </a:rPr>
              <a:t>centroid=1369 </a:t>
            </a:r>
            <a:r>
              <a:rPr lang="en-US" sz="1200" dirty="0">
                <a:solidFill>
                  <a:srgbClr val="008000"/>
                </a:solidFill>
                <a:latin typeface="Tahoma" panose="020B0604030504040204" pitchFamily="34" charset="0"/>
              </a:rPr>
              <a:t>//peak of fit // modify</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minrangeb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endParaRPr lang="en-US" sz="1200" dirty="0">
              <a:solidFill>
                <a:prstClr val="black"/>
              </a:solidFill>
              <a:latin typeface="Tahoma" panose="020B0604030504040204" pitchFamily="34" charset="0"/>
            </a:endParaRPr>
          </a:p>
          <a:p>
            <a:r>
              <a:rPr lang="en-US" sz="1200" dirty="0" err="1">
                <a:solidFill>
                  <a:srgbClr val="0000FF"/>
                </a:solidFill>
                <a:latin typeface="Tahoma" panose="020B0604030504040204" pitchFamily="34" charset="0"/>
              </a:rPr>
              <a:t>const</a:t>
            </a:r>
            <a:r>
              <a:rPr lang="en-US" sz="1200" dirty="0">
                <a:solidFill>
                  <a:srgbClr val="0000FF"/>
                </a:solidFill>
                <a:latin typeface="Tahoma" panose="020B0604030504040204" pitchFamily="34" charset="0"/>
              </a:rPr>
              <a:t> </a:t>
            </a:r>
            <a:r>
              <a:rPr lang="en-US" sz="1200" dirty="0" err="1">
                <a:solidFill>
                  <a:srgbClr val="0000FF"/>
                </a:solidFill>
                <a:latin typeface="Tahoma" panose="020B0604030504040204" pitchFamily="34" charset="0"/>
              </a:rPr>
              <a:t>int</a:t>
            </a:r>
            <a:r>
              <a:rPr lang="en-US" sz="1200" dirty="0">
                <a:solidFill>
                  <a:srgbClr val="0000FF"/>
                </a:solidFill>
                <a:latin typeface="Tahoma" panose="020B0604030504040204" pitchFamily="34" charset="0"/>
              </a:rPr>
              <a:t> </a:t>
            </a:r>
            <a:r>
              <a:rPr lang="en-US" sz="1200" dirty="0" err="1">
                <a:solidFill>
                  <a:prstClr val="black"/>
                </a:solidFill>
                <a:latin typeface="Tahoma" panose="020B0604030504040204" pitchFamily="34" charset="0"/>
              </a:rPr>
              <a:t>maxrangeb</a:t>
            </a:r>
            <a:r>
              <a:rPr lang="en-US" sz="1200" dirty="0">
                <a:solidFill>
                  <a:prstClr val="black"/>
                </a:solidFill>
                <a:latin typeface="Tahoma" panose="020B0604030504040204" pitchFamily="34" charset="0"/>
              </a:rPr>
              <a:t>=centroid+100 </a:t>
            </a:r>
            <a:r>
              <a:rPr lang="en-US" sz="1200" dirty="0">
                <a:solidFill>
                  <a:srgbClr val="008000"/>
                </a:solidFill>
                <a:latin typeface="Tahoma" panose="020B0604030504040204" pitchFamily="34" charset="0"/>
              </a:rPr>
              <a:t>//</a:t>
            </a:r>
          </a:p>
          <a:p>
            <a:r>
              <a:rPr lang="en-US" sz="1200" dirty="0">
                <a:solidFill>
                  <a:prstClr val="black"/>
                </a:solidFill>
                <a:latin typeface="Tahoma" panose="020B0604030504040204" pitchFamily="34" charset="0"/>
              </a:rPr>
              <a:t>SeGA_00-&gt;</a:t>
            </a:r>
            <a:r>
              <a:rPr lang="en-US" sz="1200" dirty="0" err="1">
                <a:solidFill>
                  <a:prstClr val="black"/>
                </a:solidFill>
                <a:latin typeface="Tahoma" panose="020B0604030504040204" pitchFamily="34" charset="0"/>
              </a:rPr>
              <a:t>GetXaxis</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SetRangeUser</a:t>
            </a:r>
            <a:r>
              <a:rPr lang="en-US" sz="1200" dirty="0">
                <a:solidFill>
                  <a:prstClr val="black"/>
                </a:solidFill>
                <a:latin typeface="Tahoma" panose="020B0604030504040204" pitchFamily="34" charset="0"/>
              </a:rPr>
              <a:t>(</a:t>
            </a:r>
            <a:r>
              <a:rPr lang="en-US" sz="1200" dirty="0" err="1">
                <a:solidFill>
                  <a:prstClr val="black"/>
                </a:solidFill>
                <a:latin typeface="Tahoma" panose="020B0604030504040204" pitchFamily="34" charset="0"/>
              </a:rPr>
              <a:t>minrangeb,maxrangeb</a:t>
            </a:r>
            <a:r>
              <a:rPr lang="en-US" sz="1200" dirty="0">
                <a:solidFill>
                  <a:prstClr val="black"/>
                </a:solidFill>
                <a:latin typeface="Tahoma" panose="020B0604030504040204" pitchFamily="34" charset="0"/>
              </a:rPr>
              <a:t>);</a:t>
            </a:r>
            <a:endParaRPr lang="en-US" sz="1200" dirty="0">
              <a:solidFill>
                <a:srgbClr val="0000FF"/>
              </a:solidFill>
              <a:latin typeface="Tahoma" panose="020B0604030504040204" pitchFamily="34" charset="0"/>
            </a:endParaRPr>
          </a:p>
          <a:p>
            <a:r>
              <a:rPr lang="en-US" sz="1200" dirty="0">
                <a:solidFill>
                  <a:prstClr val="black"/>
                </a:solidFill>
                <a:latin typeface="Tahoma" panose="020B0604030504040204" pitchFamily="34" charset="0"/>
              </a:rPr>
              <a:t>SeGA_00-&gt;Draw();</a:t>
            </a:r>
          </a:p>
          <a:p>
            <a:r>
              <a:rPr lang="en-US" sz="1200" dirty="0">
                <a:latin typeface="Tahoma" panose="020B0604030504040204" pitchFamily="34" charset="0"/>
              </a:rPr>
              <a:t>TF1 *f1=</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,minrangeb+20,minrangeb+80);</a:t>
            </a:r>
            <a:r>
              <a:rPr lang="en-US" sz="1200" dirty="0">
                <a:solidFill>
                  <a:srgbClr val="008000"/>
                </a:solidFill>
                <a:latin typeface="Tahoma" panose="020B0604030504040204" pitchFamily="34" charset="0"/>
              </a:rPr>
              <a:t>//range of left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sz="1200" dirty="0">
                <a:solidFill>
                  <a:prstClr val="black"/>
                </a:solidFill>
                <a:latin typeface="Tahoma" panose="020B0604030504040204" pitchFamily="34" charset="0"/>
              </a:rPr>
              <a:t>TF1 *f2=</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TF1(</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"[0]+x*[1]"</a:t>
            </a:r>
            <a:r>
              <a:rPr lang="en-US" sz="1200" dirty="0">
                <a:solidFill>
                  <a:prstClr val="black"/>
                </a:solidFill>
                <a:latin typeface="Tahoma" panose="020B0604030504040204" pitchFamily="34" charset="0"/>
              </a:rPr>
              <a:t>,maxrangeb-80,maxrangeb-20);</a:t>
            </a:r>
            <a:r>
              <a:rPr lang="en-US" sz="1200" dirty="0">
                <a:solidFill>
                  <a:srgbClr val="008000"/>
                </a:solidFill>
                <a:latin typeface="Tahoma" panose="020B0604030504040204" pitchFamily="34" charset="0"/>
              </a:rPr>
              <a:t>//range of right half of </a:t>
            </a:r>
            <a:r>
              <a:rPr lang="en-US" sz="1200" dirty="0" err="1">
                <a:solidFill>
                  <a:srgbClr val="008000"/>
                </a:solidFill>
                <a:latin typeface="Tahoma" panose="020B0604030504040204" pitchFamily="34" charset="0"/>
              </a:rPr>
              <a:t>hist</a:t>
            </a:r>
            <a:r>
              <a:rPr lang="en-US" sz="1200" dirty="0">
                <a:solidFill>
                  <a:srgbClr val="008000"/>
                </a:solidFill>
                <a:latin typeface="Tahoma" panose="020B0604030504040204" pitchFamily="34" charset="0"/>
              </a:rPr>
              <a:t> you want to fit the background to</a:t>
            </a:r>
            <a:endParaRPr lang="en-US" sz="1200" dirty="0">
              <a:solidFill>
                <a:prstClr val="black"/>
              </a:solidFill>
              <a:latin typeface="Tahoma" panose="020B0604030504040204" pitchFamily="34" charset="0"/>
            </a:endParaRPr>
          </a:p>
          <a:p>
            <a:r>
              <a:rPr lang="en-US" sz="1200" dirty="0">
                <a:solidFill>
                  <a:prstClr val="black"/>
                </a:solidFill>
                <a:latin typeface="Tahoma" panose="020B0604030504040204" pitchFamily="34" charset="0"/>
              </a:rPr>
              <a:t>SeGA_00-&gt;Fit(</a:t>
            </a:r>
            <a:r>
              <a:rPr lang="en-US" sz="1200" dirty="0">
                <a:solidFill>
                  <a:srgbClr val="A31515"/>
                </a:solidFill>
                <a:latin typeface="Tahoma" panose="020B0604030504040204" pitchFamily="34" charset="0"/>
              </a:rPr>
              <a:t>"f1"</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"R"</a:t>
            </a:r>
            <a:r>
              <a:rPr lang="en-US" sz="1200" dirty="0">
                <a:solidFill>
                  <a:prstClr val="black"/>
                </a:solidFill>
                <a:latin typeface="Tahoma" panose="020B0604030504040204" pitchFamily="34" charset="0"/>
              </a:rPr>
              <a:t>);</a:t>
            </a:r>
          </a:p>
          <a:p>
            <a:r>
              <a:rPr lang="en-US" sz="1200" dirty="0">
                <a:solidFill>
                  <a:prstClr val="black"/>
                </a:solidFill>
                <a:latin typeface="Tahoma" panose="020B0604030504040204" pitchFamily="34" charset="0"/>
              </a:rPr>
              <a:t>SeGA_00-&gt;Fit(</a:t>
            </a:r>
            <a:r>
              <a:rPr lang="en-US" sz="1200" dirty="0">
                <a:solidFill>
                  <a:srgbClr val="A31515"/>
                </a:solidFill>
                <a:latin typeface="Tahoma" panose="020B0604030504040204" pitchFamily="34" charset="0"/>
              </a:rPr>
              <a:t>"f2"</a:t>
            </a:r>
            <a:r>
              <a:rPr lang="en-US" sz="1200" dirty="0">
                <a:solidFill>
                  <a:prstClr val="black"/>
                </a:solidFill>
                <a:latin typeface="Tahoma" panose="020B0604030504040204" pitchFamily="34" charset="0"/>
              </a:rPr>
              <a:t>,</a:t>
            </a:r>
            <a:r>
              <a:rPr lang="en-US" sz="1200" dirty="0">
                <a:solidFill>
                  <a:srgbClr val="A31515"/>
                </a:solidFill>
                <a:latin typeface="Tahoma" panose="020B0604030504040204" pitchFamily="34" charset="0"/>
              </a:rPr>
              <a:t>"R+"</a:t>
            </a:r>
            <a:r>
              <a:rPr lang="en-US" sz="1200" dirty="0">
                <a:solidFill>
                  <a:prstClr val="black"/>
                </a:solidFill>
                <a:latin typeface="Tahoma" panose="020B0604030504040204" pitchFamily="34" charset="0"/>
              </a:rPr>
              <a:t>);</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144</a:t>
            </a:fld>
            <a:endParaRPr lang="zh-CN" altLang="en-US"/>
          </a:p>
        </p:txBody>
      </p:sp>
    </p:spTree>
    <p:extLst>
      <p:ext uri="{BB962C8B-B14F-4D97-AF65-F5344CB8AC3E}">
        <p14:creationId xmlns:p14="http://schemas.microsoft.com/office/powerpoint/2010/main" val="3872109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r>
              <a:rPr lang="en-US" sz="1200" b="0" i="0" u="none" strike="noStrike" kern="1200" dirty="0">
                <a:solidFill>
                  <a:schemeClr val="tx1"/>
                </a:solidFill>
                <a:effectLst/>
                <a:latin typeface="+mn-lt"/>
                <a:ea typeface="+mn-ea"/>
                <a:cs typeface="+mn-cs"/>
              </a:rPr>
              <a:t>Bin width:</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0.1 keV</a:t>
            </a:r>
          </a:p>
          <a:p>
            <a:pPr rtl="0" eaLnBrk="1" fontAlgn="ctr" latinLnBrk="0" hangingPunct="1"/>
            <a:r>
              <a:rPr lang="en-US" sz="1200" b="0" i="0" u="none" strike="noStrike" kern="1200" dirty="0">
                <a:solidFill>
                  <a:schemeClr val="tx1"/>
                </a:solidFill>
                <a:effectLst/>
                <a:latin typeface="+mn-lt"/>
                <a:ea typeface="+mn-ea"/>
                <a:cs typeface="+mn-cs"/>
              </a:rPr>
              <a:t>Lifetime: Nucl. Data. Sheets</a:t>
            </a:r>
          </a:p>
          <a:p>
            <a:pPr rtl="0" eaLnBrk="1" fontAlgn="ctr" latinLnBrk="0" hangingPunct="1"/>
            <a:r>
              <a:rPr lang="en-US" sz="1200" b="0" i="0" u="none" strike="noStrike" kern="1200" dirty="0">
                <a:solidFill>
                  <a:schemeClr val="tx1"/>
                </a:solidFill>
                <a:effectLst/>
                <a:latin typeface="+mn-lt"/>
                <a:ea typeface="+mn-ea"/>
                <a:cs typeface="+mn-cs"/>
              </a:rPr>
              <a:t>χ</a:t>
            </a:r>
            <a:r>
              <a:rPr lang="en-US" sz="1200" b="0" i="0" u="none" strike="noStrike" kern="1200" baseline="30000" dirty="0">
                <a:solidFill>
                  <a:schemeClr val="tx1"/>
                </a:solidFill>
                <a:effectLst/>
                <a:latin typeface="+mn-lt"/>
                <a:ea typeface="+mn-ea"/>
                <a:cs typeface="+mn-cs"/>
              </a:rPr>
              <a:t>2</a:t>
            </a:r>
            <a:r>
              <a:rPr lang="en-US" sz="1200" b="0" i="0" u="none" strike="noStrike" kern="1200" baseline="0" dirty="0">
                <a:solidFill>
                  <a:schemeClr val="tx1"/>
                </a:solidFill>
                <a:effectLst/>
                <a:latin typeface="+mn-lt"/>
                <a:ea typeface="+mn-ea"/>
                <a:cs typeface="+mn-cs"/>
              </a:rPr>
              <a:t> fitting range: </a:t>
            </a:r>
            <a:r>
              <a:rPr lang="en-US" sz="1200" b="0" i="0" u="none" strike="noStrike" kern="1200" dirty="0">
                <a:solidFill>
                  <a:schemeClr val="tx1"/>
                </a:solidFill>
                <a:effectLst/>
                <a:latin typeface="+mn-lt"/>
                <a:ea typeface="+mn-ea"/>
                <a:cs typeface="+mn-cs"/>
              </a:rPr>
              <a:t>±1 keV</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174</a:t>
            </a:fld>
            <a:endParaRPr lang="zh-CN" altLang="en-US"/>
          </a:p>
        </p:txBody>
      </p:sp>
    </p:spTree>
    <p:extLst>
      <p:ext uri="{BB962C8B-B14F-4D97-AF65-F5344CB8AC3E}">
        <p14:creationId xmlns:p14="http://schemas.microsoft.com/office/powerpoint/2010/main" val="24424869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175</a:t>
            </a:fld>
            <a:endParaRPr lang="zh-CN" altLang="en-US"/>
          </a:p>
        </p:txBody>
      </p:sp>
    </p:spTree>
    <p:extLst>
      <p:ext uri="{BB962C8B-B14F-4D97-AF65-F5344CB8AC3E}">
        <p14:creationId xmlns:p14="http://schemas.microsoft.com/office/powerpoint/2010/main" val="198351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r>
              <a:rPr lang="en-US" sz="1200" b="0" i="0" u="none" strike="noStrike" kern="1200" dirty="0">
                <a:solidFill>
                  <a:schemeClr val="tx1"/>
                </a:solidFill>
                <a:effectLst/>
                <a:latin typeface="+mn-lt"/>
                <a:ea typeface="+mn-ea"/>
                <a:cs typeface="+mn-cs"/>
              </a:rPr>
              <a:t>Bin width:</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0.1 keV</a:t>
            </a:r>
          </a:p>
          <a:p>
            <a:pPr rtl="0" eaLnBrk="1" fontAlgn="ctr" latinLnBrk="0" hangingPunct="1"/>
            <a:r>
              <a:rPr lang="en-US" sz="1200" b="0" i="0" u="none" strike="noStrike" kern="1200" dirty="0">
                <a:solidFill>
                  <a:schemeClr val="tx1"/>
                </a:solidFill>
                <a:effectLst/>
                <a:latin typeface="+mn-lt"/>
                <a:ea typeface="+mn-ea"/>
                <a:cs typeface="+mn-cs"/>
              </a:rPr>
              <a:t>Lifetime: Nucl. Data. Sheets</a:t>
            </a:r>
          </a:p>
          <a:p>
            <a:pPr rtl="0" eaLnBrk="1" fontAlgn="ctr" latinLnBrk="0" hangingPunct="1"/>
            <a:r>
              <a:rPr lang="en-US" sz="1200" b="0" i="0" u="none" strike="noStrike" kern="1200" dirty="0">
                <a:solidFill>
                  <a:schemeClr val="tx1"/>
                </a:solidFill>
                <a:effectLst/>
                <a:latin typeface="+mn-lt"/>
                <a:ea typeface="+mn-ea"/>
                <a:cs typeface="+mn-cs"/>
              </a:rPr>
              <a:t>χ</a:t>
            </a:r>
            <a:r>
              <a:rPr lang="en-US" sz="1200" b="0" i="0" u="none" strike="noStrike" kern="1200" baseline="30000" dirty="0">
                <a:solidFill>
                  <a:schemeClr val="tx1"/>
                </a:solidFill>
                <a:effectLst/>
                <a:latin typeface="+mn-lt"/>
                <a:ea typeface="+mn-ea"/>
                <a:cs typeface="+mn-cs"/>
              </a:rPr>
              <a:t>2</a:t>
            </a:r>
            <a:r>
              <a:rPr lang="en-US" sz="1200" b="0" i="0" u="none" strike="noStrike" kern="1200" baseline="0" dirty="0">
                <a:solidFill>
                  <a:schemeClr val="tx1"/>
                </a:solidFill>
                <a:effectLst/>
                <a:latin typeface="+mn-lt"/>
                <a:ea typeface="+mn-ea"/>
                <a:cs typeface="+mn-cs"/>
              </a:rPr>
              <a:t> fitting range: </a:t>
            </a:r>
            <a:r>
              <a:rPr lang="en-US" sz="1200" b="0" i="0" u="none" strike="noStrike" kern="1200" dirty="0">
                <a:solidFill>
                  <a:schemeClr val="tx1"/>
                </a:solidFill>
                <a:effectLst/>
                <a:latin typeface="+mn-lt"/>
                <a:ea typeface="+mn-ea"/>
                <a:cs typeface="+mn-cs"/>
              </a:rPr>
              <a:t>±1 keV</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177</a:t>
            </a:fld>
            <a:endParaRPr lang="zh-CN" altLang="en-US"/>
          </a:p>
        </p:txBody>
      </p:sp>
    </p:spTree>
    <p:extLst>
      <p:ext uri="{BB962C8B-B14F-4D97-AF65-F5344CB8AC3E}">
        <p14:creationId xmlns:p14="http://schemas.microsoft.com/office/powerpoint/2010/main" val="1297086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7</a:t>
            </a:fld>
            <a:endParaRPr lang="zh-CN" altLang="en-US"/>
          </a:p>
        </p:txBody>
      </p:sp>
    </p:spTree>
    <p:extLst>
      <p:ext uri="{BB962C8B-B14F-4D97-AF65-F5344CB8AC3E}">
        <p14:creationId xmlns:p14="http://schemas.microsoft.com/office/powerpoint/2010/main" val="113185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178</a:t>
            </a:fld>
            <a:endParaRPr lang="zh-CN" altLang="en-US"/>
          </a:p>
        </p:txBody>
      </p:sp>
    </p:spTree>
    <p:extLst>
      <p:ext uri="{BB962C8B-B14F-4D97-AF65-F5344CB8AC3E}">
        <p14:creationId xmlns:p14="http://schemas.microsoft.com/office/powerpoint/2010/main" val="7291962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179</a:t>
            </a:fld>
            <a:endParaRPr lang="zh-CN" altLang="en-US"/>
          </a:p>
        </p:txBody>
      </p:sp>
    </p:spTree>
    <p:extLst>
      <p:ext uri="{BB962C8B-B14F-4D97-AF65-F5344CB8AC3E}">
        <p14:creationId xmlns:p14="http://schemas.microsoft.com/office/powerpoint/2010/main" val="18337912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182</a:t>
            </a:fld>
            <a:endParaRPr lang="zh-CN" altLang="en-US"/>
          </a:p>
        </p:txBody>
      </p:sp>
    </p:spTree>
    <p:extLst>
      <p:ext uri="{BB962C8B-B14F-4D97-AF65-F5344CB8AC3E}">
        <p14:creationId xmlns:p14="http://schemas.microsoft.com/office/powerpoint/2010/main" val="1488768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root -l C:\Si24\Si22peakcali\gausnerfcpol1_peakfit_bpgcov.C</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231</a:t>
            </a:fld>
            <a:endParaRPr lang="zh-CN" altLang="en-US"/>
          </a:p>
        </p:txBody>
      </p:sp>
    </p:spTree>
    <p:extLst>
      <p:ext uri="{BB962C8B-B14F-4D97-AF65-F5344CB8AC3E}">
        <p14:creationId xmlns:p14="http://schemas.microsoft.com/office/powerpoint/2010/main" val="11298696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FF0000"/>
                </a:solidFill>
                <a:latin typeface="Times New Roman" panose="02020603050405020304" pitchFamily="18" charset="0"/>
                <a:cs typeface="Times New Roman" panose="02020603050405020304" pitchFamily="18" charset="0"/>
              </a:rPr>
              <a:t>Range of </a:t>
            </a:r>
            <a:r>
              <a:rPr lang="en-US" altLang="zh-CN" sz="1200" baseline="30000" dirty="0">
                <a:solidFill>
                  <a:srgbClr val="FF0000"/>
                </a:solidFill>
                <a:latin typeface="Times New Roman" panose="02020603050405020304" pitchFamily="18" charset="0"/>
                <a:cs typeface="Times New Roman" panose="02020603050405020304" pitchFamily="18" charset="0"/>
              </a:rPr>
              <a:t>28</a:t>
            </a:r>
            <a:r>
              <a:rPr lang="en-US" altLang="zh-CN" sz="1200" dirty="0">
                <a:solidFill>
                  <a:srgbClr val="FF0000"/>
                </a:solidFill>
                <a:latin typeface="Times New Roman" panose="02020603050405020304" pitchFamily="18" charset="0"/>
                <a:cs typeface="Times New Roman" panose="02020603050405020304" pitchFamily="18" charset="0"/>
              </a:rPr>
              <a:t>Mg recoil with an energy of 103.4 keV in Mylar is 0.253 μm or 0.283 μm.</a:t>
            </a:r>
            <a:endParaRPr lang="zh-CN" altLang="en-US" sz="1200" dirty="0">
              <a:solidFill>
                <a:srgbClr val="FF0000"/>
              </a:solidFill>
              <a:latin typeface="Times New Roman" panose="02020603050405020304" pitchFamily="18" charset="0"/>
              <a:cs typeface="Times New Roman" panose="02020603050405020304" pitchFamily="18" charset="0"/>
            </a:endParaRP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239</a:t>
            </a:fld>
            <a:endParaRPr lang="zh-CN" altLang="en-US"/>
          </a:p>
        </p:txBody>
      </p:sp>
    </p:spTree>
    <p:extLst>
      <p:ext uri="{BB962C8B-B14F-4D97-AF65-F5344CB8AC3E}">
        <p14:creationId xmlns:p14="http://schemas.microsoft.com/office/powerpoint/2010/main" val="15029433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249</a:t>
            </a:fld>
            <a:endParaRPr lang="zh-CN" altLang="en-US"/>
          </a:p>
        </p:txBody>
      </p:sp>
    </p:spTree>
    <p:extLst>
      <p:ext uri="{BB962C8B-B14F-4D97-AF65-F5344CB8AC3E}">
        <p14:creationId xmlns:p14="http://schemas.microsoft.com/office/powerpoint/2010/main" val="3850069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0.15+0.485+0.098+0.152+0.1+2.865+0.5=4.35</a:t>
            </a:r>
          </a:p>
          <a:p>
            <a:r>
              <a:rPr lang="en-US" altLang="zh-CN" dirty="0"/>
              <a:t>0.32+0.445+0.098+0.152+0.0195+3.185+0.08+0.1=4.3995</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284</a:t>
            </a:fld>
            <a:endParaRPr lang="zh-CN" altLang="en-US"/>
          </a:p>
        </p:txBody>
      </p:sp>
    </p:spTree>
    <p:extLst>
      <p:ext uri="{BB962C8B-B14F-4D97-AF65-F5344CB8AC3E}">
        <p14:creationId xmlns:p14="http://schemas.microsoft.com/office/powerpoint/2010/main" val="38199424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0.00317/1.15472*sqrt(99.56/11)=0.008259</a:t>
            </a:r>
          </a:p>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286</a:t>
            </a:fld>
            <a:endParaRPr lang="zh-CN" altLang="en-US"/>
          </a:p>
        </p:txBody>
      </p:sp>
    </p:spTree>
    <p:extLst>
      <p:ext uri="{BB962C8B-B14F-4D97-AF65-F5344CB8AC3E}">
        <p14:creationId xmlns:p14="http://schemas.microsoft.com/office/powerpoint/2010/main" val="3726222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287</a:t>
            </a:fld>
            <a:endParaRPr lang="zh-CN" altLang="en-US"/>
          </a:p>
        </p:txBody>
      </p:sp>
    </p:spTree>
    <p:extLst>
      <p:ext uri="{BB962C8B-B14F-4D97-AF65-F5344CB8AC3E}">
        <p14:creationId xmlns:p14="http://schemas.microsoft.com/office/powerpoint/2010/main" val="3058550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0.00182*sqrt(238.5/10)=0.00889</a:t>
            </a:r>
            <a:endParaRPr lang="zh-CN" altLang="en-US" dirty="0"/>
          </a:p>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296</a:t>
            </a:fld>
            <a:endParaRPr lang="zh-CN" altLang="en-US"/>
          </a:p>
        </p:txBody>
      </p:sp>
    </p:spTree>
    <p:extLst>
      <p:ext uri="{BB962C8B-B14F-4D97-AF65-F5344CB8AC3E}">
        <p14:creationId xmlns:p14="http://schemas.microsoft.com/office/powerpoint/2010/main" val="665953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17</a:t>
            </a:fld>
            <a:endParaRPr lang="zh-CN" altLang="en-US"/>
          </a:p>
        </p:txBody>
      </p:sp>
    </p:spTree>
    <p:extLst>
      <p:ext uri="{BB962C8B-B14F-4D97-AF65-F5344CB8AC3E}">
        <p14:creationId xmlns:p14="http://schemas.microsoft.com/office/powerpoint/2010/main" val="4217408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0.0035*sqrt(50.36/10)=0.00785</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297</a:t>
            </a:fld>
            <a:endParaRPr lang="zh-CN" altLang="en-US"/>
          </a:p>
        </p:txBody>
      </p:sp>
    </p:spTree>
    <p:extLst>
      <p:ext uri="{BB962C8B-B14F-4D97-AF65-F5344CB8AC3E}">
        <p14:creationId xmlns:p14="http://schemas.microsoft.com/office/powerpoint/2010/main" val="3198178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C:\Si24\root_scripts\graphlogpol6fit_band_four23Alpoints.C</a:t>
            </a:r>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301</a:t>
            </a:fld>
            <a:endParaRPr lang="zh-CN" altLang="en-US"/>
          </a:p>
        </p:txBody>
      </p:sp>
    </p:spTree>
    <p:extLst>
      <p:ext uri="{BB962C8B-B14F-4D97-AF65-F5344CB8AC3E}">
        <p14:creationId xmlns:p14="http://schemas.microsoft.com/office/powerpoint/2010/main" val="1211577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FF"/>
                </a:solidFill>
                <a:highlight>
                  <a:srgbClr val="FFFFFF"/>
                </a:highlight>
                <a:latin typeface="Cascadia Mono" panose="020B0609020000020004" pitchFamily="49" charset="0"/>
              </a:rPr>
              <a:t>graphpol0scale_band_four23Alpoints.C</a:t>
            </a:r>
            <a:endParaRPr 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302</a:t>
            </a:fld>
            <a:endParaRPr lang="zh-CN" altLang="en-US"/>
          </a:p>
        </p:txBody>
      </p:sp>
    </p:spTree>
    <p:extLst>
      <p:ext uri="{BB962C8B-B14F-4D97-AF65-F5344CB8AC3E}">
        <p14:creationId xmlns:p14="http://schemas.microsoft.com/office/powerpoint/2010/main" val="384327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n3f2-&gt;</a:t>
            </a:r>
            <a:r>
              <a:rPr lang="en-US" altLang="zh-CN" dirty="0" err="1"/>
              <a:t>SetLineColor</a:t>
            </a:r>
            <a:r>
              <a:rPr lang="en-US" altLang="zh-CN" dirty="0"/>
              <a:t>(3)</a:t>
            </a:r>
          </a:p>
          <a:p>
            <a:r>
              <a:rPr lang="en-US" altLang="zh-CN" dirty="0"/>
              <a:t>n3f2-&gt;</a:t>
            </a:r>
            <a:r>
              <a:rPr lang="en-US" altLang="zh-CN" dirty="0" err="1"/>
              <a:t>SetLineWidth</a:t>
            </a:r>
            <a:r>
              <a:rPr lang="en-US" altLang="zh-CN" dirty="0"/>
              <a:t>(2)</a:t>
            </a:r>
          </a:p>
          <a:p>
            <a:r>
              <a:rPr lang="en-US" altLang="zh-CN" dirty="0"/>
              <a:t>n3f2-&gt;Draw()</a:t>
            </a:r>
          </a:p>
          <a:p>
            <a:r>
              <a:rPr lang="en-US" altLang="zh-CN" dirty="0"/>
              <a:t>n3f2-&gt;</a:t>
            </a:r>
            <a:r>
              <a:rPr lang="en-US" altLang="zh-CN" dirty="0" err="1"/>
              <a:t>GetXaxis</a:t>
            </a:r>
            <a:r>
              <a:rPr lang="en-US" altLang="zh-CN" dirty="0"/>
              <a:t>()-&gt;</a:t>
            </a:r>
            <a:r>
              <a:rPr lang="en-US" altLang="zh-CN" dirty="0" err="1"/>
              <a:t>SetRangeUser</a:t>
            </a:r>
            <a:r>
              <a:rPr lang="en-US" altLang="zh-CN" dirty="0"/>
              <a:t>(1980,2020)</a:t>
            </a:r>
          </a:p>
          <a:p>
            <a:r>
              <a:rPr lang="en-US" altLang="zh-CN" dirty="0"/>
              <a:t>n3f2-&gt;</a:t>
            </a:r>
            <a:r>
              <a:rPr lang="en-US" altLang="zh-CN" dirty="0" err="1"/>
              <a:t>GetXaxis</a:t>
            </a:r>
            <a:r>
              <a:rPr lang="en-US" altLang="zh-CN" dirty="0"/>
              <a:t>()-&gt;</a:t>
            </a:r>
            <a:r>
              <a:rPr lang="en-US" altLang="zh-CN" dirty="0" err="1"/>
              <a:t>SetTitle</a:t>
            </a:r>
            <a:r>
              <a:rPr lang="en-US" altLang="zh-CN" dirty="0"/>
              <a:t>("E_{#gamma} (keV)")</a:t>
            </a:r>
          </a:p>
          <a:p>
            <a:r>
              <a:rPr lang="en-US" altLang="zh-CN" dirty="0"/>
              <a:t>n3f2-&gt;</a:t>
            </a:r>
            <a:r>
              <a:rPr lang="en-US" altLang="zh-CN" dirty="0" err="1"/>
              <a:t>GetYaxis</a:t>
            </a:r>
            <a:r>
              <a:rPr lang="en-US" altLang="zh-CN" dirty="0"/>
              <a:t>()-&gt;</a:t>
            </a:r>
            <a:r>
              <a:rPr lang="en-US" altLang="zh-CN" dirty="0" err="1"/>
              <a:t>SetTitle</a:t>
            </a:r>
            <a:r>
              <a:rPr lang="en-US" altLang="zh-CN" dirty="0"/>
              <a:t>("Counts per 0.1 keV")</a:t>
            </a:r>
          </a:p>
          <a:p>
            <a:r>
              <a:rPr lang="en-US" altLang="zh-CN" dirty="0"/>
              <a:t>n3f2-&gt;</a:t>
            </a:r>
            <a:r>
              <a:rPr lang="en-US" altLang="zh-CN" dirty="0" err="1"/>
              <a:t>GetXaxis</a:t>
            </a:r>
            <a:r>
              <a:rPr lang="en-US" altLang="zh-CN" dirty="0"/>
              <a:t>()-&gt;</a:t>
            </a:r>
            <a:r>
              <a:rPr lang="en-US" altLang="zh-CN" dirty="0" err="1"/>
              <a:t>SetTitleOffset</a:t>
            </a:r>
            <a:r>
              <a:rPr lang="en-US" altLang="zh-CN" dirty="0"/>
              <a:t>(1.4);</a:t>
            </a:r>
          </a:p>
          <a:p>
            <a:r>
              <a:rPr lang="en-US" altLang="zh-CN" dirty="0"/>
              <a:t>n3f2-&gt;</a:t>
            </a:r>
            <a:r>
              <a:rPr lang="en-US" altLang="zh-CN" dirty="0" err="1"/>
              <a:t>GetYaxis</a:t>
            </a:r>
            <a:r>
              <a:rPr lang="en-US" altLang="zh-CN" dirty="0"/>
              <a:t>()-&gt;</a:t>
            </a:r>
            <a:r>
              <a:rPr lang="en-US" altLang="zh-CN" dirty="0" err="1"/>
              <a:t>SetTitleOffset</a:t>
            </a:r>
            <a:r>
              <a:rPr lang="en-US" altLang="zh-CN" dirty="0"/>
              <a:t>(1.2);</a:t>
            </a:r>
          </a:p>
          <a:p>
            <a:r>
              <a:rPr lang="en-US" altLang="zh-CN" dirty="0"/>
              <a:t>n3f2-&gt;</a:t>
            </a:r>
            <a:r>
              <a:rPr lang="en-US" altLang="zh-CN" dirty="0" err="1"/>
              <a:t>GetXaxis</a:t>
            </a:r>
            <a:r>
              <a:rPr lang="en-US" altLang="zh-CN" dirty="0"/>
              <a:t>()-&gt;</a:t>
            </a:r>
            <a:r>
              <a:rPr lang="en-US" altLang="zh-CN" dirty="0" err="1"/>
              <a:t>CenterTitle</a:t>
            </a:r>
            <a:r>
              <a:rPr lang="en-US" altLang="zh-CN" dirty="0"/>
              <a:t>();</a:t>
            </a:r>
          </a:p>
          <a:p>
            <a:r>
              <a:rPr lang="en-US" altLang="zh-CN" dirty="0"/>
              <a:t>n3f2-&gt;</a:t>
            </a:r>
            <a:r>
              <a:rPr lang="en-US" altLang="zh-CN" dirty="0" err="1"/>
              <a:t>GetYaxis</a:t>
            </a:r>
            <a:r>
              <a:rPr lang="en-US" altLang="zh-CN" dirty="0"/>
              <a:t>()-&gt;</a:t>
            </a:r>
            <a:r>
              <a:rPr lang="en-US" altLang="zh-CN" dirty="0" err="1"/>
              <a:t>CenterTitle</a:t>
            </a:r>
            <a:r>
              <a:rPr lang="en-US" altLang="zh-CN" dirty="0"/>
              <a:t>();</a:t>
            </a:r>
          </a:p>
          <a:p>
            <a:r>
              <a:rPr lang="en-US" altLang="zh-CN" dirty="0"/>
              <a:t>n3f2-&gt;</a:t>
            </a:r>
            <a:r>
              <a:rPr lang="en-US" altLang="zh-CN" dirty="0" err="1"/>
              <a:t>SetStats</a:t>
            </a:r>
            <a:r>
              <a:rPr lang="en-US" altLang="zh-CN" dirty="0"/>
              <a:t>(0)</a:t>
            </a:r>
          </a:p>
          <a:p>
            <a:r>
              <a:rPr lang="en-US" altLang="zh-CN" dirty="0"/>
              <a:t>n2f2-&gt;</a:t>
            </a:r>
            <a:r>
              <a:rPr lang="en-US" altLang="zh-CN" dirty="0" err="1"/>
              <a:t>SetLineColor</a:t>
            </a:r>
            <a:r>
              <a:rPr lang="en-US" altLang="zh-CN" dirty="0"/>
              <a:t>(4)</a:t>
            </a:r>
          </a:p>
          <a:p>
            <a:r>
              <a:rPr lang="en-US" altLang="zh-CN" dirty="0"/>
              <a:t>n2f2-&gt;</a:t>
            </a:r>
            <a:r>
              <a:rPr lang="en-US" altLang="zh-CN" dirty="0" err="1"/>
              <a:t>SetLineWidth</a:t>
            </a:r>
            <a:r>
              <a:rPr lang="en-US" altLang="zh-CN" dirty="0"/>
              <a:t>(2)</a:t>
            </a:r>
          </a:p>
          <a:p>
            <a:r>
              <a:rPr lang="en-US" altLang="zh-CN" dirty="0"/>
              <a:t>n2f2-&gt;Draw("same")</a:t>
            </a:r>
          </a:p>
          <a:p>
            <a:r>
              <a:rPr lang="en-US" altLang="zh-CN" dirty="0"/>
              <a:t>n1f2-&gt;</a:t>
            </a:r>
            <a:r>
              <a:rPr lang="en-US" altLang="zh-CN" dirty="0" err="1"/>
              <a:t>SetLineColor</a:t>
            </a:r>
            <a:r>
              <a:rPr lang="en-US" altLang="zh-CN" dirty="0"/>
              <a:t>(2)</a:t>
            </a:r>
          </a:p>
          <a:p>
            <a:r>
              <a:rPr lang="en-US" altLang="zh-CN" dirty="0"/>
              <a:t>n1f2-&gt;</a:t>
            </a:r>
            <a:r>
              <a:rPr lang="en-US" altLang="zh-CN" dirty="0" err="1"/>
              <a:t>SetLineWidth</a:t>
            </a:r>
            <a:r>
              <a:rPr lang="en-US" altLang="zh-CN" dirty="0"/>
              <a:t>(2)</a:t>
            </a:r>
          </a:p>
          <a:p>
            <a:r>
              <a:rPr lang="en-US" altLang="zh-CN" dirty="0"/>
              <a:t>n1f2-&gt;Draw("same")</a:t>
            </a:r>
          </a:p>
          <a:p>
            <a:r>
              <a:rPr lang="en-US" altLang="zh-CN" dirty="0"/>
              <a:t>n0f2-&gt;</a:t>
            </a:r>
            <a:r>
              <a:rPr lang="en-US" altLang="zh-CN" dirty="0" err="1"/>
              <a:t>SetLineColor</a:t>
            </a:r>
            <a:r>
              <a:rPr lang="en-US" altLang="zh-CN" dirty="0"/>
              <a:t>(1)</a:t>
            </a:r>
          </a:p>
          <a:p>
            <a:r>
              <a:rPr lang="en-US" altLang="zh-CN" dirty="0"/>
              <a:t>n0f2-&gt;</a:t>
            </a:r>
            <a:r>
              <a:rPr lang="en-US" altLang="zh-CN" dirty="0" err="1"/>
              <a:t>SetLineWidth</a:t>
            </a:r>
            <a:r>
              <a:rPr lang="en-US" altLang="zh-CN" dirty="0"/>
              <a:t>(2)</a:t>
            </a:r>
          </a:p>
          <a:p>
            <a:r>
              <a:rPr lang="en-US" altLang="zh-CN" dirty="0"/>
              <a:t>n0f2-&gt;Draw("same")</a:t>
            </a:r>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325</a:t>
            </a:fld>
            <a:endParaRPr lang="zh-CN" altLang="en-US"/>
          </a:p>
        </p:txBody>
      </p:sp>
    </p:spTree>
    <p:extLst>
      <p:ext uri="{BB962C8B-B14F-4D97-AF65-F5344CB8AC3E}">
        <p14:creationId xmlns:p14="http://schemas.microsoft.com/office/powerpoint/2010/main" val="3690483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Sim32Ar_T2000.00_Step200_Eg1248.0_feed4_En3000_2000_1000_0_SP1_Det1_Ang1_binwid0.1_inP10_Evan_Logan</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326</a:t>
            </a:fld>
            <a:endParaRPr lang="zh-CN" altLang="en-US"/>
          </a:p>
        </p:txBody>
      </p:sp>
    </p:spTree>
    <p:extLst>
      <p:ext uri="{BB962C8B-B14F-4D97-AF65-F5344CB8AC3E}">
        <p14:creationId xmlns:p14="http://schemas.microsoft.com/office/powerpoint/2010/main" val="37636153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err="1"/>
              <a:t>TFile</a:t>
            </a:r>
            <a:r>
              <a:rPr lang="en-US" altLang="zh-CN" dirty="0"/>
              <a:t> *_file0 = </a:t>
            </a:r>
            <a:r>
              <a:rPr lang="en-US" altLang="zh-CN" dirty="0" err="1"/>
              <a:t>TFile</a:t>
            </a:r>
            <a:r>
              <a:rPr lang="en-US" altLang="zh-CN" dirty="0"/>
              <a:t>::Open("D:/X/out/broadening/Sim30Na_T30.00_Step200_Eg2000.0_feed4_En5000_3000_1000_0_SP1_Det1_Ang1_binwid0.1_inSi_FDSproposal.root")</a:t>
            </a:r>
          </a:p>
          <a:p>
            <a:r>
              <a:rPr lang="en-US" altLang="zh-CN" dirty="0"/>
              <a:t>n0f2-&gt;</a:t>
            </a:r>
            <a:r>
              <a:rPr lang="en-US" altLang="zh-CN" dirty="0" err="1"/>
              <a:t>GetXaxis</a:t>
            </a:r>
            <a:r>
              <a:rPr lang="en-US" altLang="zh-CN" dirty="0"/>
              <a:t>()-&gt;</a:t>
            </a:r>
            <a:r>
              <a:rPr lang="en-US" altLang="zh-CN" dirty="0" err="1"/>
              <a:t>SetRangeUser</a:t>
            </a:r>
            <a:r>
              <a:rPr lang="en-US" altLang="zh-CN" dirty="0"/>
              <a:t>(1980,2020)</a:t>
            </a:r>
          </a:p>
          <a:p>
            <a:r>
              <a:rPr lang="en-US" altLang="zh-CN" dirty="0"/>
              <a:t>n0f2-&gt;</a:t>
            </a:r>
            <a:r>
              <a:rPr lang="en-US" altLang="zh-CN" dirty="0" err="1"/>
              <a:t>GetXaxis</a:t>
            </a:r>
            <a:r>
              <a:rPr lang="en-US" altLang="zh-CN" dirty="0"/>
              <a:t>()-&gt;</a:t>
            </a:r>
            <a:r>
              <a:rPr lang="en-US" altLang="zh-CN" dirty="0" err="1"/>
              <a:t>SetTitle</a:t>
            </a:r>
            <a:r>
              <a:rPr lang="en-US" altLang="zh-CN" dirty="0"/>
              <a:t>("E_{#gamma} (keV)")</a:t>
            </a:r>
          </a:p>
          <a:p>
            <a:r>
              <a:rPr lang="en-US" altLang="zh-CN" dirty="0"/>
              <a:t>n0f2-&gt;</a:t>
            </a:r>
            <a:r>
              <a:rPr lang="en-US" altLang="zh-CN" dirty="0" err="1"/>
              <a:t>GetYaxis</a:t>
            </a:r>
            <a:r>
              <a:rPr lang="en-US" altLang="zh-CN" dirty="0"/>
              <a:t>()-&gt;</a:t>
            </a:r>
            <a:r>
              <a:rPr lang="en-US" altLang="zh-CN" dirty="0" err="1"/>
              <a:t>SetTitle</a:t>
            </a:r>
            <a:r>
              <a:rPr lang="en-US" altLang="zh-CN" dirty="0"/>
              <a:t>("Counts per 0.1 keV")</a:t>
            </a:r>
          </a:p>
          <a:p>
            <a:r>
              <a:rPr lang="en-US" altLang="zh-CN" dirty="0"/>
              <a:t>n0f2-&gt;</a:t>
            </a:r>
            <a:r>
              <a:rPr lang="en-US" altLang="zh-CN" dirty="0" err="1"/>
              <a:t>GetXaxis</a:t>
            </a:r>
            <a:r>
              <a:rPr lang="en-US" altLang="zh-CN" dirty="0"/>
              <a:t>()-&gt;</a:t>
            </a:r>
            <a:r>
              <a:rPr lang="en-US" altLang="zh-CN" dirty="0" err="1"/>
              <a:t>SetTitleOffset</a:t>
            </a:r>
            <a:r>
              <a:rPr lang="en-US" altLang="zh-CN" dirty="0"/>
              <a:t>(1.4);</a:t>
            </a:r>
          </a:p>
          <a:p>
            <a:r>
              <a:rPr lang="en-US" altLang="zh-CN" dirty="0"/>
              <a:t>n0f2-&gt;</a:t>
            </a:r>
            <a:r>
              <a:rPr lang="en-US" altLang="zh-CN" dirty="0" err="1"/>
              <a:t>GetYaxis</a:t>
            </a:r>
            <a:r>
              <a:rPr lang="en-US" altLang="zh-CN" dirty="0"/>
              <a:t>()-&gt;</a:t>
            </a:r>
            <a:r>
              <a:rPr lang="en-US" altLang="zh-CN" dirty="0" err="1"/>
              <a:t>SetTitleOffset</a:t>
            </a:r>
            <a:r>
              <a:rPr lang="en-US" altLang="zh-CN" dirty="0"/>
              <a:t>(1.2);</a:t>
            </a:r>
          </a:p>
          <a:p>
            <a:r>
              <a:rPr lang="en-US" altLang="zh-CN" dirty="0"/>
              <a:t>n0f2-&gt;</a:t>
            </a:r>
            <a:r>
              <a:rPr lang="en-US" altLang="zh-CN" dirty="0" err="1"/>
              <a:t>GetXaxis</a:t>
            </a:r>
            <a:r>
              <a:rPr lang="en-US" altLang="zh-CN" dirty="0"/>
              <a:t>()-&gt;</a:t>
            </a:r>
            <a:r>
              <a:rPr lang="en-US" altLang="zh-CN" dirty="0" err="1"/>
              <a:t>CenterTitle</a:t>
            </a:r>
            <a:r>
              <a:rPr lang="en-US" altLang="zh-CN" dirty="0"/>
              <a:t>();</a:t>
            </a:r>
          </a:p>
          <a:p>
            <a:r>
              <a:rPr lang="en-US" altLang="zh-CN" dirty="0"/>
              <a:t>n0f2-&gt;</a:t>
            </a:r>
            <a:r>
              <a:rPr lang="en-US" altLang="zh-CN" dirty="0" err="1"/>
              <a:t>GetYaxis</a:t>
            </a:r>
            <a:r>
              <a:rPr lang="en-US" altLang="zh-CN" dirty="0"/>
              <a:t>()-&gt;</a:t>
            </a:r>
            <a:r>
              <a:rPr lang="en-US" altLang="zh-CN" dirty="0" err="1"/>
              <a:t>CenterTitle</a:t>
            </a:r>
            <a:r>
              <a:rPr lang="en-US" altLang="zh-CN" dirty="0"/>
              <a:t>();</a:t>
            </a:r>
          </a:p>
          <a:p>
            <a:r>
              <a:rPr lang="en-US" altLang="zh-CN" dirty="0"/>
              <a:t>n0f2-&gt;</a:t>
            </a:r>
            <a:r>
              <a:rPr lang="en-US" altLang="zh-CN" dirty="0" err="1"/>
              <a:t>SetLineWidth</a:t>
            </a:r>
            <a:r>
              <a:rPr lang="en-US" altLang="zh-CN" dirty="0"/>
              <a:t>(2)</a:t>
            </a:r>
          </a:p>
          <a:p>
            <a:r>
              <a:rPr lang="en-US" altLang="zh-CN" dirty="0"/>
              <a:t>n0f2-&gt;Draw("")</a:t>
            </a:r>
          </a:p>
          <a:p>
            <a:endParaRPr lang="en-US" altLang="zh-CN" dirty="0"/>
          </a:p>
          <a:p>
            <a:r>
              <a:rPr lang="en-US" altLang="zh-CN" dirty="0" err="1"/>
              <a:t>TFile</a:t>
            </a:r>
            <a:r>
              <a:rPr lang="en-US" altLang="zh-CN" dirty="0"/>
              <a:t> *_file0 = </a:t>
            </a:r>
            <a:r>
              <a:rPr lang="en-US" altLang="zh-CN" dirty="0" err="1"/>
              <a:t>TFile</a:t>
            </a:r>
            <a:r>
              <a:rPr lang="en-US" altLang="zh-CN" dirty="0"/>
              <a:t>::Open("D:/X/out/broadening/Sim40Si_T30.00_Step200_Eg2000.0_feed4_En5000_3000_1000_0_SP1_Det1_Ang1_binwid0.1_inSi_FDSproposal.root")</a:t>
            </a:r>
          </a:p>
          <a:p>
            <a:r>
              <a:rPr lang="en-US" altLang="zh-CN" dirty="0"/>
              <a:t>n0f2-&gt;</a:t>
            </a:r>
            <a:r>
              <a:rPr lang="en-US" altLang="zh-CN" dirty="0" err="1"/>
              <a:t>SetLineWidth</a:t>
            </a:r>
            <a:r>
              <a:rPr lang="en-US" altLang="zh-CN" dirty="0"/>
              <a:t>(2)</a:t>
            </a:r>
          </a:p>
          <a:p>
            <a:r>
              <a:rPr lang="en-US" altLang="zh-CN" dirty="0"/>
              <a:t>n0f2-&gt;Draw("same")</a:t>
            </a:r>
          </a:p>
          <a:p>
            <a:endParaRPr lang="en-US" altLang="zh-CN" dirty="0"/>
          </a:p>
          <a:p>
            <a:r>
              <a:rPr lang="en-US" altLang="zh-CN" dirty="0" err="1"/>
              <a:t>TFile</a:t>
            </a:r>
            <a:r>
              <a:rPr lang="en-US" altLang="zh-CN" dirty="0"/>
              <a:t> *_file0 = </a:t>
            </a:r>
            <a:r>
              <a:rPr lang="en-US" altLang="zh-CN" dirty="0" err="1"/>
              <a:t>TFile</a:t>
            </a:r>
            <a:r>
              <a:rPr lang="en-US" altLang="zh-CN" dirty="0"/>
              <a:t>::Open("D:/X/out/broadening/Sim50Ar_T30.00_Step200_Eg2000.0_feed4_En5000_3000_1000_0_SP1_Det1_Ang1_binwid0.1_inSi_FDSproposal.root")</a:t>
            </a:r>
          </a:p>
          <a:p>
            <a:r>
              <a:rPr lang="en-US" altLang="zh-CN" dirty="0"/>
              <a:t>n0f2-&gt;</a:t>
            </a:r>
            <a:r>
              <a:rPr lang="en-US" altLang="zh-CN" dirty="0" err="1"/>
              <a:t>SetLineWidth</a:t>
            </a:r>
            <a:r>
              <a:rPr lang="en-US" altLang="zh-CN" dirty="0"/>
              <a:t>(2)</a:t>
            </a:r>
          </a:p>
          <a:p>
            <a:r>
              <a:rPr lang="en-US" altLang="zh-CN" dirty="0"/>
              <a:t>n0f2-&gt;Draw("same")</a:t>
            </a:r>
          </a:p>
          <a:p>
            <a:endParaRPr lang="en-US" altLang="zh-CN" dirty="0"/>
          </a:p>
          <a:p>
            <a:r>
              <a:rPr lang="en-US" altLang="zh-CN" dirty="0" err="1"/>
              <a:t>TFile</a:t>
            </a:r>
            <a:r>
              <a:rPr lang="en-US" altLang="zh-CN" dirty="0"/>
              <a:t> *_file0 = </a:t>
            </a:r>
            <a:r>
              <a:rPr lang="en-US" altLang="zh-CN" dirty="0" err="1"/>
              <a:t>TFile</a:t>
            </a:r>
            <a:r>
              <a:rPr lang="en-US" altLang="zh-CN" dirty="0"/>
              <a:t>::Open("D:/X/out/broadening/Sim60Ti_T30.00_Step200_Eg2000.0_feed4_En5000_3000_1000_0_SP1_Det1_Ang1_binwid0.1_inSi_FDSproposal.root")</a:t>
            </a:r>
          </a:p>
          <a:p>
            <a:r>
              <a:rPr lang="en-US" altLang="zh-CN" dirty="0"/>
              <a:t>n0f2-&gt;</a:t>
            </a:r>
            <a:r>
              <a:rPr lang="en-US" altLang="zh-CN" dirty="0" err="1"/>
              <a:t>SetLineWidth</a:t>
            </a:r>
            <a:r>
              <a:rPr lang="en-US" altLang="zh-CN" dirty="0"/>
              <a:t>(2)</a:t>
            </a:r>
          </a:p>
          <a:p>
            <a:r>
              <a:rPr lang="en-US" altLang="zh-CN" dirty="0"/>
              <a:t>n0f2-&gt;Draw("same")</a:t>
            </a:r>
          </a:p>
          <a:p>
            <a:endParaRPr lang="en-US" altLang="zh-CN" dirty="0"/>
          </a:p>
          <a:p>
            <a:r>
              <a:rPr lang="en-US" altLang="zh-CN" dirty="0" err="1"/>
              <a:t>TFile</a:t>
            </a:r>
            <a:r>
              <a:rPr lang="en-US" altLang="zh-CN" dirty="0"/>
              <a:t> *_file0 = </a:t>
            </a:r>
            <a:r>
              <a:rPr lang="en-US" altLang="zh-CN" dirty="0" err="1"/>
              <a:t>TFile</a:t>
            </a:r>
            <a:r>
              <a:rPr lang="en-US" altLang="zh-CN" dirty="0"/>
              <a:t>::Open("D:/X/out/broadening/Sim70Fe_T30.00_Step200_Eg2000.0_feed4_En5000_3000_1000_0_SP1_Det1_Ang1_binwid0.1_inSi_FDSproposal.root")</a:t>
            </a:r>
          </a:p>
          <a:p>
            <a:r>
              <a:rPr lang="en-US" altLang="zh-CN" dirty="0"/>
              <a:t>n0f2-&gt;</a:t>
            </a:r>
            <a:r>
              <a:rPr lang="en-US" altLang="zh-CN" dirty="0" err="1"/>
              <a:t>SetLineWidth</a:t>
            </a:r>
            <a:r>
              <a:rPr lang="en-US" altLang="zh-CN" dirty="0"/>
              <a:t>(2)</a:t>
            </a:r>
          </a:p>
          <a:p>
            <a:r>
              <a:rPr lang="en-US" altLang="zh-CN" dirty="0"/>
              <a:t>n0f2-&gt;Draw("same")</a:t>
            </a:r>
          </a:p>
          <a:p>
            <a:endParaRPr lang="en-US" altLang="zh-CN" dirty="0"/>
          </a:p>
          <a:p>
            <a:r>
              <a:rPr lang="en-US" altLang="zh-CN" dirty="0" err="1"/>
              <a:t>TFile</a:t>
            </a:r>
            <a:r>
              <a:rPr lang="en-US" altLang="zh-CN" dirty="0"/>
              <a:t> *_file0 = </a:t>
            </a:r>
            <a:r>
              <a:rPr lang="en-US" altLang="zh-CN" dirty="0" err="1"/>
              <a:t>TFile</a:t>
            </a:r>
            <a:r>
              <a:rPr lang="en-US" altLang="zh-CN" dirty="0"/>
              <a:t>::Open("D:/X/out/broadening/Sim80Cu_T30.00_Step200_Eg2000.0_feed4_En5000_3000_1000_0_SP1_Det1_Ang1_binwid0.1_inSi_FDSproposal.root")</a:t>
            </a:r>
          </a:p>
          <a:p>
            <a:r>
              <a:rPr lang="en-US" altLang="zh-CN" dirty="0"/>
              <a:t>n0f2-&gt;</a:t>
            </a:r>
            <a:r>
              <a:rPr lang="en-US" altLang="zh-CN" dirty="0" err="1"/>
              <a:t>SetLineWidth</a:t>
            </a:r>
            <a:r>
              <a:rPr lang="en-US" altLang="zh-CN" dirty="0"/>
              <a:t>(2)</a:t>
            </a:r>
          </a:p>
          <a:p>
            <a:r>
              <a:rPr lang="en-US" altLang="zh-CN" dirty="0"/>
              <a:t>n0f2-&gt;Draw("same")</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327</a:t>
            </a:fld>
            <a:endParaRPr lang="zh-CN" altLang="en-US"/>
          </a:p>
        </p:txBody>
      </p:sp>
    </p:spTree>
    <p:extLst>
      <p:ext uri="{BB962C8B-B14F-4D97-AF65-F5344CB8AC3E}">
        <p14:creationId xmlns:p14="http://schemas.microsoft.com/office/powerpoint/2010/main" val="2055131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err="1"/>
              <a:t>TFile</a:t>
            </a:r>
            <a:r>
              <a:rPr lang="en-US" altLang="zh-CN" dirty="0"/>
              <a:t> *_file0 = </a:t>
            </a:r>
            <a:r>
              <a:rPr lang="en-US" altLang="zh-CN" dirty="0" err="1"/>
              <a:t>TFile</a:t>
            </a:r>
            <a:r>
              <a:rPr lang="en-US" altLang="zh-CN" dirty="0"/>
              <a:t>::Open("D:/X/out/broadening/Sim30Na_T300.00_Step200_Eg2000.0_feed4_En5000_3000_1000_0_SP1_Det1_Ang1_binwid0.1_inYSO_FDSproposal.root")</a:t>
            </a:r>
          </a:p>
          <a:p>
            <a:r>
              <a:rPr lang="en-US" altLang="zh-CN" dirty="0"/>
              <a:t>n0f2-&gt;</a:t>
            </a:r>
            <a:r>
              <a:rPr lang="en-US" altLang="zh-CN" dirty="0" err="1"/>
              <a:t>GetXaxis</a:t>
            </a:r>
            <a:r>
              <a:rPr lang="en-US" altLang="zh-CN" dirty="0"/>
              <a:t>()-&gt;</a:t>
            </a:r>
            <a:r>
              <a:rPr lang="en-US" altLang="zh-CN" dirty="0" err="1"/>
              <a:t>SetRangeUser</a:t>
            </a:r>
            <a:r>
              <a:rPr lang="en-US" altLang="zh-CN" dirty="0"/>
              <a:t>(1980,2020)</a:t>
            </a:r>
          </a:p>
          <a:p>
            <a:r>
              <a:rPr lang="en-US" altLang="zh-CN" dirty="0"/>
              <a:t>n0f2-&gt;</a:t>
            </a:r>
            <a:r>
              <a:rPr lang="en-US" altLang="zh-CN" dirty="0" err="1"/>
              <a:t>GetXaxis</a:t>
            </a:r>
            <a:r>
              <a:rPr lang="en-US" altLang="zh-CN" dirty="0"/>
              <a:t>()-&gt;</a:t>
            </a:r>
            <a:r>
              <a:rPr lang="en-US" altLang="zh-CN" dirty="0" err="1"/>
              <a:t>SetTitle</a:t>
            </a:r>
            <a:r>
              <a:rPr lang="en-US" altLang="zh-CN" dirty="0"/>
              <a:t>("E_{#gamma} (keV)")</a:t>
            </a:r>
          </a:p>
          <a:p>
            <a:r>
              <a:rPr lang="en-US" altLang="zh-CN" dirty="0"/>
              <a:t>n0f2-&gt;</a:t>
            </a:r>
            <a:r>
              <a:rPr lang="en-US" altLang="zh-CN" dirty="0" err="1"/>
              <a:t>GetYaxis</a:t>
            </a:r>
            <a:r>
              <a:rPr lang="en-US" altLang="zh-CN" dirty="0"/>
              <a:t>()-&gt;</a:t>
            </a:r>
            <a:r>
              <a:rPr lang="en-US" altLang="zh-CN" dirty="0" err="1"/>
              <a:t>SetTitle</a:t>
            </a:r>
            <a:r>
              <a:rPr lang="en-US" altLang="zh-CN" dirty="0"/>
              <a:t>("Counts per 0.1 keV")</a:t>
            </a:r>
          </a:p>
          <a:p>
            <a:r>
              <a:rPr lang="en-US" altLang="zh-CN" dirty="0"/>
              <a:t>n0f2-&gt;</a:t>
            </a:r>
            <a:r>
              <a:rPr lang="en-US" altLang="zh-CN" dirty="0" err="1"/>
              <a:t>GetXaxis</a:t>
            </a:r>
            <a:r>
              <a:rPr lang="en-US" altLang="zh-CN" dirty="0"/>
              <a:t>()-&gt;</a:t>
            </a:r>
            <a:r>
              <a:rPr lang="en-US" altLang="zh-CN" dirty="0" err="1"/>
              <a:t>SetTitleOffset</a:t>
            </a:r>
            <a:r>
              <a:rPr lang="en-US" altLang="zh-CN" dirty="0"/>
              <a:t>(1.4);</a:t>
            </a:r>
          </a:p>
          <a:p>
            <a:r>
              <a:rPr lang="en-US" altLang="zh-CN" dirty="0"/>
              <a:t>n0f2-&gt;</a:t>
            </a:r>
            <a:r>
              <a:rPr lang="en-US" altLang="zh-CN" dirty="0" err="1"/>
              <a:t>GetYaxis</a:t>
            </a:r>
            <a:r>
              <a:rPr lang="en-US" altLang="zh-CN" dirty="0"/>
              <a:t>()-&gt;</a:t>
            </a:r>
            <a:r>
              <a:rPr lang="en-US" altLang="zh-CN" dirty="0" err="1"/>
              <a:t>SetTitleOffset</a:t>
            </a:r>
            <a:r>
              <a:rPr lang="en-US" altLang="zh-CN" dirty="0"/>
              <a:t>(1.2);</a:t>
            </a:r>
          </a:p>
          <a:p>
            <a:r>
              <a:rPr lang="en-US" altLang="zh-CN" dirty="0"/>
              <a:t>n0f2-&gt;</a:t>
            </a:r>
            <a:r>
              <a:rPr lang="en-US" altLang="zh-CN" dirty="0" err="1"/>
              <a:t>GetXaxis</a:t>
            </a:r>
            <a:r>
              <a:rPr lang="en-US" altLang="zh-CN" dirty="0"/>
              <a:t>()-&gt;</a:t>
            </a:r>
            <a:r>
              <a:rPr lang="en-US" altLang="zh-CN" dirty="0" err="1"/>
              <a:t>CenterTitle</a:t>
            </a:r>
            <a:r>
              <a:rPr lang="en-US" altLang="zh-CN" dirty="0"/>
              <a:t>();</a:t>
            </a:r>
          </a:p>
          <a:p>
            <a:r>
              <a:rPr lang="en-US" altLang="zh-CN" dirty="0"/>
              <a:t>n0f2-&gt;</a:t>
            </a:r>
            <a:r>
              <a:rPr lang="en-US" altLang="zh-CN" dirty="0" err="1"/>
              <a:t>GetYaxis</a:t>
            </a:r>
            <a:r>
              <a:rPr lang="en-US" altLang="zh-CN" dirty="0"/>
              <a:t>()-&gt;</a:t>
            </a:r>
            <a:r>
              <a:rPr lang="en-US" altLang="zh-CN" dirty="0" err="1"/>
              <a:t>CenterTitle</a:t>
            </a:r>
            <a:r>
              <a:rPr lang="en-US" altLang="zh-CN" dirty="0"/>
              <a:t>();</a:t>
            </a:r>
          </a:p>
          <a:p>
            <a:r>
              <a:rPr lang="en-US" altLang="zh-CN" dirty="0"/>
              <a:t>n0f2-&gt;</a:t>
            </a:r>
            <a:r>
              <a:rPr lang="en-US" altLang="zh-CN" dirty="0" err="1"/>
              <a:t>SetLineWidth</a:t>
            </a:r>
            <a:r>
              <a:rPr lang="en-US" altLang="zh-CN" dirty="0"/>
              <a:t>(2)</a:t>
            </a:r>
          </a:p>
          <a:p>
            <a:r>
              <a:rPr lang="en-US" altLang="zh-CN" dirty="0"/>
              <a:t>n0f2-&gt;</a:t>
            </a:r>
            <a:r>
              <a:rPr lang="en-US" altLang="zh-CN" dirty="0" err="1"/>
              <a:t>SetLineColor</a:t>
            </a:r>
            <a:r>
              <a:rPr lang="en-US" altLang="zh-CN" dirty="0"/>
              <a:t>(8)</a:t>
            </a:r>
          </a:p>
          <a:p>
            <a:r>
              <a:rPr lang="en-US" altLang="zh-CN" dirty="0"/>
              <a:t>n0f2-&gt;Draw("")</a:t>
            </a:r>
          </a:p>
          <a:p>
            <a:r>
              <a:rPr lang="en-US" altLang="zh-CN" dirty="0" err="1"/>
              <a:t>TFile</a:t>
            </a:r>
            <a:r>
              <a:rPr lang="en-US" altLang="zh-CN" dirty="0"/>
              <a:t> *_file0 = </a:t>
            </a:r>
            <a:r>
              <a:rPr lang="en-US" altLang="zh-CN" dirty="0" err="1"/>
              <a:t>TFile</a:t>
            </a:r>
            <a:r>
              <a:rPr lang="en-US" altLang="zh-CN" dirty="0"/>
              <a:t>::Open("D:/X/out/broadening/Sim30Na_T300.00_Step200_Eg2000.0_feed4_En5000_3000_1000_0_SP1_Det1_Ang1_binwid0.1_inSi_FDSproposal.root")</a:t>
            </a:r>
          </a:p>
          <a:p>
            <a:r>
              <a:rPr lang="en-US" altLang="zh-CN" dirty="0"/>
              <a:t>n0f2-&gt;</a:t>
            </a:r>
            <a:r>
              <a:rPr lang="en-US" altLang="zh-CN" dirty="0" err="1"/>
              <a:t>SetLineWidth</a:t>
            </a:r>
            <a:r>
              <a:rPr lang="en-US" altLang="zh-CN" dirty="0"/>
              <a:t>(2)</a:t>
            </a:r>
          </a:p>
          <a:p>
            <a:r>
              <a:rPr lang="en-US" altLang="zh-CN" dirty="0"/>
              <a:t>n0f2-&gt;</a:t>
            </a:r>
            <a:r>
              <a:rPr lang="en-US" altLang="zh-CN" dirty="0" err="1"/>
              <a:t>SetLineColor</a:t>
            </a:r>
            <a:r>
              <a:rPr lang="en-US" altLang="zh-CN" dirty="0"/>
              <a:t>(1)</a:t>
            </a:r>
          </a:p>
          <a:p>
            <a:r>
              <a:rPr lang="en-US" altLang="zh-CN" dirty="0"/>
              <a:t>n0f2-&gt;Draw("same")</a:t>
            </a:r>
          </a:p>
          <a:p>
            <a:r>
              <a:rPr lang="en-US" altLang="zh-CN" dirty="0" err="1"/>
              <a:t>TFile</a:t>
            </a:r>
            <a:r>
              <a:rPr lang="en-US" altLang="zh-CN" dirty="0"/>
              <a:t> *_file0 = </a:t>
            </a:r>
            <a:r>
              <a:rPr lang="en-US" altLang="zh-CN" dirty="0" err="1"/>
              <a:t>TFile</a:t>
            </a:r>
            <a:r>
              <a:rPr lang="en-US" altLang="zh-CN" dirty="0"/>
              <a:t>::Open("D:/X/out/broadening/Sim30Na_T30.00_Step200_Eg2000.0_feed4_En5000_3000_1000_0_SP1_Det1_Ang1_binwid0.1_inYSO_FDSproposal.root")</a:t>
            </a:r>
          </a:p>
          <a:p>
            <a:r>
              <a:rPr lang="en-US" altLang="zh-CN" dirty="0"/>
              <a:t>n0f2-&gt;</a:t>
            </a:r>
            <a:r>
              <a:rPr lang="en-US" altLang="zh-CN" dirty="0" err="1"/>
              <a:t>SetLineWidth</a:t>
            </a:r>
            <a:r>
              <a:rPr lang="en-US" altLang="zh-CN" dirty="0"/>
              <a:t>(2)</a:t>
            </a:r>
          </a:p>
          <a:p>
            <a:r>
              <a:rPr lang="en-US" altLang="zh-CN" dirty="0"/>
              <a:t>n0f2-&gt;</a:t>
            </a:r>
            <a:r>
              <a:rPr lang="en-US" altLang="zh-CN" dirty="0" err="1"/>
              <a:t>SetLineColor</a:t>
            </a:r>
            <a:r>
              <a:rPr lang="en-US" altLang="zh-CN" dirty="0"/>
              <a:t>(4)</a:t>
            </a:r>
          </a:p>
          <a:p>
            <a:r>
              <a:rPr lang="en-US" altLang="zh-CN" dirty="0"/>
              <a:t>n0f2-&gt;Draw("same")</a:t>
            </a:r>
          </a:p>
          <a:p>
            <a:r>
              <a:rPr lang="en-US" altLang="zh-CN" dirty="0" err="1"/>
              <a:t>TFile</a:t>
            </a:r>
            <a:r>
              <a:rPr lang="en-US" altLang="zh-CN" dirty="0"/>
              <a:t> *_file0 = </a:t>
            </a:r>
            <a:r>
              <a:rPr lang="en-US" altLang="zh-CN" dirty="0" err="1"/>
              <a:t>TFile</a:t>
            </a:r>
            <a:r>
              <a:rPr lang="en-US" altLang="zh-CN" dirty="0"/>
              <a:t>::Open("D:/X/out/broadening/Sim30Na_T30.00_Step200_Eg2000.0_feed4_En5000_3000_1000_0_SP1_Det1_Ang1_binwid0.1_inSi_FDSproposal.root")</a:t>
            </a:r>
          </a:p>
          <a:p>
            <a:r>
              <a:rPr lang="en-US" altLang="zh-CN" dirty="0"/>
              <a:t>n0f2-&gt;</a:t>
            </a:r>
            <a:r>
              <a:rPr lang="en-US" altLang="zh-CN" dirty="0" err="1"/>
              <a:t>SetLineWidth</a:t>
            </a:r>
            <a:r>
              <a:rPr lang="en-US" altLang="zh-CN" dirty="0"/>
              <a:t>(2)</a:t>
            </a:r>
          </a:p>
          <a:p>
            <a:r>
              <a:rPr lang="en-US" altLang="zh-CN" dirty="0"/>
              <a:t>n0f2-&gt;</a:t>
            </a:r>
            <a:r>
              <a:rPr lang="en-US" altLang="zh-CN" dirty="0" err="1"/>
              <a:t>SetLineColor</a:t>
            </a:r>
            <a:r>
              <a:rPr lang="en-US" altLang="zh-CN" dirty="0"/>
              <a:t>(2)</a:t>
            </a:r>
          </a:p>
          <a:p>
            <a:r>
              <a:rPr lang="en-US" altLang="zh-CN" dirty="0"/>
              <a:t>n0f2-&gt;Draw("same")</a:t>
            </a:r>
          </a:p>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329</a:t>
            </a:fld>
            <a:endParaRPr lang="zh-CN" altLang="en-US"/>
          </a:p>
        </p:txBody>
      </p:sp>
    </p:spTree>
    <p:extLst>
      <p:ext uri="{BB962C8B-B14F-4D97-AF65-F5344CB8AC3E}">
        <p14:creationId xmlns:p14="http://schemas.microsoft.com/office/powerpoint/2010/main" val="5240547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b="0" i="0" dirty="0">
                <a:solidFill>
                  <a:srgbClr val="333333"/>
                </a:solidFill>
                <a:effectLst/>
                <a:latin typeface="Segoe UI" panose="020B0502040204020203" pitchFamily="34" charset="0"/>
              </a:rPr>
              <a:t>Hi Andy, I'm Lijie Sun at MSU. The proposal looks pretty good to me. One thing I'm not clear about is whether your setup is able to measure the β-delayed proton? I only see you mentioned direct proton and β-delayed γ ray. Also, I ran some Doppler broadening simulation. The possible Doppler broadening in these cases: 72Rb(pγ)71Kr and 71Kr(βpγ)70Se seems to small to be analyzed. Thanks!</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333</a:t>
            </a:fld>
            <a:endParaRPr lang="zh-CN" altLang="en-US"/>
          </a:p>
        </p:txBody>
      </p:sp>
    </p:spTree>
    <p:extLst>
      <p:ext uri="{BB962C8B-B14F-4D97-AF65-F5344CB8AC3E}">
        <p14:creationId xmlns:p14="http://schemas.microsoft.com/office/powerpoint/2010/main" val="2270023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335</a:t>
            </a:fld>
            <a:endParaRPr lang="zh-CN" altLang="en-US"/>
          </a:p>
        </p:txBody>
      </p:sp>
    </p:spTree>
    <p:extLst>
      <p:ext uri="{BB962C8B-B14F-4D97-AF65-F5344CB8AC3E}">
        <p14:creationId xmlns:p14="http://schemas.microsoft.com/office/powerpoint/2010/main" val="39405368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The feasibility of applying the Doppler broadening analysis to their data.</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341</a:t>
            </a:fld>
            <a:endParaRPr lang="zh-CN" altLang="en-US"/>
          </a:p>
        </p:txBody>
      </p:sp>
    </p:spTree>
    <p:extLst>
      <p:ext uri="{BB962C8B-B14F-4D97-AF65-F5344CB8AC3E}">
        <p14:creationId xmlns:p14="http://schemas.microsoft.com/office/powerpoint/2010/main" val="1986343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22</a:t>
            </a:fld>
            <a:endParaRPr lang="zh-CN" altLang="en-US"/>
          </a:p>
        </p:txBody>
      </p:sp>
    </p:spTree>
    <p:extLst>
      <p:ext uri="{BB962C8B-B14F-4D97-AF65-F5344CB8AC3E}">
        <p14:creationId xmlns:p14="http://schemas.microsoft.com/office/powerpoint/2010/main" val="1069573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36</a:t>
            </a:fld>
            <a:endParaRPr lang="zh-CN" altLang="en-US"/>
          </a:p>
        </p:txBody>
      </p:sp>
    </p:spTree>
    <p:extLst>
      <p:ext uri="{BB962C8B-B14F-4D97-AF65-F5344CB8AC3E}">
        <p14:creationId xmlns:p14="http://schemas.microsoft.com/office/powerpoint/2010/main" val="499989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37</a:t>
            </a:fld>
            <a:endParaRPr lang="zh-CN" altLang="en-US"/>
          </a:p>
        </p:txBody>
      </p:sp>
    </p:spTree>
    <p:extLst>
      <p:ext uri="{BB962C8B-B14F-4D97-AF65-F5344CB8AC3E}">
        <p14:creationId xmlns:p14="http://schemas.microsoft.com/office/powerpoint/2010/main" val="3946488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50</a:t>
            </a:fld>
            <a:endParaRPr lang="zh-CN" altLang="en-US"/>
          </a:p>
        </p:txBody>
      </p:sp>
    </p:spTree>
    <p:extLst>
      <p:ext uri="{BB962C8B-B14F-4D97-AF65-F5344CB8AC3E}">
        <p14:creationId xmlns:p14="http://schemas.microsoft.com/office/powerpoint/2010/main" val="766941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zh-CN" sz="1200" kern="1200" dirty="0">
                <a:solidFill>
                  <a:schemeClr val="tx1"/>
                </a:solidFill>
                <a:effectLst/>
                <a:latin typeface="+mn-lt"/>
                <a:ea typeface="+mn-ea"/>
                <a:cs typeface="+mn-cs"/>
              </a:rPr>
              <a:t>反冲电子能量在</a:t>
            </a:r>
            <a:r>
              <a:rPr lang="en-US" altLang="zh-CN" sz="1200" i="1" kern="1200" dirty="0">
                <a:solidFill>
                  <a:schemeClr val="tx1"/>
                </a:solidFill>
                <a:effectLst/>
                <a:latin typeface="+mn-lt"/>
                <a:ea typeface="+mn-ea"/>
                <a:cs typeface="+mn-cs"/>
              </a:rPr>
              <a:t>Θ</a:t>
            </a:r>
            <a:r>
              <a:rPr lang="en-US" altLang="zh-CN" sz="1200" kern="1200" dirty="0">
                <a:solidFill>
                  <a:schemeClr val="tx1"/>
                </a:solidFill>
                <a:effectLst/>
                <a:latin typeface="+mn-lt"/>
                <a:ea typeface="+mn-ea"/>
                <a:cs typeface="+mn-cs"/>
              </a:rPr>
              <a:t>=0</a:t>
            </a:r>
            <a:r>
              <a:rPr lang="zh-CN" altLang="zh-CN" sz="1200" kern="1200" dirty="0">
                <a:solidFill>
                  <a:schemeClr val="tx1"/>
                </a:solidFill>
                <a:effectLst/>
                <a:latin typeface="+mn-lt"/>
                <a:ea typeface="+mn-ea"/>
                <a:cs typeface="+mn-cs"/>
              </a:rPr>
              <a:t>°时</a:t>
            </a:r>
            <a:r>
              <a:rPr lang="en-US" altLang="zh-CN" sz="1200" i="1" kern="1200" dirty="0" err="1">
                <a:solidFill>
                  <a:schemeClr val="tx1"/>
                </a:solidFill>
                <a:effectLst/>
                <a:latin typeface="+mn-lt"/>
                <a:ea typeface="+mn-ea"/>
                <a:cs typeface="+mn-cs"/>
              </a:rPr>
              <a:t>E</a:t>
            </a:r>
            <a:r>
              <a:rPr lang="en-US" altLang="zh-CN" sz="1200" kern="1200" baseline="-25000" dirty="0" err="1">
                <a:solidFill>
                  <a:schemeClr val="tx1"/>
                </a:solidFill>
                <a:effectLst/>
                <a:latin typeface="+mn-lt"/>
                <a:ea typeface="+mn-ea"/>
                <a:cs typeface="+mn-cs"/>
              </a:rPr>
              <a:t>emin</a:t>
            </a:r>
            <a:r>
              <a:rPr lang="en-US" altLang="zh-CN" sz="1200" kern="1200" dirty="0">
                <a:solidFill>
                  <a:schemeClr val="tx1"/>
                </a:solidFill>
                <a:effectLst/>
                <a:latin typeface="+mn-lt"/>
                <a:ea typeface="+mn-ea"/>
                <a:cs typeface="+mn-cs"/>
              </a:rPr>
              <a:t>=0</a:t>
            </a:r>
            <a:r>
              <a:rPr lang="zh-CN" altLang="zh-CN" sz="1200" kern="1200" dirty="0">
                <a:solidFill>
                  <a:schemeClr val="tx1"/>
                </a:solidFill>
                <a:effectLst/>
                <a:latin typeface="+mn-lt"/>
                <a:ea typeface="+mn-ea"/>
                <a:cs typeface="+mn-cs"/>
              </a:rPr>
              <a:t>到</a:t>
            </a:r>
            <a:r>
              <a:rPr lang="en-US" altLang="zh-CN" sz="1200" i="1" kern="1200" dirty="0">
                <a:solidFill>
                  <a:schemeClr val="tx1"/>
                </a:solidFill>
                <a:effectLst/>
                <a:latin typeface="+mn-lt"/>
                <a:ea typeface="+mn-ea"/>
                <a:cs typeface="+mn-cs"/>
              </a:rPr>
              <a:t>Θ</a:t>
            </a:r>
            <a:r>
              <a:rPr lang="en-US" altLang="zh-CN" sz="1200" kern="1200" dirty="0">
                <a:solidFill>
                  <a:schemeClr val="tx1"/>
                </a:solidFill>
                <a:effectLst/>
                <a:latin typeface="+mn-lt"/>
                <a:ea typeface="+mn-ea"/>
                <a:cs typeface="+mn-cs"/>
              </a:rPr>
              <a:t>=180</a:t>
            </a:r>
            <a:r>
              <a:rPr lang="zh-CN" altLang="zh-CN" sz="1200" kern="1200" dirty="0">
                <a:solidFill>
                  <a:schemeClr val="tx1"/>
                </a:solidFill>
                <a:effectLst/>
                <a:latin typeface="+mn-lt"/>
                <a:ea typeface="+mn-ea"/>
                <a:cs typeface="+mn-cs"/>
              </a:rPr>
              <a:t>°时</a:t>
            </a:r>
            <a:r>
              <a:rPr lang="en-US" altLang="zh-CN" sz="1200" i="1" kern="1200" dirty="0" err="1">
                <a:solidFill>
                  <a:schemeClr val="tx1"/>
                </a:solidFill>
                <a:effectLst/>
                <a:latin typeface="+mn-lt"/>
                <a:ea typeface="+mn-ea"/>
                <a:cs typeface="+mn-cs"/>
              </a:rPr>
              <a:t>E</a:t>
            </a:r>
            <a:r>
              <a:rPr lang="en-US" altLang="zh-CN" sz="1200" kern="1200" baseline="-25000" dirty="0" err="1">
                <a:solidFill>
                  <a:schemeClr val="tx1"/>
                </a:solidFill>
                <a:effectLst/>
                <a:latin typeface="+mn-lt"/>
                <a:ea typeface="+mn-ea"/>
                <a:cs typeface="+mn-cs"/>
              </a:rPr>
              <a:t>emax</a:t>
            </a:r>
            <a:r>
              <a:rPr lang="en-US" altLang="zh-CN" sz="1200" kern="1200" baseline="0" dirty="0">
                <a:solidFill>
                  <a:schemeClr val="tx1"/>
                </a:solidFill>
                <a:effectLst/>
                <a:latin typeface="+mn-lt"/>
                <a:ea typeface="+mn-ea"/>
                <a:cs typeface="+mn-cs"/>
              </a:rPr>
              <a:t>=</a:t>
            </a:r>
            <a:r>
              <a:rPr lang="en-US" altLang="zh-CN" sz="1200" i="1" kern="1200" baseline="0" dirty="0">
                <a:solidFill>
                  <a:schemeClr val="tx1"/>
                </a:solidFill>
                <a:effectLst/>
                <a:latin typeface="+mn-lt"/>
                <a:ea typeface="+mn-ea"/>
                <a:cs typeface="+mn-cs"/>
              </a:rPr>
              <a:t>E</a:t>
            </a:r>
            <a:r>
              <a:rPr lang="en-US" altLang="zh-CN" sz="1200" kern="1200" baseline="-25000" dirty="0">
                <a:solidFill>
                  <a:schemeClr val="tx1"/>
                </a:solidFill>
                <a:effectLst/>
                <a:latin typeface="+mn-lt"/>
                <a:ea typeface="+mn-ea"/>
                <a:cs typeface="+mn-cs"/>
              </a:rPr>
              <a:t>0</a:t>
            </a:r>
            <a:r>
              <a:rPr lang="en-US" altLang="zh-CN" sz="1200" kern="1200" baseline="0" dirty="0">
                <a:solidFill>
                  <a:schemeClr val="tx1"/>
                </a:solidFill>
                <a:effectLst/>
                <a:latin typeface="+mn-lt"/>
                <a:ea typeface="+mn-ea"/>
                <a:cs typeface="+mn-cs"/>
              </a:rPr>
              <a:t>–</a:t>
            </a:r>
            <a:r>
              <a:rPr lang="en-US" altLang="zh-CN" sz="1200" i="1" kern="1200" baseline="0" dirty="0" err="1">
                <a:solidFill>
                  <a:schemeClr val="tx1"/>
                </a:solidFill>
                <a:effectLst/>
                <a:latin typeface="+mn-lt"/>
                <a:ea typeface="+mn-ea"/>
                <a:cs typeface="+mn-cs"/>
              </a:rPr>
              <a:t>E</a:t>
            </a:r>
            <a:r>
              <a:rPr lang="en-US" altLang="zh-CN" sz="1200" i="1" kern="1200" baseline="-25000" dirty="0" err="1">
                <a:solidFill>
                  <a:schemeClr val="tx1"/>
                </a:solidFill>
                <a:effectLst/>
                <a:latin typeface="+mn-lt"/>
                <a:ea typeface="+mn-ea"/>
                <a:cs typeface="+mn-cs"/>
              </a:rPr>
              <a:t>γ</a:t>
            </a:r>
            <a:r>
              <a:rPr lang="en-US" altLang="zh-CN" sz="1200" kern="1200" baseline="-25000" dirty="0" err="1">
                <a:solidFill>
                  <a:schemeClr val="tx1"/>
                </a:solidFill>
                <a:effectLst/>
                <a:latin typeface="+mn-lt"/>
                <a:ea typeface="+mn-ea"/>
                <a:cs typeface="+mn-cs"/>
              </a:rPr>
              <a:t>min</a:t>
            </a:r>
            <a:r>
              <a:rPr lang="en-US" altLang="zh-CN" sz="1200" kern="1200" baseline="0" dirty="0">
                <a:solidFill>
                  <a:schemeClr val="tx1"/>
                </a:solidFill>
                <a:effectLst/>
                <a:latin typeface="+mn-lt"/>
                <a:ea typeface="+mn-ea"/>
                <a:cs typeface="+mn-cs"/>
              </a:rPr>
              <a:t>=1773keV</a:t>
            </a:r>
            <a:r>
              <a:rPr lang="zh-CN" altLang="zh-CN" sz="1200" kern="1200" dirty="0">
                <a:solidFill>
                  <a:schemeClr val="tx1"/>
                </a:solidFill>
                <a:effectLst/>
                <a:latin typeface="+mn-lt"/>
                <a:ea typeface="+mn-ea"/>
                <a:cs typeface="+mn-cs"/>
              </a:rPr>
              <a:t>之间连续分布。平台的高能边缘相应</a:t>
            </a:r>
            <a:r>
              <a:rPr lang="en-US" altLang="zh-CN" sz="1200" i="1" kern="1200" dirty="0">
                <a:solidFill>
                  <a:schemeClr val="tx1"/>
                </a:solidFill>
                <a:effectLst/>
                <a:latin typeface="+mn-lt"/>
                <a:ea typeface="+mn-ea"/>
                <a:cs typeface="+mn-cs"/>
              </a:rPr>
              <a:t>γ</a:t>
            </a:r>
            <a:r>
              <a:rPr lang="zh-CN" altLang="zh-CN" sz="1200" kern="1200" dirty="0">
                <a:solidFill>
                  <a:schemeClr val="tx1"/>
                </a:solidFill>
                <a:effectLst/>
                <a:latin typeface="+mn-lt"/>
                <a:ea typeface="+mn-ea"/>
                <a:cs typeface="+mn-cs"/>
              </a:rPr>
              <a:t>射线能量为</a:t>
            </a:r>
            <a:r>
              <a:rPr lang="en-US" altLang="zh-CN" sz="1200" kern="1200" dirty="0">
                <a:solidFill>
                  <a:schemeClr val="tx1"/>
                </a:solidFill>
                <a:effectLst/>
                <a:latin typeface="+mn-lt"/>
                <a:ea typeface="+mn-ea"/>
                <a:cs typeface="+mn-cs"/>
              </a:rPr>
              <a:t>1773 </a:t>
            </a:r>
            <a:r>
              <a:rPr lang="en-US" altLang="zh-CN" sz="1200" kern="1200" dirty="0" err="1">
                <a:solidFill>
                  <a:schemeClr val="tx1"/>
                </a:solidFill>
                <a:effectLst/>
                <a:latin typeface="+mn-lt"/>
                <a:ea typeface="+mn-ea"/>
                <a:cs typeface="+mn-cs"/>
              </a:rPr>
              <a:t>keV</a:t>
            </a:r>
            <a:r>
              <a:rPr lang="zh-CN" altLang="zh-CN"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r>
              <a:rPr lang="en-US" altLang="zh-CN" sz="1200" b="0" i="0" kern="1200" dirty="0">
                <a:solidFill>
                  <a:schemeClr val="tx1"/>
                </a:solidFill>
                <a:effectLst/>
                <a:latin typeface="+mn-lt"/>
                <a:ea typeface="+mn-ea"/>
                <a:cs typeface="+mn-cs"/>
              </a:rPr>
              <a:t>Both photons deposit their energy in the detector.</a:t>
            </a:r>
          </a:p>
          <a:p>
            <a:r>
              <a:rPr lang="en-US" altLang="zh-CN" sz="1200" b="0" i="0" kern="1200" dirty="0">
                <a:solidFill>
                  <a:schemeClr val="tx1"/>
                </a:solidFill>
                <a:effectLst/>
                <a:latin typeface="+mn-lt"/>
                <a:ea typeface="+mn-ea"/>
                <a:cs typeface="+mn-cs"/>
              </a:rPr>
              <a:t>One of the two photons escapes the detector and only one of the photons deposits its energy in the detector, resulting in a peak with E - 511 </a:t>
            </a:r>
            <a:r>
              <a:rPr lang="en-US" altLang="zh-CN" sz="1200" b="0" i="0" kern="1200" dirty="0" err="1">
                <a:solidFill>
                  <a:schemeClr val="tx1"/>
                </a:solidFill>
                <a:effectLst/>
                <a:latin typeface="+mn-lt"/>
                <a:ea typeface="+mn-ea"/>
                <a:cs typeface="+mn-cs"/>
              </a:rPr>
              <a:t>keV</a:t>
            </a:r>
            <a:r>
              <a:rPr lang="en-US" altLang="zh-CN" sz="1200" b="0" i="0" kern="1200" dirty="0">
                <a:solidFill>
                  <a:schemeClr val="tx1"/>
                </a:solidFill>
                <a:effectLst/>
                <a:latin typeface="+mn-lt"/>
                <a:ea typeface="+mn-ea"/>
                <a:cs typeface="+mn-cs"/>
              </a:rPr>
              <a:t>, the single escape peak.</a:t>
            </a:r>
          </a:p>
          <a:p>
            <a:r>
              <a:rPr lang="en-US" altLang="zh-CN" sz="1200" b="0" i="0" kern="1200" dirty="0">
                <a:solidFill>
                  <a:schemeClr val="tx1"/>
                </a:solidFill>
                <a:effectLst/>
                <a:latin typeface="+mn-lt"/>
                <a:ea typeface="+mn-ea"/>
                <a:cs typeface="+mn-cs"/>
              </a:rPr>
              <a:t>Both photons escape the detector, resulting in a peak with E - 2*511 </a:t>
            </a:r>
            <a:r>
              <a:rPr lang="en-US" altLang="zh-CN" sz="1200" b="0" i="0" kern="1200" dirty="0" err="1">
                <a:solidFill>
                  <a:schemeClr val="tx1"/>
                </a:solidFill>
                <a:effectLst/>
                <a:latin typeface="+mn-lt"/>
                <a:ea typeface="+mn-ea"/>
                <a:cs typeface="+mn-cs"/>
              </a:rPr>
              <a:t>keV</a:t>
            </a:r>
            <a:r>
              <a:rPr lang="en-US" altLang="zh-CN" sz="1200" b="0" i="0" kern="1200" dirty="0">
                <a:solidFill>
                  <a:schemeClr val="tx1"/>
                </a:solidFill>
                <a:effectLst/>
                <a:latin typeface="+mn-lt"/>
                <a:ea typeface="+mn-ea"/>
                <a:cs typeface="+mn-cs"/>
              </a:rPr>
              <a:t>, the double escape peak.</a:t>
            </a:r>
          </a:p>
          <a:p>
            <a:endParaRPr lang="zh-CN" alt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73</a:t>
            </a:fld>
            <a:endParaRPr lang="zh-CN" altLang="en-US"/>
          </a:p>
        </p:txBody>
      </p:sp>
    </p:spTree>
    <p:extLst>
      <p:ext uri="{BB962C8B-B14F-4D97-AF65-F5344CB8AC3E}">
        <p14:creationId xmlns:p14="http://schemas.microsoft.com/office/powerpoint/2010/main" val="4122416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83</a:t>
            </a:fld>
            <a:endParaRPr lang="zh-CN" altLang="en-US"/>
          </a:p>
        </p:txBody>
      </p:sp>
    </p:spTree>
    <p:extLst>
      <p:ext uri="{BB962C8B-B14F-4D97-AF65-F5344CB8AC3E}">
        <p14:creationId xmlns:p14="http://schemas.microsoft.com/office/powerpoint/2010/main" val="2431285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1934399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2883247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2386639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52910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638024" y="1238250"/>
            <a:ext cx="7489976" cy="453926"/>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86447" tIns="43223" rIns="86447" bIns="43223">
            <a:spAutoFit/>
          </a:bodyPr>
          <a:lstStyle/>
          <a:p>
            <a:pPr defTabSz="456996" eaLnBrk="0" hangingPunct="0">
              <a:lnSpc>
                <a:spcPct val="90000"/>
              </a:lnSpc>
              <a:defRPr/>
            </a:pPr>
            <a:endParaRPr lang="en-US" sz="2600" dirty="0">
              <a:latin typeface="Helvetica" pitchFamily="-107" charset="0"/>
              <a:ea typeface="ヒラギノ角ゴ Pro W3" pitchFamily="-107" charset="-128"/>
              <a:cs typeface="Arial" charset="0"/>
            </a:endParaRPr>
          </a:p>
        </p:txBody>
      </p:sp>
      <p:sp>
        <p:nvSpPr>
          <p:cNvPr id="9" name="Subtitle 2"/>
          <p:cNvSpPr>
            <a:spLocks noGrp="1"/>
          </p:cNvSpPr>
          <p:nvPr>
            <p:ph type="subTitle" idx="1"/>
          </p:nvPr>
        </p:nvSpPr>
        <p:spPr>
          <a:xfrm>
            <a:off x="1524000" y="4071938"/>
            <a:ext cx="6096000" cy="377464"/>
          </a:xfrm>
        </p:spPr>
        <p:txBody>
          <a:bodyPr/>
          <a:lstStyle>
            <a:lvl1pPr marL="0" indent="0" algn="ctr">
              <a:buNone/>
              <a:defRPr/>
            </a:lvl1pPr>
            <a:lvl2pPr marL="432235" indent="0" algn="ctr">
              <a:buNone/>
              <a:defRPr/>
            </a:lvl2pPr>
            <a:lvl3pPr marL="864469" indent="0" algn="ctr">
              <a:buNone/>
              <a:defRPr/>
            </a:lvl3pPr>
            <a:lvl4pPr marL="1296702" indent="0" algn="ctr">
              <a:buNone/>
              <a:defRPr/>
            </a:lvl4pPr>
            <a:lvl5pPr marL="1728938" indent="0" algn="ctr">
              <a:buNone/>
              <a:defRPr/>
            </a:lvl5pPr>
            <a:lvl6pPr marL="2161172" indent="0" algn="ctr">
              <a:buNone/>
              <a:defRPr/>
            </a:lvl6pPr>
            <a:lvl7pPr marL="2593406" indent="0" algn="ctr">
              <a:buNone/>
              <a:defRPr/>
            </a:lvl7pPr>
            <a:lvl8pPr marL="3025640" indent="0" algn="ctr">
              <a:buNone/>
              <a:defRPr/>
            </a:lvl8pPr>
            <a:lvl9pPr marL="3457874" indent="0" algn="ctr">
              <a:buNone/>
              <a:defRPr/>
            </a:lvl9pPr>
          </a:lstStyle>
          <a:p>
            <a:r>
              <a:rPr lang="en-US"/>
              <a:t>Click to edit Master subtitle style</a:t>
            </a:r>
            <a:endParaRPr lang="en-US" dirty="0"/>
          </a:p>
        </p:txBody>
      </p:sp>
      <p:sp>
        <p:nvSpPr>
          <p:cNvPr id="7" name="Rectangle 2"/>
          <p:cNvSpPr>
            <a:spLocks noGrp="1" noChangeArrowheads="1"/>
          </p:cNvSpPr>
          <p:nvPr>
            <p:ph type="title"/>
          </p:nvPr>
        </p:nvSpPr>
        <p:spPr bwMode="auto">
          <a:xfrm>
            <a:off x="71438" y="3143254"/>
            <a:ext cx="9001124" cy="486668"/>
          </a:xfrm>
          <a:prstGeom prst="rect">
            <a:avLst/>
          </a:prstGeom>
          <a:noFill/>
          <a:ln w="12700">
            <a:noFill/>
            <a:miter lim="800000"/>
            <a:headEnd/>
            <a:tailEnd/>
          </a:ln>
        </p:spPr>
        <p:txBody>
          <a:bodyPr lIns="56061" tIns="22425" rIns="56061" bIns="22425"/>
          <a:lstStyle/>
          <a:p>
            <a:pPr lvl="0"/>
            <a:r>
              <a:rPr lang="en-US"/>
              <a:t>Click to edit Master title style</a:t>
            </a:r>
            <a:endParaRPr lang="en-US" dirty="0"/>
          </a:p>
        </p:txBody>
      </p:sp>
    </p:spTree>
    <p:extLst>
      <p:ext uri="{BB962C8B-B14F-4D97-AF65-F5344CB8AC3E}">
        <p14:creationId xmlns:p14="http://schemas.microsoft.com/office/powerpoint/2010/main" val="1304682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5" name="Picture 7" descr="FRIB_ppt_top.jpg"/>
          <p:cNvPicPr>
            <a:picLocks noChangeAspect="1"/>
          </p:cNvPicPr>
          <p:nvPr/>
        </p:nvPicPr>
        <p:blipFill>
          <a:blip r:embed="rId2" cstate="print"/>
          <a:srcRect/>
          <a:stretch>
            <a:fillRect/>
          </a:stretch>
        </p:blipFill>
        <p:spPr bwMode="auto">
          <a:xfrm>
            <a:off x="0" y="0"/>
            <a:ext cx="9144000" cy="1003102"/>
          </a:xfrm>
          <a:prstGeom prst="rect">
            <a:avLst/>
          </a:prstGeom>
          <a:noFill/>
          <a:ln w="9525">
            <a:noFill/>
            <a:miter lim="800000"/>
            <a:headEnd/>
            <a:tailEnd/>
          </a:ln>
        </p:spPr>
      </p:pic>
      <p:sp>
        <p:nvSpPr>
          <p:cNvPr id="6" name="Text Box 5"/>
          <p:cNvSpPr txBox="1">
            <a:spLocks noChangeArrowheads="1"/>
          </p:cNvSpPr>
          <p:nvPr/>
        </p:nvSpPr>
        <p:spPr bwMode="auto">
          <a:xfrm>
            <a:off x="669777" y="1320108"/>
            <a:ext cx="7864929" cy="348490"/>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eaLnBrk="0" hangingPunct="0">
              <a:lnSpc>
                <a:spcPct val="90000"/>
              </a:lnSpc>
              <a:defRPr/>
            </a:pPr>
            <a:endParaRPr lang="en-US" dirty="0">
              <a:latin typeface="Helvetica" pitchFamily="-107" charset="0"/>
              <a:ea typeface="ヒラギノ角ゴ Pro W3" pitchFamily="-107" charset="-128"/>
              <a:cs typeface="Arial" charset="0"/>
            </a:endParaRPr>
          </a:p>
        </p:txBody>
      </p:sp>
      <p:sp>
        <p:nvSpPr>
          <p:cNvPr id="7" name="Rectangle 6"/>
          <p:cNvSpPr>
            <a:spLocks noChangeArrowheads="1"/>
          </p:cNvSpPr>
          <p:nvPr/>
        </p:nvSpPr>
        <p:spPr bwMode="auto">
          <a:xfrm>
            <a:off x="4115405" y="3009305"/>
            <a:ext cx="9144000" cy="369265"/>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a:defRPr/>
            </a:pPr>
            <a:endParaRPr lang="en-US" dirty="0">
              <a:latin typeface="Arial" charset="0"/>
              <a:ea typeface="ヒラギノ角ゴ Pro W3" pitchFamily="-107" charset="-128"/>
              <a:cs typeface="Arial" charset="0"/>
            </a:endParaRPr>
          </a:p>
        </p:txBody>
      </p:sp>
      <p:sp>
        <p:nvSpPr>
          <p:cNvPr id="3" name="Content Placeholder 2"/>
          <p:cNvSpPr>
            <a:spLocks noGrp="1"/>
          </p:cNvSpPr>
          <p:nvPr>
            <p:ph idx="1"/>
          </p:nvPr>
        </p:nvSpPr>
        <p:spPr>
          <a:xfrm>
            <a:off x="76200" y="1067100"/>
            <a:ext cx="8990922" cy="5027414"/>
          </a:xfrm>
        </p:spPr>
        <p:txBody>
          <a:bodyPr/>
          <a:lstStyle>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8"/>
          <p:cNvSpPr>
            <a:spLocks noGrp="1"/>
          </p:cNvSpPr>
          <p:nvPr>
            <p:ph type="title"/>
          </p:nvPr>
        </p:nvSpPr>
        <p:spPr>
          <a:xfrm>
            <a:off x="76200" y="285755"/>
            <a:ext cx="8991600" cy="485775"/>
          </a:xfrm>
        </p:spPr>
        <p:txBody>
          <a:bodyPr/>
          <a:lstStyle/>
          <a:p>
            <a:r>
              <a:rPr lang="en-US"/>
              <a:t>Click to edit Master title style</a:t>
            </a:r>
            <a:endParaRPr lang="en-US" dirty="0"/>
          </a:p>
        </p:txBody>
      </p:sp>
      <p:sp>
        <p:nvSpPr>
          <p:cNvPr id="8" name="Footer Placeholder 6"/>
          <p:cNvSpPr>
            <a:spLocks noGrp="1"/>
          </p:cNvSpPr>
          <p:nvPr>
            <p:ph type="ftr" sz="quarter" idx="10"/>
          </p:nvPr>
        </p:nvSpPr>
        <p:spPr>
          <a:xfrm>
            <a:off x="4140681" y="6356450"/>
            <a:ext cx="4122475" cy="364628"/>
          </a:xfrm>
        </p:spPr>
        <p:txBody>
          <a:bodyPr/>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 Sun, CNPC18</a:t>
            </a:r>
            <a:endParaRPr lang="en-US" altLang="zh-CN" sz="1300" dirty="0"/>
          </a:p>
        </p:txBody>
      </p:sp>
      <p:sp>
        <p:nvSpPr>
          <p:cNvPr id="10" name="Slide Number Placeholder 4"/>
          <p:cNvSpPr>
            <a:spLocks noGrp="1"/>
          </p:cNvSpPr>
          <p:nvPr>
            <p:ph type="sldNum" sz="quarter" idx="11"/>
          </p:nvPr>
        </p:nvSpPr>
        <p:spPr>
          <a:xfrm>
            <a:off x="8263157" y="6356450"/>
            <a:ext cx="880844" cy="364628"/>
          </a:xfrm>
        </p:spPr>
        <p:txBody>
          <a:bodyPr/>
          <a:lstStyle>
            <a:lvl1pPr>
              <a:defRPr sz="1300"/>
            </a:lvl1pPr>
          </a:lstStyle>
          <a:p>
            <a:pPr>
              <a:defRPr/>
            </a:pPr>
            <a:r>
              <a:rPr lang="en-US" dirty="0"/>
              <a:t>, Slide </a:t>
            </a:r>
            <a:fld id="{35AD4620-7552-4207-8973-898801ED212B}" type="slidenum">
              <a:rPr lang="en-US" smtClean="0"/>
              <a:pPr>
                <a:defRPr/>
              </a:pPr>
              <a:t>‹#›</a:t>
            </a:fld>
            <a:endParaRPr lang="en-US" sz="1300" dirty="0"/>
          </a:p>
        </p:txBody>
      </p:sp>
    </p:spTree>
    <p:extLst>
      <p:ext uri="{BB962C8B-B14F-4D97-AF65-F5344CB8AC3E}">
        <p14:creationId xmlns:p14="http://schemas.microsoft.com/office/powerpoint/2010/main" val="1175214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7523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8527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439365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4126576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1347268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4275986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057963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208732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328668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A288959-F720-4966-B596-463ECC815040}" type="datetimeFigureOut">
              <a:rPr lang="zh-CN" altLang="en-US" smtClean="0"/>
              <a:t>2024/11/25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406805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288959-F720-4966-B596-463ECC815040}" type="datetimeFigureOut">
              <a:rPr lang="zh-CN" altLang="en-US" smtClean="0"/>
              <a:t>2024/11/25</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578021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96" y="75904"/>
            <a:ext cx="8992810" cy="486668"/>
          </a:xfrm>
          <a:prstGeom prst="rect">
            <a:avLst/>
          </a:prstGeom>
          <a:noFill/>
          <a:ln w="12700">
            <a:noFill/>
            <a:miter lim="800000"/>
            <a:headEnd/>
            <a:tailEnd/>
          </a:ln>
        </p:spPr>
        <p:txBody>
          <a:bodyPr vert="horz" wrap="square" lIns="56076" tIns="22431" rIns="56076" bIns="22431" numCol="1" anchor="ctr" anchorCtr="0" compatLnSpc="1">
            <a:prstTxWarp prst="textNoShape">
              <a:avLst/>
            </a:prstTxWarp>
            <a:spAutoFit/>
          </a:bodyPr>
          <a:lstStyle/>
          <a:p>
            <a:pPr lvl="0"/>
            <a:r>
              <a:rPr lang="en-US"/>
              <a:t>Click to edit Master title style</a:t>
            </a:r>
          </a:p>
        </p:txBody>
      </p:sp>
      <p:sp>
        <p:nvSpPr>
          <p:cNvPr id="1027" name="Rectangle 6"/>
          <p:cNvSpPr>
            <a:spLocks noGrp="1" noChangeArrowheads="1"/>
          </p:cNvSpPr>
          <p:nvPr>
            <p:ph type="body" idx="1"/>
          </p:nvPr>
        </p:nvSpPr>
        <p:spPr bwMode="auto">
          <a:xfrm>
            <a:off x="75596" y="1067100"/>
            <a:ext cx="8992810" cy="5027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6"/>
          <p:cNvSpPr>
            <a:spLocks noGrp="1"/>
          </p:cNvSpPr>
          <p:nvPr>
            <p:ph type="ftr" sz="quarter" idx="3"/>
          </p:nvPr>
        </p:nvSpPr>
        <p:spPr>
          <a:xfrm>
            <a:off x="4140680" y="6356450"/>
            <a:ext cx="4241321" cy="364628"/>
          </a:xfrm>
          <a:prstGeom prst="rect">
            <a:avLst/>
          </a:prstGeom>
        </p:spPr>
        <p:txBody>
          <a:bodyPr lIns="0" tIns="45712" rIns="0" bIns="45712" anchor="b"/>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 Sun, CNPC18</a:t>
            </a:r>
            <a:endParaRPr lang="en-US" altLang="zh-CN" sz="1300" dirty="0"/>
          </a:p>
        </p:txBody>
      </p:sp>
      <p:sp>
        <p:nvSpPr>
          <p:cNvPr id="9" name="Slide Number Placeholder 4"/>
          <p:cNvSpPr>
            <a:spLocks noGrp="1"/>
          </p:cNvSpPr>
          <p:nvPr>
            <p:ph type="sldNum" sz="quarter" idx="4"/>
          </p:nvPr>
        </p:nvSpPr>
        <p:spPr>
          <a:xfrm>
            <a:off x="8382000" y="6356450"/>
            <a:ext cx="762000" cy="364628"/>
          </a:xfrm>
          <a:prstGeom prst="rect">
            <a:avLst/>
          </a:prstGeom>
        </p:spPr>
        <p:txBody>
          <a:bodyPr vert="horz" wrap="square" lIns="0" tIns="45712" rIns="0" bIns="45712" numCol="1" anchor="b" anchorCtr="0" compatLnSpc="1">
            <a:prstTxWarp prst="textNoShape">
              <a:avLst/>
            </a:prstTxWarp>
          </a:bodyPr>
          <a:lstStyle>
            <a:lvl1pPr eaLnBrk="0" hangingPunct="0">
              <a:lnSpc>
                <a:spcPct val="90000"/>
              </a:lnSpc>
              <a:defRPr sz="1300">
                <a:solidFill>
                  <a:srgbClr val="064308"/>
                </a:solidFill>
                <a:ea typeface="ヒラギノ角ゴ Pro W3" charset="-128"/>
                <a:cs typeface="+mn-cs"/>
              </a:defRPr>
            </a:lvl1pPr>
          </a:lstStyle>
          <a:p>
            <a:pPr>
              <a:defRPr/>
            </a:pPr>
            <a:r>
              <a:rPr lang="en-US" dirty="0"/>
              <a:t>, Slide </a:t>
            </a:r>
            <a:fld id="{D30A2C6D-39BC-4576-856C-8743CF76CCF1}" type="slidenum">
              <a:rPr lang="en-US" smtClean="0"/>
              <a:pPr>
                <a:defRPr/>
              </a:pPr>
              <a:t>‹#›</a:t>
            </a:fld>
            <a:endParaRPr lang="en-US" sz="1300" dirty="0"/>
          </a:p>
        </p:txBody>
      </p:sp>
    </p:spTree>
    <p:extLst>
      <p:ext uri="{BB962C8B-B14F-4D97-AF65-F5344CB8AC3E}">
        <p14:creationId xmlns:p14="http://schemas.microsoft.com/office/powerpoint/2010/main" val="4949441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p:hf hdr="0" dt="0"/>
  <p:txStyles>
    <p:titleStyle>
      <a:lvl1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1pPr>
      <a:lvl2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2pPr>
      <a:lvl3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3pPr>
      <a:lvl4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4pPr>
      <a:lvl5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5pPr>
      <a:lvl6pPr marL="457036"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6pPr>
      <a:lvl7pPr marL="914074"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7pPr>
      <a:lvl8pPr marL="1371109"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8pPr>
      <a:lvl9pPr marL="1828148"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9pPr>
    </p:titleStyle>
    <p:body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p:bodyStyle>
    <p:otherStyle>
      <a:defPPr>
        <a:defRPr lang="en-US"/>
      </a:defPPr>
      <a:lvl1pPr marL="0" algn="l" defTabSz="914074" rtl="0" eaLnBrk="1" latinLnBrk="0" hangingPunct="1">
        <a:defRPr sz="1800" kern="1200">
          <a:solidFill>
            <a:schemeClr val="tx1"/>
          </a:solidFill>
          <a:latin typeface="+mn-lt"/>
          <a:ea typeface="+mn-ea"/>
          <a:cs typeface="+mn-cs"/>
        </a:defRPr>
      </a:lvl1pPr>
      <a:lvl2pPr marL="457036" algn="l" defTabSz="914074" rtl="0" eaLnBrk="1" latinLnBrk="0" hangingPunct="1">
        <a:defRPr sz="1800" kern="1200">
          <a:solidFill>
            <a:schemeClr val="tx1"/>
          </a:solidFill>
          <a:latin typeface="+mn-lt"/>
          <a:ea typeface="+mn-ea"/>
          <a:cs typeface="+mn-cs"/>
        </a:defRPr>
      </a:lvl2pPr>
      <a:lvl3pPr marL="914074" algn="l" defTabSz="914074" rtl="0" eaLnBrk="1" latinLnBrk="0" hangingPunct="1">
        <a:defRPr sz="1800" kern="1200">
          <a:solidFill>
            <a:schemeClr val="tx1"/>
          </a:solidFill>
          <a:latin typeface="+mn-lt"/>
          <a:ea typeface="+mn-ea"/>
          <a:cs typeface="+mn-cs"/>
        </a:defRPr>
      </a:lvl3pPr>
      <a:lvl4pPr marL="1371109" algn="l" defTabSz="914074" rtl="0" eaLnBrk="1" latinLnBrk="0" hangingPunct="1">
        <a:defRPr sz="1800" kern="1200">
          <a:solidFill>
            <a:schemeClr val="tx1"/>
          </a:solidFill>
          <a:latin typeface="+mn-lt"/>
          <a:ea typeface="+mn-ea"/>
          <a:cs typeface="+mn-cs"/>
        </a:defRPr>
      </a:lvl4pPr>
      <a:lvl5pPr marL="1828148" algn="l" defTabSz="914074" rtl="0" eaLnBrk="1" latinLnBrk="0" hangingPunct="1">
        <a:defRPr sz="1800" kern="1200">
          <a:solidFill>
            <a:schemeClr val="tx1"/>
          </a:solidFill>
          <a:latin typeface="+mn-lt"/>
          <a:ea typeface="+mn-ea"/>
          <a:cs typeface="+mn-cs"/>
        </a:defRPr>
      </a:lvl5pPr>
      <a:lvl6pPr marL="2285186" algn="l" defTabSz="914074" rtl="0" eaLnBrk="1" latinLnBrk="0" hangingPunct="1">
        <a:defRPr sz="1800" kern="1200">
          <a:solidFill>
            <a:schemeClr val="tx1"/>
          </a:solidFill>
          <a:latin typeface="+mn-lt"/>
          <a:ea typeface="+mn-ea"/>
          <a:cs typeface="+mn-cs"/>
        </a:defRPr>
      </a:lvl6pPr>
      <a:lvl7pPr marL="2742224" algn="l" defTabSz="914074" rtl="0" eaLnBrk="1" latinLnBrk="0" hangingPunct="1">
        <a:defRPr sz="1800" kern="1200">
          <a:solidFill>
            <a:schemeClr val="tx1"/>
          </a:solidFill>
          <a:latin typeface="+mn-lt"/>
          <a:ea typeface="+mn-ea"/>
          <a:cs typeface="+mn-cs"/>
        </a:defRPr>
      </a:lvl7pPr>
      <a:lvl8pPr marL="3199260" algn="l" defTabSz="914074" rtl="0" eaLnBrk="1" latinLnBrk="0" hangingPunct="1">
        <a:defRPr sz="1800" kern="1200">
          <a:solidFill>
            <a:schemeClr val="tx1"/>
          </a:solidFill>
          <a:latin typeface="+mn-lt"/>
          <a:ea typeface="+mn-ea"/>
          <a:cs typeface="+mn-cs"/>
        </a:defRPr>
      </a:lvl8pPr>
      <a:lvl9pPr marL="3656296" algn="l" defTabSz="9140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12.xml"/><Relationship Id="rId4" Type="http://schemas.openxmlformats.org/officeDocument/2006/relationships/image" Target="../media/image207.png"/></Relationships>
</file>

<file path=ppt/slides/_rels/slide101.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png"/><Relationship Id="rId1" Type="http://schemas.openxmlformats.org/officeDocument/2006/relationships/slideLayout" Target="../slideLayouts/slideLayout12.xml"/><Relationship Id="rId5" Type="http://schemas.openxmlformats.org/officeDocument/2006/relationships/image" Target="../media/image209.png"/><Relationship Id="rId4" Type="http://schemas.openxmlformats.org/officeDocument/2006/relationships/image" Target="../media/image208.png"/></Relationships>
</file>

<file path=ppt/slides/_rels/slide102.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slideLayout" Target="../slideLayouts/slideLayout12.xml"/><Relationship Id="rId4" Type="http://schemas.openxmlformats.org/officeDocument/2006/relationships/image" Target="../media/image215.png"/></Relationships>
</file>

<file path=ppt/slides/_rels/slide105.xml.rels><?xml version="1.0" encoding="UTF-8" standalone="yes"?>
<Relationships xmlns="http://schemas.openxmlformats.org/package/2006/relationships"><Relationship Id="rId3" Type="http://schemas.openxmlformats.org/officeDocument/2006/relationships/image" Target="../media/image217.png"/><Relationship Id="rId7" Type="http://schemas.openxmlformats.org/officeDocument/2006/relationships/image" Target="../media/image221.png"/><Relationship Id="rId2" Type="http://schemas.openxmlformats.org/officeDocument/2006/relationships/image" Target="../media/image216.png"/><Relationship Id="rId1" Type="http://schemas.openxmlformats.org/officeDocument/2006/relationships/slideLayout" Target="../slideLayouts/slideLayout12.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106.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image" Target="../media/image222.png"/><Relationship Id="rId1" Type="http://schemas.openxmlformats.org/officeDocument/2006/relationships/slideLayout" Target="../slideLayouts/slideLayout12.xml"/><Relationship Id="rId4" Type="http://schemas.openxmlformats.org/officeDocument/2006/relationships/image" Target="../media/image224.png"/></Relationships>
</file>

<file path=ppt/slides/_rels/slide107.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slideLayout" Target="../slideLayouts/slideLayout12.xml"/><Relationship Id="rId5" Type="http://schemas.openxmlformats.org/officeDocument/2006/relationships/image" Target="../media/image228.png"/><Relationship Id="rId4" Type="http://schemas.openxmlformats.org/officeDocument/2006/relationships/image" Target="../media/image227.png"/></Relationships>
</file>

<file path=ppt/slides/_rels/slide108.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image" Target="../media/image229.png"/><Relationship Id="rId1" Type="http://schemas.openxmlformats.org/officeDocument/2006/relationships/slideLayout" Target="../slideLayouts/slideLayout12.xml"/><Relationship Id="rId5" Type="http://schemas.openxmlformats.org/officeDocument/2006/relationships/image" Target="../media/image232.png"/><Relationship Id="rId4" Type="http://schemas.openxmlformats.org/officeDocument/2006/relationships/image" Target="../media/image231.png"/></Relationships>
</file>

<file path=ppt/slides/_rels/slide109.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234.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image" Target="../media/image237.pn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image" Target="../media/image239.png"/><Relationship Id="rId1" Type="http://schemas.openxmlformats.org/officeDocument/2006/relationships/slideLayout" Target="../slideLayouts/slideLayout12.xml"/><Relationship Id="rId5" Type="http://schemas.openxmlformats.org/officeDocument/2006/relationships/image" Target="../media/image242.png"/><Relationship Id="rId4" Type="http://schemas.openxmlformats.org/officeDocument/2006/relationships/image" Target="../media/image241.png"/></Relationships>
</file>

<file path=ppt/slides/_rels/slide112.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image" Target="../media/image244.png"/><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image" Target="../media/image24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20.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48.png"/><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image" Target="../media/image250.png"/><Relationship Id="rId1" Type="http://schemas.openxmlformats.org/officeDocument/2006/relationships/slideLayout" Target="../slideLayouts/slideLayout12.xml"/><Relationship Id="rId4" Type="http://schemas.openxmlformats.org/officeDocument/2006/relationships/image" Target="../media/image252.png"/></Relationships>
</file>

<file path=ppt/slides/_rels/slide122.xml.rels><?xml version="1.0" encoding="UTF-8" standalone="yes"?>
<Relationships xmlns="http://schemas.openxmlformats.org/package/2006/relationships"><Relationship Id="rId3" Type="http://schemas.openxmlformats.org/officeDocument/2006/relationships/image" Target="../media/image3820.png"/><Relationship Id="rId2" Type="http://schemas.openxmlformats.org/officeDocument/2006/relationships/image" Target="../media/image253.png"/><Relationship Id="rId1" Type="http://schemas.openxmlformats.org/officeDocument/2006/relationships/slideLayout" Target="../slideLayouts/slideLayout12.xml"/><Relationship Id="rId4" Type="http://schemas.openxmlformats.org/officeDocument/2006/relationships/image" Target="../media/image3830.png"/></Relationships>
</file>

<file path=ppt/slides/_rels/slide123.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58.png"/><Relationship Id="rId1" Type="http://schemas.openxmlformats.org/officeDocument/2006/relationships/slideLayout" Target="../slideLayouts/slideLayout12.xml"/><Relationship Id="rId4" Type="http://schemas.openxmlformats.org/officeDocument/2006/relationships/image" Target="../media/image260.png"/></Relationships>
</file>

<file path=ppt/slides/_rels/slide127.xml.rels><?xml version="1.0" encoding="UTF-8" standalone="yes"?>
<Relationships xmlns="http://schemas.openxmlformats.org/package/2006/relationships"><Relationship Id="rId2" Type="http://schemas.openxmlformats.org/officeDocument/2006/relationships/hyperlink" Target="http://www.megs.ca/MSDS/Pdf/P10.pdf" TargetMode="External"/><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6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image" Target="../media/image263.png"/><Relationship Id="rId1" Type="http://schemas.openxmlformats.org/officeDocument/2006/relationships/slideLayout" Target="../slideLayouts/slideLayout12.xml"/><Relationship Id="rId5" Type="http://schemas.openxmlformats.org/officeDocument/2006/relationships/image" Target="../media/image266.png"/><Relationship Id="rId4" Type="http://schemas.openxmlformats.org/officeDocument/2006/relationships/image" Target="../media/image265.png"/></Relationships>
</file>

<file path=ppt/slides/_rels/slide131.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image" Target="../media/image267.png"/><Relationship Id="rId1" Type="http://schemas.openxmlformats.org/officeDocument/2006/relationships/slideLayout" Target="../slideLayouts/slideLayout12.xml"/><Relationship Id="rId4" Type="http://schemas.openxmlformats.org/officeDocument/2006/relationships/image" Target="../media/image269.png"/></Relationships>
</file>

<file path=ppt/slides/_rels/slide132.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image" Target="../media/image270.png"/><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image" Target="../media/image272.png"/><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image" Target="../media/image274.png"/><Relationship Id="rId1" Type="http://schemas.openxmlformats.org/officeDocument/2006/relationships/slideLayout" Target="../slideLayouts/slideLayout12.xml"/><Relationship Id="rId4" Type="http://schemas.openxmlformats.org/officeDocument/2006/relationships/image" Target="../media/image276.png"/></Relationships>
</file>

<file path=ppt/slides/_rels/slide135.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png"/><Relationship Id="rId1" Type="http://schemas.openxmlformats.org/officeDocument/2006/relationships/slideLayout" Target="../slideLayouts/slideLayout12.xml"/><Relationship Id="rId4" Type="http://schemas.openxmlformats.org/officeDocument/2006/relationships/image" Target="../media/image279.png"/></Relationships>
</file>

<file path=ppt/slides/_rels/slide136.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84.png"/><Relationship Id="rId5" Type="http://schemas.openxmlformats.org/officeDocument/2006/relationships/image" Target="../media/image283.png"/><Relationship Id="rId4" Type="http://schemas.openxmlformats.org/officeDocument/2006/relationships/image" Target="../media/image282.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image" Target="../media/image285.png"/><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88.png"/></Relationships>
</file>

<file path=ppt/slides/_rels/slide142.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90.png"/></Relationships>
</file>

<file path=ppt/slides/_rels/slide143.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92.png"/></Relationships>
</file>

<file path=ppt/slides/_rels/slide144.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94.png"/></Relationships>
</file>

<file path=ppt/slides/_rels/slide145.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slideLayout" Target="../slideLayouts/slideLayout12.xml"/><Relationship Id="rId4" Type="http://schemas.openxmlformats.org/officeDocument/2006/relationships/image" Target="../media/image297.png"/></Relationships>
</file>

<file path=ppt/slides/_rels/slide146.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12.xml"/></Relationships>
</file>

<file path=ppt/slides/_rels/slide147.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12.xml"/></Relationships>
</file>

<file path=ppt/slides/_rels/slide151.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12.xml"/></Relationships>
</file>

<file path=ppt/slides/_rels/slide152.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3" Type="http://schemas.openxmlformats.org/officeDocument/2006/relationships/image" Target="../media/image306.png"/><Relationship Id="rId2" Type="http://schemas.openxmlformats.org/officeDocument/2006/relationships/image" Target="../media/image305.png"/><Relationship Id="rId1" Type="http://schemas.openxmlformats.org/officeDocument/2006/relationships/slideLayout" Target="../slideLayouts/slideLayout12.xml"/></Relationships>
</file>

<file path=ppt/slides/_rels/slide155.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image" Target="../media/image307.png"/><Relationship Id="rId1" Type="http://schemas.openxmlformats.org/officeDocument/2006/relationships/slideLayout" Target="../slideLayouts/slideLayout12.xml"/></Relationships>
</file>

<file path=ppt/slides/_rels/slide156.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9.png"/><Relationship Id="rId1" Type="http://schemas.openxmlformats.org/officeDocument/2006/relationships/slideLayout" Target="../slideLayouts/slideLayout12.xml"/><Relationship Id="rId4" Type="http://schemas.openxmlformats.org/officeDocument/2006/relationships/image" Target="../media/image311.png"/></Relationships>
</file>

<file path=ppt/slides/_rels/slide157.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12.png"/><Relationship Id="rId1" Type="http://schemas.openxmlformats.org/officeDocument/2006/relationships/slideLayout" Target="../slideLayouts/slideLayout12.xml"/><Relationship Id="rId4" Type="http://schemas.openxmlformats.org/officeDocument/2006/relationships/image" Target="../media/image314.png"/></Relationships>
</file>

<file path=ppt/slides/_rels/slide158.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160.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12.xml"/></Relationships>
</file>

<file path=ppt/slides/_rels/slide161.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image" Target="../media/image318.png"/><Relationship Id="rId1" Type="http://schemas.openxmlformats.org/officeDocument/2006/relationships/slideLayout" Target="../slideLayouts/slideLayout12.xml"/></Relationships>
</file>

<file path=ppt/slides/_rels/slide162.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12.xml"/></Relationships>
</file>

<file path=ppt/slides/_rels/slide163.xml.rels><?xml version="1.0" encoding="UTF-8" standalone="yes"?>
<Relationships xmlns="http://schemas.openxmlformats.org/package/2006/relationships"><Relationship Id="rId2" Type="http://schemas.openxmlformats.org/officeDocument/2006/relationships/image" Target="../media/image322.png"/><Relationship Id="rId1" Type="http://schemas.openxmlformats.org/officeDocument/2006/relationships/slideLayout" Target="../slideLayouts/slideLayout12.xml"/></Relationships>
</file>

<file path=ppt/slides/_rels/slide164.xml.rels><?xml version="1.0" encoding="UTF-8" standalone="yes"?>
<Relationships xmlns="http://schemas.openxmlformats.org/package/2006/relationships"><Relationship Id="rId2" Type="http://schemas.openxmlformats.org/officeDocument/2006/relationships/image" Target="../media/image323.png"/><Relationship Id="rId1" Type="http://schemas.openxmlformats.org/officeDocument/2006/relationships/slideLayout" Target="../slideLayouts/slideLayout12.xml"/></Relationships>
</file>

<file path=ppt/slides/_rels/slide165.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324.png"/><Relationship Id="rId1" Type="http://schemas.openxmlformats.org/officeDocument/2006/relationships/slideLayout" Target="../slideLayouts/slideLayout12.xml"/></Relationships>
</file>

<file path=ppt/slides/_rels/slide166.xml.rels><?xml version="1.0" encoding="UTF-8" standalone="yes"?>
<Relationships xmlns="http://schemas.openxmlformats.org/package/2006/relationships"><Relationship Id="rId2" Type="http://schemas.openxmlformats.org/officeDocument/2006/relationships/image" Target="../media/image326.png"/><Relationship Id="rId1" Type="http://schemas.openxmlformats.org/officeDocument/2006/relationships/slideLayout" Target="../slideLayouts/slideLayout12.xml"/></Relationships>
</file>

<file path=ppt/slides/_rels/slide167.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image" Target="../media/image327.png"/><Relationship Id="rId1" Type="http://schemas.openxmlformats.org/officeDocument/2006/relationships/slideLayout" Target="../slideLayouts/slideLayout12.xml"/><Relationship Id="rId4" Type="http://schemas.openxmlformats.org/officeDocument/2006/relationships/image" Target="../media/image329.png"/></Relationships>
</file>

<file path=ppt/slides/_rels/slide168.xml.rels><?xml version="1.0" encoding="UTF-8" standalone="yes"?>
<Relationships xmlns="http://schemas.openxmlformats.org/package/2006/relationships"><Relationship Id="rId8" Type="http://schemas.openxmlformats.org/officeDocument/2006/relationships/image" Target="../media/image3320.png"/><Relationship Id="rId13" Type="http://schemas.openxmlformats.org/officeDocument/2006/relationships/image" Target="../media/image337.png"/><Relationship Id="rId3" Type="http://schemas.openxmlformats.org/officeDocument/2006/relationships/image" Target="../media/image3270.png"/><Relationship Id="rId7" Type="http://schemas.openxmlformats.org/officeDocument/2006/relationships/image" Target="../media/image3310.png"/><Relationship Id="rId12" Type="http://schemas.openxmlformats.org/officeDocument/2006/relationships/image" Target="../media/image336.png"/><Relationship Id="rId2" Type="http://schemas.openxmlformats.org/officeDocument/2006/relationships/image" Target="../media/image3260.png"/><Relationship Id="rId1" Type="http://schemas.openxmlformats.org/officeDocument/2006/relationships/slideLayout" Target="../slideLayouts/slideLayout12.xml"/><Relationship Id="rId6" Type="http://schemas.openxmlformats.org/officeDocument/2006/relationships/image" Target="../media/image3300.png"/><Relationship Id="rId11" Type="http://schemas.openxmlformats.org/officeDocument/2006/relationships/image" Target="../media/image335.png"/><Relationship Id="rId5" Type="http://schemas.openxmlformats.org/officeDocument/2006/relationships/image" Target="../media/image334.png"/><Relationship Id="rId10" Type="http://schemas.openxmlformats.org/officeDocument/2006/relationships/image" Target="../media/image3340.png"/><Relationship Id="rId4" Type="http://schemas.openxmlformats.org/officeDocument/2006/relationships/image" Target="../media/image3280.png"/><Relationship Id="rId9" Type="http://schemas.openxmlformats.org/officeDocument/2006/relationships/image" Target="../media/image3330.png"/></Relationships>
</file>

<file path=ppt/slides/_rels/slide169.xml.rels><?xml version="1.0" encoding="UTF-8" standalone="yes"?>
<Relationships xmlns="http://schemas.openxmlformats.org/package/2006/relationships"><Relationship Id="rId8" Type="http://schemas.openxmlformats.org/officeDocument/2006/relationships/image" Target="../media/image3430.png"/><Relationship Id="rId13" Type="http://schemas.openxmlformats.org/officeDocument/2006/relationships/image" Target="../media/image3610.png"/><Relationship Id="rId3" Type="http://schemas.openxmlformats.org/officeDocument/2006/relationships/image" Target="../media/image3510.png"/><Relationship Id="rId7" Type="http://schemas.openxmlformats.org/officeDocument/2006/relationships/image" Target="../media/image3420.png"/><Relationship Id="rId12" Type="http://schemas.openxmlformats.org/officeDocument/2006/relationships/image" Target="../media/image3600.png"/><Relationship Id="rId2" Type="http://schemas.openxmlformats.org/officeDocument/2006/relationships/image" Target="../media/image3380.png"/><Relationship Id="rId1" Type="http://schemas.openxmlformats.org/officeDocument/2006/relationships/slideLayout" Target="../slideLayouts/slideLayout12.xml"/><Relationship Id="rId6" Type="http://schemas.openxmlformats.org/officeDocument/2006/relationships/image" Target="../media/image3410.png"/><Relationship Id="rId11" Type="http://schemas.openxmlformats.org/officeDocument/2006/relationships/image" Target="../media/image3590.png"/><Relationship Id="rId5" Type="http://schemas.openxmlformats.org/officeDocument/2006/relationships/image" Target="../media/image3400.png"/><Relationship Id="rId10" Type="http://schemas.openxmlformats.org/officeDocument/2006/relationships/image" Target="../media/image3580.png"/><Relationship Id="rId4" Type="http://schemas.openxmlformats.org/officeDocument/2006/relationships/image" Target="../media/image3390.png"/><Relationship Id="rId9" Type="http://schemas.openxmlformats.org/officeDocument/2006/relationships/image" Target="../media/image3440.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170.xml.rels><?xml version="1.0" encoding="UTF-8" standalone="yes"?>
<Relationships xmlns="http://schemas.openxmlformats.org/package/2006/relationships"><Relationship Id="rId8" Type="http://schemas.openxmlformats.org/officeDocument/2006/relationships/image" Target="../media/image344.png"/><Relationship Id="rId13" Type="http://schemas.openxmlformats.org/officeDocument/2006/relationships/image" Target="../media/image349.png"/><Relationship Id="rId3" Type="http://schemas.openxmlformats.org/officeDocument/2006/relationships/image" Target="../media/image339.png"/><Relationship Id="rId7" Type="http://schemas.openxmlformats.org/officeDocument/2006/relationships/image" Target="../media/image343.png"/><Relationship Id="rId12" Type="http://schemas.openxmlformats.org/officeDocument/2006/relationships/image" Target="../media/image348.png"/><Relationship Id="rId2" Type="http://schemas.openxmlformats.org/officeDocument/2006/relationships/image" Target="../media/image338.png"/><Relationship Id="rId1" Type="http://schemas.openxmlformats.org/officeDocument/2006/relationships/slideLayout" Target="../slideLayouts/slideLayout12.xml"/><Relationship Id="rId6" Type="http://schemas.openxmlformats.org/officeDocument/2006/relationships/image" Target="../media/image342.png"/><Relationship Id="rId11" Type="http://schemas.openxmlformats.org/officeDocument/2006/relationships/image" Target="../media/image347.png"/><Relationship Id="rId5" Type="http://schemas.openxmlformats.org/officeDocument/2006/relationships/image" Target="../media/image341.png"/><Relationship Id="rId10" Type="http://schemas.openxmlformats.org/officeDocument/2006/relationships/image" Target="../media/image346.png"/><Relationship Id="rId4" Type="http://schemas.openxmlformats.org/officeDocument/2006/relationships/image" Target="../media/image340.png"/><Relationship Id="rId9" Type="http://schemas.openxmlformats.org/officeDocument/2006/relationships/image" Target="../media/image345.png"/></Relationships>
</file>

<file path=ppt/slides/_rels/slide171.xml.rels><?xml version="1.0" encoding="UTF-8" standalone="yes"?>
<Relationships xmlns="http://schemas.openxmlformats.org/package/2006/relationships"><Relationship Id="rId8" Type="http://schemas.openxmlformats.org/officeDocument/2006/relationships/image" Target="../media/image356.png"/><Relationship Id="rId13" Type="http://schemas.openxmlformats.org/officeDocument/2006/relationships/image" Target="../media/image361.png"/><Relationship Id="rId3" Type="http://schemas.openxmlformats.org/officeDocument/2006/relationships/image" Target="../media/image351.png"/><Relationship Id="rId7" Type="http://schemas.openxmlformats.org/officeDocument/2006/relationships/image" Target="../media/image355.png"/><Relationship Id="rId12" Type="http://schemas.openxmlformats.org/officeDocument/2006/relationships/image" Target="../media/image360.png"/><Relationship Id="rId2" Type="http://schemas.openxmlformats.org/officeDocument/2006/relationships/image" Target="../media/image350.png"/><Relationship Id="rId1" Type="http://schemas.openxmlformats.org/officeDocument/2006/relationships/slideLayout" Target="../slideLayouts/slideLayout12.xml"/><Relationship Id="rId6" Type="http://schemas.openxmlformats.org/officeDocument/2006/relationships/image" Target="../media/image354.png"/><Relationship Id="rId11" Type="http://schemas.openxmlformats.org/officeDocument/2006/relationships/image" Target="../media/image359.png"/><Relationship Id="rId5" Type="http://schemas.openxmlformats.org/officeDocument/2006/relationships/image" Target="../media/image353.png"/><Relationship Id="rId10" Type="http://schemas.openxmlformats.org/officeDocument/2006/relationships/image" Target="../media/image358.png"/><Relationship Id="rId4" Type="http://schemas.openxmlformats.org/officeDocument/2006/relationships/image" Target="../media/image352.png"/><Relationship Id="rId9" Type="http://schemas.openxmlformats.org/officeDocument/2006/relationships/image" Target="../media/image357.png"/></Relationships>
</file>

<file path=ppt/slides/_rels/slide172.xml.rels><?xml version="1.0" encoding="UTF-8" standalone="yes"?>
<Relationships xmlns="http://schemas.openxmlformats.org/package/2006/relationships"><Relationship Id="rId8" Type="http://schemas.openxmlformats.org/officeDocument/2006/relationships/image" Target="../media/image3520.png"/><Relationship Id="rId13" Type="http://schemas.openxmlformats.org/officeDocument/2006/relationships/image" Target="../media/image3570.png"/><Relationship Id="rId3" Type="http://schemas.openxmlformats.org/officeDocument/2006/relationships/image" Target="../media/image3460.png"/><Relationship Id="rId7" Type="http://schemas.openxmlformats.org/officeDocument/2006/relationships/image" Target="../media/image3500.png"/><Relationship Id="rId12" Type="http://schemas.openxmlformats.org/officeDocument/2006/relationships/image" Target="../media/image3560.png"/><Relationship Id="rId2" Type="http://schemas.openxmlformats.org/officeDocument/2006/relationships/image" Target="../media/image3450.png"/><Relationship Id="rId1" Type="http://schemas.openxmlformats.org/officeDocument/2006/relationships/slideLayout" Target="../slideLayouts/slideLayout12.xml"/><Relationship Id="rId6" Type="http://schemas.openxmlformats.org/officeDocument/2006/relationships/image" Target="../media/image3490.png"/><Relationship Id="rId11" Type="http://schemas.openxmlformats.org/officeDocument/2006/relationships/image" Target="../media/image3550.png"/><Relationship Id="rId5" Type="http://schemas.openxmlformats.org/officeDocument/2006/relationships/image" Target="../media/image3480.png"/><Relationship Id="rId10" Type="http://schemas.openxmlformats.org/officeDocument/2006/relationships/image" Target="../media/image3540.png"/><Relationship Id="rId4" Type="http://schemas.openxmlformats.org/officeDocument/2006/relationships/image" Target="../media/image3470.png"/><Relationship Id="rId9" Type="http://schemas.openxmlformats.org/officeDocument/2006/relationships/image" Target="../media/image3530.png"/></Relationships>
</file>

<file path=ppt/slides/_rels/slide173.xml.rels><?xml version="1.0" encoding="UTF-8" standalone="yes"?>
<Relationships xmlns="http://schemas.openxmlformats.org/package/2006/relationships"><Relationship Id="rId8" Type="http://schemas.openxmlformats.org/officeDocument/2006/relationships/image" Target="../media/image368.png"/><Relationship Id="rId13" Type="http://schemas.openxmlformats.org/officeDocument/2006/relationships/image" Target="../media/image373.png"/><Relationship Id="rId3" Type="http://schemas.openxmlformats.org/officeDocument/2006/relationships/image" Target="../media/image363.png"/><Relationship Id="rId7" Type="http://schemas.openxmlformats.org/officeDocument/2006/relationships/image" Target="../media/image367.png"/><Relationship Id="rId12" Type="http://schemas.openxmlformats.org/officeDocument/2006/relationships/image" Target="../media/image372.png"/><Relationship Id="rId2" Type="http://schemas.openxmlformats.org/officeDocument/2006/relationships/image" Target="../media/image362.png"/><Relationship Id="rId1" Type="http://schemas.openxmlformats.org/officeDocument/2006/relationships/slideLayout" Target="../slideLayouts/slideLayout12.xml"/><Relationship Id="rId6" Type="http://schemas.openxmlformats.org/officeDocument/2006/relationships/image" Target="../media/image366.png"/><Relationship Id="rId11" Type="http://schemas.openxmlformats.org/officeDocument/2006/relationships/image" Target="../media/image371.png"/><Relationship Id="rId5" Type="http://schemas.openxmlformats.org/officeDocument/2006/relationships/image" Target="../media/image365.png"/><Relationship Id="rId10" Type="http://schemas.openxmlformats.org/officeDocument/2006/relationships/image" Target="../media/image370.png"/><Relationship Id="rId4" Type="http://schemas.openxmlformats.org/officeDocument/2006/relationships/image" Target="../media/image364.png"/><Relationship Id="rId9" Type="http://schemas.openxmlformats.org/officeDocument/2006/relationships/image" Target="../media/image369.png"/></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180.xml.rels><?xml version="1.0" encoding="UTF-8" standalone="yes"?>
<Relationships xmlns="http://schemas.openxmlformats.org/package/2006/relationships"><Relationship Id="rId3" Type="http://schemas.openxmlformats.org/officeDocument/2006/relationships/image" Target="../media/image331.png"/><Relationship Id="rId2" Type="http://schemas.openxmlformats.org/officeDocument/2006/relationships/image" Target="../media/image330.png"/><Relationship Id="rId1" Type="http://schemas.openxmlformats.org/officeDocument/2006/relationships/slideLayout" Target="../slideLayouts/slideLayout12.xml"/><Relationship Id="rId4" Type="http://schemas.openxmlformats.org/officeDocument/2006/relationships/image" Target="../media/image332.png"/></Relationships>
</file>

<file path=ppt/slides/_rels/slide181.xml.rels><?xml version="1.0" encoding="UTF-8" standalone="yes"?>
<Relationships xmlns="http://schemas.openxmlformats.org/package/2006/relationships"><Relationship Id="rId8" Type="http://schemas.openxmlformats.org/officeDocument/2006/relationships/image" Target="../media/image379.png"/><Relationship Id="rId3" Type="http://schemas.openxmlformats.org/officeDocument/2006/relationships/image" Target="../media/image374.png"/><Relationship Id="rId7" Type="http://schemas.openxmlformats.org/officeDocument/2006/relationships/image" Target="../media/image378.png"/><Relationship Id="rId2" Type="http://schemas.openxmlformats.org/officeDocument/2006/relationships/image" Target="../media/image333.png"/><Relationship Id="rId1" Type="http://schemas.openxmlformats.org/officeDocument/2006/relationships/slideLayout" Target="../slideLayouts/slideLayout12.xml"/><Relationship Id="rId6" Type="http://schemas.openxmlformats.org/officeDocument/2006/relationships/image" Target="../media/image377.png"/><Relationship Id="rId5" Type="http://schemas.openxmlformats.org/officeDocument/2006/relationships/image" Target="../media/image376.png"/><Relationship Id="rId10" Type="http://schemas.openxmlformats.org/officeDocument/2006/relationships/image" Target="../media/image381.png"/><Relationship Id="rId4" Type="http://schemas.openxmlformats.org/officeDocument/2006/relationships/image" Target="../media/image375.png"/><Relationship Id="rId9" Type="http://schemas.openxmlformats.org/officeDocument/2006/relationships/image" Target="../media/image380.png"/></Relationships>
</file>

<file path=ppt/slides/_rels/slide182.xml.rels><?xml version="1.0" encoding="UTF-8" standalone="yes"?>
<Relationships xmlns="http://schemas.openxmlformats.org/package/2006/relationships"><Relationship Id="rId8" Type="http://schemas.openxmlformats.org/officeDocument/2006/relationships/image" Target="../media/image387.png"/><Relationship Id="rId3" Type="http://schemas.openxmlformats.org/officeDocument/2006/relationships/image" Target="../media/image382.png"/><Relationship Id="rId7" Type="http://schemas.openxmlformats.org/officeDocument/2006/relationships/image" Target="../media/image386.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385.png"/><Relationship Id="rId11" Type="http://schemas.openxmlformats.org/officeDocument/2006/relationships/image" Target="../media/image390.png"/><Relationship Id="rId5" Type="http://schemas.openxmlformats.org/officeDocument/2006/relationships/image" Target="../media/image384.png"/><Relationship Id="rId10" Type="http://schemas.openxmlformats.org/officeDocument/2006/relationships/image" Target="../media/image389.png"/><Relationship Id="rId4" Type="http://schemas.openxmlformats.org/officeDocument/2006/relationships/image" Target="../media/image383.png"/><Relationship Id="rId9" Type="http://schemas.openxmlformats.org/officeDocument/2006/relationships/image" Target="../media/image388.png"/></Relationships>
</file>

<file path=ppt/slides/_rels/slide18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12.xml"/></Relationships>
</file>

<file path=ppt/slides/_rels/slide184.xml.rels><?xml version="1.0" encoding="UTF-8" standalone="yes"?>
<Relationships xmlns="http://schemas.openxmlformats.org/package/2006/relationships"><Relationship Id="rId2" Type="http://schemas.openxmlformats.org/officeDocument/2006/relationships/image" Target="../media/image391.png"/><Relationship Id="rId1" Type="http://schemas.openxmlformats.org/officeDocument/2006/relationships/slideLayout" Target="../slideLayouts/slideLayout12.xml"/></Relationships>
</file>

<file path=ppt/slides/_rels/slide185.xml.rels><?xml version="1.0" encoding="UTF-8" standalone="yes"?>
<Relationships xmlns="http://schemas.openxmlformats.org/package/2006/relationships"><Relationship Id="rId2" Type="http://schemas.openxmlformats.org/officeDocument/2006/relationships/image" Target="../media/image392.png"/><Relationship Id="rId1" Type="http://schemas.openxmlformats.org/officeDocument/2006/relationships/slideLayout" Target="../slideLayouts/slideLayout12.xml"/></Relationships>
</file>

<file path=ppt/slides/_rels/slide186.xml.rels><?xml version="1.0" encoding="UTF-8" standalone="yes"?>
<Relationships xmlns="http://schemas.openxmlformats.org/package/2006/relationships"><Relationship Id="rId2" Type="http://schemas.openxmlformats.org/officeDocument/2006/relationships/image" Target="../media/image393.png"/><Relationship Id="rId1" Type="http://schemas.openxmlformats.org/officeDocument/2006/relationships/slideLayout" Target="../slideLayouts/slideLayout12.xml"/></Relationships>
</file>

<file path=ppt/slides/_rels/slide187.xml.rels><?xml version="1.0" encoding="UTF-8" standalone="yes"?>
<Relationships xmlns="http://schemas.openxmlformats.org/package/2006/relationships"><Relationship Id="rId2" Type="http://schemas.openxmlformats.org/officeDocument/2006/relationships/image" Target="../media/image394.png"/><Relationship Id="rId1" Type="http://schemas.openxmlformats.org/officeDocument/2006/relationships/slideLayout" Target="../slideLayouts/slideLayout12.xml"/></Relationships>
</file>

<file path=ppt/slides/_rels/slide188.xml.rels><?xml version="1.0" encoding="UTF-8" standalone="yes"?>
<Relationships xmlns="http://schemas.openxmlformats.org/package/2006/relationships"><Relationship Id="rId2" Type="http://schemas.openxmlformats.org/officeDocument/2006/relationships/image" Target="../media/image395.png"/><Relationship Id="rId1" Type="http://schemas.openxmlformats.org/officeDocument/2006/relationships/slideLayout" Target="../slideLayouts/slideLayout12.xml"/></Relationships>
</file>

<file path=ppt/slides/_rels/slide189.xml.rels><?xml version="1.0" encoding="UTF-8" standalone="yes"?>
<Relationships xmlns="http://schemas.openxmlformats.org/package/2006/relationships"><Relationship Id="rId2" Type="http://schemas.openxmlformats.org/officeDocument/2006/relationships/image" Target="../media/image39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2" Type="http://schemas.openxmlformats.org/officeDocument/2006/relationships/image" Target="../media/image397.png"/><Relationship Id="rId1" Type="http://schemas.openxmlformats.org/officeDocument/2006/relationships/slideLayout" Target="../slideLayouts/slideLayout12.xml"/></Relationships>
</file>

<file path=ppt/slides/_rels/slide191.xml.rels><?xml version="1.0" encoding="UTF-8" standalone="yes"?>
<Relationships xmlns="http://schemas.openxmlformats.org/package/2006/relationships"><Relationship Id="rId2" Type="http://schemas.openxmlformats.org/officeDocument/2006/relationships/image" Target="../media/image398.png"/><Relationship Id="rId1" Type="http://schemas.openxmlformats.org/officeDocument/2006/relationships/slideLayout" Target="../slideLayouts/slideLayout12.xml"/></Relationships>
</file>

<file path=ppt/slides/_rels/slide192.xml.rels><?xml version="1.0" encoding="UTF-8" standalone="yes"?>
<Relationships xmlns="http://schemas.openxmlformats.org/package/2006/relationships"><Relationship Id="rId2" Type="http://schemas.openxmlformats.org/officeDocument/2006/relationships/image" Target="../media/image399.png"/><Relationship Id="rId1" Type="http://schemas.openxmlformats.org/officeDocument/2006/relationships/slideLayout" Target="../slideLayouts/slideLayout12.xml"/></Relationships>
</file>

<file path=ppt/slides/_rels/slide193.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12.xml"/></Relationships>
</file>

<file path=ppt/slides/_rels/slide194.xml.rels><?xml version="1.0" encoding="UTF-8" standalone="yes"?>
<Relationships xmlns="http://schemas.openxmlformats.org/package/2006/relationships"><Relationship Id="rId2" Type="http://schemas.openxmlformats.org/officeDocument/2006/relationships/image" Target="../media/image401.png"/><Relationship Id="rId1" Type="http://schemas.openxmlformats.org/officeDocument/2006/relationships/slideLayout" Target="../slideLayouts/slideLayout12.xml"/></Relationships>
</file>

<file path=ppt/slides/_rels/slide195.xml.rels><?xml version="1.0" encoding="UTF-8" standalone="yes"?>
<Relationships xmlns="http://schemas.openxmlformats.org/package/2006/relationships"><Relationship Id="rId2" Type="http://schemas.openxmlformats.org/officeDocument/2006/relationships/image" Target="../media/image402.png"/><Relationship Id="rId1" Type="http://schemas.openxmlformats.org/officeDocument/2006/relationships/slideLayout" Target="../slideLayouts/slideLayout12.xml"/></Relationships>
</file>

<file path=ppt/slides/_rels/slide196.xml.rels><?xml version="1.0" encoding="UTF-8" standalone="yes"?>
<Relationships xmlns="http://schemas.openxmlformats.org/package/2006/relationships"><Relationship Id="rId2" Type="http://schemas.openxmlformats.org/officeDocument/2006/relationships/image" Target="../media/image403.png"/><Relationship Id="rId1" Type="http://schemas.openxmlformats.org/officeDocument/2006/relationships/slideLayout" Target="../slideLayouts/slideLayout12.xml"/></Relationships>
</file>

<file path=ppt/slides/_rels/slide197.xml.rels><?xml version="1.0" encoding="UTF-8" standalone="yes"?>
<Relationships xmlns="http://schemas.openxmlformats.org/package/2006/relationships"><Relationship Id="rId2" Type="http://schemas.openxmlformats.org/officeDocument/2006/relationships/image" Target="../media/image404.png"/><Relationship Id="rId1" Type="http://schemas.openxmlformats.org/officeDocument/2006/relationships/slideLayout" Target="../slideLayouts/slideLayout12.xml"/></Relationships>
</file>

<file path=ppt/slides/_rels/slide198.xml.rels><?xml version="1.0" encoding="UTF-8" standalone="yes"?>
<Relationships xmlns="http://schemas.openxmlformats.org/package/2006/relationships"><Relationship Id="rId2" Type="http://schemas.openxmlformats.org/officeDocument/2006/relationships/image" Target="../media/image405.png"/><Relationship Id="rId1" Type="http://schemas.openxmlformats.org/officeDocument/2006/relationships/slideLayout" Target="../slideLayouts/slideLayout12.xml"/></Relationships>
</file>

<file path=ppt/slides/_rels/slide199.xml.rels><?xml version="1.0" encoding="UTF-8" standalone="yes"?>
<Relationships xmlns="http://schemas.openxmlformats.org/package/2006/relationships"><Relationship Id="rId2" Type="http://schemas.openxmlformats.org/officeDocument/2006/relationships/image" Target="../media/image40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650.png"/><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2" Type="http://schemas.openxmlformats.org/officeDocument/2006/relationships/image" Target="../media/image407.png"/><Relationship Id="rId1" Type="http://schemas.openxmlformats.org/officeDocument/2006/relationships/slideLayout" Target="../slideLayouts/slideLayout12.xml"/></Relationships>
</file>

<file path=ppt/slides/_rels/slide201.xml.rels><?xml version="1.0" encoding="UTF-8" standalone="yes"?>
<Relationships xmlns="http://schemas.openxmlformats.org/package/2006/relationships"><Relationship Id="rId2" Type="http://schemas.openxmlformats.org/officeDocument/2006/relationships/image" Target="../media/image408.png"/><Relationship Id="rId1" Type="http://schemas.openxmlformats.org/officeDocument/2006/relationships/slideLayout" Target="../slideLayouts/slideLayout12.xml"/></Relationships>
</file>

<file path=ppt/slides/_rels/slide202.xml.rels><?xml version="1.0" encoding="UTF-8" standalone="yes"?>
<Relationships xmlns="http://schemas.openxmlformats.org/package/2006/relationships"><Relationship Id="rId2" Type="http://schemas.openxmlformats.org/officeDocument/2006/relationships/image" Target="../media/image409.png"/><Relationship Id="rId1" Type="http://schemas.openxmlformats.org/officeDocument/2006/relationships/slideLayout" Target="../slideLayouts/slideLayout12.xml"/></Relationships>
</file>

<file path=ppt/slides/_rels/slide203.xml.rels><?xml version="1.0" encoding="UTF-8" standalone="yes"?>
<Relationships xmlns="http://schemas.openxmlformats.org/package/2006/relationships"><Relationship Id="rId2" Type="http://schemas.openxmlformats.org/officeDocument/2006/relationships/image" Target="../media/image410.png"/><Relationship Id="rId1" Type="http://schemas.openxmlformats.org/officeDocument/2006/relationships/slideLayout" Target="../slideLayouts/slideLayout12.xml"/></Relationships>
</file>

<file path=ppt/slides/_rels/slide204.xml.rels><?xml version="1.0" encoding="UTF-8" standalone="yes"?>
<Relationships xmlns="http://schemas.openxmlformats.org/package/2006/relationships"><Relationship Id="rId2" Type="http://schemas.openxmlformats.org/officeDocument/2006/relationships/image" Target="../media/image411.png"/><Relationship Id="rId1" Type="http://schemas.openxmlformats.org/officeDocument/2006/relationships/slideLayout" Target="../slideLayouts/slideLayout12.xml"/></Relationships>
</file>

<file path=ppt/slides/_rels/slide205.xml.rels><?xml version="1.0" encoding="UTF-8" standalone="yes"?>
<Relationships xmlns="http://schemas.openxmlformats.org/package/2006/relationships"><Relationship Id="rId2" Type="http://schemas.openxmlformats.org/officeDocument/2006/relationships/image" Target="../media/image412.png"/><Relationship Id="rId1" Type="http://schemas.openxmlformats.org/officeDocument/2006/relationships/slideLayout" Target="../slideLayouts/slideLayout12.xml"/></Relationships>
</file>

<file path=ppt/slides/_rels/slide206.xml.rels><?xml version="1.0" encoding="UTF-8" standalone="yes"?>
<Relationships xmlns="http://schemas.openxmlformats.org/package/2006/relationships"><Relationship Id="rId2" Type="http://schemas.openxmlformats.org/officeDocument/2006/relationships/image" Target="../media/image413.png"/><Relationship Id="rId1" Type="http://schemas.openxmlformats.org/officeDocument/2006/relationships/slideLayout" Target="../slideLayouts/slideLayout12.xml"/></Relationships>
</file>

<file path=ppt/slides/_rels/slide207.xml.rels><?xml version="1.0" encoding="UTF-8" standalone="yes"?>
<Relationships xmlns="http://schemas.openxmlformats.org/package/2006/relationships"><Relationship Id="rId2" Type="http://schemas.openxmlformats.org/officeDocument/2006/relationships/image" Target="../media/image414.png"/><Relationship Id="rId1" Type="http://schemas.openxmlformats.org/officeDocument/2006/relationships/slideLayout" Target="../slideLayouts/slideLayout12.xml"/></Relationships>
</file>

<file path=ppt/slides/_rels/slide208.xml.rels><?xml version="1.0" encoding="UTF-8" standalone="yes"?>
<Relationships xmlns="http://schemas.openxmlformats.org/package/2006/relationships"><Relationship Id="rId2" Type="http://schemas.openxmlformats.org/officeDocument/2006/relationships/image" Target="../media/image415.png"/><Relationship Id="rId1" Type="http://schemas.openxmlformats.org/officeDocument/2006/relationships/slideLayout" Target="../slideLayouts/slideLayout12.xml"/></Relationships>
</file>

<file path=ppt/slides/_rels/slide209.xml.rels><?xml version="1.0" encoding="UTF-8" standalone="yes"?>
<Relationships xmlns="http://schemas.openxmlformats.org/package/2006/relationships"><Relationship Id="rId3" Type="http://schemas.openxmlformats.org/officeDocument/2006/relationships/image" Target="../media/image417.png"/><Relationship Id="rId2" Type="http://schemas.openxmlformats.org/officeDocument/2006/relationships/image" Target="../media/image416.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0.xml.rels><?xml version="1.0" encoding="UTF-8" standalone="yes"?>
<Relationships xmlns="http://schemas.openxmlformats.org/package/2006/relationships"><Relationship Id="rId3" Type="http://schemas.openxmlformats.org/officeDocument/2006/relationships/image" Target="../media/image419.png"/><Relationship Id="rId2" Type="http://schemas.openxmlformats.org/officeDocument/2006/relationships/image" Target="../media/image418.png"/><Relationship Id="rId1" Type="http://schemas.openxmlformats.org/officeDocument/2006/relationships/slideLayout" Target="../slideLayouts/slideLayout12.xml"/></Relationships>
</file>

<file path=ppt/slides/_rels/slide211.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image" Target="../media/image420.png"/><Relationship Id="rId1" Type="http://schemas.openxmlformats.org/officeDocument/2006/relationships/slideLayout" Target="../slideLayouts/slideLayout12.xml"/></Relationships>
</file>

<file path=ppt/slides/_rels/slide212.xml.rels><?xml version="1.0" encoding="UTF-8" standalone="yes"?>
<Relationships xmlns="http://schemas.openxmlformats.org/package/2006/relationships"><Relationship Id="rId2" Type="http://schemas.openxmlformats.org/officeDocument/2006/relationships/image" Target="../media/image422.png"/><Relationship Id="rId1" Type="http://schemas.openxmlformats.org/officeDocument/2006/relationships/slideLayout" Target="../slideLayouts/slideLayout12.xml"/></Relationships>
</file>

<file path=ppt/slides/_rels/slide213.xml.rels><?xml version="1.0" encoding="UTF-8" standalone="yes"?>
<Relationships xmlns="http://schemas.openxmlformats.org/package/2006/relationships"><Relationship Id="rId2" Type="http://schemas.openxmlformats.org/officeDocument/2006/relationships/image" Target="../media/image423.png"/><Relationship Id="rId1" Type="http://schemas.openxmlformats.org/officeDocument/2006/relationships/slideLayout" Target="../slideLayouts/slideLayout12.xml"/></Relationships>
</file>

<file path=ppt/slides/_rels/slide214.xml.rels><?xml version="1.0" encoding="UTF-8" standalone="yes"?>
<Relationships xmlns="http://schemas.openxmlformats.org/package/2006/relationships"><Relationship Id="rId2" Type="http://schemas.openxmlformats.org/officeDocument/2006/relationships/image" Target="../media/image424.png"/><Relationship Id="rId1" Type="http://schemas.openxmlformats.org/officeDocument/2006/relationships/slideLayout" Target="../slideLayouts/slideLayout12.xml"/></Relationships>
</file>

<file path=ppt/slides/_rels/slide215.xml.rels><?xml version="1.0" encoding="UTF-8" standalone="yes"?>
<Relationships xmlns="http://schemas.openxmlformats.org/package/2006/relationships"><Relationship Id="rId2" Type="http://schemas.openxmlformats.org/officeDocument/2006/relationships/image" Target="../media/image425.png"/><Relationship Id="rId1" Type="http://schemas.openxmlformats.org/officeDocument/2006/relationships/slideLayout" Target="../slideLayouts/slideLayout12.xml"/></Relationships>
</file>

<file path=ppt/slides/_rels/slide216.xml.rels><?xml version="1.0" encoding="UTF-8" standalone="yes"?>
<Relationships xmlns="http://schemas.openxmlformats.org/package/2006/relationships"><Relationship Id="rId2" Type="http://schemas.openxmlformats.org/officeDocument/2006/relationships/image" Target="../media/image426.png"/><Relationship Id="rId1" Type="http://schemas.openxmlformats.org/officeDocument/2006/relationships/slideLayout" Target="../slideLayouts/slideLayout12.xml"/></Relationships>
</file>

<file path=ppt/slides/_rels/slide217.xml.rels><?xml version="1.0" encoding="UTF-8" standalone="yes"?>
<Relationships xmlns="http://schemas.openxmlformats.org/package/2006/relationships"><Relationship Id="rId2" Type="http://schemas.openxmlformats.org/officeDocument/2006/relationships/image" Target="../media/image427.png"/><Relationship Id="rId1" Type="http://schemas.openxmlformats.org/officeDocument/2006/relationships/slideLayout" Target="../slideLayouts/slideLayout12.xml"/></Relationships>
</file>

<file path=ppt/slides/_rels/slide218.xml.rels><?xml version="1.0" encoding="UTF-8" standalone="yes"?>
<Relationships xmlns="http://schemas.openxmlformats.org/package/2006/relationships"><Relationship Id="rId2" Type="http://schemas.openxmlformats.org/officeDocument/2006/relationships/image" Target="../media/image428.png"/><Relationship Id="rId1" Type="http://schemas.openxmlformats.org/officeDocument/2006/relationships/slideLayout" Target="../slideLayouts/slideLayout12.xml"/></Relationships>
</file>

<file path=ppt/slides/_rels/slide219.xml.rels><?xml version="1.0" encoding="UTF-8" standalone="yes"?>
<Relationships xmlns="http://schemas.openxmlformats.org/package/2006/relationships"><Relationship Id="rId2" Type="http://schemas.openxmlformats.org/officeDocument/2006/relationships/image" Target="../media/image42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20.xml.rels><?xml version="1.0" encoding="UTF-8" standalone="yes"?>
<Relationships xmlns="http://schemas.openxmlformats.org/package/2006/relationships"><Relationship Id="rId2" Type="http://schemas.openxmlformats.org/officeDocument/2006/relationships/image" Target="../media/image430.png"/><Relationship Id="rId1" Type="http://schemas.openxmlformats.org/officeDocument/2006/relationships/slideLayout" Target="../slideLayouts/slideLayout12.xml"/></Relationships>
</file>

<file path=ppt/slides/_rels/slide221.xml.rels><?xml version="1.0" encoding="UTF-8" standalone="yes"?>
<Relationships xmlns="http://schemas.openxmlformats.org/package/2006/relationships"><Relationship Id="rId2" Type="http://schemas.openxmlformats.org/officeDocument/2006/relationships/image" Target="../media/image431.png"/><Relationship Id="rId1" Type="http://schemas.openxmlformats.org/officeDocument/2006/relationships/slideLayout" Target="../slideLayouts/slideLayout12.xml"/></Relationships>
</file>

<file path=ppt/slides/_rels/slide222.xml.rels><?xml version="1.0" encoding="UTF-8" standalone="yes"?>
<Relationships xmlns="http://schemas.openxmlformats.org/package/2006/relationships"><Relationship Id="rId2" Type="http://schemas.openxmlformats.org/officeDocument/2006/relationships/image" Target="../media/image432.png"/><Relationship Id="rId1" Type="http://schemas.openxmlformats.org/officeDocument/2006/relationships/slideLayout" Target="../slideLayouts/slideLayout12.xml"/></Relationships>
</file>

<file path=ppt/slides/_rels/slide223.xml.rels><?xml version="1.0" encoding="UTF-8" standalone="yes"?>
<Relationships xmlns="http://schemas.openxmlformats.org/package/2006/relationships"><Relationship Id="rId2" Type="http://schemas.openxmlformats.org/officeDocument/2006/relationships/image" Target="../media/image433.png"/><Relationship Id="rId1" Type="http://schemas.openxmlformats.org/officeDocument/2006/relationships/slideLayout" Target="../slideLayouts/slideLayout12.xml"/></Relationships>
</file>

<file path=ppt/slides/_rels/slide224.xml.rels><?xml version="1.0" encoding="UTF-8" standalone="yes"?>
<Relationships xmlns="http://schemas.openxmlformats.org/package/2006/relationships"><Relationship Id="rId2" Type="http://schemas.openxmlformats.org/officeDocument/2006/relationships/image" Target="../media/image434.png"/><Relationship Id="rId1" Type="http://schemas.openxmlformats.org/officeDocument/2006/relationships/slideLayout" Target="../slideLayouts/slideLayout12.xml"/></Relationships>
</file>

<file path=ppt/slides/_rels/slide225.xml.rels><?xml version="1.0" encoding="UTF-8" standalone="yes"?>
<Relationships xmlns="http://schemas.openxmlformats.org/package/2006/relationships"><Relationship Id="rId2" Type="http://schemas.openxmlformats.org/officeDocument/2006/relationships/image" Target="../media/image435.png"/><Relationship Id="rId1" Type="http://schemas.openxmlformats.org/officeDocument/2006/relationships/slideLayout" Target="../slideLayouts/slideLayout12.xml"/></Relationships>
</file>

<file path=ppt/slides/_rels/slide226.xml.rels><?xml version="1.0" encoding="UTF-8" standalone="yes"?>
<Relationships xmlns="http://schemas.openxmlformats.org/package/2006/relationships"><Relationship Id="rId2" Type="http://schemas.openxmlformats.org/officeDocument/2006/relationships/image" Target="../media/image436.png"/><Relationship Id="rId1" Type="http://schemas.openxmlformats.org/officeDocument/2006/relationships/slideLayout" Target="../slideLayouts/slideLayout12.xml"/></Relationships>
</file>

<file path=ppt/slides/_rels/slide227.xml.rels><?xml version="1.0" encoding="UTF-8" standalone="yes"?>
<Relationships xmlns="http://schemas.openxmlformats.org/package/2006/relationships"><Relationship Id="rId2" Type="http://schemas.openxmlformats.org/officeDocument/2006/relationships/image" Target="../media/image437.png"/><Relationship Id="rId1" Type="http://schemas.openxmlformats.org/officeDocument/2006/relationships/slideLayout" Target="../slideLayouts/slideLayout12.xml"/></Relationships>
</file>

<file path=ppt/slides/_rels/slide228.xml.rels><?xml version="1.0" encoding="UTF-8" standalone="yes"?>
<Relationships xmlns="http://schemas.openxmlformats.org/package/2006/relationships"><Relationship Id="rId2" Type="http://schemas.openxmlformats.org/officeDocument/2006/relationships/image" Target="../media/image438.png"/><Relationship Id="rId1" Type="http://schemas.openxmlformats.org/officeDocument/2006/relationships/slideLayout" Target="../slideLayouts/slideLayout12.xml"/></Relationships>
</file>

<file path=ppt/slides/_rels/slide229.xml.rels><?xml version="1.0" encoding="UTF-8" standalone="yes"?>
<Relationships xmlns="http://schemas.openxmlformats.org/package/2006/relationships"><Relationship Id="rId2" Type="http://schemas.openxmlformats.org/officeDocument/2006/relationships/image" Target="../media/image439.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0.xml.rels><?xml version="1.0" encoding="UTF-8" standalone="yes"?>
<Relationships xmlns="http://schemas.openxmlformats.org/package/2006/relationships"><Relationship Id="rId2" Type="http://schemas.openxmlformats.org/officeDocument/2006/relationships/image" Target="../media/image440.png"/><Relationship Id="rId1" Type="http://schemas.openxmlformats.org/officeDocument/2006/relationships/slideLayout" Target="../slideLayouts/slideLayout12.xml"/></Relationships>
</file>

<file path=ppt/slides/_rels/slide231.xml.rels><?xml version="1.0" encoding="UTF-8" standalone="yes"?>
<Relationships xmlns="http://schemas.openxmlformats.org/package/2006/relationships"><Relationship Id="rId3" Type="http://schemas.openxmlformats.org/officeDocument/2006/relationships/image" Target="../media/image441.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442.png"/></Relationships>
</file>

<file path=ppt/slides/_rels/slide232.xml.rels><?xml version="1.0" encoding="UTF-8" standalone="yes"?>
<Relationships xmlns="http://schemas.openxmlformats.org/package/2006/relationships"><Relationship Id="rId3" Type="http://schemas.openxmlformats.org/officeDocument/2006/relationships/image" Target="../media/image444.png"/><Relationship Id="rId2" Type="http://schemas.openxmlformats.org/officeDocument/2006/relationships/image" Target="../media/image443.png"/><Relationship Id="rId1" Type="http://schemas.openxmlformats.org/officeDocument/2006/relationships/slideLayout" Target="../slideLayouts/slideLayout1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4.xml.rels><?xml version="1.0" encoding="UTF-8" standalone="yes"?>
<Relationships xmlns="http://schemas.openxmlformats.org/package/2006/relationships"><Relationship Id="rId8" Type="http://schemas.openxmlformats.org/officeDocument/2006/relationships/image" Target="../media/image445.png"/><Relationship Id="rId3" Type="http://schemas.openxmlformats.org/officeDocument/2006/relationships/image" Target="../media/image4391.png"/><Relationship Id="rId7" Type="http://schemas.openxmlformats.org/officeDocument/2006/relationships/image" Target="../media/image4440.png"/><Relationship Id="rId2" Type="http://schemas.openxmlformats.org/officeDocument/2006/relationships/image" Target="../media/image4380.png"/><Relationship Id="rId1" Type="http://schemas.openxmlformats.org/officeDocument/2006/relationships/slideLayout" Target="../slideLayouts/slideLayout12.xml"/><Relationship Id="rId6" Type="http://schemas.openxmlformats.org/officeDocument/2006/relationships/image" Target="../media/image4430.png"/><Relationship Id="rId5" Type="http://schemas.openxmlformats.org/officeDocument/2006/relationships/image" Target="../media/image4411.png"/><Relationship Id="rId4" Type="http://schemas.openxmlformats.org/officeDocument/2006/relationships/image" Target="../media/image4401.png"/><Relationship Id="rId9" Type="http://schemas.openxmlformats.org/officeDocument/2006/relationships/image" Target="../media/image446.png"/></Relationships>
</file>

<file path=ppt/slides/_rels/slide235.xml.rels><?xml version="1.0" encoding="UTF-8" standalone="yes"?>
<Relationships xmlns="http://schemas.openxmlformats.org/package/2006/relationships"><Relationship Id="rId2" Type="http://schemas.openxmlformats.org/officeDocument/2006/relationships/image" Target="../media/image447.png"/><Relationship Id="rId1" Type="http://schemas.openxmlformats.org/officeDocument/2006/relationships/slideLayout" Target="../slideLayouts/slideLayout12.xml"/></Relationships>
</file>

<file path=ppt/slides/_rels/slide236.xml.rels><?xml version="1.0" encoding="UTF-8" standalone="yes"?>
<Relationships xmlns="http://schemas.openxmlformats.org/package/2006/relationships"><Relationship Id="rId3" Type="http://schemas.openxmlformats.org/officeDocument/2006/relationships/image" Target="../media/image449.png"/><Relationship Id="rId2" Type="http://schemas.openxmlformats.org/officeDocument/2006/relationships/image" Target="../media/image448.png"/><Relationship Id="rId1" Type="http://schemas.openxmlformats.org/officeDocument/2006/relationships/slideLayout" Target="../slideLayouts/slideLayout12.xml"/><Relationship Id="rId4" Type="http://schemas.openxmlformats.org/officeDocument/2006/relationships/image" Target="../media/image450.png"/></Relationships>
</file>

<file path=ppt/slides/_rels/slide237.xml.rels><?xml version="1.0" encoding="UTF-8" standalone="yes"?>
<Relationships xmlns="http://schemas.openxmlformats.org/package/2006/relationships"><Relationship Id="rId8" Type="http://schemas.openxmlformats.org/officeDocument/2006/relationships/image" Target="../media/image445.png"/><Relationship Id="rId3" Type="http://schemas.openxmlformats.org/officeDocument/2006/relationships/image" Target="../media/image4400.png"/><Relationship Id="rId7" Type="http://schemas.openxmlformats.org/officeDocument/2006/relationships/image" Target="../media/image4440.png"/><Relationship Id="rId2" Type="http://schemas.openxmlformats.org/officeDocument/2006/relationships/image" Target="../media/image4390.png"/><Relationship Id="rId1" Type="http://schemas.openxmlformats.org/officeDocument/2006/relationships/slideLayout" Target="../slideLayouts/slideLayout12.xml"/><Relationship Id="rId6" Type="http://schemas.openxmlformats.org/officeDocument/2006/relationships/image" Target="../media/image4430.png"/><Relationship Id="rId5" Type="http://schemas.openxmlformats.org/officeDocument/2006/relationships/image" Target="../media/image4420.png"/><Relationship Id="rId4" Type="http://schemas.openxmlformats.org/officeDocument/2006/relationships/image" Target="../media/image4410.png"/><Relationship Id="rId9" Type="http://schemas.openxmlformats.org/officeDocument/2006/relationships/image" Target="../media/image446.png"/></Relationships>
</file>

<file path=ppt/slides/_rels/slide23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451.png"/><Relationship Id="rId1" Type="http://schemas.openxmlformats.org/officeDocument/2006/relationships/slideLayout" Target="../slideLayouts/slideLayout12.xml"/></Relationships>
</file>

<file path=ppt/slides/_rels/slide23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52.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24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2.xml"/></Relationships>
</file>

<file path=ppt/slides/_rels/slide241.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453.png"/><Relationship Id="rId1" Type="http://schemas.openxmlformats.org/officeDocument/2006/relationships/slideLayout" Target="../slideLayouts/slideLayout12.xml"/></Relationships>
</file>

<file path=ppt/slides/_rels/slide24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12.xml"/><Relationship Id="rId5" Type="http://schemas.openxmlformats.org/officeDocument/2006/relationships/chart" Target="../charts/chart20.xml"/><Relationship Id="rId4" Type="http://schemas.openxmlformats.org/officeDocument/2006/relationships/chart" Target="../charts/chart19.xml"/></Relationships>
</file>

<file path=ppt/slides/_rels/slide243.xml.rels><?xml version="1.0" encoding="UTF-8" standalone="yes"?>
<Relationships xmlns="http://schemas.openxmlformats.org/package/2006/relationships"><Relationship Id="rId3" Type="http://schemas.openxmlformats.org/officeDocument/2006/relationships/image" Target="../media/image455.png"/><Relationship Id="rId2" Type="http://schemas.openxmlformats.org/officeDocument/2006/relationships/image" Target="../media/image454.png"/><Relationship Id="rId1" Type="http://schemas.openxmlformats.org/officeDocument/2006/relationships/slideLayout" Target="../slideLayouts/slideLayout12.xml"/><Relationship Id="rId5" Type="http://schemas.openxmlformats.org/officeDocument/2006/relationships/image" Target="../media/image457.png"/><Relationship Id="rId4" Type="http://schemas.openxmlformats.org/officeDocument/2006/relationships/image" Target="../media/image456.png"/></Relationships>
</file>

<file path=ppt/slides/_rels/slide244.xml.rels><?xml version="1.0" encoding="UTF-8" standalone="yes"?>
<Relationships xmlns="http://schemas.openxmlformats.org/package/2006/relationships"><Relationship Id="rId3" Type="http://schemas.openxmlformats.org/officeDocument/2006/relationships/image" Target="../media/image459.png"/><Relationship Id="rId2" Type="http://schemas.openxmlformats.org/officeDocument/2006/relationships/image" Target="../media/image458.png"/><Relationship Id="rId1" Type="http://schemas.openxmlformats.org/officeDocument/2006/relationships/slideLayout" Target="../slideLayouts/slideLayout12.xml"/><Relationship Id="rId5" Type="http://schemas.openxmlformats.org/officeDocument/2006/relationships/image" Target="../media/image461.png"/><Relationship Id="rId4" Type="http://schemas.openxmlformats.org/officeDocument/2006/relationships/image" Target="../media/image460.png"/></Relationships>
</file>

<file path=ppt/slides/_rels/slide245.xml.rels><?xml version="1.0" encoding="UTF-8" standalone="yes"?>
<Relationships xmlns="http://schemas.openxmlformats.org/package/2006/relationships"><Relationship Id="rId3" Type="http://schemas.openxmlformats.org/officeDocument/2006/relationships/image" Target="../media/image458.png"/><Relationship Id="rId2" Type="http://schemas.openxmlformats.org/officeDocument/2006/relationships/image" Target="../media/image462.png"/><Relationship Id="rId1" Type="http://schemas.openxmlformats.org/officeDocument/2006/relationships/slideLayout" Target="../slideLayouts/slideLayout12.xml"/><Relationship Id="rId5" Type="http://schemas.openxmlformats.org/officeDocument/2006/relationships/image" Target="../media/image463.png"/><Relationship Id="rId4" Type="http://schemas.openxmlformats.org/officeDocument/2006/relationships/image" Target="../media/image459.png"/></Relationships>
</file>

<file path=ppt/slides/_rels/slide246.xml.rels><?xml version="1.0" encoding="UTF-8" standalone="yes"?>
<Relationships xmlns="http://schemas.openxmlformats.org/package/2006/relationships"><Relationship Id="rId3" Type="http://schemas.openxmlformats.org/officeDocument/2006/relationships/image" Target="../media/image465.png"/><Relationship Id="rId2" Type="http://schemas.openxmlformats.org/officeDocument/2006/relationships/image" Target="../media/image464.png"/><Relationship Id="rId1" Type="http://schemas.openxmlformats.org/officeDocument/2006/relationships/slideLayout" Target="../slideLayouts/slideLayout12.xml"/></Relationships>
</file>

<file path=ppt/slides/_rels/slide247.xml.rels><?xml version="1.0" encoding="UTF-8" standalone="yes"?>
<Relationships xmlns="http://schemas.openxmlformats.org/package/2006/relationships"><Relationship Id="rId3" Type="http://schemas.openxmlformats.org/officeDocument/2006/relationships/image" Target="../media/image457.png"/><Relationship Id="rId2" Type="http://schemas.openxmlformats.org/officeDocument/2006/relationships/image" Target="../media/image466.png"/><Relationship Id="rId1" Type="http://schemas.openxmlformats.org/officeDocument/2006/relationships/slideLayout" Target="../slideLayouts/slideLayout12.xml"/><Relationship Id="rId4" Type="http://schemas.openxmlformats.org/officeDocument/2006/relationships/image" Target="../media/image467.png"/></Relationships>
</file>

<file path=ppt/slides/_rels/slide248.xml.rels><?xml version="1.0" encoding="UTF-8" standalone="yes"?>
<Relationships xmlns="http://schemas.openxmlformats.org/package/2006/relationships"><Relationship Id="rId3" Type="http://schemas.openxmlformats.org/officeDocument/2006/relationships/image" Target="../media/image469.png"/><Relationship Id="rId2" Type="http://schemas.openxmlformats.org/officeDocument/2006/relationships/image" Target="../media/image468.png"/><Relationship Id="rId1" Type="http://schemas.openxmlformats.org/officeDocument/2006/relationships/slideLayout" Target="../slideLayouts/slideLayout12.xml"/></Relationships>
</file>

<file path=ppt/slides/_rels/slide249.xml.rels><?xml version="1.0" encoding="UTF-8" standalone="yes"?>
<Relationships xmlns="http://schemas.openxmlformats.org/package/2006/relationships"><Relationship Id="rId3" Type="http://schemas.openxmlformats.org/officeDocument/2006/relationships/image" Target="../media/image470.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472.png"/><Relationship Id="rId4" Type="http://schemas.openxmlformats.org/officeDocument/2006/relationships/image" Target="../media/image471.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250.xml.rels><?xml version="1.0" encoding="UTF-8" standalone="yes"?>
<Relationships xmlns="http://schemas.openxmlformats.org/package/2006/relationships"><Relationship Id="rId3" Type="http://schemas.openxmlformats.org/officeDocument/2006/relationships/image" Target="../media/image474.png"/><Relationship Id="rId2" Type="http://schemas.openxmlformats.org/officeDocument/2006/relationships/image" Target="../media/image473.png"/><Relationship Id="rId1" Type="http://schemas.openxmlformats.org/officeDocument/2006/relationships/slideLayout" Target="../slideLayouts/slideLayout12.xml"/></Relationships>
</file>

<file path=ppt/slides/_rels/slide251.xml.rels><?xml version="1.0" encoding="UTF-8" standalone="yes"?>
<Relationships xmlns="http://schemas.openxmlformats.org/package/2006/relationships"><Relationship Id="rId3" Type="http://schemas.openxmlformats.org/officeDocument/2006/relationships/image" Target="../media/image476.png"/><Relationship Id="rId2" Type="http://schemas.openxmlformats.org/officeDocument/2006/relationships/image" Target="../media/image475.png"/><Relationship Id="rId1" Type="http://schemas.openxmlformats.org/officeDocument/2006/relationships/slideLayout" Target="../slideLayouts/slideLayout12.xml"/><Relationship Id="rId4" Type="http://schemas.openxmlformats.org/officeDocument/2006/relationships/image" Target="../media/image477.png"/></Relationships>
</file>

<file path=ppt/slides/_rels/slide252.xml.rels><?xml version="1.0" encoding="UTF-8" standalone="yes"?>
<Relationships xmlns="http://schemas.openxmlformats.org/package/2006/relationships"><Relationship Id="rId2" Type="http://schemas.openxmlformats.org/officeDocument/2006/relationships/image" Target="../media/image478.png"/><Relationship Id="rId1" Type="http://schemas.openxmlformats.org/officeDocument/2006/relationships/slideLayout" Target="../slideLayouts/slideLayout12.xml"/></Relationships>
</file>

<file path=ppt/slides/_rels/slide253.xml.rels><?xml version="1.0" encoding="UTF-8" standalone="yes"?>
<Relationships xmlns="http://schemas.openxmlformats.org/package/2006/relationships"><Relationship Id="rId2" Type="http://schemas.openxmlformats.org/officeDocument/2006/relationships/image" Target="../media/image479.png"/><Relationship Id="rId1" Type="http://schemas.openxmlformats.org/officeDocument/2006/relationships/slideLayout" Target="../slideLayouts/slideLayout12.xml"/></Relationships>
</file>

<file path=ppt/slides/_rels/slide254.xml.rels><?xml version="1.0" encoding="UTF-8" standalone="yes"?>
<Relationships xmlns="http://schemas.openxmlformats.org/package/2006/relationships"><Relationship Id="rId2" Type="http://schemas.openxmlformats.org/officeDocument/2006/relationships/image" Target="../media/image480.png"/><Relationship Id="rId1" Type="http://schemas.openxmlformats.org/officeDocument/2006/relationships/slideLayout" Target="../slideLayouts/slideLayout12.xml"/></Relationships>
</file>

<file path=ppt/slides/_rels/slide255.xml.rels><?xml version="1.0" encoding="UTF-8" standalone="yes"?>
<Relationships xmlns="http://schemas.openxmlformats.org/package/2006/relationships"><Relationship Id="rId3" Type="http://schemas.openxmlformats.org/officeDocument/2006/relationships/image" Target="../media/image482.png"/><Relationship Id="rId2" Type="http://schemas.openxmlformats.org/officeDocument/2006/relationships/image" Target="../media/image481.png"/><Relationship Id="rId1" Type="http://schemas.openxmlformats.org/officeDocument/2006/relationships/slideLayout" Target="../slideLayouts/slideLayout12.xml"/></Relationships>
</file>

<file path=ppt/slides/_rels/slide256.xml.rels><?xml version="1.0" encoding="UTF-8" standalone="yes"?>
<Relationships xmlns="http://schemas.openxmlformats.org/package/2006/relationships"><Relationship Id="rId3" Type="http://schemas.openxmlformats.org/officeDocument/2006/relationships/image" Target="../media/image484.png"/><Relationship Id="rId2" Type="http://schemas.openxmlformats.org/officeDocument/2006/relationships/image" Target="../media/image483.png"/><Relationship Id="rId1" Type="http://schemas.openxmlformats.org/officeDocument/2006/relationships/slideLayout" Target="../slideLayouts/slideLayout12.xml"/></Relationships>
</file>

<file path=ppt/slides/_rels/slide257.xml.rels><?xml version="1.0" encoding="UTF-8" standalone="yes"?>
<Relationships xmlns="http://schemas.openxmlformats.org/package/2006/relationships"><Relationship Id="rId2" Type="http://schemas.openxmlformats.org/officeDocument/2006/relationships/image" Target="../media/image485.png"/><Relationship Id="rId1" Type="http://schemas.openxmlformats.org/officeDocument/2006/relationships/slideLayout" Target="../slideLayouts/slideLayout12.xml"/></Relationships>
</file>

<file path=ppt/slides/_rels/slide258.xml.rels><?xml version="1.0" encoding="UTF-8" standalone="yes"?>
<Relationships xmlns="http://schemas.openxmlformats.org/package/2006/relationships"><Relationship Id="rId2" Type="http://schemas.openxmlformats.org/officeDocument/2006/relationships/image" Target="../media/image486.png"/><Relationship Id="rId1" Type="http://schemas.openxmlformats.org/officeDocument/2006/relationships/slideLayout" Target="../slideLayouts/slideLayout12.xml"/></Relationships>
</file>

<file path=ppt/slides/_rels/slide259.xml.rels><?xml version="1.0" encoding="UTF-8" standalone="yes"?>
<Relationships xmlns="http://schemas.openxmlformats.org/package/2006/relationships"><Relationship Id="rId2" Type="http://schemas.openxmlformats.org/officeDocument/2006/relationships/image" Target="../media/image484.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260.xml.rels><?xml version="1.0" encoding="UTF-8" standalone="yes"?>
<Relationships xmlns="http://schemas.openxmlformats.org/package/2006/relationships"><Relationship Id="rId2" Type="http://schemas.openxmlformats.org/officeDocument/2006/relationships/image" Target="../media/image487.png"/><Relationship Id="rId1" Type="http://schemas.openxmlformats.org/officeDocument/2006/relationships/slideLayout" Target="../slideLayouts/slideLayout12.xml"/></Relationships>
</file>

<file path=ppt/slides/_rels/slide261.xml.rels><?xml version="1.0" encoding="UTF-8" standalone="yes"?>
<Relationships xmlns="http://schemas.openxmlformats.org/package/2006/relationships"><Relationship Id="rId3" Type="http://schemas.openxmlformats.org/officeDocument/2006/relationships/image" Target="../media/image489.png"/><Relationship Id="rId2" Type="http://schemas.openxmlformats.org/officeDocument/2006/relationships/image" Target="../media/image488.png"/><Relationship Id="rId1" Type="http://schemas.openxmlformats.org/officeDocument/2006/relationships/slideLayout" Target="../slideLayouts/slideLayout12.xml"/><Relationship Id="rId5" Type="http://schemas.openxmlformats.org/officeDocument/2006/relationships/image" Target="../media/image491.png"/><Relationship Id="rId4" Type="http://schemas.openxmlformats.org/officeDocument/2006/relationships/image" Target="../media/image490.png"/></Relationships>
</file>

<file path=ppt/slides/_rels/slide262.xml.rels><?xml version="1.0" encoding="UTF-8" standalone="yes"?>
<Relationships xmlns="http://schemas.openxmlformats.org/package/2006/relationships"><Relationship Id="rId2" Type="http://schemas.openxmlformats.org/officeDocument/2006/relationships/image" Target="../media/image492.png"/><Relationship Id="rId1" Type="http://schemas.openxmlformats.org/officeDocument/2006/relationships/slideLayout" Target="../slideLayouts/slideLayout12.xml"/></Relationships>
</file>

<file path=ppt/slides/_rels/slide263.xml.rels><?xml version="1.0" encoding="UTF-8" standalone="yes"?>
<Relationships xmlns="http://schemas.openxmlformats.org/package/2006/relationships"><Relationship Id="rId2" Type="http://schemas.openxmlformats.org/officeDocument/2006/relationships/image" Target="../media/image493.png"/><Relationship Id="rId1" Type="http://schemas.openxmlformats.org/officeDocument/2006/relationships/slideLayout" Target="../slideLayouts/slideLayout12.xml"/></Relationships>
</file>

<file path=ppt/slides/_rels/slide264.xml.rels><?xml version="1.0" encoding="UTF-8" standalone="yes"?>
<Relationships xmlns="http://schemas.openxmlformats.org/package/2006/relationships"><Relationship Id="rId2" Type="http://schemas.openxmlformats.org/officeDocument/2006/relationships/image" Target="../media/image494.png"/><Relationship Id="rId1" Type="http://schemas.openxmlformats.org/officeDocument/2006/relationships/slideLayout" Target="../slideLayouts/slideLayout12.xml"/></Relationships>
</file>

<file path=ppt/slides/_rels/slide265.xml.rels><?xml version="1.0" encoding="UTF-8" standalone="yes"?>
<Relationships xmlns="http://schemas.openxmlformats.org/package/2006/relationships"><Relationship Id="rId3" Type="http://schemas.openxmlformats.org/officeDocument/2006/relationships/image" Target="../media/image496.png"/><Relationship Id="rId2" Type="http://schemas.openxmlformats.org/officeDocument/2006/relationships/image" Target="../media/image495.png"/><Relationship Id="rId1" Type="http://schemas.openxmlformats.org/officeDocument/2006/relationships/slideLayout" Target="../slideLayouts/slideLayout12.xml"/><Relationship Id="rId5" Type="http://schemas.openxmlformats.org/officeDocument/2006/relationships/image" Target="../media/image498.png"/><Relationship Id="rId4" Type="http://schemas.openxmlformats.org/officeDocument/2006/relationships/image" Target="../media/image497.png"/></Relationships>
</file>

<file path=ppt/slides/_rels/slide266.xml.rels><?xml version="1.0" encoding="UTF-8" standalone="yes"?>
<Relationships xmlns="http://schemas.openxmlformats.org/package/2006/relationships"><Relationship Id="rId8" Type="http://schemas.openxmlformats.org/officeDocument/2006/relationships/image" Target="../media/image505.png"/><Relationship Id="rId3" Type="http://schemas.openxmlformats.org/officeDocument/2006/relationships/image" Target="../media/image500.png"/><Relationship Id="rId7" Type="http://schemas.openxmlformats.org/officeDocument/2006/relationships/image" Target="../media/image504.png"/><Relationship Id="rId2" Type="http://schemas.openxmlformats.org/officeDocument/2006/relationships/image" Target="../media/image499.png"/><Relationship Id="rId1" Type="http://schemas.openxmlformats.org/officeDocument/2006/relationships/slideLayout" Target="../slideLayouts/slideLayout12.xml"/><Relationship Id="rId6" Type="http://schemas.openxmlformats.org/officeDocument/2006/relationships/image" Target="../media/image503.png"/><Relationship Id="rId5" Type="http://schemas.openxmlformats.org/officeDocument/2006/relationships/image" Target="../media/image502.png"/><Relationship Id="rId4" Type="http://schemas.openxmlformats.org/officeDocument/2006/relationships/image" Target="../media/image501.png"/><Relationship Id="rId9" Type="http://schemas.openxmlformats.org/officeDocument/2006/relationships/image" Target="../media/image506.png"/></Relationships>
</file>

<file path=ppt/slides/_rels/slide267.xml.rels><?xml version="1.0" encoding="UTF-8" standalone="yes"?>
<Relationships xmlns="http://schemas.openxmlformats.org/package/2006/relationships"><Relationship Id="rId3" Type="http://schemas.openxmlformats.org/officeDocument/2006/relationships/image" Target="../media/image507.png"/><Relationship Id="rId2" Type="http://schemas.openxmlformats.org/officeDocument/2006/relationships/image" Target="../media/image506.png"/><Relationship Id="rId1" Type="http://schemas.openxmlformats.org/officeDocument/2006/relationships/slideLayout" Target="../slideLayouts/slideLayout12.xml"/><Relationship Id="rId5" Type="http://schemas.openxmlformats.org/officeDocument/2006/relationships/image" Target="../media/image509.png"/><Relationship Id="rId4" Type="http://schemas.openxmlformats.org/officeDocument/2006/relationships/image" Target="../media/image508.png"/></Relationships>
</file>

<file path=ppt/slides/_rels/slide268.xml.rels><?xml version="1.0" encoding="UTF-8" standalone="yes"?>
<Relationships xmlns="http://schemas.openxmlformats.org/package/2006/relationships"><Relationship Id="rId3" Type="http://schemas.openxmlformats.org/officeDocument/2006/relationships/image" Target="../media/image511.png"/><Relationship Id="rId2" Type="http://schemas.openxmlformats.org/officeDocument/2006/relationships/image" Target="../media/image510.png"/><Relationship Id="rId1" Type="http://schemas.openxmlformats.org/officeDocument/2006/relationships/slideLayout" Target="../slideLayouts/slideLayout12.xml"/><Relationship Id="rId5" Type="http://schemas.openxmlformats.org/officeDocument/2006/relationships/image" Target="../media/image513.png"/><Relationship Id="rId4" Type="http://schemas.openxmlformats.org/officeDocument/2006/relationships/image" Target="../media/image512.png"/></Relationships>
</file>

<file path=ppt/slides/_rels/slide269.xml.rels><?xml version="1.0" encoding="UTF-8" standalone="yes"?>
<Relationships xmlns="http://schemas.openxmlformats.org/package/2006/relationships"><Relationship Id="rId3" Type="http://schemas.openxmlformats.org/officeDocument/2006/relationships/image" Target="../media/image513.png"/><Relationship Id="rId2" Type="http://schemas.openxmlformats.org/officeDocument/2006/relationships/image" Target="../media/image512.png"/><Relationship Id="rId1" Type="http://schemas.openxmlformats.org/officeDocument/2006/relationships/slideLayout" Target="../slideLayouts/slideLayout12.xml"/><Relationship Id="rId5" Type="http://schemas.openxmlformats.org/officeDocument/2006/relationships/image" Target="../media/image515.png"/><Relationship Id="rId4" Type="http://schemas.openxmlformats.org/officeDocument/2006/relationships/image" Target="../media/image514.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2.xml"/><Relationship Id="rId5" Type="http://schemas.openxmlformats.org/officeDocument/2006/relationships/image" Target="../media/image45.png"/><Relationship Id="rId4" Type="http://schemas.openxmlformats.org/officeDocument/2006/relationships/image" Target="../media/image44.png"/></Relationships>
</file>

<file path=ppt/slides/_rels/slide270.xml.rels><?xml version="1.0" encoding="UTF-8" standalone="yes"?>
<Relationships xmlns="http://schemas.openxmlformats.org/package/2006/relationships"><Relationship Id="rId3" Type="http://schemas.openxmlformats.org/officeDocument/2006/relationships/image" Target="../media/image517.png"/><Relationship Id="rId2" Type="http://schemas.openxmlformats.org/officeDocument/2006/relationships/image" Target="../media/image516.png"/><Relationship Id="rId1" Type="http://schemas.openxmlformats.org/officeDocument/2006/relationships/slideLayout" Target="../slideLayouts/slideLayout12.xml"/><Relationship Id="rId5" Type="http://schemas.openxmlformats.org/officeDocument/2006/relationships/image" Target="../media/image519.png"/><Relationship Id="rId4" Type="http://schemas.openxmlformats.org/officeDocument/2006/relationships/image" Target="../media/image518.png"/></Relationships>
</file>

<file path=ppt/slides/_rels/slide271.xml.rels><?xml version="1.0" encoding="UTF-8" standalone="yes"?>
<Relationships xmlns="http://schemas.openxmlformats.org/package/2006/relationships"><Relationship Id="rId3" Type="http://schemas.openxmlformats.org/officeDocument/2006/relationships/image" Target="../media/image521.png"/><Relationship Id="rId2" Type="http://schemas.openxmlformats.org/officeDocument/2006/relationships/image" Target="../media/image520.png"/><Relationship Id="rId1" Type="http://schemas.openxmlformats.org/officeDocument/2006/relationships/slideLayout" Target="../slideLayouts/slideLayout12.xml"/><Relationship Id="rId5" Type="http://schemas.openxmlformats.org/officeDocument/2006/relationships/image" Target="../media/image523.png"/><Relationship Id="rId4" Type="http://schemas.openxmlformats.org/officeDocument/2006/relationships/image" Target="../media/image522.png"/></Relationships>
</file>

<file path=ppt/slides/_rels/slide272.xml.rels><?xml version="1.0" encoding="UTF-8" standalone="yes"?>
<Relationships xmlns="http://schemas.openxmlformats.org/package/2006/relationships"><Relationship Id="rId3" Type="http://schemas.openxmlformats.org/officeDocument/2006/relationships/image" Target="../media/image525.png"/><Relationship Id="rId2" Type="http://schemas.openxmlformats.org/officeDocument/2006/relationships/image" Target="../media/image524.png"/><Relationship Id="rId1" Type="http://schemas.openxmlformats.org/officeDocument/2006/relationships/slideLayout" Target="../slideLayouts/slideLayout12.xml"/><Relationship Id="rId5" Type="http://schemas.openxmlformats.org/officeDocument/2006/relationships/image" Target="../media/image522.png"/><Relationship Id="rId4" Type="http://schemas.openxmlformats.org/officeDocument/2006/relationships/image" Target="../media/image521.png"/></Relationships>
</file>

<file path=ppt/slides/_rels/slide273.xml.rels><?xml version="1.0" encoding="UTF-8" standalone="yes"?>
<Relationships xmlns="http://schemas.openxmlformats.org/package/2006/relationships"><Relationship Id="rId3" Type="http://schemas.openxmlformats.org/officeDocument/2006/relationships/image" Target="../media/image522.png"/><Relationship Id="rId2" Type="http://schemas.openxmlformats.org/officeDocument/2006/relationships/image" Target="../media/image526.png"/><Relationship Id="rId1" Type="http://schemas.openxmlformats.org/officeDocument/2006/relationships/slideLayout" Target="../slideLayouts/slideLayout12.xml"/><Relationship Id="rId5" Type="http://schemas.openxmlformats.org/officeDocument/2006/relationships/image" Target="../media/image528.png"/><Relationship Id="rId4" Type="http://schemas.openxmlformats.org/officeDocument/2006/relationships/image" Target="../media/image527.png"/></Relationships>
</file>

<file path=ppt/slides/_rels/slide274.xml.rels><?xml version="1.0" encoding="UTF-8" standalone="yes"?>
<Relationships xmlns="http://schemas.openxmlformats.org/package/2006/relationships"><Relationship Id="rId3" Type="http://schemas.openxmlformats.org/officeDocument/2006/relationships/image" Target="../media/image530.png"/><Relationship Id="rId2" Type="http://schemas.openxmlformats.org/officeDocument/2006/relationships/image" Target="../media/image529.png"/><Relationship Id="rId1" Type="http://schemas.openxmlformats.org/officeDocument/2006/relationships/slideLayout" Target="../slideLayouts/slideLayout12.xml"/><Relationship Id="rId5" Type="http://schemas.openxmlformats.org/officeDocument/2006/relationships/image" Target="../media/image532.png"/><Relationship Id="rId4" Type="http://schemas.openxmlformats.org/officeDocument/2006/relationships/image" Target="../media/image531.png"/></Relationships>
</file>

<file path=ppt/slides/_rels/slide275.xml.rels><?xml version="1.0" encoding="UTF-8" standalone="yes"?>
<Relationships xmlns="http://schemas.openxmlformats.org/package/2006/relationships"><Relationship Id="rId3" Type="http://schemas.openxmlformats.org/officeDocument/2006/relationships/image" Target="../media/image534.png"/><Relationship Id="rId2" Type="http://schemas.openxmlformats.org/officeDocument/2006/relationships/image" Target="../media/image533.png"/><Relationship Id="rId1" Type="http://schemas.openxmlformats.org/officeDocument/2006/relationships/slideLayout" Target="../slideLayouts/slideLayout12.xml"/><Relationship Id="rId5" Type="http://schemas.openxmlformats.org/officeDocument/2006/relationships/image" Target="../media/image536.png"/><Relationship Id="rId4" Type="http://schemas.openxmlformats.org/officeDocument/2006/relationships/image" Target="../media/image535.png"/></Relationships>
</file>

<file path=ppt/slides/_rels/slide276.xml.rels><?xml version="1.0" encoding="UTF-8" standalone="yes"?>
<Relationships xmlns="http://schemas.openxmlformats.org/package/2006/relationships"><Relationship Id="rId3" Type="http://schemas.openxmlformats.org/officeDocument/2006/relationships/image" Target="../media/image534.png"/><Relationship Id="rId2" Type="http://schemas.openxmlformats.org/officeDocument/2006/relationships/image" Target="../media/image537.png"/><Relationship Id="rId1" Type="http://schemas.openxmlformats.org/officeDocument/2006/relationships/slideLayout" Target="../slideLayouts/slideLayout12.xml"/><Relationship Id="rId6" Type="http://schemas.openxmlformats.org/officeDocument/2006/relationships/image" Target="../media/image540.png"/><Relationship Id="rId5" Type="http://schemas.openxmlformats.org/officeDocument/2006/relationships/image" Target="../media/image539.png"/><Relationship Id="rId4" Type="http://schemas.openxmlformats.org/officeDocument/2006/relationships/image" Target="../media/image538.png"/></Relationships>
</file>

<file path=ppt/slides/_rels/slide277.xml.rels><?xml version="1.0" encoding="UTF-8" standalone="yes"?>
<Relationships xmlns="http://schemas.openxmlformats.org/package/2006/relationships"><Relationship Id="rId3" Type="http://schemas.openxmlformats.org/officeDocument/2006/relationships/image" Target="../media/image542.png"/><Relationship Id="rId2" Type="http://schemas.openxmlformats.org/officeDocument/2006/relationships/image" Target="../media/image541.png"/><Relationship Id="rId1" Type="http://schemas.openxmlformats.org/officeDocument/2006/relationships/slideLayout" Target="../slideLayouts/slideLayout12.xml"/></Relationships>
</file>

<file path=ppt/slides/_rels/slide278.xml.rels><?xml version="1.0" encoding="UTF-8" standalone="yes"?>
<Relationships xmlns="http://schemas.openxmlformats.org/package/2006/relationships"><Relationship Id="rId3" Type="http://schemas.openxmlformats.org/officeDocument/2006/relationships/image" Target="../media/image544.png"/><Relationship Id="rId2" Type="http://schemas.openxmlformats.org/officeDocument/2006/relationships/image" Target="../media/image543.png"/><Relationship Id="rId1" Type="http://schemas.openxmlformats.org/officeDocument/2006/relationships/slideLayout" Target="../slideLayouts/slideLayout12.xml"/><Relationship Id="rId6" Type="http://schemas.openxmlformats.org/officeDocument/2006/relationships/image" Target="../media/image547.png"/><Relationship Id="rId5" Type="http://schemas.openxmlformats.org/officeDocument/2006/relationships/image" Target="../media/image546.png"/><Relationship Id="rId4" Type="http://schemas.openxmlformats.org/officeDocument/2006/relationships/image" Target="../media/image545.png"/></Relationships>
</file>

<file path=ppt/slides/_rels/slide279.xml.rels><?xml version="1.0" encoding="UTF-8" standalone="yes"?>
<Relationships xmlns="http://schemas.openxmlformats.org/package/2006/relationships"><Relationship Id="rId2" Type="http://schemas.openxmlformats.org/officeDocument/2006/relationships/image" Target="../media/image548.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2.xml"/><Relationship Id="rId4" Type="http://schemas.openxmlformats.org/officeDocument/2006/relationships/image" Target="../media/image48.png"/></Relationships>
</file>

<file path=ppt/slides/_rels/slide280.xml.rels><?xml version="1.0" encoding="UTF-8" standalone="yes"?>
<Relationships xmlns="http://schemas.openxmlformats.org/package/2006/relationships"><Relationship Id="rId2" Type="http://schemas.openxmlformats.org/officeDocument/2006/relationships/image" Target="../media/image549.png"/><Relationship Id="rId1" Type="http://schemas.openxmlformats.org/officeDocument/2006/relationships/slideLayout" Target="../slideLayouts/slideLayout12.xml"/></Relationships>
</file>

<file path=ppt/slides/_rels/slide281.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12.xml"/></Relationships>
</file>

<file path=ppt/slides/_rels/slide282.xml.rels><?xml version="1.0" encoding="UTF-8" standalone="yes"?>
<Relationships xmlns="http://schemas.openxmlformats.org/package/2006/relationships"><Relationship Id="rId3" Type="http://schemas.openxmlformats.org/officeDocument/2006/relationships/image" Target="../media/image551.png"/><Relationship Id="rId2" Type="http://schemas.openxmlformats.org/officeDocument/2006/relationships/image" Target="../media/image550.png"/><Relationship Id="rId1" Type="http://schemas.openxmlformats.org/officeDocument/2006/relationships/slideLayout" Target="../slideLayouts/slideLayout12.xml"/></Relationships>
</file>

<file path=ppt/slides/_rels/slide283.xml.rels><?xml version="1.0" encoding="UTF-8" standalone="yes"?>
<Relationships xmlns="http://schemas.openxmlformats.org/package/2006/relationships"><Relationship Id="rId3" Type="http://schemas.openxmlformats.org/officeDocument/2006/relationships/image" Target="../media/image553.png"/><Relationship Id="rId2" Type="http://schemas.openxmlformats.org/officeDocument/2006/relationships/image" Target="../media/image552.png"/><Relationship Id="rId1" Type="http://schemas.openxmlformats.org/officeDocument/2006/relationships/slideLayout" Target="../slideLayouts/slideLayout12.xml"/></Relationships>
</file>

<file path=ppt/slides/_rels/slide284.xml.rels><?xml version="1.0" encoding="UTF-8" standalone="yes"?>
<Relationships xmlns="http://schemas.openxmlformats.org/package/2006/relationships"><Relationship Id="rId3" Type="http://schemas.openxmlformats.org/officeDocument/2006/relationships/image" Target="../media/image55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5.xml.rels><?xml version="1.0" encoding="UTF-8" standalone="yes"?>
<Relationships xmlns="http://schemas.openxmlformats.org/package/2006/relationships"><Relationship Id="rId2" Type="http://schemas.openxmlformats.org/officeDocument/2006/relationships/image" Target="../media/image555.png"/><Relationship Id="rId1" Type="http://schemas.openxmlformats.org/officeDocument/2006/relationships/slideLayout" Target="../slideLayouts/slideLayout12.xml"/></Relationships>
</file>

<file path=ppt/slides/_rels/slide286.xml.rels><?xml version="1.0" encoding="UTF-8" standalone="yes"?>
<Relationships xmlns="http://schemas.openxmlformats.org/package/2006/relationships"><Relationship Id="rId3" Type="http://schemas.openxmlformats.org/officeDocument/2006/relationships/image" Target="../media/image556.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7.xml.rels><?xml version="1.0" encoding="UTF-8" standalone="yes"?>
<Relationships xmlns="http://schemas.openxmlformats.org/package/2006/relationships"><Relationship Id="rId3" Type="http://schemas.openxmlformats.org/officeDocument/2006/relationships/image" Target="../media/image557.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 Id="rId4" Type="http://schemas.openxmlformats.org/officeDocument/2006/relationships/hyperlink" Target="https://root.cern.ch/doc/master/classTF1.html" TargetMode="Externa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2.xml.rels><?xml version="1.0" encoding="UTF-8" standalone="yes"?>
<Relationships xmlns="http://schemas.openxmlformats.org/package/2006/relationships"><Relationship Id="rId2" Type="http://schemas.openxmlformats.org/officeDocument/2006/relationships/image" Target="../media/image558.png"/><Relationship Id="rId1" Type="http://schemas.openxmlformats.org/officeDocument/2006/relationships/slideLayout" Target="../slideLayouts/slideLayout12.xml"/></Relationships>
</file>

<file path=ppt/slides/_rels/slide293.xml.rels><?xml version="1.0" encoding="UTF-8" standalone="yes"?>
<Relationships xmlns="http://schemas.openxmlformats.org/package/2006/relationships"><Relationship Id="rId2" Type="http://schemas.openxmlformats.org/officeDocument/2006/relationships/image" Target="../media/image559.png"/><Relationship Id="rId1" Type="http://schemas.openxmlformats.org/officeDocument/2006/relationships/slideLayout" Target="../slideLayouts/slideLayout12.xml"/></Relationships>
</file>

<file path=ppt/slides/_rels/slide294.xml.rels><?xml version="1.0" encoding="UTF-8" standalone="yes"?>
<Relationships xmlns="http://schemas.openxmlformats.org/package/2006/relationships"><Relationship Id="rId2" Type="http://schemas.openxmlformats.org/officeDocument/2006/relationships/image" Target="../media/image560.png"/><Relationship Id="rId1" Type="http://schemas.openxmlformats.org/officeDocument/2006/relationships/slideLayout" Target="../slideLayouts/slideLayout12.xml"/></Relationships>
</file>

<file path=ppt/slides/_rels/slide295.xml.rels><?xml version="1.0" encoding="UTF-8" standalone="yes"?>
<Relationships xmlns="http://schemas.openxmlformats.org/package/2006/relationships"><Relationship Id="rId2" Type="http://schemas.openxmlformats.org/officeDocument/2006/relationships/image" Target="../media/image561.png"/><Relationship Id="rId1" Type="http://schemas.openxmlformats.org/officeDocument/2006/relationships/slideLayout" Target="../slideLayouts/slideLayout12.xml"/></Relationships>
</file>

<file path=ppt/slides/_rels/slide296.xml.rels><?xml version="1.0" encoding="UTF-8" standalone="yes"?>
<Relationships xmlns="http://schemas.openxmlformats.org/package/2006/relationships"><Relationship Id="rId3" Type="http://schemas.openxmlformats.org/officeDocument/2006/relationships/image" Target="../media/image562.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297.xml.rels><?xml version="1.0" encoding="UTF-8" standalone="yes"?>
<Relationships xmlns="http://schemas.openxmlformats.org/package/2006/relationships"><Relationship Id="rId3" Type="http://schemas.openxmlformats.org/officeDocument/2006/relationships/image" Target="../media/image563.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298.xml.rels><?xml version="1.0" encoding="UTF-8" standalone="yes"?>
<Relationships xmlns="http://schemas.openxmlformats.org/package/2006/relationships"><Relationship Id="rId2" Type="http://schemas.openxmlformats.org/officeDocument/2006/relationships/image" Target="../media/image564.png"/><Relationship Id="rId1" Type="http://schemas.openxmlformats.org/officeDocument/2006/relationships/slideLayout" Target="../slideLayouts/slideLayout12.xml"/></Relationships>
</file>

<file path=ppt/slides/_rels/slide299.xml.rels><?xml version="1.0" encoding="UTF-8" standalone="yes"?>
<Relationships xmlns="http://schemas.openxmlformats.org/package/2006/relationships"><Relationship Id="rId2" Type="http://schemas.openxmlformats.org/officeDocument/2006/relationships/image" Target="../media/image56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300.xml.rels><?xml version="1.0" encoding="UTF-8" standalone="yes"?>
<Relationships xmlns="http://schemas.openxmlformats.org/package/2006/relationships"><Relationship Id="rId2" Type="http://schemas.openxmlformats.org/officeDocument/2006/relationships/image" Target="../media/image566.png"/><Relationship Id="rId1" Type="http://schemas.openxmlformats.org/officeDocument/2006/relationships/slideLayout" Target="../slideLayouts/slideLayout12.xml"/></Relationships>
</file>

<file path=ppt/slides/_rels/slide301.xml.rels><?xml version="1.0" encoding="UTF-8" standalone="yes"?>
<Relationships xmlns="http://schemas.openxmlformats.org/package/2006/relationships"><Relationship Id="rId3" Type="http://schemas.openxmlformats.org/officeDocument/2006/relationships/image" Target="../media/image567.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02.xml.rels><?xml version="1.0" encoding="UTF-8" standalone="yes"?>
<Relationships xmlns="http://schemas.openxmlformats.org/package/2006/relationships"><Relationship Id="rId3" Type="http://schemas.openxmlformats.org/officeDocument/2006/relationships/image" Target="../media/image568.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03.xml.rels><?xml version="1.0" encoding="UTF-8" standalone="yes"?>
<Relationships xmlns="http://schemas.openxmlformats.org/package/2006/relationships"><Relationship Id="rId2" Type="http://schemas.openxmlformats.org/officeDocument/2006/relationships/image" Target="../media/image569.png"/><Relationship Id="rId1" Type="http://schemas.openxmlformats.org/officeDocument/2006/relationships/slideLayout" Target="../slideLayouts/slideLayout12.xml"/></Relationships>
</file>

<file path=ppt/slides/_rels/slide304.xml.rels><?xml version="1.0" encoding="UTF-8" standalone="yes"?>
<Relationships xmlns="http://schemas.openxmlformats.org/package/2006/relationships"><Relationship Id="rId2" Type="http://schemas.openxmlformats.org/officeDocument/2006/relationships/image" Target="../media/image570.png"/><Relationship Id="rId1" Type="http://schemas.openxmlformats.org/officeDocument/2006/relationships/slideLayout" Target="../slideLayouts/slideLayout12.xml"/></Relationships>
</file>

<file path=ppt/slides/_rels/slide305.xml.rels><?xml version="1.0" encoding="UTF-8" standalone="yes"?>
<Relationships xmlns="http://schemas.openxmlformats.org/package/2006/relationships"><Relationship Id="rId2" Type="http://schemas.openxmlformats.org/officeDocument/2006/relationships/image" Target="../media/image571.png"/><Relationship Id="rId1" Type="http://schemas.openxmlformats.org/officeDocument/2006/relationships/slideLayout" Target="../slideLayouts/slideLayout12.xml"/></Relationships>
</file>

<file path=ppt/slides/_rels/slide306.xml.rels><?xml version="1.0" encoding="UTF-8" standalone="yes"?>
<Relationships xmlns="http://schemas.openxmlformats.org/package/2006/relationships"><Relationship Id="rId2" Type="http://schemas.openxmlformats.org/officeDocument/2006/relationships/image" Target="../media/image572.png"/><Relationship Id="rId1" Type="http://schemas.openxmlformats.org/officeDocument/2006/relationships/slideLayout" Target="../slideLayouts/slideLayout12.xml"/></Relationships>
</file>

<file path=ppt/slides/_rels/slide307.xml.rels><?xml version="1.0" encoding="UTF-8" standalone="yes"?>
<Relationships xmlns="http://schemas.openxmlformats.org/package/2006/relationships"><Relationship Id="rId2" Type="http://schemas.openxmlformats.org/officeDocument/2006/relationships/image" Target="../media/image573.png"/><Relationship Id="rId1" Type="http://schemas.openxmlformats.org/officeDocument/2006/relationships/slideLayout" Target="../slideLayouts/slideLayout12.xml"/></Relationships>
</file>

<file path=ppt/slides/_rels/slide308.xml.rels><?xml version="1.0" encoding="UTF-8" standalone="yes"?>
<Relationships xmlns="http://schemas.openxmlformats.org/package/2006/relationships"><Relationship Id="rId2" Type="http://schemas.openxmlformats.org/officeDocument/2006/relationships/image" Target="../media/image574.png"/><Relationship Id="rId1" Type="http://schemas.openxmlformats.org/officeDocument/2006/relationships/slideLayout" Target="../slideLayouts/slideLayout12.xml"/></Relationships>
</file>

<file path=ppt/slides/_rels/slide309.xml.rels><?xml version="1.0" encoding="UTF-8" standalone="yes"?>
<Relationships xmlns="http://schemas.openxmlformats.org/package/2006/relationships"><Relationship Id="rId2" Type="http://schemas.openxmlformats.org/officeDocument/2006/relationships/image" Target="../media/image57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310.xml.rels><?xml version="1.0" encoding="UTF-8" standalone="yes"?>
<Relationships xmlns="http://schemas.openxmlformats.org/package/2006/relationships"><Relationship Id="rId2" Type="http://schemas.openxmlformats.org/officeDocument/2006/relationships/image" Target="../media/image576.png"/><Relationship Id="rId1" Type="http://schemas.openxmlformats.org/officeDocument/2006/relationships/slideLayout" Target="../slideLayouts/slideLayout12.xml"/></Relationships>
</file>

<file path=ppt/slides/_rels/slide311.xml.rels><?xml version="1.0" encoding="UTF-8" standalone="yes"?>
<Relationships xmlns="http://schemas.openxmlformats.org/package/2006/relationships"><Relationship Id="rId2" Type="http://schemas.openxmlformats.org/officeDocument/2006/relationships/image" Target="../media/image577.png"/><Relationship Id="rId1" Type="http://schemas.openxmlformats.org/officeDocument/2006/relationships/slideLayout" Target="../slideLayouts/slideLayout12.xml"/></Relationships>
</file>

<file path=ppt/slides/_rels/slide312.xml.rels><?xml version="1.0" encoding="UTF-8" standalone="yes"?>
<Relationships xmlns="http://schemas.openxmlformats.org/package/2006/relationships"><Relationship Id="rId2" Type="http://schemas.openxmlformats.org/officeDocument/2006/relationships/image" Target="../media/image578.png"/><Relationship Id="rId1" Type="http://schemas.openxmlformats.org/officeDocument/2006/relationships/slideLayout" Target="../slideLayouts/slideLayout12.xml"/></Relationships>
</file>

<file path=ppt/slides/_rels/slide313.xml.rels><?xml version="1.0" encoding="UTF-8" standalone="yes"?>
<Relationships xmlns="http://schemas.openxmlformats.org/package/2006/relationships"><Relationship Id="rId2" Type="http://schemas.openxmlformats.org/officeDocument/2006/relationships/image" Target="../media/image579.png"/><Relationship Id="rId1" Type="http://schemas.openxmlformats.org/officeDocument/2006/relationships/slideLayout" Target="../slideLayouts/slideLayout12.xml"/></Relationships>
</file>

<file path=ppt/slides/_rels/slide314.xml.rels><?xml version="1.0" encoding="UTF-8" standalone="yes"?>
<Relationships xmlns="http://schemas.openxmlformats.org/package/2006/relationships"><Relationship Id="rId3" Type="http://schemas.openxmlformats.org/officeDocument/2006/relationships/image" Target="../media/image581.png"/><Relationship Id="rId2" Type="http://schemas.openxmlformats.org/officeDocument/2006/relationships/image" Target="../media/image580.png"/><Relationship Id="rId1" Type="http://schemas.openxmlformats.org/officeDocument/2006/relationships/slideLayout" Target="../slideLayouts/slideLayout12.xml"/><Relationship Id="rId4" Type="http://schemas.openxmlformats.org/officeDocument/2006/relationships/image" Target="../media/image582.png"/></Relationships>
</file>

<file path=ppt/slides/_rels/slide315.xml.rels><?xml version="1.0" encoding="UTF-8" standalone="yes"?>
<Relationships xmlns="http://schemas.openxmlformats.org/package/2006/relationships"><Relationship Id="rId2" Type="http://schemas.openxmlformats.org/officeDocument/2006/relationships/image" Target="../media/image583.png"/><Relationship Id="rId1" Type="http://schemas.openxmlformats.org/officeDocument/2006/relationships/slideLayout" Target="../slideLayouts/slideLayout12.xml"/></Relationships>
</file>

<file path=ppt/slides/_rels/slide316.xml.rels><?xml version="1.0" encoding="UTF-8" standalone="yes"?>
<Relationships xmlns="http://schemas.openxmlformats.org/package/2006/relationships"><Relationship Id="rId2" Type="http://schemas.openxmlformats.org/officeDocument/2006/relationships/image" Target="../media/image584.png"/><Relationship Id="rId1" Type="http://schemas.openxmlformats.org/officeDocument/2006/relationships/slideLayout" Target="../slideLayouts/slideLayout12.xml"/></Relationships>
</file>

<file path=ppt/slides/_rels/slide317.xml.rels><?xml version="1.0" encoding="UTF-8" standalone="yes"?>
<Relationships xmlns="http://schemas.openxmlformats.org/package/2006/relationships"><Relationship Id="rId3" Type="http://schemas.openxmlformats.org/officeDocument/2006/relationships/image" Target="../media/image581.png"/><Relationship Id="rId2" Type="http://schemas.openxmlformats.org/officeDocument/2006/relationships/image" Target="../media/image585.png"/><Relationship Id="rId1" Type="http://schemas.openxmlformats.org/officeDocument/2006/relationships/slideLayout" Target="../slideLayouts/slideLayout12.xml"/><Relationship Id="rId4" Type="http://schemas.openxmlformats.org/officeDocument/2006/relationships/image" Target="../media/image582.png"/></Relationships>
</file>

<file path=ppt/slides/_rels/slide318.xml.rels><?xml version="1.0" encoding="UTF-8" standalone="yes"?>
<Relationships xmlns="http://schemas.openxmlformats.org/package/2006/relationships"><Relationship Id="rId2" Type="http://schemas.openxmlformats.org/officeDocument/2006/relationships/image" Target="../media/image586.png"/><Relationship Id="rId1" Type="http://schemas.openxmlformats.org/officeDocument/2006/relationships/slideLayout" Target="../slideLayouts/slideLayout12.xml"/></Relationships>
</file>

<file path=ppt/slides/_rels/slide319.xml.rels><?xml version="1.0" encoding="UTF-8" standalone="yes"?>
<Relationships xmlns="http://schemas.openxmlformats.org/package/2006/relationships"><Relationship Id="rId2" Type="http://schemas.openxmlformats.org/officeDocument/2006/relationships/image" Target="../media/image587.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320.xml.rels><?xml version="1.0" encoding="UTF-8" standalone="yes"?>
<Relationships xmlns="http://schemas.openxmlformats.org/package/2006/relationships"><Relationship Id="rId3" Type="http://schemas.openxmlformats.org/officeDocument/2006/relationships/image" Target="../media/image581.png"/><Relationship Id="rId2" Type="http://schemas.openxmlformats.org/officeDocument/2006/relationships/image" Target="../media/image588.png"/><Relationship Id="rId1" Type="http://schemas.openxmlformats.org/officeDocument/2006/relationships/slideLayout" Target="../slideLayouts/slideLayout12.xml"/><Relationship Id="rId4" Type="http://schemas.openxmlformats.org/officeDocument/2006/relationships/image" Target="../media/image582.png"/></Relationships>
</file>

<file path=ppt/slides/_rels/slide321.xml.rels><?xml version="1.0" encoding="UTF-8" standalone="yes"?>
<Relationships xmlns="http://schemas.openxmlformats.org/package/2006/relationships"><Relationship Id="rId2" Type="http://schemas.openxmlformats.org/officeDocument/2006/relationships/image" Target="../media/image589.png"/><Relationship Id="rId1" Type="http://schemas.openxmlformats.org/officeDocument/2006/relationships/slideLayout" Target="../slideLayouts/slideLayout12.xml"/></Relationships>
</file>

<file path=ppt/slides/_rels/slide322.xml.rels><?xml version="1.0" encoding="UTF-8" standalone="yes"?>
<Relationships xmlns="http://schemas.openxmlformats.org/package/2006/relationships"><Relationship Id="rId2" Type="http://schemas.openxmlformats.org/officeDocument/2006/relationships/image" Target="../media/image590.png"/><Relationship Id="rId1" Type="http://schemas.openxmlformats.org/officeDocument/2006/relationships/slideLayout" Target="../slideLayouts/slideLayout12.xml"/></Relationships>
</file>

<file path=ppt/slides/_rels/slide323.xml.rels><?xml version="1.0" encoding="UTF-8" standalone="yes"?>
<Relationships xmlns="http://schemas.openxmlformats.org/package/2006/relationships"><Relationship Id="rId3" Type="http://schemas.openxmlformats.org/officeDocument/2006/relationships/image" Target="../media/image592.png"/><Relationship Id="rId2" Type="http://schemas.openxmlformats.org/officeDocument/2006/relationships/image" Target="../media/image591.png"/><Relationship Id="rId1" Type="http://schemas.openxmlformats.org/officeDocument/2006/relationships/slideLayout" Target="../slideLayouts/slideLayout12.xml"/></Relationships>
</file>

<file path=ppt/slides/_rels/slide324.xml.rels><?xml version="1.0" encoding="UTF-8" standalone="yes"?>
<Relationships xmlns="http://schemas.openxmlformats.org/package/2006/relationships"><Relationship Id="rId3" Type="http://schemas.openxmlformats.org/officeDocument/2006/relationships/image" Target="../media/image594.png"/><Relationship Id="rId2" Type="http://schemas.openxmlformats.org/officeDocument/2006/relationships/image" Target="../media/image593.png"/><Relationship Id="rId1" Type="http://schemas.openxmlformats.org/officeDocument/2006/relationships/slideLayout" Target="../slideLayouts/slideLayout12.xml"/></Relationships>
</file>

<file path=ppt/slides/_rels/slide325.xml.rels><?xml version="1.0" encoding="UTF-8" standalone="yes"?>
<Relationships xmlns="http://schemas.openxmlformats.org/package/2006/relationships"><Relationship Id="rId3" Type="http://schemas.openxmlformats.org/officeDocument/2006/relationships/image" Target="../media/image595.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596.png"/></Relationships>
</file>

<file path=ppt/slides/_rels/slide326.xml.rels><?xml version="1.0" encoding="UTF-8" standalone="yes"?>
<Relationships xmlns="http://schemas.openxmlformats.org/package/2006/relationships"><Relationship Id="rId3" Type="http://schemas.openxmlformats.org/officeDocument/2006/relationships/image" Target="../media/image597.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27.xml.rels><?xml version="1.0" encoding="UTF-8" standalone="yes"?>
<Relationships xmlns="http://schemas.openxmlformats.org/package/2006/relationships"><Relationship Id="rId3" Type="http://schemas.openxmlformats.org/officeDocument/2006/relationships/image" Target="../media/image598.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599.png"/></Relationships>
</file>

<file path=ppt/slides/_rels/slide328.xml.rels><?xml version="1.0" encoding="UTF-8" standalone="yes"?>
<Relationships xmlns="http://schemas.openxmlformats.org/package/2006/relationships"><Relationship Id="rId3" Type="http://schemas.openxmlformats.org/officeDocument/2006/relationships/image" Target="../media/image592.png"/><Relationship Id="rId2" Type="http://schemas.openxmlformats.org/officeDocument/2006/relationships/image" Target="../media/image600.png"/><Relationship Id="rId1" Type="http://schemas.openxmlformats.org/officeDocument/2006/relationships/slideLayout" Target="../slideLayouts/slideLayout12.xml"/></Relationships>
</file>

<file path=ppt/slides/_rels/slide329.xml.rels><?xml version="1.0" encoding="UTF-8" standalone="yes"?>
<Relationships xmlns="http://schemas.openxmlformats.org/package/2006/relationships"><Relationship Id="rId3" Type="http://schemas.openxmlformats.org/officeDocument/2006/relationships/image" Target="../media/image601.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34.xml.rels><?xml version="1.0" encoding="UTF-8" standalone="yes"?>
<Relationships xmlns="http://schemas.openxmlformats.org/package/2006/relationships"><Relationship Id="rId2" Type="http://schemas.openxmlformats.org/officeDocument/2006/relationships/image" Target="../media/image602.png"/><Relationship Id="rId1" Type="http://schemas.openxmlformats.org/officeDocument/2006/relationships/slideLayout" Target="../slideLayouts/slideLayout12.xml"/></Relationships>
</file>

<file path=ppt/slides/_rels/slide335.xml.rels><?xml version="1.0" encoding="UTF-8" standalone="yes"?>
<Relationships xmlns="http://schemas.openxmlformats.org/package/2006/relationships"><Relationship Id="rId3" Type="http://schemas.openxmlformats.org/officeDocument/2006/relationships/image" Target="../media/image603.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36.xml.rels><?xml version="1.0" encoding="UTF-8" standalone="yes"?>
<Relationships xmlns="http://schemas.openxmlformats.org/package/2006/relationships"><Relationship Id="rId2" Type="http://schemas.openxmlformats.org/officeDocument/2006/relationships/image" Target="../media/image604.png"/><Relationship Id="rId1" Type="http://schemas.openxmlformats.org/officeDocument/2006/relationships/slideLayout" Target="../slideLayouts/slideLayout12.xml"/></Relationships>
</file>

<file path=ppt/slides/_rels/slide337.xml.rels><?xml version="1.0" encoding="UTF-8" standalone="yes"?>
<Relationships xmlns="http://schemas.openxmlformats.org/package/2006/relationships"><Relationship Id="rId3" Type="http://schemas.openxmlformats.org/officeDocument/2006/relationships/image" Target="../media/image605.png"/><Relationship Id="rId2" Type="http://schemas.openxmlformats.org/officeDocument/2006/relationships/image" Target="../media/image604.png"/><Relationship Id="rId1" Type="http://schemas.openxmlformats.org/officeDocument/2006/relationships/slideLayout" Target="../slideLayouts/slideLayout12.xml"/></Relationships>
</file>

<file path=ppt/slides/_rels/slide338.xml.rels><?xml version="1.0" encoding="UTF-8" standalone="yes"?>
<Relationships xmlns="http://schemas.openxmlformats.org/package/2006/relationships"><Relationship Id="rId2" Type="http://schemas.openxmlformats.org/officeDocument/2006/relationships/image" Target="../media/image606.png"/><Relationship Id="rId1" Type="http://schemas.openxmlformats.org/officeDocument/2006/relationships/slideLayout" Target="../slideLayouts/slideLayout12.xml"/></Relationships>
</file>

<file path=ppt/slides/_rels/slide339.xml.rels><?xml version="1.0" encoding="UTF-8" standalone="yes"?>
<Relationships xmlns="http://schemas.openxmlformats.org/package/2006/relationships"><Relationship Id="rId3" Type="http://schemas.openxmlformats.org/officeDocument/2006/relationships/image" Target="../media/image608.png"/><Relationship Id="rId2" Type="http://schemas.openxmlformats.org/officeDocument/2006/relationships/image" Target="../media/image60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1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342.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image" Target="../media/image609.png"/><Relationship Id="rId1" Type="http://schemas.openxmlformats.org/officeDocument/2006/relationships/slideLayout" Target="../slideLayouts/slideLayout14.xml"/></Relationships>
</file>

<file path=ppt/slides/_rels/slide343.xml.rels><?xml version="1.0" encoding="UTF-8" standalone="yes"?>
<Relationships xmlns="http://schemas.openxmlformats.org/package/2006/relationships"><Relationship Id="rId3" Type="http://schemas.openxmlformats.org/officeDocument/2006/relationships/image" Target="../media/image612.png"/><Relationship Id="rId2" Type="http://schemas.openxmlformats.org/officeDocument/2006/relationships/image" Target="../media/image611.png"/><Relationship Id="rId1" Type="http://schemas.openxmlformats.org/officeDocument/2006/relationships/slideLayout" Target="../slideLayouts/slideLayout14.xml"/></Relationships>
</file>

<file path=ppt/slides/_rels/slide344.xml.rels><?xml version="1.0" encoding="UTF-8" standalone="yes"?>
<Relationships xmlns="http://schemas.openxmlformats.org/package/2006/relationships"><Relationship Id="rId3" Type="http://schemas.openxmlformats.org/officeDocument/2006/relationships/image" Target="../media/image612.png"/><Relationship Id="rId2" Type="http://schemas.openxmlformats.org/officeDocument/2006/relationships/image" Target="../media/image611.png"/><Relationship Id="rId1" Type="http://schemas.openxmlformats.org/officeDocument/2006/relationships/slideLayout" Target="../slideLayouts/slideLayout16.xml"/></Relationships>
</file>

<file path=ppt/slides/_rels/slide345.xml.rels><?xml version="1.0" encoding="UTF-8" standalone="yes"?>
<Relationships xmlns="http://schemas.openxmlformats.org/package/2006/relationships"><Relationship Id="rId2" Type="http://schemas.openxmlformats.org/officeDocument/2006/relationships/image" Target="../media/image613.png"/><Relationship Id="rId1" Type="http://schemas.openxmlformats.org/officeDocument/2006/relationships/slideLayout" Target="../slideLayouts/slideLayout16.xml"/></Relationships>
</file>

<file path=ppt/slides/_rels/slide346.xml.rels><?xml version="1.0" encoding="UTF-8" standalone="yes"?>
<Relationships xmlns="http://schemas.openxmlformats.org/package/2006/relationships"><Relationship Id="rId2" Type="http://schemas.openxmlformats.org/officeDocument/2006/relationships/image" Target="../media/image614.png"/><Relationship Id="rId1" Type="http://schemas.openxmlformats.org/officeDocument/2006/relationships/slideLayout" Target="../slideLayouts/slideLayout16.xml"/></Relationships>
</file>

<file path=ppt/slides/_rels/slide347.xml.rels><?xml version="1.0" encoding="UTF-8" standalone="yes"?>
<Relationships xmlns="http://schemas.openxmlformats.org/package/2006/relationships"><Relationship Id="rId3" Type="http://schemas.openxmlformats.org/officeDocument/2006/relationships/image" Target="../media/image612.png"/><Relationship Id="rId2" Type="http://schemas.openxmlformats.org/officeDocument/2006/relationships/image" Target="../media/image611.png"/><Relationship Id="rId1" Type="http://schemas.openxmlformats.org/officeDocument/2006/relationships/slideLayout" Target="../slideLayouts/slideLayout16.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3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9.jpg"/></Relationships>
</file>

<file path=ppt/slides/_rels/slide4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4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5" Type="http://schemas.openxmlformats.org/officeDocument/2006/relationships/image" Target="../media/image91.png"/><Relationship Id="rId4" Type="http://schemas.openxmlformats.org/officeDocument/2006/relationships/image" Target="../media/image90.png"/></Relationships>
</file>

<file path=ppt/slides/_rels/slide4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5" Type="http://schemas.openxmlformats.org/officeDocument/2006/relationships/image" Target="../media/image95.png"/><Relationship Id="rId4" Type="http://schemas.openxmlformats.org/officeDocument/2006/relationships/image" Target="../media/image94.png"/></Relationships>
</file>

<file path=ppt/slides/_rels/slide4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 Id="rId5" Type="http://schemas.openxmlformats.org/officeDocument/2006/relationships/image" Target="../media/image98.png"/><Relationship Id="rId4" Type="http://schemas.openxmlformats.org/officeDocument/2006/relationships/image" Target="../media/image90.png"/></Relationships>
</file>

<file path=ppt/slides/_rels/slide4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9.png"/><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image" Target="../media/image95.png"/><Relationship Id="rId4" Type="http://schemas.openxmlformats.org/officeDocument/2006/relationships/image" Target="../media/image100.png"/></Relationships>
</file>

<file path=ppt/slides/_rels/slide4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91.png"/><Relationship Id="rId5" Type="http://schemas.openxmlformats.org/officeDocument/2006/relationships/image" Target="../media/image95.png"/><Relationship Id="rId4" Type="http://schemas.openxmlformats.org/officeDocument/2006/relationships/image" Target="../media/image100.png"/></Relationships>
</file>

<file path=ppt/slides/_rels/slide4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image" Target="../media/image106.png"/><Relationship Id="rId4" Type="http://schemas.openxmlformats.org/officeDocument/2006/relationships/image" Target="../media/image105.png"/></Relationships>
</file>

<file path=ppt/slides/_rels/slide4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12.png"/><Relationship Id="rId4" Type="http://schemas.openxmlformats.org/officeDocument/2006/relationships/image" Target="../media/image111.png"/></Relationships>
</file>

<file path=ppt/slides/_rels/slide5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2.xml"/><Relationship Id="rId4" Type="http://schemas.openxmlformats.org/officeDocument/2006/relationships/image" Target="../media/image117.png"/></Relationships>
</file>

<file path=ppt/slides/_rels/slide5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2.xml"/><Relationship Id="rId5" Type="http://schemas.openxmlformats.org/officeDocument/2006/relationships/image" Target="../media/image121.png"/><Relationship Id="rId4" Type="http://schemas.openxmlformats.org/officeDocument/2006/relationships/image" Target="../media/image120.png"/></Relationships>
</file>

<file path=ppt/slides/_rels/slide5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12.xml"/><Relationship Id="rId5" Type="http://schemas.openxmlformats.org/officeDocument/2006/relationships/image" Target="../media/image125.png"/><Relationship Id="rId4" Type="http://schemas.openxmlformats.org/officeDocument/2006/relationships/image" Target="../media/image124.png"/></Relationships>
</file>

<file path=ppt/slides/_rels/slide5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2.xml"/><Relationship Id="rId5" Type="http://schemas.openxmlformats.org/officeDocument/2006/relationships/image" Target="../media/image129.png"/><Relationship Id="rId4" Type="http://schemas.openxmlformats.org/officeDocument/2006/relationships/image" Target="../media/image128.png"/></Relationships>
</file>

<file path=ppt/slides/_rels/slide5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2.xml"/><Relationship Id="rId4" Type="http://schemas.openxmlformats.org/officeDocument/2006/relationships/image" Target="../media/image132.png"/></Relationships>
</file>

<file path=ppt/slides/_rels/slide5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63.gif"/><Relationship Id="rId4" Type="http://schemas.openxmlformats.org/officeDocument/2006/relationships/image" Target="../media/image162.png"/></Relationships>
</file>

<file path=ppt/slides/_rels/slide7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12.xml"/><Relationship Id="rId4" Type="http://schemas.openxmlformats.org/officeDocument/2006/relationships/image" Target="../media/image170.png"/></Relationships>
</file>

<file path=ppt/slides/_rels/slide77.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81.png"/></Relationships>
</file>

<file path=ppt/slides/_rels/slide8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2.xml"/><Relationship Id="rId5" Type="http://schemas.openxmlformats.org/officeDocument/2006/relationships/chart" Target="../charts/chart7.xml"/><Relationship Id="rId4" Type="http://schemas.openxmlformats.org/officeDocument/2006/relationships/chart" Target="../charts/chart6.xml"/></Relationships>
</file>

<file path=ppt/slides/_rels/slide8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2.xml"/><Relationship Id="rId5" Type="http://schemas.openxmlformats.org/officeDocument/2006/relationships/chart" Target="../charts/chart11.xml"/><Relationship Id="rId4" Type="http://schemas.openxmlformats.org/officeDocument/2006/relationships/chart" Target="../charts/chart10.xml"/></Relationships>
</file>

<file path=ppt/slides/_rels/slide86.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12.xml"/><Relationship Id="rId4" Type="http://schemas.openxmlformats.org/officeDocument/2006/relationships/image" Target="../media/image185.png"/></Relationships>
</file>

<file path=ppt/slides/_rels/slide88.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12.xml"/><Relationship Id="rId5" Type="http://schemas.openxmlformats.org/officeDocument/2006/relationships/image" Target="../media/image196.png"/><Relationship Id="rId4" Type="http://schemas.openxmlformats.org/officeDocument/2006/relationships/image" Target="../media/image195.png"/></Relationships>
</file>

<file path=ppt/slides/_rels/slide98.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197.png"/><Relationship Id="rId1" Type="http://schemas.openxmlformats.org/officeDocument/2006/relationships/slideLayout" Target="../slideLayouts/slideLayout12.xml"/><Relationship Id="rId5" Type="http://schemas.openxmlformats.org/officeDocument/2006/relationships/image" Target="../media/image200.png"/><Relationship Id="rId4" Type="http://schemas.openxmlformats.org/officeDocument/2006/relationships/image" Target="../media/image199.png"/></Relationships>
</file>

<file path=ppt/slides/_rels/slide99.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1.png"/><Relationship Id="rId1" Type="http://schemas.openxmlformats.org/officeDocument/2006/relationships/slideLayout" Target="../slideLayouts/slideLayout12.xml"/><Relationship Id="rId5" Type="http://schemas.openxmlformats.org/officeDocument/2006/relationships/image" Target="../media/image204.png"/><Relationship Id="rId4" Type="http://schemas.openxmlformats.org/officeDocument/2006/relationships/image" Target="../media/image20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 y="0"/>
            <a:ext cx="4770045" cy="53213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1563" y="0"/>
            <a:ext cx="3617420" cy="4013200"/>
          </a:xfrm>
          <a:prstGeom prst="rect">
            <a:avLst/>
          </a:prstGeom>
        </p:spPr>
      </p:pic>
      <p:sp>
        <p:nvSpPr>
          <p:cNvPr id="4" name="文本框 3"/>
          <p:cNvSpPr txBox="1"/>
          <p:nvPr/>
        </p:nvSpPr>
        <p:spPr>
          <a:xfrm>
            <a:off x="5124596" y="2301303"/>
            <a:ext cx="1734577" cy="369332"/>
          </a:xfrm>
          <a:prstGeom prst="rect">
            <a:avLst/>
          </a:prstGeom>
          <a:noFill/>
        </p:spPr>
        <p:txBody>
          <a:bodyPr wrap="none" rtlCol="0">
            <a:spAutoFit/>
          </a:bodyPr>
          <a:lstStyle/>
          <a:p>
            <a:r>
              <a:rPr lang="en-US" altLang="zh-CN" dirty="0" err="1"/>
              <a:t>Polyvinyltoluene</a:t>
            </a:r>
            <a:endParaRPr lang="zh-CN" altLang="en-US" dirty="0"/>
          </a:p>
        </p:txBody>
      </p:sp>
      <p:sp>
        <p:nvSpPr>
          <p:cNvPr id="5" name="文本框 4"/>
          <p:cNvSpPr txBox="1"/>
          <p:nvPr/>
        </p:nvSpPr>
        <p:spPr>
          <a:xfrm>
            <a:off x="297866" y="3369135"/>
            <a:ext cx="729687" cy="369332"/>
          </a:xfrm>
          <a:prstGeom prst="rect">
            <a:avLst/>
          </a:prstGeom>
          <a:noFill/>
        </p:spPr>
        <p:txBody>
          <a:bodyPr wrap="none" rtlCol="0">
            <a:spAutoFit/>
          </a:bodyPr>
          <a:lstStyle/>
          <a:p>
            <a:r>
              <a:rPr lang="en-US" altLang="zh-CN" dirty="0"/>
              <a:t>Mylar</a:t>
            </a:r>
            <a:endParaRPr lang="zh-CN" altLang="en-US" dirty="0"/>
          </a:p>
        </p:txBody>
      </p:sp>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r="35588"/>
          <a:stretch/>
        </p:blipFill>
        <p:spPr>
          <a:xfrm>
            <a:off x="6134100" y="2596221"/>
            <a:ext cx="3009900" cy="4166620"/>
          </a:xfrm>
          <a:prstGeom prst="rect">
            <a:avLst/>
          </a:prstGeom>
        </p:spPr>
      </p:pic>
      <p:sp>
        <p:nvSpPr>
          <p:cNvPr id="6" name="文本框 5"/>
          <p:cNvSpPr txBox="1"/>
          <p:nvPr/>
        </p:nvSpPr>
        <p:spPr>
          <a:xfrm>
            <a:off x="11979" y="6088071"/>
            <a:ext cx="5678794" cy="646331"/>
          </a:xfrm>
          <a:prstGeom prst="rect">
            <a:avLst/>
          </a:prstGeom>
          <a:noFill/>
        </p:spPr>
        <p:txBody>
          <a:bodyPr wrap="square" rtlCol="0">
            <a:spAutoFit/>
          </a:bodyPr>
          <a:lstStyle/>
          <a:p>
            <a:r>
              <a:rPr lang="en-US" altLang="zh-CN" dirty="0"/>
              <a:t>Plastic scintillator material is slightly different from the default </a:t>
            </a:r>
            <a:r>
              <a:rPr lang="en-US" altLang="zh-CN" dirty="0" err="1"/>
              <a:t>Polyvinyltoluene</a:t>
            </a:r>
            <a:r>
              <a:rPr lang="en-US" altLang="zh-CN" dirty="0"/>
              <a:t> in SRIM.</a:t>
            </a:r>
            <a:endParaRPr lang="zh-CN" altLang="en-US" dirty="0"/>
          </a:p>
        </p:txBody>
      </p:sp>
    </p:spTree>
    <p:extLst>
      <p:ext uri="{BB962C8B-B14F-4D97-AF65-F5344CB8AC3E}">
        <p14:creationId xmlns:p14="http://schemas.microsoft.com/office/powerpoint/2010/main" val="1470389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2296" y="73152"/>
            <a:ext cx="9000000" cy="6718415"/>
          </a:xfrm>
          <a:prstGeom prst="rect">
            <a:avLst/>
          </a:prstGeom>
        </p:spPr>
      </p:pic>
    </p:spTree>
    <p:extLst>
      <p:ext uri="{BB962C8B-B14F-4D97-AF65-F5344CB8AC3E}">
        <p14:creationId xmlns:p14="http://schemas.microsoft.com/office/powerpoint/2010/main" val="219548339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167051" cy="3454669"/>
          </a:xfrm>
          <a:prstGeom prst="rect">
            <a:avLst/>
          </a:prstGeom>
        </p:spPr>
      </p:pic>
      <p:pic>
        <p:nvPicPr>
          <p:cNvPr id="3" name="图片 2"/>
          <p:cNvPicPr>
            <a:picLocks noChangeAspect="1"/>
          </p:cNvPicPr>
          <p:nvPr/>
        </p:nvPicPr>
        <p:blipFill>
          <a:blip r:embed="rId3"/>
          <a:stretch>
            <a:fillRect/>
          </a:stretch>
        </p:blipFill>
        <p:spPr>
          <a:xfrm>
            <a:off x="40505" y="3438000"/>
            <a:ext cx="4086039" cy="3420000"/>
          </a:xfrm>
          <a:prstGeom prst="rect">
            <a:avLst/>
          </a:prstGeom>
        </p:spPr>
      </p:pic>
      <p:pic>
        <p:nvPicPr>
          <p:cNvPr id="4" name="图片 3"/>
          <p:cNvPicPr>
            <a:picLocks noChangeAspect="1"/>
          </p:cNvPicPr>
          <p:nvPr/>
        </p:nvPicPr>
        <p:blipFill>
          <a:blip r:embed="rId4"/>
          <a:stretch>
            <a:fillRect/>
          </a:stretch>
        </p:blipFill>
        <p:spPr>
          <a:xfrm>
            <a:off x="4737660" y="3413109"/>
            <a:ext cx="4064534" cy="3402000"/>
          </a:xfrm>
          <a:prstGeom prst="rect">
            <a:avLst/>
          </a:prstGeom>
        </p:spPr>
      </p:pic>
    </p:spTree>
    <p:extLst>
      <p:ext uri="{BB962C8B-B14F-4D97-AF65-F5344CB8AC3E}">
        <p14:creationId xmlns:p14="http://schemas.microsoft.com/office/powerpoint/2010/main" val="174659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3913" y="18000"/>
            <a:ext cx="4086039" cy="3420000"/>
          </a:xfrm>
          <a:prstGeom prst="rect">
            <a:avLst/>
          </a:prstGeom>
        </p:spPr>
      </p:pic>
      <p:pic>
        <p:nvPicPr>
          <p:cNvPr id="7" name="图片 6"/>
          <p:cNvPicPr>
            <a:picLocks noChangeAspect="1"/>
          </p:cNvPicPr>
          <p:nvPr/>
        </p:nvPicPr>
        <p:blipFill>
          <a:blip r:embed="rId3"/>
          <a:stretch>
            <a:fillRect/>
          </a:stretch>
        </p:blipFill>
        <p:spPr>
          <a:xfrm>
            <a:off x="4398026" y="0"/>
            <a:ext cx="4064534" cy="3402000"/>
          </a:xfrm>
          <a:prstGeom prst="rect">
            <a:avLst/>
          </a:prstGeom>
        </p:spPr>
      </p:pic>
      <p:sp>
        <p:nvSpPr>
          <p:cNvPr id="8" name="文本框 7"/>
          <p:cNvSpPr txBox="1"/>
          <p:nvPr/>
        </p:nvSpPr>
        <p:spPr>
          <a:xfrm>
            <a:off x="8" y="18000"/>
            <a:ext cx="1916230" cy="369332"/>
          </a:xfrm>
          <a:prstGeom prst="rect">
            <a:avLst/>
          </a:prstGeom>
          <a:noFill/>
        </p:spPr>
        <p:txBody>
          <a:bodyPr wrap="none" rtlCol="0">
            <a:spAutoFit/>
          </a:bodyPr>
          <a:lstStyle/>
          <a:p>
            <a:r>
              <a:rPr lang="en-US" dirty="0">
                <a:solidFill>
                  <a:schemeClr val="bg1"/>
                </a:solidFill>
              </a:rPr>
              <a:t>Very short lifetime</a:t>
            </a:r>
          </a:p>
        </p:txBody>
      </p:sp>
      <p:sp>
        <p:nvSpPr>
          <p:cNvPr id="9" name="文本框 8"/>
          <p:cNvSpPr txBox="1"/>
          <p:nvPr/>
        </p:nvSpPr>
        <p:spPr>
          <a:xfrm>
            <a:off x="4383540" y="18000"/>
            <a:ext cx="1831271" cy="369332"/>
          </a:xfrm>
          <a:prstGeom prst="rect">
            <a:avLst/>
          </a:prstGeom>
          <a:noFill/>
        </p:spPr>
        <p:txBody>
          <a:bodyPr wrap="none" rtlCol="0">
            <a:spAutoFit/>
          </a:bodyPr>
          <a:lstStyle/>
          <a:p>
            <a:r>
              <a:rPr lang="en-US" dirty="0">
                <a:solidFill>
                  <a:schemeClr val="bg1"/>
                </a:solidFill>
              </a:rPr>
              <a:t>Very </a:t>
            </a:r>
            <a:r>
              <a:rPr lang="en-US" altLang="zh-CN" dirty="0">
                <a:solidFill>
                  <a:schemeClr val="bg1"/>
                </a:solidFill>
              </a:rPr>
              <a:t>long </a:t>
            </a:r>
            <a:r>
              <a:rPr lang="en-US" dirty="0">
                <a:solidFill>
                  <a:schemeClr val="bg1"/>
                </a:solidFill>
              </a:rPr>
              <a:t>lifetime</a:t>
            </a:r>
          </a:p>
        </p:txBody>
      </p:sp>
      <p:pic>
        <p:nvPicPr>
          <p:cNvPr id="10" name="图片 9"/>
          <p:cNvPicPr>
            <a:picLocks noChangeAspect="1"/>
          </p:cNvPicPr>
          <p:nvPr/>
        </p:nvPicPr>
        <p:blipFill>
          <a:blip r:embed="rId4"/>
          <a:stretch>
            <a:fillRect/>
          </a:stretch>
        </p:blipFill>
        <p:spPr>
          <a:xfrm>
            <a:off x="0" y="3402000"/>
            <a:ext cx="4086039" cy="3420000"/>
          </a:xfrm>
          <a:prstGeom prst="rect">
            <a:avLst/>
          </a:prstGeom>
        </p:spPr>
      </p:pic>
      <p:pic>
        <p:nvPicPr>
          <p:cNvPr id="11" name="图片 10"/>
          <p:cNvPicPr>
            <a:picLocks noChangeAspect="1"/>
          </p:cNvPicPr>
          <p:nvPr/>
        </p:nvPicPr>
        <p:blipFill>
          <a:blip r:embed="rId5"/>
          <a:stretch>
            <a:fillRect/>
          </a:stretch>
        </p:blipFill>
        <p:spPr>
          <a:xfrm>
            <a:off x="4383532" y="3401999"/>
            <a:ext cx="4093523" cy="3420000"/>
          </a:xfrm>
          <a:prstGeom prst="rect">
            <a:avLst/>
          </a:prstGeom>
        </p:spPr>
      </p:pic>
      <p:sp>
        <p:nvSpPr>
          <p:cNvPr id="2" name="右弧形箭头 1"/>
          <p:cNvSpPr/>
          <p:nvPr/>
        </p:nvSpPr>
        <p:spPr>
          <a:xfrm>
            <a:off x="4117805" y="2880791"/>
            <a:ext cx="215554" cy="104241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右弧形箭头 11"/>
          <p:cNvSpPr/>
          <p:nvPr/>
        </p:nvSpPr>
        <p:spPr>
          <a:xfrm>
            <a:off x="8541722" y="2880791"/>
            <a:ext cx="215554" cy="104241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9169425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9144000" cy="3087671"/>
          </a:xfrm>
          <a:prstGeom prst="rect">
            <a:avLst/>
          </a:prstGeom>
        </p:spPr>
      </p:pic>
      <p:pic>
        <p:nvPicPr>
          <p:cNvPr id="4" name="图片 3"/>
          <p:cNvPicPr>
            <a:picLocks noChangeAspect="1"/>
          </p:cNvPicPr>
          <p:nvPr/>
        </p:nvPicPr>
        <p:blipFill>
          <a:blip r:embed="rId3"/>
          <a:stretch>
            <a:fillRect/>
          </a:stretch>
        </p:blipFill>
        <p:spPr>
          <a:xfrm>
            <a:off x="2518491" y="3243037"/>
            <a:ext cx="4107017" cy="3614963"/>
          </a:xfrm>
          <a:prstGeom prst="rect">
            <a:avLst/>
          </a:prstGeom>
        </p:spPr>
      </p:pic>
      <p:sp>
        <p:nvSpPr>
          <p:cNvPr id="5" name="文本框 4"/>
          <p:cNvSpPr txBox="1"/>
          <p:nvPr/>
        </p:nvSpPr>
        <p:spPr>
          <a:xfrm>
            <a:off x="2518491" y="3243037"/>
            <a:ext cx="939873" cy="369332"/>
          </a:xfrm>
          <a:prstGeom prst="rect">
            <a:avLst/>
          </a:prstGeom>
          <a:noFill/>
        </p:spPr>
        <p:txBody>
          <a:bodyPr wrap="none" rtlCol="0">
            <a:spAutoFit/>
          </a:bodyPr>
          <a:lstStyle/>
          <a:p>
            <a:r>
              <a:rPr lang="el-GR" altLang="zh-CN" i="1" dirty="0">
                <a:solidFill>
                  <a:schemeClr val="bg1"/>
                </a:solidFill>
              </a:rPr>
              <a:t>τ</a:t>
            </a:r>
            <a:r>
              <a:rPr lang="en-US" altLang="zh-CN" dirty="0">
                <a:solidFill>
                  <a:schemeClr val="bg1"/>
                </a:solidFill>
              </a:rPr>
              <a:t> = 10 </a:t>
            </a:r>
            <a:r>
              <a:rPr lang="en-US" altLang="zh-CN" dirty="0" err="1">
                <a:solidFill>
                  <a:schemeClr val="bg1"/>
                </a:solidFill>
              </a:rPr>
              <a:t>fs</a:t>
            </a:r>
            <a:endParaRPr lang="en-US" dirty="0">
              <a:solidFill>
                <a:schemeClr val="bg1"/>
              </a:solidFill>
            </a:endParaRPr>
          </a:p>
        </p:txBody>
      </p:sp>
      <p:sp>
        <p:nvSpPr>
          <p:cNvPr id="6" name="文本框 5"/>
          <p:cNvSpPr txBox="1"/>
          <p:nvPr/>
        </p:nvSpPr>
        <p:spPr>
          <a:xfrm>
            <a:off x="686643" y="210312"/>
            <a:ext cx="993029" cy="369332"/>
          </a:xfrm>
          <a:prstGeom prst="rect">
            <a:avLst/>
          </a:prstGeom>
          <a:noFill/>
        </p:spPr>
        <p:txBody>
          <a:bodyPr wrap="none" rtlCol="0">
            <a:spAutoFit/>
          </a:bodyPr>
          <a:lstStyle/>
          <a:p>
            <a:r>
              <a:rPr lang="el-GR" altLang="zh-CN" i="1" dirty="0">
                <a:solidFill>
                  <a:schemeClr val="bg1"/>
                </a:solidFill>
              </a:rPr>
              <a:t>τ</a:t>
            </a:r>
            <a:r>
              <a:rPr lang="en-US" altLang="zh-CN" dirty="0">
                <a:solidFill>
                  <a:schemeClr val="bg1"/>
                </a:solidFill>
              </a:rPr>
              <a:t> = 10 ps</a:t>
            </a:r>
            <a:endParaRPr lang="en-US" dirty="0">
              <a:solidFill>
                <a:schemeClr val="bg1"/>
              </a:solidFill>
            </a:endParaRPr>
          </a:p>
        </p:txBody>
      </p:sp>
      <p:sp>
        <p:nvSpPr>
          <p:cNvPr id="3" name="文本框 2"/>
          <p:cNvSpPr txBox="1"/>
          <p:nvPr/>
        </p:nvSpPr>
        <p:spPr>
          <a:xfrm>
            <a:off x="166532" y="3297983"/>
            <a:ext cx="1016625" cy="646331"/>
          </a:xfrm>
          <a:prstGeom prst="rect">
            <a:avLst/>
          </a:prstGeom>
          <a:noFill/>
        </p:spPr>
        <p:txBody>
          <a:bodyPr wrap="none" rtlCol="0">
            <a:spAutoFit/>
          </a:bodyPr>
          <a:lstStyle/>
          <a:p>
            <a:r>
              <a:rPr lang="en-US" altLang="zh-CN" dirty="0">
                <a:solidFill>
                  <a:srgbClr val="0000FF"/>
                </a:solidFill>
              </a:rPr>
              <a:t>Blue: Ion</a:t>
            </a:r>
          </a:p>
          <a:p>
            <a:r>
              <a:rPr lang="en-US" altLang="zh-CN" dirty="0">
                <a:solidFill>
                  <a:srgbClr val="00B050"/>
                </a:solidFill>
              </a:rPr>
              <a:t>Green: γ</a:t>
            </a:r>
            <a:endParaRPr lang="en-US" dirty="0">
              <a:solidFill>
                <a:srgbClr val="00B050"/>
              </a:solidFill>
            </a:endParaRPr>
          </a:p>
        </p:txBody>
      </p:sp>
    </p:spTree>
    <p:extLst>
      <p:ext uri="{BB962C8B-B14F-4D97-AF65-F5344CB8AC3E}">
        <p14:creationId xmlns:p14="http://schemas.microsoft.com/office/powerpoint/2010/main" val="138544104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8791575" cy="5324475"/>
          </a:xfrm>
          <a:prstGeom prst="rect">
            <a:avLst/>
          </a:prstGeom>
        </p:spPr>
      </p:pic>
      <p:sp>
        <p:nvSpPr>
          <p:cNvPr id="4" name="文本框 3"/>
          <p:cNvSpPr txBox="1"/>
          <p:nvPr/>
        </p:nvSpPr>
        <p:spPr>
          <a:xfrm>
            <a:off x="138003" y="173736"/>
            <a:ext cx="1056892" cy="369332"/>
          </a:xfrm>
          <a:prstGeom prst="rect">
            <a:avLst/>
          </a:prstGeom>
          <a:noFill/>
        </p:spPr>
        <p:txBody>
          <a:bodyPr wrap="none" rtlCol="0">
            <a:spAutoFit/>
          </a:bodyPr>
          <a:lstStyle/>
          <a:p>
            <a:r>
              <a:rPr lang="el-GR" altLang="zh-CN" i="1" dirty="0">
                <a:solidFill>
                  <a:schemeClr val="bg1"/>
                </a:solidFill>
              </a:rPr>
              <a:t>τ</a:t>
            </a:r>
            <a:r>
              <a:rPr lang="en-US" altLang="zh-CN" dirty="0">
                <a:solidFill>
                  <a:schemeClr val="bg1"/>
                </a:solidFill>
              </a:rPr>
              <a:t> = 500 </a:t>
            </a:r>
            <a:r>
              <a:rPr lang="en-US" altLang="zh-CN" dirty="0" err="1">
                <a:solidFill>
                  <a:schemeClr val="bg1"/>
                </a:solidFill>
              </a:rPr>
              <a:t>fs</a:t>
            </a:r>
            <a:endParaRPr lang="en-US" dirty="0">
              <a:solidFill>
                <a:schemeClr val="bg1"/>
              </a:solidFill>
            </a:endParaRPr>
          </a:p>
        </p:txBody>
      </p:sp>
      <p:sp>
        <p:nvSpPr>
          <p:cNvPr id="5" name="文本框 4"/>
          <p:cNvSpPr txBox="1"/>
          <p:nvPr/>
        </p:nvSpPr>
        <p:spPr>
          <a:xfrm>
            <a:off x="178270" y="5324475"/>
            <a:ext cx="1016625" cy="646331"/>
          </a:xfrm>
          <a:prstGeom prst="rect">
            <a:avLst/>
          </a:prstGeom>
          <a:noFill/>
        </p:spPr>
        <p:txBody>
          <a:bodyPr wrap="none" rtlCol="0">
            <a:spAutoFit/>
          </a:bodyPr>
          <a:lstStyle/>
          <a:p>
            <a:r>
              <a:rPr lang="en-US" altLang="zh-CN" dirty="0">
                <a:solidFill>
                  <a:srgbClr val="0000FF"/>
                </a:solidFill>
              </a:rPr>
              <a:t>Blue: Ion</a:t>
            </a:r>
          </a:p>
          <a:p>
            <a:r>
              <a:rPr lang="en-US" altLang="zh-CN" dirty="0">
                <a:solidFill>
                  <a:srgbClr val="00B050"/>
                </a:solidFill>
              </a:rPr>
              <a:t>Green: γ</a:t>
            </a:r>
            <a:endParaRPr lang="en-US" dirty="0">
              <a:solidFill>
                <a:srgbClr val="00B050"/>
              </a:solidFill>
            </a:endParaRPr>
          </a:p>
        </p:txBody>
      </p:sp>
    </p:spTree>
    <p:extLst>
      <p:ext uri="{BB962C8B-B14F-4D97-AF65-F5344CB8AC3E}">
        <p14:creationId xmlns:p14="http://schemas.microsoft.com/office/powerpoint/2010/main" val="106117538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4016692" cy="2738951"/>
          </a:xfrm>
          <a:prstGeom prst="rect">
            <a:avLst/>
          </a:prstGeom>
        </p:spPr>
      </p:pic>
      <p:pic>
        <p:nvPicPr>
          <p:cNvPr id="5" name="图片 4"/>
          <p:cNvPicPr>
            <a:picLocks noChangeAspect="1"/>
          </p:cNvPicPr>
          <p:nvPr/>
        </p:nvPicPr>
        <p:blipFill>
          <a:blip r:embed="rId3"/>
          <a:stretch>
            <a:fillRect/>
          </a:stretch>
        </p:blipFill>
        <p:spPr>
          <a:xfrm>
            <a:off x="1" y="3590828"/>
            <a:ext cx="4544568" cy="3081948"/>
          </a:xfrm>
          <a:prstGeom prst="rect">
            <a:avLst/>
          </a:prstGeom>
        </p:spPr>
      </p:pic>
      <p:pic>
        <p:nvPicPr>
          <p:cNvPr id="6" name="图片 5"/>
          <p:cNvPicPr>
            <a:picLocks noChangeAspect="1"/>
          </p:cNvPicPr>
          <p:nvPr/>
        </p:nvPicPr>
        <p:blipFill>
          <a:blip r:embed="rId4"/>
          <a:stretch>
            <a:fillRect/>
          </a:stretch>
        </p:blipFill>
        <p:spPr>
          <a:xfrm>
            <a:off x="4544569" y="3590828"/>
            <a:ext cx="4596677" cy="3081948"/>
          </a:xfrm>
          <a:prstGeom prst="rect">
            <a:avLst/>
          </a:prstGeom>
        </p:spPr>
      </p:pic>
      <p:sp>
        <p:nvSpPr>
          <p:cNvPr id="3" name="文本框 2"/>
          <p:cNvSpPr txBox="1"/>
          <p:nvPr/>
        </p:nvSpPr>
        <p:spPr>
          <a:xfrm>
            <a:off x="574198" y="493776"/>
            <a:ext cx="1285929" cy="369332"/>
          </a:xfrm>
          <a:prstGeom prst="rect">
            <a:avLst/>
          </a:prstGeom>
          <a:noFill/>
        </p:spPr>
        <p:txBody>
          <a:bodyPr wrap="none" rtlCol="0">
            <a:spAutoFit/>
          </a:bodyPr>
          <a:lstStyle/>
          <a:p>
            <a:r>
              <a:rPr lang="el-GR" altLang="zh-CN" i="1" dirty="0"/>
              <a:t>τ</a:t>
            </a:r>
            <a:r>
              <a:rPr lang="en-US" altLang="zh-CN" dirty="0"/>
              <a:t> = 1.443 ns</a:t>
            </a:r>
          </a:p>
        </p:txBody>
      </p:sp>
      <p:cxnSp>
        <p:nvCxnSpPr>
          <p:cNvPr id="8" name="直接箭头连接符 7"/>
          <p:cNvCxnSpPr/>
          <p:nvPr/>
        </p:nvCxnSpPr>
        <p:spPr>
          <a:xfrm>
            <a:off x="228600" y="3767328"/>
            <a:ext cx="23774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7380" y="3397996"/>
            <a:ext cx="857927" cy="369332"/>
          </a:xfrm>
          <a:prstGeom prst="rect">
            <a:avLst/>
          </a:prstGeom>
          <a:noFill/>
        </p:spPr>
        <p:txBody>
          <a:bodyPr wrap="none" rtlCol="0">
            <a:spAutoFit/>
          </a:bodyPr>
          <a:lstStyle/>
          <a:p>
            <a:r>
              <a:rPr lang="en-US" dirty="0"/>
              <a:t>1.33 ns</a:t>
            </a:r>
          </a:p>
        </p:txBody>
      </p:sp>
      <p:sp>
        <p:nvSpPr>
          <p:cNvPr id="11" name="文本框 10"/>
          <p:cNvSpPr txBox="1"/>
          <p:nvPr/>
        </p:nvSpPr>
        <p:spPr>
          <a:xfrm>
            <a:off x="3118104" y="3767328"/>
            <a:ext cx="444352" cy="369332"/>
          </a:xfrm>
          <a:prstGeom prst="rect">
            <a:avLst/>
          </a:prstGeom>
          <a:solidFill>
            <a:schemeClr val="bg1"/>
          </a:solidFill>
        </p:spPr>
        <p:txBody>
          <a:bodyPr wrap="none" rtlCol="0">
            <a:spAutoFit/>
          </a:bodyPr>
          <a:lstStyle/>
          <a:p>
            <a:r>
              <a:rPr lang="en-US" dirty="0"/>
              <a:t>D1</a:t>
            </a:r>
          </a:p>
        </p:txBody>
      </p:sp>
      <p:sp>
        <p:nvSpPr>
          <p:cNvPr id="12" name="文本框 11"/>
          <p:cNvSpPr txBox="1"/>
          <p:nvPr/>
        </p:nvSpPr>
        <p:spPr>
          <a:xfrm>
            <a:off x="7662672" y="3767328"/>
            <a:ext cx="444352" cy="369332"/>
          </a:xfrm>
          <a:prstGeom prst="rect">
            <a:avLst/>
          </a:prstGeom>
          <a:solidFill>
            <a:schemeClr val="bg1"/>
          </a:solidFill>
        </p:spPr>
        <p:txBody>
          <a:bodyPr wrap="none" rtlCol="0">
            <a:spAutoFit/>
          </a:bodyPr>
          <a:lstStyle/>
          <a:p>
            <a:r>
              <a:rPr lang="en-US" dirty="0"/>
              <a:t>D3</a:t>
            </a:r>
          </a:p>
        </p:txBody>
      </p:sp>
      <p:sp>
        <p:nvSpPr>
          <p:cNvPr id="13" name="文本框 12"/>
          <p:cNvSpPr txBox="1"/>
          <p:nvPr/>
        </p:nvSpPr>
        <p:spPr>
          <a:xfrm>
            <a:off x="2895928" y="190238"/>
            <a:ext cx="444352" cy="369332"/>
          </a:xfrm>
          <a:prstGeom prst="rect">
            <a:avLst/>
          </a:prstGeom>
          <a:solidFill>
            <a:schemeClr val="bg1"/>
          </a:solidFill>
        </p:spPr>
        <p:txBody>
          <a:bodyPr wrap="none" rtlCol="0">
            <a:spAutoFit/>
          </a:bodyPr>
          <a:lstStyle/>
          <a:p>
            <a:r>
              <a:rPr lang="en-US" dirty="0"/>
              <a:t>D2</a:t>
            </a:r>
          </a:p>
        </p:txBody>
      </p:sp>
      <p:cxnSp>
        <p:nvCxnSpPr>
          <p:cNvPr id="14" name="直接箭头连接符 13"/>
          <p:cNvCxnSpPr/>
          <p:nvPr/>
        </p:nvCxnSpPr>
        <p:spPr>
          <a:xfrm>
            <a:off x="4773168" y="3767328"/>
            <a:ext cx="23774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581948" y="3397996"/>
            <a:ext cx="857927" cy="369332"/>
          </a:xfrm>
          <a:prstGeom prst="rect">
            <a:avLst/>
          </a:prstGeom>
          <a:noFill/>
        </p:spPr>
        <p:txBody>
          <a:bodyPr wrap="none" rtlCol="0">
            <a:spAutoFit/>
          </a:bodyPr>
          <a:lstStyle/>
          <a:p>
            <a:r>
              <a:rPr lang="en-US" dirty="0"/>
              <a:t>1.33 ns</a:t>
            </a:r>
          </a:p>
        </p:txBody>
      </p:sp>
      <p:sp>
        <p:nvSpPr>
          <p:cNvPr id="16" name="文本框 15"/>
          <p:cNvSpPr txBox="1"/>
          <p:nvPr/>
        </p:nvSpPr>
        <p:spPr>
          <a:xfrm>
            <a:off x="6249400" y="2571082"/>
            <a:ext cx="2826543" cy="923330"/>
          </a:xfrm>
          <a:prstGeom prst="rect">
            <a:avLst/>
          </a:prstGeom>
          <a:noFill/>
        </p:spPr>
        <p:txBody>
          <a:bodyPr wrap="none" rtlCol="0">
            <a:spAutoFit/>
          </a:bodyPr>
          <a:lstStyle/>
          <a:p>
            <a:r>
              <a:rPr lang="en-US" dirty="0"/>
              <a:t>Speed of light c = 30 cm/ns</a:t>
            </a:r>
          </a:p>
          <a:p>
            <a:r>
              <a:rPr lang="en-US" dirty="0"/>
              <a:t>Distance L = 40 cm</a:t>
            </a:r>
          </a:p>
          <a:p>
            <a:r>
              <a:rPr lang="en-US" dirty="0"/>
              <a:t>Time of flight = </a:t>
            </a:r>
            <a:r>
              <a:rPr lang="en-US" dirty="0" err="1"/>
              <a:t>L/c</a:t>
            </a:r>
            <a:r>
              <a:rPr lang="en-US" dirty="0"/>
              <a:t> = 1.33 ns</a:t>
            </a:r>
          </a:p>
        </p:txBody>
      </p:sp>
      <p:sp>
        <p:nvSpPr>
          <p:cNvPr id="17" name="文本框 16"/>
          <p:cNvSpPr txBox="1"/>
          <p:nvPr/>
        </p:nvSpPr>
        <p:spPr>
          <a:xfrm>
            <a:off x="574198" y="919714"/>
            <a:ext cx="1116011" cy="369332"/>
          </a:xfrm>
          <a:prstGeom prst="rect">
            <a:avLst/>
          </a:prstGeom>
          <a:noFill/>
        </p:spPr>
        <p:txBody>
          <a:bodyPr wrap="none" rtlCol="0">
            <a:spAutoFit/>
          </a:bodyPr>
          <a:lstStyle/>
          <a:p>
            <a:r>
              <a:rPr lang="en-US" i="1" dirty="0"/>
              <a:t>T</a:t>
            </a:r>
            <a:r>
              <a:rPr lang="en-US" baseline="-25000" dirty="0"/>
              <a:t>1/2</a:t>
            </a:r>
            <a:r>
              <a:rPr lang="en-US" dirty="0"/>
              <a:t> = 1 ns</a:t>
            </a:r>
          </a:p>
        </p:txBody>
      </p:sp>
      <p:sp>
        <p:nvSpPr>
          <p:cNvPr id="18" name="文本框 17"/>
          <p:cNvSpPr txBox="1"/>
          <p:nvPr/>
        </p:nvSpPr>
        <p:spPr>
          <a:xfrm>
            <a:off x="3821122" y="1342043"/>
            <a:ext cx="352982" cy="369332"/>
          </a:xfrm>
          <a:prstGeom prst="rect">
            <a:avLst/>
          </a:prstGeom>
          <a:noFill/>
        </p:spPr>
        <p:txBody>
          <a:bodyPr wrap="none" rtlCol="0">
            <a:spAutoFit/>
          </a:bodyPr>
          <a:lstStyle/>
          <a:p>
            <a:r>
              <a:rPr lang="zh-CN" altLang="en-US" dirty="0">
                <a:solidFill>
                  <a:srgbClr val="C00000"/>
                </a:solidFill>
                <a:latin typeface="Tahoma" panose="020B0604030504040204" pitchFamily="34" charset="0"/>
                <a:cs typeface="Tahoma" panose="020B0604030504040204" pitchFamily="34" charset="0"/>
              </a:rPr>
              <a: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sp>
        <p:nvSpPr>
          <p:cNvPr id="19" name="文本框 18"/>
          <p:cNvSpPr txBox="1"/>
          <p:nvPr/>
        </p:nvSpPr>
        <p:spPr>
          <a:xfrm>
            <a:off x="4222176" y="5462584"/>
            <a:ext cx="352982" cy="369332"/>
          </a:xfrm>
          <a:prstGeom prst="rect">
            <a:avLst/>
          </a:prstGeom>
          <a:noFill/>
        </p:spPr>
        <p:txBody>
          <a:bodyPr wrap="none" rtlCol="0">
            <a:spAutoFit/>
          </a:bodyPr>
          <a:lstStyle/>
          <a:p>
            <a:r>
              <a:rPr lang="zh-CN" altLang="en-US" dirty="0">
                <a:solidFill>
                  <a:srgbClr val="C00000"/>
                </a:solidFill>
                <a:latin typeface="Tahoma" panose="020B0604030504040204" pitchFamily="34" charset="0"/>
                <a:cs typeface="Tahoma" panose="020B0604030504040204" pitchFamily="34" charset="0"/>
              </a:rPr>
              <a: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sp>
        <p:nvSpPr>
          <p:cNvPr id="20" name="文本框 19"/>
          <p:cNvSpPr txBox="1"/>
          <p:nvPr/>
        </p:nvSpPr>
        <p:spPr>
          <a:xfrm>
            <a:off x="8788264" y="5462584"/>
            <a:ext cx="352982" cy="369332"/>
          </a:xfrm>
          <a:prstGeom prst="rect">
            <a:avLst/>
          </a:prstGeom>
          <a:noFill/>
        </p:spPr>
        <p:txBody>
          <a:bodyPr wrap="none" rtlCol="0">
            <a:spAutoFit/>
          </a:bodyPr>
          <a:lstStyle/>
          <a:p>
            <a:r>
              <a:rPr lang="zh-CN" altLang="en-US" dirty="0">
                <a:solidFill>
                  <a:srgbClr val="C00000"/>
                </a:solidFill>
                <a:latin typeface="Tahoma" panose="020B0604030504040204" pitchFamily="34" charset="0"/>
                <a:cs typeface="Tahoma" panose="020B0604030504040204" pitchFamily="34" charset="0"/>
              </a:rPr>
              <a: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058939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2250180"/>
            <a:ext cx="4356000" cy="2253977"/>
          </a:xfrm>
          <a:prstGeom prst="rect">
            <a:avLst/>
          </a:prstGeom>
        </p:spPr>
      </p:pic>
      <p:pic>
        <p:nvPicPr>
          <p:cNvPr id="3" name="图片 2"/>
          <p:cNvPicPr>
            <a:picLocks noChangeAspect="1"/>
          </p:cNvPicPr>
          <p:nvPr/>
        </p:nvPicPr>
        <p:blipFill>
          <a:blip r:embed="rId3"/>
          <a:stretch>
            <a:fillRect/>
          </a:stretch>
        </p:blipFill>
        <p:spPr>
          <a:xfrm>
            <a:off x="0" y="3"/>
            <a:ext cx="4356000" cy="2250177"/>
          </a:xfrm>
          <a:prstGeom prst="rect">
            <a:avLst/>
          </a:prstGeom>
        </p:spPr>
      </p:pic>
      <p:pic>
        <p:nvPicPr>
          <p:cNvPr id="4" name="图片 3"/>
          <p:cNvPicPr>
            <a:picLocks noChangeAspect="1"/>
          </p:cNvPicPr>
          <p:nvPr/>
        </p:nvPicPr>
        <p:blipFill>
          <a:blip r:embed="rId4"/>
          <a:stretch>
            <a:fillRect/>
          </a:stretch>
        </p:blipFill>
        <p:spPr>
          <a:xfrm>
            <a:off x="1" y="4500358"/>
            <a:ext cx="4356000" cy="2302090"/>
          </a:xfrm>
          <a:prstGeom prst="rect">
            <a:avLst/>
          </a:prstGeom>
        </p:spPr>
      </p:pic>
      <p:pic>
        <p:nvPicPr>
          <p:cNvPr id="7" name="图片 6"/>
          <p:cNvPicPr>
            <a:picLocks noChangeAspect="1"/>
          </p:cNvPicPr>
          <p:nvPr/>
        </p:nvPicPr>
        <p:blipFill>
          <a:blip r:embed="rId5"/>
          <a:stretch>
            <a:fillRect/>
          </a:stretch>
        </p:blipFill>
        <p:spPr>
          <a:xfrm>
            <a:off x="4933938" y="3"/>
            <a:ext cx="4100626" cy="2268000"/>
          </a:xfrm>
          <a:prstGeom prst="rect">
            <a:avLst/>
          </a:prstGeom>
        </p:spPr>
      </p:pic>
      <p:pic>
        <p:nvPicPr>
          <p:cNvPr id="8" name="图片 7"/>
          <p:cNvPicPr>
            <a:picLocks noChangeAspect="1"/>
          </p:cNvPicPr>
          <p:nvPr/>
        </p:nvPicPr>
        <p:blipFill>
          <a:blip r:embed="rId6"/>
          <a:stretch>
            <a:fillRect/>
          </a:stretch>
        </p:blipFill>
        <p:spPr>
          <a:xfrm>
            <a:off x="4849905" y="4540937"/>
            <a:ext cx="4242285" cy="2304000"/>
          </a:xfrm>
          <a:prstGeom prst="rect">
            <a:avLst/>
          </a:prstGeom>
        </p:spPr>
      </p:pic>
      <p:sp>
        <p:nvSpPr>
          <p:cNvPr id="11" name="文本框 10"/>
          <p:cNvSpPr txBox="1"/>
          <p:nvPr/>
        </p:nvSpPr>
        <p:spPr>
          <a:xfrm>
            <a:off x="300445" y="248194"/>
            <a:ext cx="798808" cy="369332"/>
          </a:xfrm>
          <a:prstGeom prst="rect">
            <a:avLst/>
          </a:prstGeom>
          <a:noFill/>
        </p:spPr>
        <p:txBody>
          <a:bodyPr wrap="none" rtlCol="0">
            <a:spAutoFit/>
          </a:bodyPr>
          <a:lstStyle/>
          <a:p>
            <a:r>
              <a:rPr lang="en-US" dirty="0"/>
              <a:t>500  </a:t>
            </a:r>
            <a:r>
              <a:rPr lang="en-US" altLang="zh-CN" dirty="0" err="1"/>
              <a:t>fs</a:t>
            </a:r>
            <a:endParaRPr lang="en-US" dirty="0"/>
          </a:p>
        </p:txBody>
      </p:sp>
      <p:cxnSp>
        <p:nvCxnSpPr>
          <p:cNvPr id="6" name="直接箭头连接符 5"/>
          <p:cNvCxnSpPr/>
          <p:nvPr/>
        </p:nvCxnSpPr>
        <p:spPr>
          <a:xfrm flipV="1">
            <a:off x="3657600" y="365760"/>
            <a:ext cx="3191256" cy="10149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3639312" y="4892040"/>
            <a:ext cx="3200400" cy="969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7"/>
          <a:stretch>
            <a:fillRect/>
          </a:stretch>
        </p:blipFill>
        <p:spPr>
          <a:xfrm>
            <a:off x="4849905" y="2295279"/>
            <a:ext cx="4294095" cy="2208217"/>
          </a:xfrm>
          <a:prstGeom prst="rect">
            <a:avLst/>
          </a:prstGeom>
        </p:spPr>
      </p:pic>
    </p:spTree>
    <p:extLst>
      <p:ext uri="{BB962C8B-B14F-4D97-AF65-F5344CB8AC3E}">
        <p14:creationId xmlns:p14="http://schemas.microsoft.com/office/powerpoint/2010/main" val="226816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3368977"/>
            <a:ext cx="6309360" cy="3252247"/>
          </a:xfrm>
          <a:prstGeom prst="rect">
            <a:avLst/>
          </a:prstGeom>
        </p:spPr>
      </p:pic>
      <p:pic>
        <p:nvPicPr>
          <p:cNvPr id="2" name="图片 1"/>
          <p:cNvPicPr>
            <a:picLocks noChangeAspect="1"/>
          </p:cNvPicPr>
          <p:nvPr/>
        </p:nvPicPr>
        <p:blipFill>
          <a:blip r:embed="rId3"/>
          <a:stretch>
            <a:fillRect/>
          </a:stretch>
        </p:blipFill>
        <p:spPr>
          <a:xfrm>
            <a:off x="0" y="0"/>
            <a:ext cx="6309360" cy="3346632"/>
          </a:xfrm>
          <a:prstGeom prst="rect">
            <a:avLst/>
          </a:prstGeom>
        </p:spPr>
      </p:pic>
      <p:sp>
        <p:nvSpPr>
          <p:cNvPr id="4" name="文本框 3"/>
          <p:cNvSpPr txBox="1"/>
          <p:nvPr/>
        </p:nvSpPr>
        <p:spPr>
          <a:xfrm>
            <a:off x="391886" y="420759"/>
            <a:ext cx="753220" cy="646331"/>
          </a:xfrm>
          <a:prstGeom prst="rect">
            <a:avLst/>
          </a:prstGeom>
          <a:noFill/>
        </p:spPr>
        <p:txBody>
          <a:bodyPr wrap="none" rtlCol="0">
            <a:spAutoFit/>
          </a:bodyPr>
          <a:lstStyle/>
          <a:p>
            <a:r>
              <a:rPr lang="en-US" dirty="0">
                <a:solidFill>
                  <a:srgbClr val="0000FF"/>
                </a:solidFill>
              </a:rPr>
              <a:t>Brent</a:t>
            </a:r>
          </a:p>
          <a:p>
            <a:r>
              <a:rPr lang="en-US" dirty="0">
                <a:solidFill>
                  <a:srgbClr val="FF0000"/>
                </a:solidFill>
              </a:rPr>
              <a:t>Geant</a:t>
            </a:r>
          </a:p>
        </p:txBody>
      </p:sp>
      <p:sp>
        <p:nvSpPr>
          <p:cNvPr id="7" name="文本框 6"/>
          <p:cNvSpPr txBox="1"/>
          <p:nvPr/>
        </p:nvSpPr>
        <p:spPr>
          <a:xfrm>
            <a:off x="369092" y="5998949"/>
            <a:ext cx="798808" cy="369332"/>
          </a:xfrm>
          <a:prstGeom prst="rect">
            <a:avLst/>
          </a:prstGeom>
          <a:noFill/>
        </p:spPr>
        <p:txBody>
          <a:bodyPr wrap="none" rtlCol="0">
            <a:spAutoFit/>
          </a:bodyPr>
          <a:lstStyle/>
          <a:p>
            <a:r>
              <a:rPr lang="en-US" dirty="0"/>
              <a:t>100  </a:t>
            </a:r>
            <a:r>
              <a:rPr lang="en-US" altLang="zh-CN" dirty="0" err="1"/>
              <a:t>fs</a:t>
            </a:r>
            <a:endParaRPr lang="en-US" dirty="0"/>
          </a:p>
        </p:txBody>
      </p:sp>
      <p:sp>
        <p:nvSpPr>
          <p:cNvPr id="9" name="文本框 8"/>
          <p:cNvSpPr txBox="1"/>
          <p:nvPr/>
        </p:nvSpPr>
        <p:spPr>
          <a:xfrm>
            <a:off x="346298" y="2574413"/>
            <a:ext cx="798808" cy="369332"/>
          </a:xfrm>
          <a:prstGeom prst="rect">
            <a:avLst/>
          </a:prstGeom>
          <a:noFill/>
        </p:spPr>
        <p:txBody>
          <a:bodyPr wrap="none" rtlCol="0">
            <a:spAutoFit/>
          </a:bodyPr>
          <a:lstStyle/>
          <a:p>
            <a:r>
              <a:rPr lang="en-US" dirty="0"/>
              <a:t>500  </a:t>
            </a:r>
            <a:r>
              <a:rPr lang="en-US" altLang="zh-CN" dirty="0" err="1"/>
              <a:t>fs</a:t>
            </a:r>
            <a:endParaRPr lang="en-US" dirty="0"/>
          </a:p>
        </p:txBody>
      </p:sp>
      <p:sp>
        <p:nvSpPr>
          <p:cNvPr id="10" name="文本框 9"/>
          <p:cNvSpPr txBox="1"/>
          <p:nvPr/>
        </p:nvSpPr>
        <p:spPr>
          <a:xfrm>
            <a:off x="391886" y="3804737"/>
            <a:ext cx="753220" cy="646331"/>
          </a:xfrm>
          <a:prstGeom prst="rect">
            <a:avLst/>
          </a:prstGeom>
          <a:noFill/>
        </p:spPr>
        <p:txBody>
          <a:bodyPr wrap="none" rtlCol="0">
            <a:spAutoFit/>
          </a:bodyPr>
          <a:lstStyle/>
          <a:p>
            <a:r>
              <a:rPr lang="en-US" dirty="0">
                <a:solidFill>
                  <a:srgbClr val="0000FF"/>
                </a:solidFill>
              </a:rPr>
              <a:t>Brent</a:t>
            </a:r>
          </a:p>
          <a:p>
            <a:r>
              <a:rPr lang="en-US" dirty="0">
                <a:solidFill>
                  <a:srgbClr val="FF0000"/>
                </a:solidFill>
              </a:rPr>
              <a:t>Geant</a:t>
            </a:r>
          </a:p>
        </p:txBody>
      </p:sp>
      <p:pic>
        <p:nvPicPr>
          <p:cNvPr id="11" name="图片 10"/>
          <p:cNvPicPr>
            <a:picLocks noChangeAspect="1"/>
          </p:cNvPicPr>
          <p:nvPr/>
        </p:nvPicPr>
        <p:blipFill>
          <a:blip r:embed="rId4"/>
          <a:stretch>
            <a:fillRect/>
          </a:stretch>
        </p:blipFill>
        <p:spPr>
          <a:xfrm>
            <a:off x="5714602" y="0"/>
            <a:ext cx="3429398" cy="2769326"/>
          </a:xfrm>
          <a:prstGeom prst="rect">
            <a:avLst/>
          </a:prstGeom>
        </p:spPr>
      </p:pic>
      <p:sp>
        <p:nvSpPr>
          <p:cNvPr id="12" name="文本框 11"/>
          <p:cNvSpPr txBox="1"/>
          <p:nvPr/>
        </p:nvSpPr>
        <p:spPr>
          <a:xfrm>
            <a:off x="7429301" y="2746467"/>
            <a:ext cx="1364476" cy="1477328"/>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60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100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a:p>
            <a:r>
              <a:rPr lang="en-US" altLang="zh-CN" dirty="0">
                <a:latin typeface="Times New Roman" panose="02020603050405020304" pitchFamily="18" charset="0"/>
                <a:cs typeface="Times New Roman" panose="02020603050405020304" pitchFamily="18" charset="0"/>
              </a:rPr>
              <a:t>Wrong!</a:t>
            </a:r>
          </a:p>
        </p:txBody>
      </p:sp>
    </p:spTree>
    <p:extLst>
      <p:ext uri="{BB962C8B-B14F-4D97-AF65-F5344CB8AC3E}">
        <p14:creationId xmlns:p14="http://schemas.microsoft.com/office/powerpoint/2010/main" val="301321603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4354644" y="3384000"/>
            <a:ext cx="4179879" cy="3384000"/>
          </a:xfrm>
          <a:prstGeom prst="rect">
            <a:avLst/>
          </a:prstGeom>
        </p:spPr>
      </p:pic>
      <p:pic>
        <p:nvPicPr>
          <p:cNvPr id="11" name="图片 10"/>
          <p:cNvPicPr>
            <a:picLocks noChangeAspect="1"/>
          </p:cNvPicPr>
          <p:nvPr/>
        </p:nvPicPr>
        <p:blipFill>
          <a:blip r:embed="rId3"/>
          <a:stretch>
            <a:fillRect/>
          </a:stretch>
        </p:blipFill>
        <p:spPr>
          <a:xfrm>
            <a:off x="40529" y="3384000"/>
            <a:ext cx="4179871" cy="3384000"/>
          </a:xfrm>
          <a:prstGeom prst="rect">
            <a:avLst/>
          </a:prstGeom>
        </p:spPr>
      </p:pic>
      <p:sp>
        <p:nvSpPr>
          <p:cNvPr id="12" name="文本框 11"/>
          <p:cNvSpPr txBox="1"/>
          <p:nvPr/>
        </p:nvSpPr>
        <p:spPr>
          <a:xfrm>
            <a:off x="462425" y="3753572"/>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500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500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13" name="文本框 12"/>
          <p:cNvSpPr txBox="1"/>
          <p:nvPr/>
        </p:nvSpPr>
        <p:spPr>
          <a:xfrm>
            <a:off x="4890731" y="3753572"/>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500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500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pic>
        <p:nvPicPr>
          <p:cNvPr id="14" name="图片 13"/>
          <p:cNvPicPr>
            <a:picLocks noChangeAspect="1"/>
          </p:cNvPicPr>
          <p:nvPr/>
        </p:nvPicPr>
        <p:blipFill>
          <a:blip r:embed="rId4"/>
          <a:stretch>
            <a:fillRect/>
          </a:stretch>
        </p:blipFill>
        <p:spPr>
          <a:xfrm>
            <a:off x="0" y="1"/>
            <a:ext cx="4145400" cy="3384000"/>
          </a:xfrm>
          <a:prstGeom prst="rect">
            <a:avLst/>
          </a:prstGeom>
        </p:spPr>
      </p:pic>
      <p:pic>
        <p:nvPicPr>
          <p:cNvPr id="15" name="图片 14"/>
          <p:cNvPicPr>
            <a:picLocks noChangeAspect="1"/>
          </p:cNvPicPr>
          <p:nvPr/>
        </p:nvPicPr>
        <p:blipFill>
          <a:blip r:embed="rId5"/>
          <a:stretch>
            <a:fillRect/>
          </a:stretch>
        </p:blipFill>
        <p:spPr>
          <a:xfrm>
            <a:off x="4389123" y="0"/>
            <a:ext cx="4145400" cy="3384000"/>
          </a:xfrm>
          <a:prstGeom prst="rect">
            <a:avLst/>
          </a:prstGeom>
        </p:spPr>
      </p:pic>
      <p:sp>
        <p:nvSpPr>
          <p:cNvPr id="16" name="文本框 15"/>
          <p:cNvSpPr txBox="1"/>
          <p:nvPr/>
        </p:nvSpPr>
        <p:spPr>
          <a:xfrm>
            <a:off x="421874" y="406253"/>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100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100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17" name="文本框 16"/>
          <p:cNvSpPr txBox="1"/>
          <p:nvPr/>
        </p:nvSpPr>
        <p:spPr>
          <a:xfrm>
            <a:off x="4810997" y="406252"/>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100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100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Tree>
    <p:extLst>
      <p:ext uri="{BB962C8B-B14F-4D97-AF65-F5344CB8AC3E}">
        <p14:creationId xmlns:p14="http://schemas.microsoft.com/office/powerpoint/2010/main" val="154294394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3384001"/>
            <a:ext cx="4145400" cy="3384000"/>
          </a:xfrm>
          <a:prstGeom prst="rect">
            <a:avLst/>
          </a:prstGeom>
        </p:spPr>
      </p:pic>
      <p:pic>
        <p:nvPicPr>
          <p:cNvPr id="2" name="图片 1"/>
          <p:cNvPicPr>
            <a:picLocks noChangeAspect="1"/>
          </p:cNvPicPr>
          <p:nvPr/>
        </p:nvPicPr>
        <p:blipFill>
          <a:blip r:embed="rId3"/>
          <a:stretch>
            <a:fillRect/>
          </a:stretch>
        </p:blipFill>
        <p:spPr>
          <a:xfrm>
            <a:off x="4317419" y="3384001"/>
            <a:ext cx="4145400" cy="3384000"/>
          </a:xfrm>
          <a:prstGeom prst="rect">
            <a:avLst/>
          </a:prstGeom>
        </p:spPr>
      </p:pic>
      <p:sp>
        <p:nvSpPr>
          <p:cNvPr id="9" name="文本框 8"/>
          <p:cNvSpPr txBox="1"/>
          <p:nvPr/>
        </p:nvSpPr>
        <p:spPr>
          <a:xfrm>
            <a:off x="421874" y="3798944"/>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300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300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10" name="文本框 9"/>
          <p:cNvSpPr txBox="1"/>
          <p:nvPr/>
        </p:nvSpPr>
        <p:spPr>
          <a:xfrm>
            <a:off x="4811820" y="3798943"/>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300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300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pic>
        <p:nvPicPr>
          <p:cNvPr id="15" name="图片 14"/>
          <p:cNvPicPr>
            <a:picLocks noChangeAspect="1"/>
          </p:cNvPicPr>
          <p:nvPr/>
        </p:nvPicPr>
        <p:blipFill>
          <a:blip r:embed="rId4"/>
          <a:stretch>
            <a:fillRect/>
          </a:stretch>
        </p:blipFill>
        <p:spPr>
          <a:xfrm>
            <a:off x="37225" y="0"/>
            <a:ext cx="4145400" cy="3384000"/>
          </a:xfrm>
          <a:prstGeom prst="rect">
            <a:avLst/>
          </a:prstGeom>
        </p:spPr>
      </p:pic>
      <p:pic>
        <p:nvPicPr>
          <p:cNvPr id="16" name="图片 15"/>
          <p:cNvPicPr>
            <a:picLocks noChangeAspect="1"/>
          </p:cNvPicPr>
          <p:nvPr/>
        </p:nvPicPr>
        <p:blipFill>
          <a:blip r:embed="rId5"/>
          <a:stretch>
            <a:fillRect/>
          </a:stretch>
        </p:blipFill>
        <p:spPr>
          <a:xfrm>
            <a:off x="4354644" y="0"/>
            <a:ext cx="4145400" cy="3384000"/>
          </a:xfrm>
          <a:prstGeom prst="rect">
            <a:avLst/>
          </a:prstGeom>
        </p:spPr>
      </p:pic>
      <p:sp>
        <p:nvSpPr>
          <p:cNvPr id="17" name="文本框 16"/>
          <p:cNvSpPr txBox="1"/>
          <p:nvPr/>
        </p:nvSpPr>
        <p:spPr>
          <a:xfrm>
            <a:off x="566928" y="406254"/>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200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200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18" name="文本框 17"/>
          <p:cNvSpPr txBox="1"/>
          <p:nvPr/>
        </p:nvSpPr>
        <p:spPr>
          <a:xfrm>
            <a:off x="4786227" y="406254"/>
            <a:ext cx="1364476"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200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200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Tree>
    <p:extLst>
      <p:ext uri="{BB962C8B-B14F-4D97-AF65-F5344CB8AC3E}">
        <p14:creationId xmlns:p14="http://schemas.microsoft.com/office/powerpoint/2010/main" val="264217218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0" y="3391107"/>
            <a:ext cx="4189500" cy="3420000"/>
          </a:xfrm>
          <a:prstGeom prst="rect">
            <a:avLst/>
          </a:prstGeom>
        </p:spPr>
      </p:pic>
      <p:pic>
        <p:nvPicPr>
          <p:cNvPr id="13" name="图片 12"/>
          <p:cNvPicPr>
            <a:picLocks noChangeAspect="1"/>
          </p:cNvPicPr>
          <p:nvPr/>
        </p:nvPicPr>
        <p:blipFill>
          <a:blip r:embed="rId4"/>
          <a:stretch>
            <a:fillRect/>
          </a:stretch>
        </p:blipFill>
        <p:spPr>
          <a:xfrm>
            <a:off x="4385442" y="3391107"/>
            <a:ext cx="4189500" cy="3420000"/>
          </a:xfrm>
          <a:prstGeom prst="rect">
            <a:avLst/>
          </a:prstGeom>
        </p:spPr>
      </p:pic>
      <p:pic>
        <p:nvPicPr>
          <p:cNvPr id="14" name="图片 13"/>
          <p:cNvPicPr>
            <a:picLocks noChangeAspect="1"/>
          </p:cNvPicPr>
          <p:nvPr/>
        </p:nvPicPr>
        <p:blipFill>
          <a:blip r:embed="rId5"/>
          <a:stretch>
            <a:fillRect/>
          </a:stretch>
        </p:blipFill>
        <p:spPr>
          <a:xfrm>
            <a:off x="4429542" y="7107"/>
            <a:ext cx="4145400" cy="3384000"/>
          </a:xfrm>
          <a:prstGeom prst="rect">
            <a:avLst/>
          </a:prstGeom>
        </p:spPr>
      </p:pic>
      <p:pic>
        <p:nvPicPr>
          <p:cNvPr id="15" name="图片 14"/>
          <p:cNvPicPr>
            <a:picLocks noChangeAspect="1"/>
          </p:cNvPicPr>
          <p:nvPr/>
        </p:nvPicPr>
        <p:blipFill>
          <a:blip r:embed="rId6"/>
          <a:stretch>
            <a:fillRect/>
          </a:stretch>
        </p:blipFill>
        <p:spPr>
          <a:xfrm>
            <a:off x="0" y="7107"/>
            <a:ext cx="4145400" cy="3384000"/>
          </a:xfrm>
          <a:prstGeom prst="rect">
            <a:avLst/>
          </a:prstGeom>
        </p:spPr>
      </p:pic>
      <p:sp>
        <p:nvSpPr>
          <p:cNvPr id="16" name="文本框 15"/>
          <p:cNvSpPr txBox="1"/>
          <p:nvPr/>
        </p:nvSpPr>
        <p:spPr>
          <a:xfrm>
            <a:off x="421874" y="3798944"/>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285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300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17" name="文本框 16"/>
          <p:cNvSpPr txBox="1"/>
          <p:nvPr/>
        </p:nvSpPr>
        <p:spPr>
          <a:xfrm>
            <a:off x="4811820" y="3798943"/>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285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300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18" name="文本框 17"/>
          <p:cNvSpPr txBox="1"/>
          <p:nvPr/>
        </p:nvSpPr>
        <p:spPr>
          <a:xfrm>
            <a:off x="469338" y="406254"/>
            <a:ext cx="1367362"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190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200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19" name="文本框 18"/>
          <p:cNvSpPr txBox="1"/>
          <p:nvPr/>
        </p:nvSpPr>
        <p:spPr>
          <a:xfrm>
            <a:off x="4814706" y="406254"/>
            <a:ext cx="1364476"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Brent 190 </a:t>
            </a:r>
            <a:r>
              <a:rPr lang="en-US" altLang="zh-CN" dirty="0" err="1">
                <a:solidFill>
                  <a:srgbClr val="0000FF"/>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200 </a:t>
            </a:r>
            <a:r>
              <a:rPr lang="en-US" altLang="zh-CN" dirty="0" err="1">
                <a:solidFill>
                  <a:srgbClr val="FF0000"/>
                </a:solidFill>
                <a:latin typeface="Times New Roman" panose="02020603050405020304" pitchFamily="18" charset="0"/>
                <a:cs typeface="Times New Roman" panose="02020603050405020304" pitchFamily="18" charset="0"/>
              </a:rPr>
              <a:t>fs</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Tree>
    <p:extLst>
      <p:ext uri="{BB962C8B-B14F-4D97-AF65-F5344CB8AC3E}">
        <p14:creationId xmlns:p14="http://schemas.microsoft.com/office/powerpoint/2010/main" val="1132309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2296" y="54864"/>
            <a:ext cx="9000000" cy="6731405"/>
          </a:xfrm>
          <a:prstGeom prst="rect">
            <a:avLst/>
          </a:prstGeom>
        </p:spPr>
      </p:pic>
    </p:spTree>
    <p:extLst>
      <p:ext uri="{BB962C8B-B14F-4D97-AF65-F5344CB8AC3E}">
        <p14:creationId xmlns:p14="http://schemas.microsoft.com/office/powerpoint/2010/main" val="26710571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3063" y="1"/>
            <a:ext cx="4572000" cy="3439056"/>
          </a:xfrm>
          <a:prstGeom prst="rect">
            <a:avLst/>
          </a:prstGeom>
        </p:spPr>
      </p:pic>
      <p:sp>
        <p:nvSpPr>
          <p:cNvPr id="4" name="文本框 3"/>
          <p:cNvSpPr txBox="1"/>
          <p:nvPr/>
        </p:nvSpPr>
        <p:spPr>
          <a:xfrm>
            <a:off x="157159" y="3358635"/>
            <a:ext cx="2185214"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Geant 200 </a:t>
            </a:r>
            <a:r>
              <a:rPr lang="en-US" altLang="zh-CN" dirty="0" err="1">
                <a:solidFill>
                  <a:srgbClr val="0000FF"/>
                </a:solidFill>
                <a:latin typeface="Times New Roman" panose="02020603050405020304" pitchFamily="18" charset="0"/>
                <a:cs typeface="Times New Roman" panose="02020603050405020304" pitchFamily="18" charset="0"/>
              </a:rPr>
              <a:t>fs</a:t>
            </a:r>
            <a:r>
              <a:rPr lang="en-US" altLang="zh-CN" dirty="0">
                <a:solidFill>
                  <a:srgbClr val="0000FF"/>
                </a:solidFill>
                <a:latin typeface="Times New Roman" panose="02020603050405020304" pitchFamily="18" charset="0"/>
                <a:cs typeface="Times New Roman" panose="02020603050405020304" pitchFamily="18" charset="0"/>
              </a:rPr>
              <a:t> 210 mm</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200 </a:t>
            </a:r>
            <a:r>
              <a:rPr lang="en-US" altLang="zh-CN" dirty="0" err="1">
                <a:solidFill>
                  <a:srgbClr val="FF0000"/>
                </a:solidFill>
                <a:latin typeface="Times New Roman" panose="02020603050405020304" pitchFamily="18" charset="0"/>
                <a:cs typeface="Times New Roman" panose="02020603050405020304" pitchFamily="18" charset="0"/>
              </a:rPr>
              <a:t>fs</a:t>
            </a:r>
            <a:r>
              <a:rPr lang="en-US" altLang="zh-CN" dirty="0">
                <a:solidFill>
                  <a:srgbClr val="FF0000"/>
                </a:solidFill>
                <a:latin typeface="Times New Roman" panose="02020603050405020304" pitchFamily="18" charset="0"/>
                <a:cs typeface="Times New Roman" panose="02020603050405020304" pitchFamily="18" charset="0"/>
              </a:rPr>
              <a:t> 110 mm</a:t>
            </a: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sp>
        <p:nvSpPr>
          <p:cNvPr id="5" name="文本框 4"/>
          <p:cNvSpPr txBox="1"/>
          <p:nvPr/>
        </p:nvSpPr>
        <p:spPr>
          <a:xfrm>
            <a:off x="4628231" y="3439057"/>
            <a:ext cx="4446474" cy="1200329"/>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Geant 200 </a:t>
            </a:r>
            <a:r>
              <a:rPr lang="en-US" altLang="zh-CN" dirty="0" err="1">
                <a:solidFill>
                  <a:srgbClr val="0000FF"/>
                </a:solidFill>
                <a:latin typeface="Times New Roman" panose="02020603050405020304" pitchFamily="18" charset="0"/>
                <a:cs typeface="Times New Roman" panose="02020603050405020304" pitchFamily="18" charset="0"/>
              </a:rPr>
              <a:t>fs</a:t>
            </a:r>
            <a:r>
              <a:rPr lang="en-US" altLang="zh-CN" dirty="0">
                <a:solidFill>
                  <a:srgbClr val="0000FF"/>
                </a:solidFill>
                <a:latin typeface="Times New Roman" panose="02020603050405020304" pitchFamily="18" charset="0"/>
                <a:cs typeface="Times New Roman" panose="02020603050405020304" pitchFamily="18" charset="0"/>
              </a:rPr>
              <a:t> 110 mm Silicon 16222</a:t>
            </a:r>
            <a:endParaRPr lang="en-US" altLang="zh-CN" dirty="0">
              <a:solidFill>
                <a:srgbClr val="FF0000"/>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 200 </a:t>
            </a:r>
            <a:r>
              <a:rPr lang="en-US" altLang="zh-CN" dirty="0" err="1">
                <a:solidFill>
                  <a:srgbClr val="FF0000"/>
                </a:solidFill>
                <a:latin typeface="Times New Roman" panose="02020603050405020304" pitchFamily="18" charset="0"/>
                <a:cs typeface="Times New Roman" panose="02020603050405020304" pitchFamily="18" charset="0"/>
              </a:rPr>
              <a:t>fs</a:t>
            </a:r>
            <a:r>
              <a:rPr lang="en-US" altLang="zh-CN" dirty="0">
                <a:solidFill>
                  <a:srgbClr val="FF0000"/>
                </a:solidFill>
                <a:latin typeface="Times New Roman" panose="02020603050405020304" pitchFamily="18" charset="0"/>
                <a:cs typeface="Times New Roman" panose="02020603050405020304" pitchFamily="18" charset="0"/>
              </a:rPr>
              <a:t> 110 mm </a:t>
            </a:r>
            <a:r>
              <a:rPr lang="en-US" altLang="zh-CN" dirty="0" err="1">
                <a:solidFill>
                  <a:srgbClr val="FF0000"/>
                </a:solidFill>
                <a:latin typeface="Times New Roman" panose="02020603050405020304" pitchFamily="18" charset="0"/>
                <a:cs typeface="Times New Roman" panose="02020603050405020304" pitchFamily="18" charset="0"/>
              </a:rPr>
              <a:t>Polyvinyltoluene</a:t>
            </a:r>
            <a:r>
              <a:rPr lang="en-US" altLang="zh-CN" dirty="0">
                <a:solidFill>
                  <a:srgbClr val="FF0000"/>
                </a:solidFill>
                <a:latin typeface="Times New Roman" panose="02020603050405020304" pitchFamily="18" charset="0"/>
                <a:cs typeface="Times New Roman" panose="02020603050405020304" pitchFamily="18" charset="0"/>
              </a:rPr>
              <a:t> 17574</a:t>
            </a:r>
          </a:p>
          <a:p>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 MeV</a:t>
            </a:r>
          </a:p>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Mg in Si</a:t>
            </a:r>
          </a:p>
        </p:txBody>
      </p:sp>
      <p:pic>
        <p:nvPicPr>
          <p:cNvPr id="6" name="图片 5"/>
          <p:cNvPicPr>
            <a:picLocks noChangeAspect="1"/>
          </p:cNvPicPr>
          <p:nvPr/>
        </p:nvPicPr>
        <p:blipFill>
          <a:blip r:embed="rId3"/>
          <a:stretch>
            <a:fillRect/>
          </a:stretch>
        </p:blipFill>
        <p:spPr>
          <a:xfrm>
            <a:off x="4535641" y="1"/>
            <a:ext cx="4608359" cy="3358634"/>
          </a:xfrm>
          <a:prstGeom prst="rect">
            <a:avLst/>
          </a:prstGeom>
        </p:spPr>
      </p:pic>
      <p:sp>
        <p:nvSpPr>
          <p:cNvPr id="7" name="文本框 6"/>
          <p:cNvSpPr txBox="1"/>
          <p:nvPr/>
        </p:nvSpPr>
        <p:spPr>
          <a:xfrm>
            <a:off x="0" y="5934670"/>
            <a:ext cx="8093369" cy="923330"/>
          </a:xfrm>
          <a:prstGeom prst="rect">
            <a:avLst/>
          </a:prstGeom>
          <a:noFill/>
        </p:spPr>
        <p:txBody>
          <a:bodyPr wrap="none" rtlCol="0">
            <a:spAutoFit/>
          </a:bodyPr>
          <a:lstStyle/>
          <a:p>
            <a:r>
              <a:rPr lang="en-US" dirty="0"/>
              <a:t>If we want to show a Doppler broadened peak in the proposal, how would it be like?</a:t>
            </a:r>
          </a:p>
          <a:p>
            <a:r>
              <a:rPr lang="en-US" altLang="zh-CN" dirty="0"/>
              <a:t>A simple Doppler broadened peak</a:t>
            </a:r>
          </a:p>
          <a:p>
            <a:r>
              <a:rPr lang="en-US" altLang="zh-CN" dirty="0"/>
              <a:t>And a regular whole spectrum</a:t>
            </a:r>
            <a:endParaRPr lang="en-US" dirty="0"/>
          </a:p>
        </p:txBody>
      </p:sp>
    </p:spTree>
    <p:extLst>
      <p:ext uri="{BB962C8B-B14F-4D97-AF65-F5344CB8AC3E}">
        <p14:creationId xmlns:p14="http://schemas.microsoft.com/office/powerpoint/2010/main" val="33394105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7"/>
            <a:ext cx="4536000" cy="3595684"/>
          </a:xfrm>
          <a:prstGeom prst="rect">
            <a:avLst/>
          </a:prstGeom>
        </p:spPr>
      </p:pic>
      <p:pic>
        <p:nvPicPr>
          <p:cNvPr id="3" name="图片 2"/>
          <p:cNvPicPr>
            <a:picLocks noChangeAspect="1"/>
          </p:cNvPicPr>
          <p:nvPr/>
        </p:nvPicPr>
        <p:blipFill>
          <a:blip r:embed="rId3"/>
          <a:stretch>
            <a:fillRect/>
          </a:stretch>
        </p:blipFill>
        <p:spPr>
          <a:xfrm>
            <a:off x="4536000" y="0"/>
            <a:ext cx="4536000" cy="3595682"/>
          </a:xfrm>
          <a:prstGeom prst="rect">
            <a:avLst/>
          </a:prstGeom>
        </p:spPr>
      </p:pic>
      <p:sp>
        <p:nvSpPr>
          <p:cNvPr id="4" name="文本框 3"/>
          <p:cNvSpPr txBox="1"/>
          <p:nvPr/>
        </p:nvSpPr>
        <p:spPr>
          <a:xfrm>
            <a:off x="3002608" y="807654"/>
            <a:ext cx="2480166" cy="1477328"/>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 4.3 ps</a:t>
            </a:r>
          </a:p>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p</a:t>
            </a:r>
            <a:r>
              <a:rPr lang="en-US" altLang="zh-CN" dirty="0">
                <a:latin typeface="Times New Roman" panose="02020603050405020304" pitchFamily="18" charset="0"/>
                <a:cs typeface="Times New Roman" panose="02020603050405020304" pitchFamily="18" charset="0"/>
              </a:rPr>
              <a:t> = 4 MeV</a:t>
            </a:r>
          </a:p>
          <a:p>
            <a:r>
              <a:rPr lang="en-US" altLang="zh-CN" baseline="30000" dirty="0">
                <a:latin typeface="Times New Roman" panose="02020603050405020304" pitchFamily="18" charset="0"/>
                <a:cs typeface="Times New Roman" panose="02020603050405020304" pitchFamily="18" charset="0"/>
              </a:rPr>
              <a:t>19</a:t>
            </a:r>
            <a:r>
              <a:rPr lang="en-US" altLang="zh-CN" dirty="0">
                <a:latin typeface="Times New Roman" panose="02020603050405020304" pitchFamily="18" charset="0"/>
                <a:cs typeface="Times New Roman" panose="02020603050405020304" pitchFamily="18" charset="0"/>
              </a:rPr>
              <a:t>Ne in </a:t>
            </a:r>
            <a:r>
              <a:rPr lang="en-US" altLang="zh-CN" dirty="0" err="1">
                <a:latin typeface="Times New Roman" panose="02020603050405020304" pitchFamily="18" charset="0"/>
                <a:cs typeface="Times New Roman" panose="02020603050405020304" pitchFamily="18" charset="0"/>
              </a:rPr>
              <a:t>Polyvinyltoluene</a:t>
            </a:r>
            <a:endParaRPr lang="en-US" altLang="zh-CN" dirty="0">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Geant</a:t>
            </a:r>
          </a:p>
          <a:p>
            <a:r>
              <a:rPr lang="en-US" altLang="zh-CN" dirty="0">
                <a:solidFill>
                  <a:srgbClr val="0000FF"/>
                </a:solidFill>
                <a:latin typeface="Times New Roman" panose="02020603050405020304" pitchFamily="18" charset="0"/>
                <a:cs typeface="Times New Roman" panose="02020603050405020304" pitchFamily="18" charset="0"/>
              </a:rPr>
              <a:t>Brent</a:t>
            </a:r>
          </a:p>
        </p:txBody>
      </p:sp>
      <p:pic>
        <p:nvPicPr>
          <p:cNvPr id="8" name="图片 7"/>
          <p:cNvPicPr>
            <a:picLocks noChangeAspect="1"/>
          </p:cNvPicPr>
          <p:nvPr/>
        </p:nvPicPr>
        <p:blipFill>
          <a:blip r:embed="rId4"/>
          <a:stretch>
            <a:fillRect/>
          </a:stretch>
        </p:blipFill>
        <p:spPr>
          <a:xfrm>
            <a:off x="108000" y="3595682"/>
            <a:ext cx="4320000" cy="3199658"/>
          </a:xfrm>
          <a:prstGeom prst="rect">
            <a:avLst/>
          </a:prstGeom>
        </p:spPr>
      </p:pic>
      <p:pic>
        <p:nvPicPr>
          <p:cNvPr id="9" name="图片 8"/>
          <p:cNvPicPr>
            <a:picLocks noChangeAspect="1"/>
          </p:cNvPicPr>
          <p:nvPr/>
        </p:nvPicPr>
        <p:blipFill>
          <a:blip r:embed="rId5"/>
          <a:stretch>
            <a:fillRect/>
          </a:stretch>
        </p:blipFill>
        <p:spPr>
          <a:xfrm>
            <a:off x="4644000" y="3595682"/>
            <a:ext cx="4320000" cy="3199658"/>
          </a:xfrm>
          <a:prstGeom prst="rect">
            <a:avLst/>
          </a:prstGeom>
        </p:spPr>
      </p:pic>
      <p:sp>
        <p:nvSpPr>
          <p:cNvPr id="13" name="文本框 12"/>
          <p:cNvSpPr txBox="1"/>
          <p:nvPr/>
        </p:nvSpPr>
        <p:spPr>
          <a:xfrm>
            <a:off x="3068847" y="4203873"/>
            <a:ext cx="2480166" cy="1754326"/>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 4.3 ps</a:t>
            </a:r>
          </a:p>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p</a:t>
            </a:r>
            <a:r>
              <a:rPr lang="en-US" altLang="zh-CN" dirty="0">
                <a:latin typeface="Times New Roman" panose="02020603050405020304" pitchFamily="18" charset="0"/>
                <a:cs typeface="Times New Roman" panose="02020603050405020304" pitchFamily="18" charset="0"/>
              </a:rPr>
              <a:t> = literature</a:t>
            </a:r>
          </a:p>
          <a:p>
            <a:r>
              <a:rPr lang="en-US" altLang="zh-CN" baseline="30000" dirty="0">
                <a:latin typeface="Times New Roman" panose="02020603050405020304" pitchFamily="18" charset="0"/>
                <a:cs typeface="Times New Roman" panose="02020603050405020304" pitchFamily="18" charset="0"/>
              </a:rPr>
              <a:t>19</a:t>
            </a:r>
            <a:r>
              <a:rPr lang="en-US" altLang="zh-CN" dirty="0">
                <a:latin typeface="Times New Roman" panose="02020603050405020304" pitchFamily="18" charset="0"/>
                <a:cs typeface="Times New Roman" panose="02020603050405020304" pitchFamily="18" charset="0"/>
              </a:rPr>
              <a:t>Ne in </a:t>
            </a:r>
            <a:r>
              <a:rPr lang="en-US" altLang="zh-CN" dirty="0" err="1">
                <a:latin typeface="Times New Roman" panose="02020603050405020304" pitchFamily="18" charset="0"/>
                <a:cs typeface="Times New Roman" panose="02020603050405020304" pitchFamily="18" charset="0"/>
              </a:rPr>
              <a:t>Polyvinyltoluene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Linear scale</a:t>
            </a:r>
          </a:p>
          <a:p>
            <a:r>
              <a:rPr lang="en-US" altLang="zh-CN" dirty="0">
                <a:latin typeface="Times New Roman" panose="02020603050405020304" pitchFamily="18" charset="0"/>
                <a:cs typeface="Times New Roman" panose="02020603050405020304" pitchFamily="18" charset="0"/>
              </a:rPr>
              <a:t>Both using Brent</a:t>
            </a:r>
          </a:p>
          <a:p>
            <a:r>
              <a:rPr lang="en-US" altLang="zh-CN" dirty="0" err="1">
                <a:solidFill>
                  <a:srgbClr val="FF0000"/>
                </a:solidFill>
                <a:latin typeface="Times New Roman" panose="02020603050405020304" pitchFamily="18" charset="0"/>
                <a:cs typeface="Times New Roman" panose="02020603050405020304" pitchFamily="18" charset="0"/>
              </a:rPr>
              <a:t>Piechaczek</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dirty="0">
                <a:solidFill>
                  <a:srgbClr val="0000FF"/>
                </a:solidFill>
                <a:latin typeface="Times New Roman" panose="02020603050405020304" pitchFamily="18" charset="0"/>
                <a:cs typeface="Times New Roman" panose="02020603050405020304" pitchFamily="18" charset="0"/>
              </a:rPr>
              <a:t>Lund</a:t>
            </a:r>
          </a:p>
        </p:txBody>
      </p:sp>
    </p:spTree>
    <p:extLst>
      <p:ext uri="{BB962C8B-B14F-4D97-AF65-F5344CB8AC3E}">
        <p14:creationId xmlns:p14="http://schemas.microsoft.com/office/powerpoint/2010/main" val="55176898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0" y="0"/>
            <a:ext cx="8467725" cy="4029075"/>
          </a:xfrm>
          <a:prstGeom prst="rect">
            <a:avLst/>
          </a:prstGeom>
        </p:spPr>
      </p:pic>
      <p:sp>
        <p:nvSpPr>
          <p:cNvPr id="7" name="矩形 6"/>
          <p:cNvSpPr/>
          <p:nvPr/>
        </p:nvSpPr>
        <p:spPr>
          <a:xfrm>
            <a:off x="705394" y="2497862"/>
            <a:ext cx="1110343" cy="389030"/>
          </a:xfrm>
          <a:prstGeom prst="rect">
            <a:avLst/>
          </a:prstGeom>
          <a:solidFill>
            <a:srgbClr val="00CC99">
              <a:alpha val="20000"/>
            </a:srgbClr>
          </a:solidFill>
          <a:ln w="15875">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矩形 7"/>
          <p:cNvSpPr/>
          <p:nvPr/>
        </p:nvSpPr>
        <p:spPr>
          <a:xfrm>
            <a:off x="1915886" y="2037804"/>
            <a:ext cx="2264228" cy="364941"/>
          </a:xfrm>
          <a:prstGeom prst="rect">
            <a:avLst/>
          </a:prstGeom>
          <a:solidFill>
            <a:srgbClr val="00CC99">
              <a:alpha val="20000"/>
            </a:srgbClr>
          </a:solidFill>
          <a:ln w="15875">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 name="矩形 8"/>
          <p:cNvSpPr/>
          <p:nvPr/>
        </p:nvSpPr>
        <p:spPr>
          <a:xfrm>
            <a:off x="1915886" y="2497862"/>
            <a:ext cx="1715588" cy="389030"/>
          </a:xfrm>
          <a:prstGeom prst="rect">
            <a:avLst/>
          </a:prstGeom>
          <a:solidFill>
            <a:srgbClr val="00CC99">
              <a:alpha val="20000"/>
            </a:srgbClr>
          </a:solidFill>
          <a:ln w="15875">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 name="矩形 9"/>
          <p:cNvSpPr/>
          <p:nvPr/>
        </p:nvSpPr>
        <p:spPr>
          <a:xfrm>
            <a:off x="4968240" y="1539919"/>
            <a:ext cx="2738846" cy="389030"/>
          </a:xfrm>
          <a:prstGeom prst="rect">
            <a:avLst/>
          </a:prstGeom>
          <a:solidFill>
            <a:srgbClr val="00CC99">
              <a:alpha val="20000"/>
            </a:srgbClr>
          </a:solidFill>
          <a:ln w="15875">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1" name="矩形 10"/>
          <p:cNvSpPr/>
          <p:nvPr/>
        </p:nvSpPr>
        <p:spPr>
          <a:xfrm>
            <a:off x="4911635" y="2469488"/>
            <a:ext cx="3461656" cy="389030"/>
          </a:xfrm>
          <a:prstGeom prst="rect">
            <a:avLst/>
          </a:prstGeom>
          <a:solidFill>
            <a:srgbClr val="FF0000">
              <a:alpha val="20000"/>
            </a:srgb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2" name="矩形 11"/>
          <p:cNvSpPr/>
          <p:nvPr/>
        </p:nvSpPr>
        <p:spPr>
          <a:xfrm>
            <a:off x="4302035" y="2952207"/>
            <a:ext cx="1111213" cy="389030"/>
          </a:xfrm>
          <a:prstGeom prst="rect">
            <a:avLst/>
          </a:prstGeom>
          <a:solidFill>
            <a:srgbClr val="FF0000">
              <a:alpha val="20000"/>
            </a:srgb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3" name="矩形 12"/>
          <p:cNvSpPr/>
          <p:nvPr/>
        </p:nvSpPr>
        <p:spPr>
          <a:xfrm>
            <a:off x="5473337" y="2952207"/>
            <a:ext cx="522514" cy="389030"/>
          </a:xfrm>
          <a:prstGeom prst="rect">
            <a:avLst/>
          </a:prstGeom>
          <a:solidFill>
            <a:srgbClr val="0000FF">
              <a:alpha val="20000"/>
            </a:srgbClr>
          </a:solid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4" name="矩形 13"/>
          <p:cNvSpPr/>
          <p:nvPr/>
        </p:nvSpPr>
        <p:spPr>
          <a:xfrm>
            <a:off x="4302035" y="2469488"/>
            <a:ext cx="544285" cy="389030"/>
          </a:xfrm>
          <a:prstGeom prst="rect">
            <a:avLst/>
          </a:prstGeom>
          <a:solidFill>
            <a:srgbClr val="0000FF">
              <a:alpha val="20000"/>
            </a:srgbClr>
          </a:solid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5" name="矩形 14"/>
          <p:cNvSpPr/>
          <p:nvPr/>
        </p:nvSpPr>
        <p:spPr>
          <a:xfrm>
            <a:off x="6793992" y="2013715"/>
            <a:ext cx="1579300" cy="389030"/>
          </a:xfrm>
          <a:prstGeom prst="rect">
            <a:avLst/>
          </a:prstGeom>
          <a:solidFill>
            <a:srgbClr val="0000FF">
              <a:alpha val="20000"/>
            </a:srgbClr>
          </a:solid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3" name="矩形 22"/>
          <p:cNvSpPr/>
          <p:nvPr/>
        </p:nvSpPr>
        <p:spPr>
          <a:xfrm>
            <a:off x="0" y="3991381"/>
            <a:ext cx="9144000" cy="2862322"/>
          </a:xfrm>
          <a:prstGeom prst="rect">
            <a:avLst/>
          </a:prstGeom>
        </p:spPr>
        <p:txBody>
          <a:bodyPr wrap="square">
            <a:spAutoFit/>
          </a:bodyPr>
          <a:lstStyle/>
          <a:p>
            <a:r>
              <a:rPr lang="en-US" dirty="0"/>
              <a:t>May</a:t>
            </a:r>
          </a:p>
          <a:p>
            <a:r>
              <a:rPr lang="en-US" dirty="0"/>
              <a:t>German Consulate General in Chicago</a:t>
            </a:r>
          </a:p>
          <a:p>
            <a:r>
              <a:rPr lang="en-US" dirty="0"/>
              <a:t>June</a:t>
            </a:r>
          </a:p>
          <a:p>
            <a:r>
              <a:rPr lang="en-US" dirty="0"/>
              <a:t>14: flight</a:t>
            </a:r>
          </a:p>
          <a:p>
            <a:r>
              <a:rPr lang="en-US" dirty="0"/>
              <a:t>15,16: put the targets in and familiarize ourselves with everything </a:t>
            </a:r>
          </a:p>
          <a:p>
            <a:r>
              <a:rPr lang="en-US" dirty="0"/>
              <a:t>17-23: on shift</a:t>
            </a:r>
          </a:p>
          <a:p>
            <a:r>
              <a:rPr lang="en-US" dirty="0"/>
              <a:t>24: make sure we are bringing all the data home in an appropriate format</a:t>
            </a:r>
          </a:p>
          <a:p>
            <a:r>
              <a:rPr lang="en-US" dirty="0"/>
              <a:t>25: flight</a:t>
            </a:r>
          </a:p>
          <a:p>
            <a:r>
              <a:rPr lang="en-US" kern="0" dirty="0">
                <a:solidFill>
                  <a:srgbClr val="000000"/>
                </a:solidFill>
                <a:latin typeface="Calibri" panose="020F0502020204030204" pitchFamily="34" charset="0"/>
                <a:ea typeface="Times New Roman" panose="02020603050405020304" pitchFamily="18" charset="0"/>
              </a:rPr>
              <a:t>Accelerated A&gt;26 beams have some limitations at ISAC presently. We will know more in June once some repairs are completed.</a:t>
            </a:r>
            <a:endParaRPr lang="en-US" dirty="0"/>
          </a:p>
        </p:txBody>
      </p:sp>
      <p:sp>
        <p:nvSpPr>
          <p:cNvPr id="24" name="矩形 23"/>
          <p:cNvSpPr/>
          <p:nvPr/>
        </p:nvSpPr>
        <p:spPr>
          <a:xfrm>
            <a:off x="1345473" y="2037804"/>
            <a:ext cx="470263" cy="389030"/>
          </a:xfrm>
          <a:prstGeom prst="rect">
            <a:avLst/>
          </a:prstGeom>
          <a:solidFill>
            <a:srgbClr val="0000FF">
              <a:alpha val="20000"/>
            </a:srgbClr>
          </a:solid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6" name="矩形 15"/>
          <p:cNvSpPr/>
          <p:nvPr/>
        </p:nvSpPr>
        <p:spPr>
          <a:xfrm>
            <a:off x="1345474" y="1556588"/>
            <a:ext cx="470263" cy="389030"/>
          </a:xfrm>
          <a:prstGeom prst="rect">
            <a:avLst/>
          </a:prstGeom>
          <a:solidFill>
            <a:srgbClr val="0000FF">
              <a:alpha val="20000"/>
            </a:srgbClr>
          </a:solidFill>
          <a:ln w="158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283929561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0"/>
            <a:ext cx="9144000" cy="3416320"/>
          </a:xfrm>
          <a:prstGeom prst="rect">
            <a:avLst/>
          </a:prstGeom>
        </p:spPr>
        <p:txBody>
          <a:bodyPr wrap="square">
            <a:spAutoFit/>
          </a:bodyPr>
          <a:lstStyle/>
          <a:p>
            <a:r>
              <a:rPr lang="en-US" dirty="0"/>
              <a:t>facility coordinator</a:t>
            </a:r>
            <a:br>
              <a:rPr lang="en-US" dirty="0"/>
            </a:br>
            <a:endParaRPr lang="en-US" dirty="0"/>
          </a:p>
          <a:p>
            <a:r>
              <a:rPr lang="en-US" dirty="0"/>
              <a:t>Make sure your requested beam time is stated in 8-hour shifts.</a:t>
            </a:r>
            <a:br>
              <a:rPr lang="en-US" dirty="0"/>
            </a:br>
            <a:endParaRPr lang="en-US" dirty="0"/>
          </a:p>
          <a:p>
            <a:r>
              <a:rPr lang="en-US" dirty="0"/>
              <a:t>Currently that corresponds to about 100 8-hour shifts that can be approved at the June EEC meeting.</a:t>
            </a:r>
            <a:br>
              <a:rPr lang="en-US" dirty="0"/>
            </a:br>
            <a:endParaRPr lang="en-US" altLang="zh-CN" dirty="0"/>
          </a:p>
          <a:p>
            <a:endParaRPr lang="en-US" altLang="zh-CN" dirty="0"/>
          </a:p>
          <a:p>
            <a:r>
              <a:rPr lang="en-US" altLang="zh-CN" dirty="0"/>
              <a:t>A</a:t>
            </a:r>
            <a:r>
              <a:rPr lang="en-US" dirty="0"/>
              <a:t>pproved with high priority</a:t>
            </a:r>
          </a:p>
          <a:p>
            <a:r>
              <a:rPr lang="en-US" altLang="zh-CN" dirty="0"/>
              <a:t>A</a:t>
            </a:r>
            <a:r>
              <a:rPr lang="en-US" dirty="0"/>
              <a:t>pproved with medium priority</a:t>
            </a:r>
          </a:p>
          <a:p>
            <a:r>
              <a:rPr lang="en-US" altLang="zh-CN" dirty="0"/>
              <a:t>Defer</a:t>
            </a:r>
          </a:p>
          <a:p>
            <a:r>
              <a:rPr lang="en-US" altLang="zh-CN" dirty="0"/>
              <a:t>Not approved</a:t>
            </a:r>
          </a:p>
        </p:txBody>
      </p:sp>
    </p:spTree>
    <p:extLst>
      <p:ext uri="{BB962C8B-B14F-4D97-AF65-F5344CB8AC3E}">
        <p14:creationId xmlns:p14="http://schemas.microsoft.com/office/powerpoint/2010/main" val="63480449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95943"/>
            <a:ext cx="9144000" cy="6186309"/>
          </a:xfrm>
          <a:prstGeom prst="rect">
            <a:avLst/>
          </a:prstGeom>
        </p:spPr>
        <p:txBody>
          <a:bodyPr wrap="square">
            <a:spAutoFit/>
          </a:bodyPr>
          <a:lstStyle/>
          <a:p>
            <a:pPr algn="just"/>
            <a:r>
              <a:rPr lang="en-US" dirty="0"/>
              <a:t>Dear Alex,</a:t>
            </a:r>
          </a:p>
          <a:p>
            <a:pPr algn="just"/>
            <a:r>
              <a:rPr lang="en-US" dirty="0"/>
              <a:t>    I'm sorry to inform you that I can not attend the PROCON-2019 conference.</a:t>
            </a:r>
          </a:p>
          <a:p>
            <a:pPr algn="just"/>
            <a:r>
              <a:rPr lang="en-US" dirty="0"/>
              <a:t>I have to take part in an experiment at CNS/RIKEN, JAPAN from 22 March to 20 April.</a:t>
            </a:r>
          </a:p>
          <a:p>
            <a:pPr algn="just"/>
            <a:r>
              <a:rPr lang="en-US" dirty="0"/>
              <a:t>The machine time just fixed very recently, after I made the registration. So after the </a:t>
            </a:r>
          </a:p>
          <a:p>
            <a:pPr algn="just"/>
            <a:r>
              <a:rPr lang="en-US" dirty="0"/>
              <a:t>experiment, I have no enough time to get the visa because it takes 3 months usually.</a:t>
            </a:r>
          </a:p>
          <a:p>
            <a:pPr algn="just"/>
            <a:r>
              <a:rPr lang="en-US" dirty="0"/>
              <a:t>I was told that It is impossible to get the visa in a short time, e.g. within 2 months.</a:t>
            </a:r>
          </a:p>
          <a:p>
            <a:pPr algn="just"/>
            <a:r>
              <a:rPr lang="en-US" dirty="0"/>
              <a:t>    I remember last time, in 2015, there was a FRIB-China workshop at MSU. The situation </a:t>
            </a:r>
          </a:p>
          <a:p>
            <a:pPr algn="just"/>
            <a:r>
              <a:rPr lang="en-US" dirty="0"/>
              <a:t>is quite similar to this time. The visa was issued very </a:t>
            </a:r>
            <a:r>
              <a:rPr lang="en-US" dirty="0" err="1"/>
              <a:t>very</a:t>
            </a:r>
            <a:r>
              <a:rPr lang="en-US" dirty="0"/>
              <a:t> late and finally I fail to attend </a:t>
            </a:r>
          </a:p>
          <a:p>
            <a:pPr algn="just"/>
            <a:r>
              <a:rPr lang="en-US" dirty="0"/>
              <a:t>the workshop. So this time, I decide to abandon applying the US visa. I'm so sorry for that.</a:t>
            </a:r>
          </a:p>
          <a:p>
            <a:pPr algn="just"/>
            <a:r>
              <a:rPr lang="en-US" dirty="0"/>
              <a:t>    </a:t>
            </a:r>
            <a:r>
              <a:rPr lang="en-US" b="1" dirty="0"/>
              <a:t>For the invited talk, I recommend Dr. Lijie Sun to make the presentation for me.</a:t>
            </a:r>
          </a:p>
          <a:p>
            <a:pPr algn="just"/>
            <a:r>
              <a:rPr lang="en-US" b="1" dirty="0"/>
              <a:t>He is one of my PhD students and now stays at MSU as a research associate working with </a:t>
            </a:r>
          </a:p>
          <a:p>
            <a:pPr algn="just"/>
            <a:r>
              <a:rPr lang="en-US" b="1" dirty="0"/>
              <a:t>Dr. Chris Wrede. He is very familiar with the talk, because most of the solid work was done </a:t>
            </a:r>
          </a:p>
          <a:p>
            <a:pPr algn="just"/>
            <a:r>
              <a:rPr lang="en-US" b="1" dirty="0"/>
              <a:t>by him. </a:t>
            </a:r>
            <a:r>
              <a:rPr lang="en-US" dirty="0"/>
              <a:t>I believe he has enough capacity to give a good talk. And I'm happy to see a</a:t>
            </a:r>
          </a:p>
          <a:p>
            <a:pPr algn="just"/>
            <a:r>
              <a:rPr lang="en-US" dirty="0"/>
              <a:t>young man can make the talk.</a:t>
            </a:r>
          </a:p>
          <a:p>
            <a:pPr algn="just"/>
            <a:r>
              <a:rPr lang="en-US" dirty="0"/>
              <a:t>    Another thing is, whether the registration fee ($350.00) can be refunded or not.</a:t>
            </a:r>
          </a:p>
          <a:p>
            <a:pPr algn="just"/>
            <a:r>
              <a:rPr lang="en-US" dirty="0"/>
              <a:t>Please let me know.</a:t>
            </a:r>
          </a:p>
          <a:p>
            <a:pPr algn="just"/>
            <a:r>
              <a:rPr lang="en-US" dirty="0"/>
              <a:t>   Thank you very much and sorry again for the inconvenience.</a:t>
            </a:r>
          </a:p>
          <a:p>
            <a:pPr algn="just"/>
            <a:endParaRPr lang="en-US" dirty="0"/>
          </a:p>
          <a:p>
            <a:pPr algn="just"/>
            <a:r>
              <a:rPr lang="en-US" dirty="0"/>
              <a:t>________________________________________</a:t>
            </a:r>
          </a:p>
          <a:p>
            <a:pPr algn="just"/>
            <a:r>
              <a:rPr lang="en-US" dirty="0"/>
              <a:t>With Best Regards,</a:t>
            </a:r>
          </a:p>
          <a:p>
            <a:pPr algn="just"/>
            <a:endParaRPr lang="en-US" dirty="0"/>
          </a:p>
          <a:p>
            <a:pPr algn="just"/>
            <a:r>
              <a:rPr lang="en-US" dirty="0"/>
              <a:t>Chengjian</a:t>
            </a:r>
          </a:p>
        </p:txBody>
      </p:sp>
    </p:spTree>
    <p:extLst>
      <p:ext uri="{BB962C8B-B14F-4D97-AF65-F5344CB8AC3E}">
        <p14:creationId xmlns:p14="http://schemas.microsoft.com/office/powerpoint/2010/main" val="298289807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381573"/>
            <a:ext cx="9144000" cy="4278094"/>
          </a:xfrm>
          <a:prstGeom prst="rect">
            <a:avLst/>
          </a:prstGeom>
        </p:spPr>
        <p:txBody>
          <a:bodyPr wrap="square">
            <a:spAutoFit/>
          </a:bodyPr>
          <a:lstStyle/>
          <a:p>
            <a:r>
              <a:rPr lang="en-US" sz="1600" dirty="0">
                <a:latin typeface="Times New Roman" panose="02020603050405020304" pitchFamily="18" charset="0"/>
                <a:cs typeface="Times New Roman" panose="02020603050405020304" pitchFamily="18" charset="0"/>
              </a:rPr>
              <a:t>The excitation energies, </a:t>
            </a:r>
            <a:r>
              <a:rPr lang="en-US" sz="1600" i="1" dirty="0">
                <a:latin typeface="Times New Roman" panose="02020603050405020304" pitchFamily="18" charset="0"/>
                <a:cs typeface="Times New Roman" panose="02020603050405020304" pitchFamily="18" charset="0"/>
              </a:rPr>
              <a:t>β</a:t>
            </a:r>
            <a:r>
              <a:rPr lang="en-US" sz="1600" dirty="0">
                <a:latin typeface="Times New Roman" panose="02020603050405020304" pitchFamily="18" charset="0"/>
                <a:cs typeface="Times New Roman" panose="02020603050405020304" pitchFamily="18" charset="0"/>
              </a:rPr>
              <a:t>-feeding intensities, log </a:t>
            </a:r>
            <a:r>
              <a:rPr lang="en-US" sz="1600" i="1" dirty="0" err="1">
                <a:latin typeface="Times New Roman" panose="02020603050405020304" pitchFamily="18" charset="0"/>
                <a:cs typeface="Times New Roman" panose="02020603050405020304" pitchFamily="18" charset="0"/>
              </a:rPr>
              <a:t>ft</a:t>
            </a:r>
            <a:r>
              <a:rPr lang="en-US" sz="1600" dirty="0">
                <a:latin typeface="Times New Roman" panose="02020603050405020304" pitchFamily="18" charset="0"/>
                <a:cs typeface="Times New Roman" panose="02020603050405020304" pitchFamily="18" charset="0"/>
              </a:rPr>
              <a:t> values, and </a:t>
            </a:r>
            <a:r>
              <a:rPr lang="en-US" sz="1600" i="1" dirty="0">
                <a:latin typeface="Times New Roman" panose="02020603050405020304" pitchFamily="18" charset="0"/>
                <a:cs typeface="Times New Roman" panose="02020603050405020304" pitchFamily="18" charset="0"/>
              </a:rPr>
              <a:t>B</a:t>
            </a:r>
            <a:r>
              <a:rPr lang="en-US" sz="1600" dirty="0">
                <a:latin typeface="Times New Roman" panose="02020603050405020304" pitchFamily="18" charset="0"/>
                <a:cs typeface="Times New Roman" panose="02020603050405020304" pitchFamily="18" charset="0"/>
              </a:rPr>
              <a:t>(GT) values of </a:t>
            </a:r>
            <a:r>
              <a:rPr lang="en-US" sz="1600" baseline="30000" dirty="0">
                <a:latin typeface="Times New Roman" panose="02020603050405020304" pitchFamily="18" charset="0"/>
                <a:cs typeface="Times New Roman" panose="02020603050405020304" pitchFamily="18" charset="0"/>
              </a:rPr>
              <a:t>20</a:t>
            </a:r>
            <a:r>
              <a:rPr lang="en-US" sz="1600" dirty="0">
                <a:latin typeface="Times New Roman" panose="02020603050405020304" pitchFamily="18" charset="0"/>
                <a:cs typeface="Times New Roman" panose="02020603050405020304" pitchFamily="18" charset="0"/>
              </a:rPr>
              <a:t>Na states were measured.</a:t>
            </a:r>
          </a:p>
          <a:p>
            <a:r>
              <a:rPr lang="zh-CN" altLang="en-US" sz="1600" dirty="0">
                <a:latin typeface="Times New Roman" panose="02020603050405020304" pitchFamily="18" charset="0"/>
                <a:cs typeface="Times New Roman" panose="02020603050405020304" pitchFamily="18" charset="0"/>
              </a:rPr>
              <a:t>华辉、李智焕</a:t>
            </a:r>
            <a:r>
              <a:rPr lang="en-US" altLang="zh-CN" sz="1600" dirty="0">
                <a:latin typeface="Times New Roman" panose="02020603050405020304" pitchFamily="18" charset="0"/>
                <a:cs typeface="Times New Roman" panose="02020603050405020304" pitchFamily="18" charset="0"/>
              </a:rPr>
              <a:t>proposal</a:t>
            </a:r>
            <a:r>
              <a:rPr lang="zh-CN" altLang="en-US" sz="1600" dirty="0">
                <a:latin typeface="Times New Roman" panose="02020603050405020304" pitchFamily="18" charset="0"/>
                <a:cs typeface="Times New Roman" panose="02020603050405020304" pitchFamily="18" charset="0"/>
              </a:rPr>
              <a:t>合作</a:t>
            </a:r>
            <a:endParaRPr lang="en-US" altLang="zh-CN" sz="1600" dirty="0">
              <a:latin typeface="Times New Roman" panose="02020603050405020304" pitchFamily="18" charset="0"/>
              <a:cs typeface="Times New Roman" panose="02020603050405020304" pitchFamily="18" charset="0"/>
            </a:endParaRPr>
          </a:p>
          <a:p>
            <a:endParaRPr lang="en-US" altLang="zh-CN" sz="1600" dirty="0">
              <a:latin typeface="Times New Roman" panose="02020603050405020304" pitchFamily="18" charset="0"/>
              <a:cs typeface="Times New Roman" panose="02020603050405020304" pitchFamily="18" charset="0"/>
            </a:endParaRPr>
          </a:p>
          <a:p>
            <a:r>
              <a:rPr lang="en-US" altLang="zh-CN" sz="1600" dirty="0">
                <a:latin typeface="Times New Roman" panose="02020603050405020304" pitchFamily="18" charset="0"/>
                <a:cs typeface="Times New Roman" panose="02020603050405020304" pitchFamily="18" charset="0"/>
              </a:rPr>
              <a:t>Express ideas concisely.</a:t>
            </a:r>
          </a:p>
          <a:p>
            <a:endParaRPr lang="en-US" altLang="zh-CN"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损失统计的地方：</a:t>
            </a:r>
            <a:endParaRPr lang="en-US" altLang="zh-CN"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塑闪对</a:t>
            </a:r>
            <a:r>
              <a:rPr lang="en-US" altLang="zh-CN" sz="1600" i="1" dirty="0">
                <a:latin typeface="Times New Roman" panose="02020603050405020304" pitchFamily="18" charset="0"/>
                <a:cs typeface="Times New Roman" panose="02020603050405020304" pitchFamily="18" charset="0"/>
              </a:rPr>
              <a:t>β</a:t>
            </a:r>
            <a:r>
              <a:rPr lang="zh-CN" altLang="en-US" sz="1600" dirty="0">
                <a:latin typeface="Times New Roman" panose="02020603050405020304" pitchFamily="18" charset="0"/>
                <a:cs typeface="Times New Roman" panose="02020603050405020304" pitchFamily="18" charset="0"/>
              </a:rPr>
              <a:t>的探测效率，注入太浅，</a:t>
            </a:r>
            <a:r>
              <a:rPr lang="en-US" altLang="zh-CN" sz="1600" dirty="0">
                <a:latin typeface="Times New Roman" panose="02020603050405020304" pitchFamily="18" charset="0"/>
                <a:cs typeface="Times New Roman" panose="02020603050405020304" pitchFamily="18" charset="0"/>
              </a:rPr>
              <a:t>50%</a:t>
            </a:r>
            <a:r>
              <a:rPr lang="zh-CN" altLang="en-US" sz="1600" dirty="0">
                <a:latin typeface="Times New Roman" panose="02020603050405020304" pitchFamily="18" charset="0"/>
                <a:cs typeface="Times New Roman" panose="02020603050405020304" pitchFamily="18" charset="0"/>
              </a:rPr>
              <a:t>背角发射的</a:t>
            </a:r>
            <a:r>
              <a:rPr lang="en-US" altLang="zh-CN" sz="1600" i="1" dirty="0">
                <a:latin typeface="Times New Roman" panose="02020603050405020304" pitchFamily="18" charset="0"/>
                <a:cs typeface="Times New Roman" panose="02020603050405020304" pitchFamily="18" charset="0"/>
              </a:rPr>
              <a:t>β</a:t>
            </a:r>
            <a:r>
              <a:rPr lang="zh-CN" altLang="en-US" sz="1600" dirty="0">
                <a:latin typeface="Times New Roman" panose="02020603050405020304" pitchFamily="18" charset="0"/>
                <a:cs typeface="Times New Roman" panose="02020603050405020304" pitchFamily="18" charset="0"/>
              </a:rPr>
              <a:t>损失，换</a:t>
            </a:r>
            <a:r>
              <a:rPr lang="en-US" altLang="zh-CN" sz="1600" dirty="0">
                <a:latin typeface="Times New Roman" panose="02020603050405020304" pitchFamily="18" charset="0"/>
                <a:cs typeface="Times New Roman" panose="02020603050405020304" pitchFamily="18" charset="0"/>
              </a:rPr>
              <a:t>cylindrical</a:t>
            </a:r>
            <a:r>
              <a:rPr lang="zh-CN" altLang="en-US" sz="1600" dirty="0">
                <a:latin typeface="Times New Roman" panose="02020603050405020304" pitchFamily="18" charset="0"/>
                <a:cs typeface="Times New Roman" panose="02020603050405020304" pitchFamily="18" charset="0"/>
              </a:rPr>
              <a:t>塑闪</a:t>
            </a:r>
            <a:endParaRPr lang="en-US" altLang="zh-CN" sz="1600" dirty="0">
              <a:latin typeface="Times New Roman" panose="02020603050405020304" pitchFamily="18" charset="0"/>
              <a:cs typeface="Times New Roman" panose="02020603050405020304" pitchFamily="18" charset="0"/>
            </a:endParaRPr>
          </a:p>
          <a:p>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 and implantation </a:t>
            </a:r>
            <a:r>
              <a:rPr lang="zh-CN" altLang="en-US" sz="1600" dirty="0">
                <a:latin typeface="Times New Roman" panose="02020603050405020304" pitchFamily="18" charset="0"/>
                <a:cs typeface="Times New Roman" panose="02020603050405020304" pitchFamily="18" charset="0"/>
              </a:rPr>
              <a:t>偶然符合就被去除了，但是</a:t>
            </a:r>
            <a:r>
              <a:rPr lang="en-US" altLang="zh-CN" sz="1600" dirty="0">
                <a:latin typeface="Times New Roman" panose="02020603050405020304" pitchFamily="18" charset="0"/>
                <a:cs typeface="Times New Roman" panose="02020603050405020304" pitchFamily="18" charset="0"/>
              </a:rPr>
              <a:t>ISAC</a:t>
            </a:r>
            <a:r>
              <a:rPr lang="zh-CN" altLang="en-US" sz="1600" dirty="0">
                <a:latin typeface="Times New Roman" panose="02020603050405020304" pitchFamily="18" charset="0"/>
                <a:cs typeface="Times New Roman" panose="02020603050405020304" pitchFamily="18" charset="0"/>
              </a:rPr>
              <a:t>束流能量低，</a:t>
            </a:r>
            <a:r>
              <a:rPr lang="en-US" altLang="zh-CN" sz="1600" dirty="0">
                <a:latin typeface="Times New Roman" panose="02020603050405020304" pitchFamily="18" charset="0"/>
                <a:cs typeface="Times New Roman" panose="02020603050405020304" pitchFamily="18" charset="0"/>
              </a:rPr>
              <a:t>implantation+</a:t>
            </a:r>
            <a:r>
              <a:rPr lang="en-US" altLang="zh-CN" sz="1600" i="1" dirty="0">
                <a:latin typeface="Times New Roman" panose="02020603050405020304" pitchFamily="18" charset="0"/>
                <a:cs typeface="Times New Roman" panose="02020603050405020304" pitchFamily="18" charset="0"/>
              </a:rPr>
              <a:t>β</a:t>
            </a:r>
            <a:r>
              <a:rPr lang="zh-CN" altLang="en-US" sz="1600" dirty="0">
                <a:latin typeface="Times New Roman" panose="02020603050405020304" pitchFamily="18" charset="0"/>
                <a:cs typeface="Times New Roman" panose="02020603050405020304" pitchFamily="18" charset="0"/>
              </a:rPr>
              <a:t>也不</a:t>
            </a:r>
            <a:r>
              <a:rPr lang="en-US" altLang="zh-CN" sz="1600" dirty="0">
                <a:latin typeface="Times New Roman" panose="02020603050405020304" pitchFamily="18" charset="0"/>
                <a:cs typeface="Times New Roman" panose="02020603050405020304" pitchFamily="18" charset="0"/>
              </a:rPr>
              <a:t>overflow</a:t>
            </a:r>
            <a:r>
              <a:rPr lang="zh-CN" altLang="en-US" sz="1600" dirty="0">
                <a:latin typeface="Times New Roman" panose="02020603050405020304" pitchFamily="18" charset="0"/>
                <a:cs typeface="Times New Roman" panose="02020603050405020304" pitchFamily="18" charset="0"/>
              </a:rPr>
              <a:t>，能记下来。</a:t>
            </a:r>
            <a:endParaRPr lang="en-US" altLang="zh-CN"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注到</a:t>
            </a:r>
            <a:r>
              <a:rPr lang="en-US" altLang="zh-CN" sz="1600" dirty="0">
                <a:latin typeface="Times New Roman" panose="02020603050405020304" pitchFamily="18" charset="0"/>
                <a:cs typeface="Times New Roman" panose="02020603050405020304" pitchFamily="18" charset="0"/>
              </a:rPr>
              <a:t>collimator</a:t>
            </a:r>
            <a:r>
              <a:rPr lang="zh-CN" altLang="en-US" sz="1600" dirty="0">
                <a:latin typeface="Times New Roman" panose="02020603050405020304" pitchFamily="18" charset="0"/>
                <a:cs typeface="Times New Roman" panose="02020603050405020304" pitchFamily="18" charset="0"/>
              </a:rPr>
              <a:t>里的</a:t>
            </a:r>
            <a:r>
              <a:rPr lang="en-US" altLang="zh-CN" sz="1600" i="1" dirty="0">
                <a:latin typeface="Times New Roman" panose="02020603050405020304" pitchFamily="18" charset="0"/>
                <a:cs typeface="Times New Roman" panose="02020603050405020304" pitchFamily="18" charset="0"/>
              </a:rPr>
              <a:t>β</a:t>
            </a:r>
            <a:r>
              <a:rPr lang="zh-CN" altLang="en-US" sz="1600" dirty="0">
                <a:latin typeface="Times New Roman" panose="02020603050405020304" pitchFamily="18" charset="0"/>
                <a:cs typeface="Times New Roman" panose="02020603050405020304" pitchFamily="18" charset="0"/>
              </a:rPr>
              <a:t>测不到，</a:t>
            </a:r>
            <a:r>
              <a:rPr lang="en-US" altLang="zh-CN" sz="1600" dirty="0">
                <a:latin typeface="Times New Roman" panose="02020603050405020304" pitchFamily="18" charset="0"/>
                <a:cs typeface="Times New Roman" panose="02020603050405020304" pitchFamily="18" charset="0"/>
              </a:rPr>
              <a:t>ISAC beam focus</a:t>
            </a:r>
            <a:r>
              <a:rPr lang="zh-CN" altLang="en-US" sz="1600" dirty="0">
                <a:latin typeface="Times New Roman" panose="02020603050405020304" pitchFamily="18" charset="0"/>
                <a:cs typeface="Times New Roman" panose="02020603050405020304" pitchFamily="18" charset="0"/>
              </a:rPr>
              <a:t>好，不需要</a:t>
            </a:r>
            <a:r>
              <a:rPr lang="en-US" altLang="zh-CN" sz="1600" dirty="0">
                <a:latin typeface="Times New Roman" panose="02020603050405020304" pitchFamily="18" charset="0"/>
                <a:cs typeface="Times New Roman" panose="02020603050405020304" pitchFamily="18" charset="0"/>
              </a:rPr>
              <a:t>collimator</a:t>
            </a:r>
          </a:p>
          <a:p>
            <a:endParaRPr lang="en-US" altLang="zh-CN"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为什么需要那么多束流时间：提高</a:t>
            </a:r>
            <a:r>
              <a:rPr lang="en-US" altLang="zh-CN" sz="1600" dirty="0">
                <a:latin typeface="Times New Roman" panose="02020603050405020304" pitchFamily="18" charset="0"/>
                <a:cs typeface="Times New Roman" panose="02020603050405020304" pitchFamily="18" charset="0"/>
              </a:rPr>
              <a:t>accuracy</a:t>
            </a:r>
            <a:r>
              <a:rPr lang="zh-CN" altLang="en-US" sz="1600" dirty="0">
                <a:latin typeface="Times New Roman" panose="02020603050405020304" pitchFamily="18" charset="0"/>
                <a:cs typeface="Times New Roman" panose="02020603050405020304" pitchFamily="18" charset="0"/>
              </a:rPr>
              <a:t>，强调寻找</a:t>
            </a:r>
            <a:r>
              <a:rPr lang="en-US" altLang="zh-CN" sz="1600" dirty="0">
                <a:latin typeface="Times New Roman" panose="02020603050405020304" pitchFamily="18" charset="0"/>
                <a:cs typeface="Times New Roman" panose="02020603050405020304" pitchFamily="18" charset="0"/>
              </a:rPr>
              <a:t>new state for Doppler-broadening</a:t>
            </a:r>
          </a:p>
          <a:p>
            <a:r>
              <a:rPr lang="en-US" altLang="zh-CN" sz="1600" dirty="0">
                <a:latin typeface="Times New Roman" panose="02020603050405020304" pitchFamily="18" charset="0"/>
                <a:cs typeface="Times New Roman" panose="02020603050405020304" pitchFamily="18" charset="0"/>
              </a:rPr>
              <a:t>Quantify</a:t>
            </a:r>
            <a:r>
              <a:rPr lang="zh-CN" altLang="en-US" sz="1600" dirty="0">
                <a:latin typeface="Times New Roman" panose="02020603050405020304" pitchFamily="18" charset="0"/>
                <a:cs typeface="Times New Roman" panose="02020603050405020304" pitchFamily="18" charset="0"/>
              </a:rPr>
              <a:t>：一个量级的提升</a:t>
            </a:r>
            <a:endParaRPr lang="en-US" altLang="zh-CN"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回形</a:t>
            </a:r>
            <a:r>
              <a:rPr lang="en-US" altLang="zh-CN" sz="1600" dirty="0">
                <a:latin typeface="Times New Roman" panose="02020603050405020304" pitchFamily="18" charset="0"/>
                <a:cs typeface="Times New Roman" panose="02020603050405020304" pitchFamily="18" charset="0"/>
              </a:rPr>
              <a:t>scintillator</a:t>
            </a:r>
          </a:p>
          <a:p>
            <a:r>
              <a:rPr lang="zh-CN" altLang="en-US" sz="1600" dirty="0">
                <a:latin typeface="Times New Roman" panose="02020603050405020304" pitchFamily="18" charset="0"/>
                <a:cs typeface="Times New Roman" panose="02020603050405020304" pitchFamily="18" charset="0"/>
              </a:rPr>
              <a:t>图的</a:t>
            </a:r>
            <a:r>
              <a:rPr lang="en-US" altLang="zh-CN" sz="1600" dirty="0">
                <a:latin typeface="Times New Roman" panose="02020603050405020304" pitchFamily="18" charset="0"/>
                <a:cs typeface="Times New Roman" panose="02020603050405020304" pitchFamily="18" charset="0"/>
              </a:rPr>
              <a:t>caption</a:t>
            </a:r>
            <a:r>
              <a:rPr lang="zh-CN" altLang="en-US" sz="1600" dirty="0">
                <a:latin typeface="Times New Roman" panose="02020603050405020304" pitchFamily="18" charset="0"/>
                <a:cs typeface="Times New Roman" panose="02020603050405020304" pitchFamily="18" charset="0"/>
              </a:rPr>
              <a:t>里要说</a:t>
            </a:r>
            <a:r>
              <a:rPr lang="en-US" altLang="zh-CN" sz="1600" dirty="0">
                <a:latin typeface="Times New Roman" panose="02020603050405020304" pitchFamily="18" charset="0"/>
                <a:cs typeface="Times New Roman" panose="02020603050405020304" pitchFamily="18" charset="0"/>
              </a:rPr>
              <a:t>doublets</a:t>
            </a:r>
            <a:r>
              <a:rPr lang="zh-CN" altLang="en-US" sz="1600" dirty="0">
                <a:latin typeface="Times New Roman" panose="02020603050405020304" pitchFamily="18" charset="0"/>
                <a:cs typeface="Times New Roman" panose="02020603050405020304" pitchFamily="18" charset="0"/>
              </a:rPr>
              <a:t>可能不对的问题</a:t>
            </a:r>
            <a:endParaRPr lang="en-US" altLang="zh-CN"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模拟</a:t>
            </a:r>
            <a:r>
              <a:rPr lang="en-US" altLang="zh-CN" sz="1600" dirty="0">
                <a:latin typeface="Times New Roman" panose="02020603050405020304" pitchFamily="18" charset="0"/>
                <a:cs typeface="Times New Roman" panose="02020603050405020304" pitchFamily="18" charset="0"/>
              </a:rPr>
              <a:t>Brent 4 ps</a:t>
            </a:r>
            <a:r>
              <a:rPr lang="zh-CN" altLang="en-US" sz="1600" dirty="0">
                <a:latin typeface="Times New Roman" panose="02020603050405020304" pitchFamily="18" charset="0"/>
                <a:cs typeface="Times New Roman" panose="02020603050405020304" pitchFamily="18" charset="0"/>
              </a:rPr>
              <a:t>的</a:t>
            </a:r>
            <a:r>
              <a:rPr lang="en-US" altLang="zh-CN" sz="1600" dirty="0">
                <a:latin typeface="Times New Roman" panose="02020603050405020304" pitchFamily="18" charset="0"/>
                <a:cs typeface="Times New Roman" panose="02020603050405020304" pitchFamily="18" charset="0"/>
              </a:rPr>
              <a:t>γ</a:t>
            </a:r>
          </a:p>
          <a:p>
            <a:r>
              <a:rPr lang="zh-CN" altLang="en-US" sz="1600" dirty="0">
                <a:latin typeface="Times New Roman" panose="02020603050405020304" pitchFamily="18" charset="0"/>
                <a:cs typeface="Times New Roman" panose="02020603050405020304" pitchFamily="18" charset="0"/>
              </a:rPr>
              <a:t>用</a:t>
            </a:r>
            <a:r>
              <a:rPr lang="en-US" altLang="zh-CN" sz="1600" dirty="0" err="1">
                <a:latin typeface="Times New Roman" panose="02020603050405020304" pitchFamily="18" charset="0"/>
                <a:cs typeface="Times New Roman" panose="02020603050405020304" pitchFamily="18" charset="0"/>
              </a:rPr>
              <a:t>Shimoda</a:t>
            </a:r>
            <a:r>
              <a:rPr lang="zh-CN" altLang="en-US" sz="1600" dirty="0">
                <a:latin typeface="Times New Roman" panose="02020603050405020304" pitchFamily="18" charset="0"/>
                <a:cs typeface="Times New Roman" panose="02020603050405020304" pitchFamily="18" charset="0"/>
              </a:rPr>
              <a:t>的统计量做模拟，看他最小的</a:t>
            </a:r>
            <a:r>
              <a:rPr lang="en-US" altLang="zh-CN" sz="1600" dirty="0">
                <a:latin typeface="Times New Roman" panose="02020603050405020304" pitchFamily="18" charset="0"/>
                <a:cs typeface="Times New Roman" panose="02020603050405020304" pitchFamily="18" charset="0"/>
              </a:rPr>
              <a:t>γ</a:t>
            </a:r>
            <a:r>
              <a:rPr lang="zh-CN" altLang="en-US" sz="1600" dirty="0">
                <a:latin typeface="Times New Roman" panose="02020603050405020304" pitchFamily="18" charset="0"/>
                <a:cs typeface="Times New Roman" panose="02020603050405020304" pitchFamily="18" charset="0"/>
              </a:rPr>
              <a:t>峰，以及他的本底估计</a:t>
            </a:r>
            <a:r>
              <a:rPr lang="en-US" altLang="zh-CN" sz="1600" dirty="0">
                <a:latin typeface="Times New Roman" panose="02020603050405020304" pitchFamily="18" charset="0"/>
                <a:cs typeface="Times New Roman" panose="02020603050405020304" pitchFamily="18" charset="0"/>
              </a:rPr>
              <a:t>5σ</a:t>
            </a:r>
            <a:r>
              <a:rPr lang="zh-CN" altLang="en-US" sz="1600" dirty="0">
                <a:latin typeface="Times New Roman" panose="02020603050405020304" pitchFamily="18" charset="0"/>
                <a:cs typeface="Times New Roman" panose="02020603050405020304" pitchFamily="18" charset="0"/>
              </a:rPr>
              <a:t>，对比一下。</a:t>
            </a:r>
            <a:endParaRPr lang="en-US" altLang="zh-CN" sz="1600" dirty="0">
              <a:latin typeface="Times New Roman" panose="02020603050405020304" pitchFamily="18" charset="0"/>
              <a:cs typeface="Times New Roman" panose="02020603050405020304" pitchFamily="18" charset="0"/>
            </a:endParaRPr>
          </a:p>
        </p:txBody>
      </p:sp>
      <p:sp>
        <p:nvSpPr>
          <p:cNvPr id="3" name="矩形 2"/>
          <p:cNvSpPr/>
          <p:nvPr/>
        </p:nvSpPr>
        <p:spPr>
          <a:xfrm>
            <a:off x="0" y="627247"/>
            <a:ext cx="5525589" cy="1754326"/>
          </a:xfrm>
          <a:prstGeom prst="rect">
            <a:avLst/>
          </a:prstGeom>
        </p:spPr>
        <p:txBody>
          <a:bodyPr wrap="square">
            <a:spAutoFit/>
          </a:bodyPr>
          <a:lstStyle/>
          <a:p>
            <a:r>
              <a:rPr lang="en-US" dirty="0"/>
              <a:t>The A of the B</a:t>
            </a:r>
          </a:p>
          <a:p>
            <a:r>
              <a:rPr lang="en-US" dirty="0"/>
              <a:t>The A of B</a:t>
            </a:r>
          </a:p>
          <a:p>
            <a:r>
              <a:rPr lang="en-US" dirty="0"/>
              <a:t>The A and B of the C</a:t>
            </a:r>
          </a:p>
          <a:p>
            <a:r>
              <a:rPr lang="en-US" dirty="0"/>
              <a:t>The A and the B of the C</a:t>
            </a:r>
          </a:p>
          <a:p>
            <a:r>
              <a:rPr lang="en-US" dirty="0"/>
              <a:t>The A, B, and C of the D</a:t>
            </a:r>
          </a:p>
          <a:p>
            <a:r>
              <a:rPr lang="en-US" dirty="0"/>
              <a:t>The A, the B, and the C of the D</a:t>
            </a:r>
          </a:p>
        </p:txBody>
      </p:sp>
      <p:sp>
        <p:nvSpPr>
          <p:cNvPr id="4" name="矩形 3"/>
          <p:cNvSpPr/>
          <p:nvPr/>
        </p:nvSpPr>
        <p:spPr>
          <a:xfrm>
            <a:off x="0" y="123714"/>
            <a:ext cx="3595856" cy="369332"/>
          </a:xfrm>
          <a:prstGeom prst="rect">
            <a:avLst/>
          </a:prstGeom>
        </p:spPr>
        <p:txBody>
          <a:bodyPr wrap="none">
            <a:spAutoFit/>
          </a:bodyPr>
          <a:lstStyle/>
          <a:p>
            <a:r>
              <a:rPr lang="en-US" dirty="0">
                <a:latin typeface="Times New Roman" panose="02020603050405020304" pitchFamily="18" charset="0"/>
                <a:ea typeface="宋体" panose="02010600030101010101" pitchFamily="2" charset="-122"/>
              </a:rPr>
              <a:t>How to ensure proper use of articles:</a:t>
            </a:r>
            <a:endParaRPr lang="en-US" dirty="0"/>
          </a:p>
        </p:txBody>
      </p:sp>
    </p:spTree>
    <p:extLst>
      <p:ext uri="{BB962C8B-B14F-4D97-AF65-F5344CB8AC3E}">
        <p14:creationId xmlns:p14="http://schemas.microsoft.com/office/powerpoint/2010/main" val="426615611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741817" cy="4576267"/>
          </a:xfrm>
          <a:prstGeom prst="rect">
            <a:avLst/>
          </a:prstGeom>
        </p:spPr>
      </p:pic>
      <p:sp>
        <p:nvSpPr>
          <p:cNvPr id="3" name="文本框 2"/>
          <p:cNvSpPr txBox="1"/>
          <p:nvPr/>
        </p:nvSpPr>
        <p:spPr>
          <a:xfrm>
            <a:off x="4741817" y="0"/>
            <a:ext cx="4402183" cy="923330"/>
          </a:xfrm>
          <a:prstGeom prst="rect">
            <a:avLst/>
          </a:prstGeom>
          <a:noFill/>
        </p:spPr>
        <p:txBody>
          <a:bodyPr wrap="square" rtlCol="0">
            <a:spAutoFit/>
          </a:bodyPr>
          <a:lstStyle/>
          <a:p>
            <a:r>
              <a:rPr lang="en-US" dirty="0"/>
              <a:t>z12,a28</a:t>
            </a:r>
            <a:r>
              <a:rPr lang="zh-CN" altLang="en-US" dirty="0"/>
              <a:t>文件删掉或重命名</a:t>
            </a:r>
            <a:endParaRPr lang="en-US" altLang="zh-CN" dirty="0"/>
          </a:p>
          <a:p>
            <a:r>
              <a:rPr lang="zh-CN" altLang="en-US" dirty="0"/>
              <a:t>这样</a:t>
            </a:r>
            <a:r>
              <a:rPr lang="en-US" altLang="zh-CN" dirty="0" err="1"/>
              <a:t>Primarygenerationaction</a:t>
            </a:r>
            <a:r>
              <a:rPr lang="zh-CN" altLang="en-US" dirty="0"/>
              <a:t>里的</a:t>
            </a:r>
            <a:r>
              <a:rPr lang="en-US" altLang="zh-CN" dirty="0"/>
              <a:t>set excitation energy</a:t>
            </a:r>
            <a:r>
              <a:rPr lang="zh-CN" altLang="en-US" dirty="0"/>
              <a:t>和</a:t>
            </a:r>
            <a:r>
              <a:rPr lang="en-US" altLang="zh-CN" dirty="0"/>
              <a:t>set lifetime</a:t>
            </a:r>
            <a:r>
              <a:rPr lang="zh-CN" altLang="en-US" dirty="0"/>
              <a:t>就好使了。</a:t>
            </a:r>
            <a:endParaRPr lang="en-US" dirty="0"/>
          </a:p>
        </p:txBody>
      </p:sp>
      <p:sp>
        <p:nvSpPr>
          <p:cNvPr id="4" name="矩形 3"/>
          <p:cNvSpPr/>
          <p:nvPr/>
        </p:nvSpPr>
        <p:spPr>
          <a:xfrm>
            <a:off x="8709" y="4741472"/>
            <a:ext cx="4826642" cy="369332"/>
          </a:xfrm>
          <a:prstGeom prst="rect">
            <a:avLst/>
          </a:prstGeom>
        </p:spPr>
        <p:txBody>
          <a:bodyPr wrap="none">
            <a:spAutoFit/>
          </a:bodyPr>
          <a:lstStyle/>
          <a:p>
            <a:r>
              <a:rPr lang="zh-CN" altLang="en-US" dirty="0"/>
              <a:t>遗留问题：</a:t>
            </a:r>
            <a:r>
              <a:rPr lang="en-US" altLang="zh-CN" dirty="0"/>
              <a:t>How to u</a:t>
            </a:r>
            <a:r>
              <a:rPr lang="en-US" dirty="0"/>
              <a:t>se </a:t>
            </a:r>
            <a:r>
              <a:rPr lang="en-US" dirty="0" err="1"/>
              <a:t>PhotonEvaporation</a:t>
            </a:r>
            <a:r>
              <a:rPr lang="en-US" dirty="0"/>
              <a:t> data?</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6678" y="2669495"/>
            <a:ext cx="4277322" cy="4143953"/>
          </a:xfrm>
          <a:prstGeom prst="rect">
            <a:avLst/>
          </a:prstGeom>
        </p:spPr>
      </p:pic>
    </p:spTree>
    <p:extLst>
      <p:ext uri="{BB962C8B-B14F-4D97-AF65-F5344CB8AC3E}">
        <p14:creationId xmlns:p14="http://schemas.microsoft.com/office/powerpoint/2010/main" val="22202144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35291" cy="6463308"/>
          </a:xfrm>
          <a:prstGeom prst="rect">
            <a:avLst/>
          </a:prstGeom>
        </p:spPr>
        <p:txBody>
          <a:bodyPr wrap="square">
            <a:spAutoFit/>
          </a:bodyPr>
          <a:lstStyle/>
          <a:p>
            <a:r>
              <a:rPr lang="en-US" altLang="zh-CN" dirty="0" err="1"/>
              <a:t>Fishtank</a:t>
            </a:r>
            <a:r>
              <a:rPr lang="en-US" altLang="zh-CN" dirty="0"/>
              <a:t>:</a:t>
            </a:r>
          </a:p>
          <a:p>
            <a:r>
              <a:rPr lang="zh-CN" altLang="en-US" dirty="0"/>
              <a:t>把</a:t>
            </a:r>
            <a:r>
              <a:rPr lang="en-US" dirty="0"/>
              <a:t>/</a:t>
            </a:r>
            <a:r>
              <a:rPr lang="en-US" dirty="0" err="1"/>
              <a:t>mnt</a:t>
            </a:r>
            <a:r>
              <a:rPr lang="en-US" dirty="0"/>
              <a:t>/</a:t>
            </a:r>
            <a:r>
              <a:rPr lang="en-US" dirty="0" err="1"/>
              <a:t>misc</a:t>
            </a:r>
            <a:r>
              <a:rPr lang="en-US" dirty="0"/>
              <a:t>/</a:t>
            </a:r>
            <a:r>
              <a:rPr lang="en-US" dirty="0" err="1"/>
              <a:t>sw</a:t>
            </a:r>
            <a:r>
              <a:rPr lang="en-US" dirty="0"/>
              <a:t>/x86_64/</a:t>
            </a:r>
            <a:r>
              <a:rPr lang="en-US" dirty="0" err="1"/>
              <a:t>Debian</a:t>
            </a:r>
            <a:r>
              <a:rPr lang="en-US" dirty="0"/>
              <a:t>/8/geant4/gnu/10.01/share/Geant4-10.1.2/data</a:t>
            </a:r>
            <a:r>
              <a:rPr lang="zh-CN" altLang="en-US" dirty="0"/>
              <a:t>下</a:t>
            </a:r>
            <a:r>
              <a:rPr lang="en-US" dirty="0"/>
              <a:t>PhotonEvaporation3.1</a:t>
            </a:r>
            <a:r>
              <a:rPr lang="zh-CN" altLang="en-US" dirty="0"/>
              <a:t>和</a:t>
            </a:r>
            <a:r>
              <a:rPr lang="en-US" dirty="0"/>
              <a:t>RadioactiveDecay4.2</a:t>
            </a:r>
            <a:r>
              <a:rPr lang="zh-CN" altLang="en-US" dirty="0"/>
              <a:t>两个文件夹考到</a:t>
            </a:r>
            <a:r>
              <a:rPr lang="en-US" altLang="zh-CN" dirty="0"/>
              <a:t>/user/</a:t>
            </a:r>
            <a:r>
              <a:rPr lang="en-US" altLang="zh-CN" dirty="0" err="1"/>
              <a:t>sunli</a:t>
            </a:r>
            <a:r>
              <a:rPr lang="en-US" altLang="zh-CN" dirty="0"/>
              <a:t>/</a:t>
            </a:r>
            <a:r>
              <a:rPr lang="en-US" dirty="0"/>
              <a:t>HPGe-build/</a:t>
            </a:r>
            <a:r>
              <a:rPr lang="en-US" altLang="zh-CN" dirty="0"/>
              <a:t>data</a:t>
            </a:r>
            <a:r>
              <a:rPr lang="zh-CN" altLang="en-US" dirty="0"/>
              <a:t>下，</a:t>
            </a:r>
            <a:r>
              <a:rPr lang="en-US" altLang="zh-CN" dirty="0"/>
              <a:t>z12.a28</a:t>
            </a:r>
            <a:r>
              <a:rPr lang="zh-CN" altLang="en-US" dirty="0"/>
              <a:t>和</a:t>
            </a:r>
            <a:r>
              <a:rPr lang="en-US" altLang="zh-CN" dirty="0"/>
              <a:t>z12.a29</a:t>
            </a:r>
            <a:r>
              <a:rPr lang="zh-CN" altLang="en-US" dirty="0"/>
              <a:t>文件重命名</a:t>
            </a:r>
            <a:endParaRPr lang="en-US" altLang="zh-CN" dirty="0"/>
          </a:p>
          <a:p>
            <a:r>
              <a:rPr lang="zh-CN" altLang="en-US" dirty="0"/>
              <a:t>自己建个</a:t>
            </a:r>
            <a:r>
              <a:rPr lang="en-US" dirty="0"/>
              <a:t>/user/sunli/</a:t>
            </a:r>
            <a:r>
              <a:rPr lang="en-US" altLang="zh-CN" dirty="0"/>
              <a:t>geant4.sh</a:t>
            </a:r>
            <a:r>
              <a:rPr lang="zh-CN" altLang="en-US" dirty="0"/>
              <a:t>，里面两句话</a:t>
            </a:r>
            <a:endParaRPr lang="en-US" dirty="0"/>
          </a:p>
          <a:p>
            <a:r>
              <a:rPr lang="en-US" dirty="0"/>
              <a:t>export G4LEVELGAMMADATA="`cd /user/</a:t>
            </a:r>
            <a:r>
              <a:rPr lang="en-US" dirty="0" err="1"/>
              <a:t>sunli</a:t>
            </a:r>
            <a:r>
              <a:rPr lang="en-US" dirty="0"/>
              <a:t>/HPGe-build/data/PhotonEvaporation3.1 &gt; /</a:t>
            </a:r>
            <a:r>
              <a:rPr lang="en-US" dirty="0" err="1"/>
              <a:t>dev</a:t>
            </a:r>
            <a:r>
              <a:rPr lang="en-US" dirty="0"/>
              <a:t>/null ; </a:t>
            </a:r>
            <a:r>
              <a:rPr lang="en-US" dirty="0" err="1"/>
              <a:t>pwd</a:t>
            </a:r>
            <a:r>
              <a:rPr lang="en-US" dirty="0"/>
              <a:t>`"</a:t>
            </a:r>
          </a:p>
          <a:p>
            <a:r>
              <a:rPr lang="en-US" dirty="0"/>
              <a:t>export G4RADIOACTIVEDATA="`cd /user/</a:t>
            </a:r>
            <a:r>
              <a:rPr lang="en-US" dirty="0" err="1"/>
              <a:t>sunli</a:t>
            </a:r>
            <a:r>
              <a:rPr lang="en-US" dirty="0"/>
              <a:t>/HPGe-build/data/RadioactiveDecay4.2 &gt; /</a:t>
            </a:r>
            <a:r>
              <a:rPr lang="en-US" dirty="0" err="1"/>
              <a:t>dev</a:t>
            </a:r>
            <a:r>
              <a:rPr lang="en-US" dirty="0"/>
              <a:t>/null ; </a:t>
            </a:r>
            <a:r>
              <a:rPr lang="en-US" dirty="0" err="1"/>
              <a:t>pwd</a:t>
            </a:r>
            <a:r>
              <a:rPr lang="en-US" dirty="0"/>
              <a:t>`"</a:t>
            </a:r>
          </a:p>
          <a:p>
            <a:endParaRPr lang="en-US" dirty="0"/>
          </a:p>
          <a:p>
            <a:r>
              <a:rPr lang="en-US" altLang="zh-CN" dirty="0" err="1"/>
              <a:t>bashrc</a:t>
            </a:r>
            <a:r>
              <a:rPr lang="zh-CN" altLang="en-US" dirty="0"/>
              <a:t>里写这三句</a:t>
            </a:r>
            <a:endParaRPr lang="en-US" dirty="0"/>
          </a:p>
          <a:p>
            <a:r>
              <a:rPr lang="en-US" dirty="0"/>
              <a:t>source /mnt/misc/sw/x86_64/Debian/8/root/gnu/5.34.32/bin/thisroot.sh</a:t>
            </a:r>
          </a:p>
          <a:p>
            <a:r>
              <a:rPr lang="en-US" dirty="0"/>
              <a:t>source /mnt/misc/sw/x86_64/Debian/8/geant4/gnu/10.01/bin/geant4.sh</a:t>
            </a:r>
          </a:p>
          <a:p>
            <a:r>
              <a:rPr lang="en-US" dirty="0"/>
              <a:t>source /user/sunli/geant4.sh</a:t>
            </a:r>
          </a:p>
          <a:p>
            <a:endParaRPr lang="en-US" dirty="0"/>
          </a:p>
          <a:p>
            <a:r>
              <a:rPr lang="en-US" dirty="0" err="1"/>
              <a:t>env|grep</a:t>
            </a:r>
            <a:r>
              <a:rPr lang="en-US" dirty="0"/>
              <a:t> G4</a:t>
            </a:r>
            <a:r>
              <a:rPr lang="zh-CN" altLang="en-US" dirty="0"/>
              <a:t>可看到这两个</a:t>
            </a:r>
            <a:r>
              <a:rPr lang="en-US" altLang="zh-CN" dirty="0"/>
              <a:t>data</a:t>
            </a:r>
            <a:r>
              <a:rPr lang="zh-CN" altLang="en-US" dirty="0"/>
              <a:t>使用的路径跟其他</a:t>
            </a:r>
            <a:r>
              <a:rPr lang="en-US" altLang="zh-CN" dirty="0"/>
              <a:t>data</a:t>
            </a:r>
            <a:r>
              <a:rPr lang="zh-CN" altLang="en-US" dirty="0"/>
              <a:t>不一样</a:t>
            </a:r>
            <a:endParaRPr lang="en-US" dirty="0"/>
          </a:p>
          <a:p>
            <a:r>
              <a:rPr lang="en-US" sz="1400" dirty="0">
                <a:solidFill>
                  <a:srgbClr val="0070C0"/>
                </a:solidFill>
              </a:rPr>
              <a:t>G4LEVELGAMMADATA=/user/</a:t>
            </a:r>
            <a:r>
              <a:rPr lang="en-US" sz="1400" dirty="0" err="1">
                <a:solidFill>
                  <a:srgbClr val="0070C0"/>
                </a:solidFill>
              </a:rPr>
              <a:t>sunli</a:t>
            </a:r>
            <a:r>
              <a:rPr lang="en-US" sz="1400" dirty="0">
                <a:solidFill>
                  <a:srgbClr val="0070C0"/>
                </a:solidFill>
              </a:rPr>
              <a:t>/HPGe-build/data/PhotonEvaporation3.1</a:t>
            </a:r>
          </a:p>
          <a:p>
            <a:r>
              <a:rPr lang="en-US" sz="1400" dirty="0"/>
              <a:t>G4NEUTRONXSDATA=/</a:t>
            </a:r>
            <a:r>
              <a:rPr lang="en-US" sz="1400" dirty="0" err="1"/>
              <a:t>mnt</a:t>
            </a:r>
            <a:r>
              <a:rPr lang="en-US" sz="1400" dirty="0"/>
              <a:t>/</a:t>
            </a:r>
            <a:r>
              <a:rPr lang="en-US" sz="1400" dirty="0" err="1"/>
              <a:t>misc</a:t>
            </a:r>
            <a:r>
              <a:rPr lang="en-US" sz="1400" dirty="0"/>
              <a:t>/</a:t>
            </a:r>
            <a:r>
              <a:rPr lang="en-US" sz="1400" dirty="0" err="1"/>
              <a:t>sw</a:t>
            </a:r>
            <a:r>
              <a:rPr lang="en-US" sz="1400" dirty="0"/>
              <a:t>/x86_64/</a:t>
            </a:r>
            <a:r>
              <a:rPr lang="en-US" sz="1400" dirty="0" err="1"/>
              <a:t>Debian</a:t>
            </a:r>
            <a:r>
              <a:rPr lang="en-US" sz="1400" dirty="0"/>
              <a:t>/8/geant4/gnu/10.01/share/Geant4-10.1.2/data/G4NEUTRONXS1.4</a:t>
            </a:r>
          </a:p>
          <a:p>
            <a:r>
              <a:rPr lang="en-US" sz="1400" dirty="0"/>
              <a:t>G4LEDATA=/</a:t>
            </a:r>
            <a:r>
              <a:rPr lang="en-US" sz="1400" dirty="0" err="1"/>
              <a:t>mnt</a:t>
            </a:r>
            <a:r>
              <a:rPr lang="en-US" sz="1400" dirty="0"/>
              <a:t>/</a:t>
            </a:r>
            <a:r>
              <a:rPr lang="en-US" sz="1400" dirty="0" err="1"/>
              <a:t>misc</a:t>
            </a:r>
            <a:r>
              <a:rPr lang="en-US" sz="1400" dirty="0"/>
              <a:t>/</a:t>
            </a:r>
            <a:r>
              <a:rPr lang="en-US" sz="1400" dirty="0" err="1"/>
              <a:t>sw</a:t>
            </a:r>
            <a:r>
              <a:rPr lang="en-US" sz="1400" dirty="0"/>
              <a:t>/x86_64/</a:t>
            </a:r>
            <a:r>
              <a:rPr lang="en-US" sz="1400" dirty="0" err="1"/>
              <a:t>Debian</a:t>
            </a:r>
            <a:r>
              <a:rPr lang="en-US" sz="1400" dirty="0"/>
              <a:t>/8/geant4/gnu/10.01/share/Geant4-10.1.2/data/G4EMLOW6.41</a:t>
            </a:r>
          </a:p>
          <a:p>
            <a:r>
              <a:rPr lang="en-US" sz="1400" dirty="0"/>
              <a:t>G4NEUTRONHPDATA=/</a:t>
            </a:r>
            <a:r>
              <a:rPr lang="en-US" sz="1400" dirty="0" err="1"/>
              <a:t>mnt</a:t>
            </a:r>
            <a:r>
              <a:rPr lang="en-US" sz="1400" dirty="0"/>
              <a:t>/</a:t>
            </a:r>
            <a:r>
              <a:rPr lang="en-US" sz="1400" dirty="0" err="1"/>
              <a:t>misc</a:t>
            </a:r>
            <a:r>
              <a:rPr lang="en-US" sz="1400" dirty="0"/>
              <a:t>/</a:t>
            </a:r>
            <a:r>
              <a:rPr lang="en-US" sz="1400" dirty="0" err="1"/>
              <a:t>sw</a:t>
            </a:r>
            <a:r>
              <a:rPr lang="en-US" sz="1400" dirty="0"/>
              <a:t>/x86_64/</a:t>
            </a:r>
            <a:r>
              <a:rPr lang="en-US" sz="1400" dirty="0" err="1"/>
              <a:t>Debian</a:t>
            </a:r>
            <a:r>
              <a:rPr lang="en-US" sz="1400" dirty="0"/>
              <a:t>/8/geant4/gnu/10.01/share/Geant4-10.1.2/data/G4NDL4.5</a:t>
            </a:r>
          </a:p>
          <a:p>
            <a:r>
              <a:rPr lang="en-US" sz="1400" dirty="0">
                <a:solidFill>
                  <a:srgbClr val="0070C0"/>
                </a:solidFill>
              </a:rPr>
              <a:t>G4RADIOACTIVEDATA=/user/</a:t>
            </a:r>
            <a:r>
              <a:rPr lang="en-US" sz="1400" dirty="0" err="1">
                <a:solidFill>
                  <a:srgbClr val="0070C0"/>
                </a:solidFill>
              </a:rPr>
              <a:t>sunli</a:t>
            </a:r>
            <a:r>
              <a:rPr lang="en-US" sz="1400" dirty="0">
                <a:solidFill>
                  <a:srgbClr val="0070C0"/>
                </a:solidFill>
              </a:rPr>
              <a:t>/HPGe-build/data/RadioactiveDecay4.2</a:t>
            </a:r>
          </a:p>
          <a:p>
            <a:r>
              <a:rPr lang="en-US" sz="1400" dirty="0"/>
              <a:t>G4ABLADATA=/</a:t>
            </a:r>
            <a:r>
              <a:rPr lang="en-US" sz="1400" dirty="0" err="1"/>
              <a:t>mnt</a:t>
            </a:r>
            <a:r>
              <a:rPr lang="en-US" sz="1400" dirty="0"/>
              <a:t>/</a:t>
            </a:r>
            <a:r>
              <a:rPr lang="en-US" sz="1400" dirty="0" err="1"/>
              <a:t>misc</a:t>
            </a:r>
            <a:r>
              <a:rPr lang="en-US" sz="1400" dirty="0"/>
              <a:t>/</a:t>
            </a:r>
            <a:r>
              <a:rPr lang="en-US" sz="1400" dirty="0" err="1"/>
              <a:t>sw</a:t>
            </a:r>
            <a:r>
              <a:rPr lang="en-US" sz="1400" dirty="0"/>
              <a:t>/x86_64/</a:t>
            </a:r>
            <a:r>
              <a:rPr lang="en-US" sz="1400" dirty="0" err="1"/>
              <a:t>Debian</a:t>
            </a:r>
            <a:r>
              <a:rPr lang="en-US" sz="1400" dirty="0"/>
              <a:t>/8/geant4/gnu/10.01/share/Geant4-10.1.2/data/G4ABLA3.0</a:t>
            </a:r>
          </a:p>
          <a:p>
            <a:r>
              <a:rPr lang="en-US" sz="1400" dirty="0"/>
              <a:t>G4PIIDATA=/</a:t>
            </a:r>
            <a:r>
              <a:rPr lang="en-US" sz="1400" dirty="0" err="1"/>
              <a:t>mnt</a:t>
            </a:r>
            <a:r>
              <a:rPr lang="en-US" sz="1400" dirty="0"/>
              <a:t>/</a:t>
            </a:r>
            <a:r>
              <a:rPr lang="en-US" sz="1400" dirty="0" err="1"/>
              <a:t>misc</a:t>
            </a:r>
            <a:r>
              <a:rPr lang="en-US" sz="1400" dirty="0"/>
              <a:t>/</a:t>
            </a:r>
            <a:r>
              <a:rPr lang="en-US" sz="1400" dirty="0" err="1"/>
              <a:t>sw</a:t>
            </a:r>
            <a:r>
              <a:rPr lang="en-US" sz="1400" dirty="0"/>
              <a:t>/x86_64/</a:t>
            </a:r>
            <a:r>
              <a:rPr lang="en-US" sz="1400" dirty="0" err="1"/>
              <a:t>Debian</a:t>
            </a:r>
            <a:r>
              <a:rPr lang="en-US" sz="1400" dirty="0"/>
              <a:t>/8/geant4/gnu/10.01/share/Geant4-10.1.2/data/G4PII1.3</a:t>
            </a:r>
          </a:p>
          <a:p>
            <a:r>
              <a:rPr lang="en-US" sz="1400" dirty="0"/>
              <a:t>G4SAIDXSDATA=/</a:t>
            </a:r>
            <a:r>
              <a:rPr lang="en-US" sz="1400" dirty="0" err="1"/>
              <a:t>mnt</a:t>
            </a:r>
            <a:r>
              <a:rPr lang="en-US" sz="1400" dirty="0"/>
              <a:t>/</a:t>
            </a:r>
            <a:r>
              <a:rPr lang="en-US" sz="1400" dirty="0" err="1"/>
              <a:t>misc</a:t>
            </a:r>
            <a:r>
              <a:rPr lang="en-US" sz="1400" dirty="0"/>
              <a:t>/</a:t>
            </a:r>
            <a:r>
              <a:rPr lang="en-US" sz="1400" dirty="0" err="1"/>
              <a:t>sw</a:t>
            </a:r>
            <a:r>
              <a:rPr lang="en-US" sz="1400" dirty="0"/>
              <a:t>/x86_64/</a:t>
            </a:r>
            <a:r>
              <a:rPr lang="en-US" sz="1400" dirty="0" err="1"/>
              <a:t>Debian</a:t>
            </a:r>
            <a:r>
              <a:rPr lang="en-US" sz="1400" dirty="0"/>
              <a:t>/8/geant4/gnu/10.01/share/Geant4-10.1.2/data/G4SAIDDATA1.1</a:t>
            </a:r>
          </a:p>
          <a:p>
            <a:r>
              <a:rPr lang="en-US" sz="1400" dirty="0"/>
              <a:t>G4REALSURFACEDATA=/</a:t>
            </a:r>
            <a:r>
              <a:rPr lang="en-US" sz="1400" dirty="0" err="1"/>
              <a:t>mnt</a:t>
            </a:r>
            <a:r>
              <a:rPr lang="en-US" sz="1400" dirty="0"/>
              <a:t>/</a:t>
            </a:r>
            <a:r>
              <a:rPr lang="en-US" sz="1400" dirty="0" err="1"/>
              <a:t>misc</a:t>
            </a:r>
            <a:r>
              <a:rPr lang="en-US" sz="1400" dirty="0"/>
              <a:t>/</a:t>
            </a:r>
            <a:r>
              <a:rPr lang="en-US" sz="1400" dirty="0" err="1"/>
              <a:t>sw</a:t>
            </a:r>
            <a:r>
              <a:rPr lang="en-US" sz="1400" dirty="0"/>
              <a:t>/x86_64/</a:t>
            </a:r>
            <a:r>
              <a:rPr lang="en-US" sz="1400" dirty="0" err="1"/>
              <a:t>Debian</a:t>
            </a:r>
            <a:r>
              <a:rPr lang="en-US" sz="1400" dirty="0"/>
              <a:t>/8/geant4/gnu/10.01/share/Geant4-10.1.2/data/RealSurface1.0</a:t>
            </a:r>
          </a:p>
        </p:txBody>
      </p:sp>
    </p:spTree>
    <p:extLst>
      <p:ext uri="{BB962C8B-B14F-4D97-AF65-F5344CB8AC3E}">
        <p14:creationId xmlns:p14="http://schemas.microsoft.com/office/powerpoint/2010/main" val="236715246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658"/>
            <a:ext cx="9144000" cy="6924973"/>
          </a:xfrm>
          <a:prstGeom prst="rect">
            <a:avLst/>
          </a:prstGeom>
        </p:spPr>
        <p:txBody>
          <a:bodyPr wrap="square">
            <a:spAutoFit/>
          </a:bodyPr>
          <a:lstStyle/>
          <a:p>
            <a:r>
              <a:rPr lang="en-US" i="1" kern="50" dirty="0" err="1">
                <a:solidFill>
                  <a:srgbClr val="000000"/>
                </a:solidFill>
                <a:latin typeface="Times New Roman" panose="02020603050405020304" pitchFamily="18" charset="0"/>
                <a:ea typeface="宋体" panose="02010600030101010101" pitchFamily="2" charset="-122"/>
              </a:rPr>
              <a:t>ssh</a:t>
            </a:r>
            <a:r>
              <a:rPr lang="en-US" i="1" kern="50" dirty="0">
                <a:solidFill>
                  <a:srgbClr val="000000"/>
                </a:solidFill>
                <a:latin typeface="Times New Roman" panose="02020603050405020304" pitchFamily="18" charset="0"/>
                <a:ea typeface="宋体" panose="02010600030101010101" pitchFamily="2" charset="-122"/>
              </a:rPr>
              <a:t> </a:t>
            </a:r>
            <a:r>
              <a:rPr lang="en-US" i="1" kern="50" dirty="0" err="1">
                <a:solidFill>
                  <a:srgbClr val="000000"/>
                </a:solidFill>
                <a:latin typeface="Times New Roman" panose="02020603050405020304" pitchFamily="18" charset="0"/>
                <a:ea typeface="宋体" panose="02010600030101010101" pitchFamily="2" charset="-122"/>
              </a:rPr>
              <a:t>friedmam@fishtank</a:t>
            </a:r>
            <a:endParaRPr lang="en-US" sz="1400" kern="50" dirty="0">
              <a:latin typeface="Times New Roman" panose="02020603050405020304" pitchFamily="18" charset="0"/>
              <a:ea typeface="宋体" panose="02010600030101010101" pitchFamily="2" charset="-122"/>
            </a:endParaRPr>
          </a:p>
          <a:p>
            <a:r>
              <a:rPr lang="zh-CN" altLang="en-US" i="1" kern="50" dirty="0">
                <a:solidFill>
                  <a:srgbClr val="000000"/>
                </a:solidFill>
                <a:latin typeface="Times New Roman" panose="02020603050405020304" pitchFamily="18" charset="0"/>
              </a:rPr>
              <a:t>运行</a:t>
            </a:r>
            <a:r>
              <a:rPr lang="en-US" i="1" kern="50" dirty="0" err="1">
                <a:solidFill>
                  <a:srgbClr val="000000"/>
                </a:solidFill>
                <a:latin typeface="Times New Roman" panose="02020603050405020304" pitchFamily="18" charset="0"/>
                <a:ea typeface="宋体" panose="02010600030101010101" pitchFamily="2" charset="-122"/>
              </a:rPr>
              <a:t>Xming</a:t>
            </a:r>
            <a:r>
              <a:rPr lang="zh-CN" altLang="en-US" i="1" kern="50" dirty="0">
                <a:solidFill>
                  <a:srgbClr val="000000"/>
                </a:solidFill>
                <a:latin typeface="Times New Roman" panose="02020603050405020304" pitchFamily="18" charset="0"/>
              </a:rPr>
              <a:t>和</a:t>
            </a:r>
            <a:r>
              <a:rPr lang="en-US" i="1" kern="50" dirty="0">
                <a:solidFill>
                  <a:srgbClr val="000000"/>
                </a:solidFill>
                <a:latin typeface="Times New Roman" panose="02020603050405020304" pitchFamily="18" charset="0"/>
                <a:ea typeface="宋体" panose="02010600030101010101" pitchFamily="2" charset="-122"/>
              </a:rPr>
              <a:t>Putty</a:t>
            </a:r>
            <a:endParaRPr lang="en-US" sz="1400" kern="50" dirty="0">
              <a:latin typeface="Times New Roman" panose="02020603050405020304" pitchFamily="18" charset="0"/>
              <a:ea typeface="宋体" panose="02010600030101010101" pitchFamily="2" charset="-122"/>
            </a:endParaRPr>
          </a:p>
          <a:p>
            <a:r>
              <a:rPr lang="zh-CN" altLang="en-US" i="1" kern="50" dirty="0">
                <a:solidFill>
                  <a:srgbClr val="000000"/>
                </a:solidFill>
                <a:latin typeface="Times New Roman" panose="02020603050405020304" pitchFamily="18" charset="0"/>
              </a:rPr>
              <a:t>把</a:t>
            </a:r>
            <a:r>
              <a:rPr lang="en-US" i="1" kern="50" dirty="0">
                <a:solidFill>
                  <a:srgbClr val="000000"/>
                </a:solidFill>
                <a:latin typeface="Times New Roman" panose="02020603050405020304" pitchFamily="18" charset="0"/>
                <a:ea typeface="宋体" panose="02010600030101010101" pitchFamily="2" charset="-122"/>
              </a:rPr>
              <a:t>/</a:t>
            </a:r>
            <a:r>
              <a:rPr lang="en-US" i="1" kern="50" dirty="0" err="1">
                <a:solidFill>
                  <a:srgbClr val="000000"/>
                </a:solidFill>
                <a:latin typeface="Times New Roman" panose="02020603050405020304" pitchFamily="18" charset="0"/>
                <a:ea typeface="宋体" panose="02010600030101010101" pitchFamily="2" charset="-122"/>
              </a:rPr>
              <a:t>mnt</a:t>
            </a:r>
            <a:r>
              <a:rPr lang="en-US" i="1" kern="50" dirty="0">
                <a:solidFill>
                  <a:srgbClr val="000000"/>
                </a:solidFill>
                <a:latin typeface="Times New Roman" panose="02020603050405020304" pitchFamily="18" charset="0"/>
                <a:ea typeface="宋体" panose="02010600030101010101" pitchFamily="2" charset="-122"/>
              </a:rPr>
              <a:t>/</a:t>
            </a:r>
            <a:r>
              <a:rPr lang="en-US" i="1" kern="50" dirty="0" err="1">
                <a:solidFill>
                  <a:srgbClr val="000000"/>
                </a:solidFill>
                <a:latin typeface="Times New Roman" panose="02020603050405020304" pitchFamily="18" charset="0"/>
                <a:ea typeface="宋体" panose="02010600030101010101" pitchFamily="2" charset="-122"/>
              </a:rPr>
              <a:t>misc</a:t>
            </a:r>
            <a:r>
              <a:rPr lang="en-US" i="1" kern="50" dirty="0">
                <a:solidFill>
                  <a:srgbClr val="000000"/>
                </a:solidFill>
                <a:latin typeface="Times New Roman" panose="02020603050405020304" pitchFamily="18" charset="0"/>
                <a:ea typeface="宋体" panose="02010600030101010101" pitchFamily="2" charset="-122"/>
              </a:rPr>
              <a:t>/</a:t>
            </a:r>
            <a:r>
              <a:rPr lang="en-US" i="1" kern="50" dirty="0" err="1">
                <a:solidFill>
                  <a:srgbClr val="000000"/>
                </a:solidFill>
                <a:latin typeface="Times New Roman" panose="02020603050405020304" pitchFamily="18" charset="0"/>
                <a:ea typeface="宋体" panose="02010600030101010101" pitchFamily="2" charset="-122"/>
              </a:rPr>
              <a:t>sw</a:t>
            </a:r>
            <a:r>
              <a:rPr lang="en-US" i="1" kern="50" dirty="0">
                <a:solidFill>
                  <a:srgbClr val="000000"/>
                </a:solidFill>
                <a:latin typeface="Times New Roman" panose="02020603050405020304" pitchFamily="18" charset="0"/>
                <a:ea typeface="宋体" panose="02010600030101010101" pitchFamily="2" charset="-122"/>
              </a:rPr>
              <a:t>/x86_64/</a:t>
            </a:r>
            <a:r>
              <a:rPr lang="en-US" i="1" kern="50" dirty="0" err="1">
                <a:solidFill>
                  <a:srgbClr val="000000"/>
                </a:solidFill>
                <a:latin typeface="Times New Roman" panose="02020603050405020304" pitchFamily="18" charset="0"/>
                <a:ea typeface="宋体" panose="02010600030101010101" pitchFamily="2" charset="-122"/>
              </a:rPr>
              <a:t>Debian</a:t>
            </a:r>
            <a:r>
              <a:rPr lang="en-US" i="1" kern="50" dirty="0">
                <a:solidFill>
                  <a:srgbClr val="000000"/>
                </a:solidFill>
                <a:latin typeface="Times New Roman" panose="02020603050405020304" pitchFamily="18" charset="0"/>
                <a:ea typeface="宋体" panose="02010600030101010101" pitchFamily="2" charset="-122"/>
              </a:rPr>
              <a:t>/8/geant4/gnu/10.01/share/Geant4-10.1.2/data</a:t>
            </a:r>
            <a:r>
              <a:rPr lang="zh-CN" altLang="en-US" i="1" kern="50" dirty="0">
                <a:solidFill>
                  <a:srgbClr val="000000"/>
                </a:solidFill>
                <a:latin typeface="Times New Roman" panose="02020603050405020304" pitchFamily="18" charset="0"/>
              </a:rPr>
              <a:t>下</a:t>
            </a:r>
            <a:r>
              <a:rPr lang="en-US" i="1" kern="50" dirty="0">
                <a:solidFill>
                  <a:srgbClr val="000000"/>
                </a:solidFill>
                <a:latin typeface="Times New Roman" panose="02020603050405020304" pitchFamily="18" charset="0"/>
                <a:ea typeface="宋体" panose="02010600030101010101" pitchFamily="2" charset="-122"/>
              </a:rPr>
              <a:t>PhotonEvaporation3.1</a:t>
            </a:r>
            <a:r>
              <a:rPr lang="zh-CN" altLang="en-US" i="1" kern="50" dirty="0">
                <a:solidFill>
                  <a:srgbClr val="000000"/>
                </a:solidFill>
                <a:latin typeface="Times New Roman" panose="02020603050405020304" pitchFamily="18" charset="0"/>
              </a:rPr>
              <a:t>和</a:t>
            </a:r>
            <a:r>
              <a:rPr lang="en-US" i="1" kern="50" dirty="0">
                <a:solidFill>
                  <a:srgbClr val="000000"/>
                </a:solidFill>
                <a:latin typeface="Times New Roman" panose="02020603050405020304" pitchFamily="18" charset="0"/>
                <a:ea typeface="宋体" panose="02010600030101010101" pitchFamily="2" charset="-122"/>
              </a:rPr>
              <a:t>RadioactiveDecay4.2</a:t>
            </a:r>
            <a:r>
              <a:rPr lang="zh-CN" altLang="en-US" i="1" kern="50" dirty="0">
                <a:solidFill>
                  <a:srgbClr val="000000"/>
                </a:solidFill>
                <a:latin typeface="Times New Roman" panose="02020603050405020304" pitchFamily="18" charset="0"/>
              </a:rPr>
              <a:t>两个文件夹考到</a:t>
            </a:r>
            <a:endParaRPr lang="en-US" sz="1400" kern="50" dirty="0">
              <a:latin typeface="Times New Roman" panose="02020603050405020304" pitchFamily="18" charset="0"/>
              <a:ea typeface="宋体" panose="02010600030101010101" pitchFamily="2" charset="-122"/>
            </a:endParaRPr>
          </a:p>
          <a:p>
            <a:r>
              <a:rPr lang="en-US" kern="50" dirty="0">
                <a:solidFill>
                  <a:srgbClr val="000000"/>
                </a:solidFill>
                <a:latin typeface="Times New Roman" panose="02020603050405020304" pitchFamily="18" charset="0"/>
                <a:ea typeface="宋体" panose="02010600030101010101" pitchFamily="2" charset="-122"/>
              </a:rPr>
              <a:t>cd /</a:t>
            </a:r>
            <a:r>
              <a:rPr lang="en-US" kern="50" dirty="0" err="1">
                <a:solidFill>
                  <a:srgbClr val="000000"/>
                </a:solidFill>
                <a:latin typeface="Times New Roman" panose="02020603050405020304" pitchFamily="18" charset="0"/>
                <a:ea typeface="宋体" panose="02010600030101010101" pitchFamily="2" charset="-122"/>
              </a:rPr>
              <a:t>mnt</a:t>
            </a:r>
            <a:r>
              <a:rPr lang="en-US" kern="50" dirty="0">
                <a:solidFill>
                  <a:srgbClr val="000000"/>
                </a:solidFill>
                <a:latin typeface="Times New Roman" panose="02020603050405020304" pitchFamily="18" charset="0"/>
                <a:ea typeface="宋体" panose="02010600030101010101" pitchFamily="2" charset="-122"/>
              </a:rPr>
              <a:t>/simulations/</a:t>
            </a:r>
            <a:r>
              <a:rPr lang="en-US" kern="50" dirty="0" err="1">
                <a:solidFill>
                  <a:srgbClr val="000000"/>
                </a:solidFill>
                <a:latin typeface="Times New Roman" panose="02020603050405020304" pitchFamily="18" charset="0"/>
                <a:ea typeface="宋体" panose="02010600030101010101" pitchFamily="2" charset="-122"/>
              </a:rPr>
              <a:t>proton_detector</a:t>
            </a:r>
            <a:r>
              <a:rPr lang="en-US" kern="50" dirty="0">
                <a:solidFill>
                  <a:srgbClr val="000000"/>
                </a:solidFill>
                <a:latin typeface="Times New Roman" panose="02020603050405020304" pitchFamily="18" charset="0"/>
                <a:ea typeface="宋体" panose="02010600030101010101" pitchFamily="2" charset="-122"/>
              </a:rPr>
              <a:t>/Geant4/geant4.10.2-install/share/Geant4-10.2.2/data</a:t>
            </a:r>
            <a:endParaRPr lang="en-US" sz="1400" kern="50" dirty="0">
              <a:latin typeface="Times New Roman" panose="02020603050405020304" pitchFamily="18" charset="0"/>
              <a:ea typeface="宋体" panose="02010600030101010101" pitchFamily="2" charset="-122"/>
            </a:endParaRPr>
          </a:p>
          <a:p>
            <a:r>
              <a:rPr lang="en-US" kern="50" dirty="0" err="1">
                <a:solidFill>
                  <a:srgbClr val="000000"/>
                </a:solidFill>
                <a:latin typeface="Times New Roman" panose="02020603050405020304" pitchFamily="18" charset="0"/>
                <a:ea typeface="宋体" panose="02010600030101010101" pitchFamily="2" charset="-122"/>
              </a:rPr>
              <a:t>cp</a:t>
            </a:r>
            <a:r>
              <a:rPr lang="en-US" kern="50" dirty="0">
                <a:solidFill>
                  <a:srgbClr val="000000"/>
                </a:solidFill>
                <a:latin typeface="Times New Roman" panose="02020603050405020304" pitchFamily="18" charset="0"/>
                <a:ea typeface="宋体" panose="02010600030101010101" pitchFamily="2" charset="-122"/>
              </a:rPr>
              <a:t> -r PhotonEvaporation3.2/ /user/</a:t>
            </a:r>
            <a:r>
              <a:rPr lang="en-US" kern="50" dirty="0" err="1">
                <a:solidFill>
                  <a:srgbClr val="000000"/>
                </a:solidFill>
                <a:latin typeface="Times New Roman" panose="02020603050405020304" pitchFamily="18" charset="0"/>
                <a:ea typeface="宋体" panose="02010600030101010101" pitchFamily="2" charset="-122"/>
              </a:rPr>
              <a:t>sunli</a:t>
            </a:r>
            <a:r>
              <a:rPr lang="en-US" kern="50" dirty="0">
                <a:solidFill>
                  <a:srgbClr val="000000"/>
                </a:solidFill>
                <a:latin typeface="Times New Roman" panose="02020603050405020304" pitchFamily="18" charset="0"/>
                <a:ea typeface="宋体" panose="02010600030101010101" pitchFamily="2" charset="-122"/>
              </a:rPr>
              <a:t>/HPGe/data/</a:t>
            </a:r>
            <a:endParaRPr lang="en-US" sz="1400" kern="50" dirty="0">
              <a:latin typeface="Times New Roman" panose="02020603050405020304" pitchFamily="18" charset="0"/>
              <a:ea typeface="宋体" panose="02010600030101010101" pitchFamily="2" charset="-122"/>
            </a:endParaRPr>
          </a:p>
          <a:p>
            <a:r>
              <a:rPr lang="en-US" kern="50" dirty="0" err="1">
                <a:solidFill>
                  <a:srgbClr val="000000"/>
                </a:solidFill>
                <a:latin typeface="Times New Roman" panose="02020603050405020304" pitchFamily="18" charset="0"/>
                <a:ea typeface="宋体" panose="02010600030101010101" pitchFamily="2" charset="-122"/>
              </a:rPr>
              <a:t>cp</a:t>
            </a:r>
            <a:r>
              <a:rPr lang="en-US" kern="50" dirty="0">
                <a:solidFill>
                  <a:srgbClr val="000000"/>
                </a:solidFill>
                <a:latin typeface="Times New Roman" panose="02020603050405020304" pitchFamily="18" charset="0"/>
                <a:ea typeface="宋体" panose="02010600030101010101" pitchFamily="2" charset="-122"/>
              </a:rPr>
              <a:t> -r RadioactiveDecay4.3.2/ /user/</a:t>
            </a:r>
            <a:r>
              <a:rPr lang="en-US" kern="50" dirty="0" err="1">
                <a:solidFill>
                  <a:srgbClr val="000000"/>
                </a:solidFill>
                <a:latin typeface="Times New Roman" panose="02020603050405020304" pitchFamily="18" charset="0"/>
                <a:ea typeface="宋体" panose="02010600030101010101" pitchFamily="2" charset="-122"/>
              </a:rPr>
              <a:t>sunli</a:t>
            </a:r>
            <a:r>
              <a:rPr lang="en-US" kern="50" dirty="0">
                <a:solidFill>
                  <a:srgbClr val="000000"/>
                </a:solidFill>
                <a:latin typeface="Times New Roman" panose="02020603050405020304" pitchFamily="18" charset="0"/>
                <a:ea typeface="宋体" panose="02010600030101010101" pitchFamily="2" charset="-122"/>
              </a:rPr>
              <a:t>/HPGe/data/</a:t>
            </a:r>
            <a:endParaRPr lang="en-US" sz="1400" kern="50" dirty="0">
              <a:latin typeface="Times New Roman" panose="02020603050405020304" pitchFamily="18" charset="0"/>
              <a:ea typeface="宋体" panose="02010600030101010101" pitchFamily="2" charset="-122"/>
            </a:endParaRPr>
          </a:p>
          <a:p>
            <a:r>
              <a:rPr lang="en-US" i="1" kern="50" dirty="0">
                <a:solidFill>
                  <a:srgbClr val="000000"/>
                </a:solidFill>
                <a:latin typeface="Times New Roman" panose="02020603050405020304" pitchFamily="18" charset="0"/>
                <a:ea typeface="宋体" panose="02010600030101010101" pitchFamily="2" charset="-122"/>
              </a:rPr>
              <a:t>/user/</a:t>
            </a:r>
            <a:r>
              <a:rPr lang="en-US" i="1" kern="50" dirty="0" err="1">
                <a:solidFill>
                  <a:srgbClr val="000000"/>
                </a:solidFill>
                <a:latin typeface="Times New Roman" panose="02020603050405020304" pitchFamily="18" charset="0"/>
                <a:ea typeface="宋体" panose="02010600030101010101" pitchFamily="2" charset="-122"/>
              </a:rPr>
              <a:t>sunli</a:t>
            </a:r>
            <a:r>
              <a:rPr lang="en-US" i="1" kern="50" dirty="0">
                <a:solidFill>
                  <a:srgbClr val="000000"/>
                </a:solidFill>
                <a:latin typeface="Times New Roman" panose="02020603050405020304" pitchFamily="18" charset="0"/>
                <a:ea typeface="宋体" panose="02010600030101010101" pitchFamily="2" charset="-122"/>
              </a:rPr>
              <a:t>/HPGe/data</a:t>
            </a:r>
            <a:r>
              <a:rPr lang="zh-CN" altLang="en-US" i="1" kern="50" dirty="0">
                <a:solidFill>
                  <a:srgbClr val="000000"/>
                </a:solidFill>
                <a:latin typeface="Times New Roman" panose="02020603050405020304" pitchFamily="18" charset="0"/>
              </a:rPr>
              <a:t>下，</a:t>
            </a:r>
            <a:r>
              <a:rPr lang="en-US" i="1" kern="50" dirty="0">
                <a:solidFill>
                  <a:srgbClr val="000000"/>
                </a:solidFill>
                <a:latin typeface="Times New Roman" panose="02020603050405020304" pitchFamily="18" charset="0"/>
                <a:ea typeface="宋体" panose="02010600030101010101" pitchFamily="2" charset="-122"/>
              </a:rPr>
              <a:t>z12.a28</a:t>
            </a:r>
            <a:r>
              <a:rPr lang="zh-CN" altLang="en-US" i="1" kern="50" dirty="0">
                <a:solidFill>
                  <a:srgbClr val="000000"/>
                </a:solidFill>
                <a:latin typeface="Times New Roman" panose="02020603050405020304" pitchFamily="18" charset="0"/>
              </a:rPr>
              <a:t>和</a:t>
            </a:r>
            <a:r>
              <a:rPr lang="en-US" i="1" kern="50" dirty="0">
                <a:solidFill>
                  <a:srgbClr val="000000"/>
                </a:solidFill>
                <a:latin typeface="Times New Roman" panose="02020603050405020304" pitchFamily="18" charset="0"/>
                <a:ea typeface="宋体" panose="02010600030101010101" pitchFamily="2" charset="-122"/>
              </a:rPr>
              <a:t>z12.a29</a:t>
            </a:r>
            <a:r>
              <a:rPr lang="zh-CN" altLang="en-US" i="1" kern="50" dirty="0">
                <a:solidFill>
                  <a:srgbClr val="000000"/>
                </a:solidFill>
                <a:latin typeface="Times New Roman" panose="02020603050405020304" pitchFamily="18" charset="0"/>
              </a:rPr>
              <a:t>文件重命名</a:t>
            </a:r>
            <a:endParaRPr lang="en-US" sz="1400" kern="50" dirty="0">
              <a:latin typeface="Times New Roman" panose="02020603050405020304" pitchFamily="18" charset="0"/>
              <a:ea typeface="宋体" panose="02010600030101010101" pitchFamily="2" charset="-122"/>
            </a:endParaRPr>
          </a:p>
          <a:p>
            <a:r>
              <a:rPr lang="zh-CN" altLang="en-US" i="1" kern="50" dirty="0">
                <a:solidFill>
                  <a:srgbClr val="000000"/>
                </a:solidFill>
                <a:latin typeface="Times New Roman" panose="02020603050405020304" pitchFamily="18" charset="0"/>
              </a:rPr>
              <a:t>自己建个</a:t>
            </a:r>
            <a:r>
              <a:rPr lang="en-US" i="1" kern="50" dirty="0">
                <a:solidFill>
                  <a:srgbClr val="000000"/>
                </a:solidFill>
                <a:latin typeface="Times New Roman" panose="02020603050405020304" pitchFamily="18" charset="0"/>
                <a:ea typeface="宋体" panose="02010600030101010101" pitchFamily="2" charset="-122"/>
              </a:rPr>
              <a:t>/user/sunli/geant4_mydata.sh</a:t>
            </a:r>
            <a:r>
              <a:rPr lang="zh-CN" altLang="en-US" i="1" kern="50" dirty="0">
                <a:solidFill>
                  <a:srgbClr val="000000"/>
                </a:solidFill>
                <a:latin typeface="Times New Roman" panose="02020603050405020304" pitchFamily="18" charset="0"/>
              </a:rPr>
              <a:t>，里面写两句话</a:t>
            </a:r>
            <a:endParaRPr lang="en-US" sz="1400" kern="50" dirty="0">
              <a:latin typeface="Times New Roman" panose="02020603050405020304" pitchFamily="18" charset="0"/>
              <a:ea typeface="宋体" panose="02010600030101010101" pitchFamily="2" charset="-122"/>
            </a:endParaRPr>
          </a:p>
          <a:p>
            <a:r>
              <a:rPr lang="en-US" kern="50" dirty="0">
                <a:solidFill>
                  <a:srgbClr val="000000"/>
                </a:solidFill>
                <a:latin typeface="Times New Roman" panose="02020603050405020304" pitchFamily="18" charset="0"/>
                <a:ea typeface="宋体" panose="02010600030101010101" pitchFamily="2" charset="-122"/>
              </a:rPr>
              <a:t>export G4LEVELGAMMADATA="`cd /user/</a:t>
            </a:r>
            <a:r>
              <a:rPr lang="en-US" kern="50" dirty="0" err="1">
                <a:solidFill>
                  <a:srgbClr val="000000"/>
                </a:solidFill>
                <a:latin typeface="Times New Roman" panose="02020603050405020304" pitchFamily="18" charset="0"/>
                <a:ea typeface="宋体" panose="02010600030101010101" pitchFamily="2" charset="-122"/>
              </a:rPr>
              <a:t>sunli</a:t>
            </a:r>
            <a:r>
              <a:rPr lang="en-US" kern="50" dirty="0">
                <a:solidFill>
                  <a:srgbClr val="000000"/>
                </a:solidFill>
                <a:latin typeface="Times New Roman" panose="02020603050405020304" pitchFamily="18" charset="0"/>
                <a:ea typeface="宋体" panose="02010600030101010101" pitchFamily="2" charset="-122"/>
              </a:rPr>
              <a:t>/HPGe/data/PhotonEvaporation3.2 &gt; /</a:t>
            </a:r>
            <a:r>
              <a:rPr lang="en-US" kern="50" dirty="0" err="1">
                <a:solidFill>
                  <a:srgbClr val="000000"/>
                </a:solidFill>
                <a:latin typeface="Times New Roman" panose="02020603050405020304" pitchFamily="18" charset="0"/>
                <a:ea typeface="宋体" panose="02010600030101010101" pitchFamily="2" charset="-122"/>
              </a:rPr>
              <a:t>dev</a:t>
            </a:r>
            <a:r>
              <a:rPr lang="en-US" kern="50" dirty="0">
                <a:solidFill>
                  <a:srgbClr val="000000"/>
                </a:solidFill>
                <a:latin typeface="Times New Roman" panose="02020603050405020304" pitchFamily="18" charset="0"/>
                <a:ea typeface="宋体" panose="02010600030101010101" pitchFamily="2" charset="-122"/>
              </a:rPr>
              <a:t>/null ; </a:t>
            </a:r>
            <a:r>
              <a:rPr lang="en-US" kern="50" dirty="0" err="1">
                <a:solidFill>
                  <a:srgbClr val="000000"/>
                </a:solidFill>
                <a:latin typeface="Times New Roman" panose="02020603050405020304" pitchFamily="18" charset="0"/>
                <a:ea typeface="宋体" panose="02010600030101010101" pitchFamily="2" charset="-122"/>
              </a:rPr>
              <a:t>pwd</a:t>
            </a:r>
            <a:r>
              <a:rPr lang="en-US" kern="50" dirty="0">
                <a:solidFill>
                  <a:srgbClr val="000000"/>
                </a:solidFill>
                <a:latin typeface="Times New Roman" panose="02020603050405020304" pitchFamily="18" charset="0"/>
                <a:ea typeface="宋体" panose="02010600030101010101" pitchFamily="2" charset="-122"/>
              </a:rPr>
              <a:t>`"</a:t>
            </a:r>
            <a:endParaRPr lang="en-US" sz="1400" kern="50" dirty="0">
              <a:latin typeface="Times New Roman" panose="02020603050405020304" pitchFamily="18" charset="0"/>
              <a:ea typeface="宋体" panose="02010600030101010101" pitchFamily="2" charset="-122"/>
            </a:endParaRPr>
          </a:p>
          <a:p>
            <a:r>
              <a:rPr lang="en-US" kern="50" dirty="0">
                <a:solidFill>
                  <a:srgbClr val="000000"/>
                </a:solidFill>
                <a:latin typeface="Times New Roman" panose="02020603050405020304" pitchFamily="18" charset="0"/>
                <a:ea typeface="宋体" panose="02010600030101010101" pitchFamily="2" charset="-122"/>
              </a:rPr>
              <a:t>export G4RADIOACTIVEDATA="`cd /user/</a:t>
            </a:r>
            <a:r>
              <a:rPr lang="en-US" kern="50" dirty="0" err="1">
                <a:solidFill>
                  <a:srgbClr val="000000"/>
                </a:solidFill>
                <a:latin typeface="Times New Roman" panose="02020603050405020304" pitchFamily="18" charset="0"/>
                <a:ea typeface="宋体" panose="02010600030101010101" pitchFamily="2" charset="-122"/>
              </a:rPr>
              <a:t>sunli</a:t>
            </a:r>
            <a:r>
              <a:rPr lang="en-US" kern="50" dirty="0">
                <a:solidFill>
                  <a:srgbClr val="000000"/>
                </a:solidFill>
                <a:latin typeface="Times New Roman" panose="02020603050405020304" pitchFamily="18" charset="0"/>
                <a:ea typeface="宋体" panose="02010600030101010101" pitchFamily="2" charset="-122"/>
              </a:rPr>
              <a:t>/HPGe/data/RadioactiveDecay4.3.2 &gt; /</a:t>
            </a:r>
            <a:r>
              <a:rPr lang="en-US" kern="50" dirty="0" err="1">
                <a:solidFill>
                  <a:srgbClr val="000000"/>
                </a:solidFill>
                <a:latin typeface="Times New Roman" panose="02020603050405020304" pitchFamily="18" charset="0"/>
                <a:ea typeface="宋体" panose="02010600030101010101" pitchFamily="2" charset="-122"/>
              </a:rPr>
              <a:t>dev</a:t>
            </a:r>
            <a:r>
              <a:rPr lang="en-US" kern="50" dirty="0">
                <a:solidFill>
                  <a:srgbClr val="000000"/>
                </a:solidFill>
                <a:latin typeface="Times New Roman" panose="02020603050405020304" pitchFamily="18" charset="0"/>
                <a:ea typeface="宋体" panose="02010600030101010101" pitchFamily="2" charset="-122"/>
              </a:rPr>
              <a:t>/null ; </a:t>
            </a:r>
            <a:r>
              <a:rPr lang="en-US" kern="50" dirty="0" err="1">
                <a:solidFill>
                  <a:srgbClr val="000000"/>
                </a:solidFill>
                <a:latin typeface="Times New Roman" panose="02020603050405020304" pitchFamily="18" charset="0"/>
                <a:ea typeface="宋体" panose="02010600030101010101" pitchFamily="2" charset="-122"/>
              </a:rPr>
              <a:t>pwd</a:t>
            </a:r>
            <a:r>
              <a:rPr lang="en-US" kern="50" dirty="0">
                <a:solidFill>
                  <a:srgbClr val="000000"/>
                </a:solidFill>
                <a:latin typeface="Times New Roman" panose="02020603050405020304" pitchFamily="18" charset="0"/>
                <a:ea typeface="宋体" panose="02010600030101010101" pitchFamily="2" charset="-122"/>
              </a:rPr>
              <a:t>`"</a:t>
            </a:r>
            <a:endParaRPr lang="en-US" sz="1400" kern="50" dirty="0">
              <a:latin typeface="Times New Roman" panose="02020603050405020304" pitchFamily="18" charset="0"/>
              <a:ea typeface="宋体" panose="02010600030101010101" pitchFamily="2" charset="-122"/>
            </a:endParaRPr>
          </a:p>
          <a:p>
            <a:r>
              <a:rPr lang="en-US" i="1" kern="50" dirty="0" err="1">
                <a:solidFill>
                  <a:srgbClr val="000000"/>
                </a:solidFill>
                <a:latin typeface="Times New Roman" panose="02020603050405020304" pitchFamily="18" charset="0"/>
                <a:ea typeface="宋体" panose="02010600030101010101" pitchFamily="2" charset="-122"/>
              </a:rPr>
              <a:t>bashrc</a:t>
            </a:r>
            <a:r>
              <a:rPr lang="zh-CN" altLang="en-US" i="1" kern="50" dirty="0">
                <a:solidFill>
                  <a:srgbClr val="000000"/>
                </a:solidFill>
                <a:latin typeface="Times New Roman" panose="02020603050405020304" pitchFamily="18" charset="0"/>
              </a:rPr>
              <a:t>里写这三句</a:t>
            </a:r>
            <a:endParaRPr lang="en-US" sz="1400" kern="50" dirty="0">
              <a:latin typeface="Times New Roman" panose="02020603050405020304" pitchFamily="18" charset="0"/>
              <a:ea typeface="宋体" panose="02010600030101010101" pitchFamily="2" charset="-122"/>
            </a:endParaRPr>
          </a:p>
          <a:p>
            <a:r>
              <a:rPr lang="en-US" kern="50" dirty="0">
                <a:solidFill>
                  <a:srgbClr val="000000"/>
                </a:solidFill>
                <a:latin typeface="Times New Roman" panose="02020603050405020304" pitchFamily="18" charset="0"/>
                <a:ea typeface="宋体" panose="02010600030101010101" pitchFamily="2" charset="-122"/>
              </a:rPr>
              <a:t>source /mnt/misc/sw/x86_64/Debian/8/root/gnu/5.34.32/bin/thisroot.sh</a:t>
            </a:r>
            <a:endParaRPr lang="en-US" sz="1400" kern="50" dirty="0">
              <a:latin typeface="Times New Roman" panose="02020603050405020304" pitchFamily="18" charset="0"/>
              <a:ea typeface="宋体" panose="02010600030101010101" pitchFamily="2" charset="-122"/>
            </a:endParaRPr>
          </a:p>
          <a:p>
            <a:r>
              <a:rPr lang="en-US" kern="50" dirty="0">
                <a:solidFill>
                  <a:srgbClr val="000000"/>
                </a:solidFill>
                <a:latin typeface="Times New Roman" panose="02020603050405020304" pitchFamily="18" charset="0"/>
                <a:ea typeface="宋体" panose="02010600030101010101" pitchFamily="2" charset="-122"/>
              </a:rPr>
              <a:t>source /mnt/simulations/proton_detector/Geant4/geant4.10.2-install/bin/geant4.sh</a:t>
            </a:r>
            <a:endParaRPr lang="en-US" sz="1400" kern="50" dirty="0">
              <a:latin typeface="Times New Roman" panose="02020603050405020304" pitchFamily="18" charset="0"/>
              <a:ea typeface="宋体" panose="02010600030101010101" pitchFamily="2" charset="-122"/>
            </a:endParaRPr>
          </a:p>
          <a:p>
            <a:r>
              <a:rPr lang="en-US" kern="50" dirty="0">
                <a:solidFill>
                  <a:srgbClr val="000000"/>
                </a:solidFill>
                <a:latin typeface="Times New Roman" panose="02020603050405020304" pitchFamily="18" charset="0"/>
                <a:ea typeface="宋体" panose="02010600030101010101" pitchFamily="2" charset="-122"/>
              </a:rPr>
              <a:t>source /user/sunli/geant4_mydata.sh</a:t>
            </a:r>
            <a:endParaRPr lang="en-US" sz="1400" kern="50" dirty="0">
              <a:latin typeface="Times New Roman" panose="02020603050405020304" pitchFamily="18" charset="0"/>
              <a:ea typeface="宋体" panose="02010600030101010101" pitchFamily="2" charset="-122"/>
            </a:endParaRPr>
          </a:p>
          <a:p>
            <a:r>
              <a:rPr lang="en-US" kern="50" dirty="0" err="1">
                <a:solidFill>
                  <a:srgbClr val="000000"/>
                </a:solidFill>
                <a:latin typeface="Times New Roman" panose="02020603050405020304" pitchFamily="18" charset="0"/>
                <a:ea typeface="宋体" panose="02010600030101010101" pitchFamily="2" charset="-122"/>
              </a:rPr>
              <a:t>env|grep</a:t>
            </a:r>
            <a:r>
              <a:rPr lang="en-US" kern="50" dirty="0">
                <a:solidFill>
                  <a:srgbClr val="000000"/>
                </a:solidFill>
                <a:latin typeface="Times New Roman" panose="02020603050405020304" pitchFamily="18" charset="0"/>
                <a:ea typeface="宋体" panose="02010600030101010101" pitchFamily="2" charset="-122"/>
              </a:rPr>
              <a:t> G4</a:t>
            </a:r>
            <a:r>
              <a:rPr lang="zh-CN" altLang="en-US" kern="50" dirty="0">
                <a:solidFill>
                  <a:srgbClr val="000000"/>
                </a:solidFill>
                <a:latin typeface="Times New Roman" panose="02020603050405020304" pitchFamily="18" charset="0"/>
              </a:rPr>
              <a:t>可看到这两个</a:t>
            </a:r>
            <a:r>
              <a:rPr lang="en-US" kern="50" dirty="0">
                <a:solidFill>
                  <a:srgbClr val="000000"/>
                </a:solidFill>
                <a:latin typeface="Times New Roman" panose="02020603050405020304" pitchFamily="18" charset="0"/>
                <a:ea typeface="宋体" panose="02010600030101010101" pitchFamily="2" charset="-122"/>
              </a:rPr>
              <a:t>data</a:t>
            </a:r>
            <a:r>
              <a:rPr lang="zh-CN" altLang="en-US" kern="50" dirty="0">
                <a:solidFill>
                  <a:srgbClr val="000000"/>
                </a:solidFill>
                <a:latin typeface="Times New Roman" panose="02020603050405020304" pitchFamily="18" charset="0"/>
              </a:rPr>
              <a:t>使用的路径跟其他</a:t>
            </a:r>
            <a:r>
              <a:rPr lang="en-US" kern="50" dirty="0">
                <a:solidFill>
                  <a:srgbClr val="000000"/>
                </a:solidFill>
                <a:latin typeface="Times New Roman" panose="02020603050405020304" pitchFamily="18" charset="0"/>
                <a:ea typeface="宋体" panose="02010600030101010101" pitchFamily="2" charset="-122"/>
              </a:rPr>
              <a:t>data</a:t>
            </a:r>
            <a:r>
              <a:rPr lang="zh-CN" altLang="en-US" kern="50" dirty="0">
                <a:solidFill>
                  <a:srgbClr val="000000"/>
                </a:solidFill>
                <a:latin typeface="Times New Roman" panose="02020603050405020304" pitchFamily="18" charset="0"/>
              </a:rPr>
              <a:t>不一样</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G4LEVELGAMMADATA=/user/</a:t>
            </a:r>
            <a:r>
              <a:rPr lang="en-US" sz="1200" kern="50" dirty="0" err="1">
                <a:solidFill>
                  <a:srgbClr val="000000"/>
                </a:solidFill>
                <a:latin typeface="Times New Roman" panose="02020603050405020304" pitchFamily="18" charset="0"/>
                <a:ea typeface="宋体" panose="02010600030101010101" pitchFamily="2" charset="-122"/>
              </a:rPr>
              <a:t>sunli</a:t>
            </a:r>
            <a:r>
              <a:rPr lang="en-US" sz="1200" kern="50" dirty="0">
                <a:solidFill>
                  <a:srgbClr val="000000"/>
                </a:solidFill>
                <a:latin typeface="Times New Roman" panose="02020603050405020304" pitchFamily="18" charset="0"/>
                <a:ea typeface="宋体" panose="02010600030101010101" pitchFamily="2" charset="-122"/>
              </a:rPr>
              <a:t>/HPGe/data/PhotonEvaporation3.2</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G4NEUTRONXSDATA=/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/Geant4/geant4.10.2-install/share/Geant4-10.2.2/data/G4NEUTRONXS1.4</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G4LEDATA=/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/Geant4/geant4.10.2-install/share/Geant4-10.2.2/data/G4EMLOW6.48</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G4NEUTRONHPDATA=/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/Geant4/geant4.10.2-install/share/Geant4-10.2.2/data/G4NDL4.5</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G4ENSDFSTATEDATA=/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/Geant4/geant4.10.2-install/share/Geant4-10.2.2/data/G4ENSDFSTATE1.2.3</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G4RADIOACTIVEDATA=/user/</a:t>
            </a:r>
            <a:r>
              <a:rPr lang="en-US" sz="1200" kern="50" dirty="0" err="1">
                <a:solidFill>
                  <a:srgbClr val="000000"/>
                </a:solidFill>
                <a:latin typeface="Times New Roman" panose="02020603050405020304" pitchFamily="18" charset="0"/>
                <a:ea typeface="宋体" panose="02010600030101010101" pitchFamily="2" charset="-122"/>
              </a:rPr>
              <a:t>sunli</a:t>
            </a:r>
            <a:r>
              <a:rPr lang="en-US" sz="1200" kern="50" dirty="0">
                <a:solidFill>
                  <a:srgbClr val="000000"/>
                </a:solidFill>
                <a:latin typeface="Times New Roman" panose="02020603050405020304" pitchFamily="18" charset="0"/>
                <a:ea typeface="宋体" panose="02010600030101010101" pitchFamily="2" charset="-122"/>
              </a:rPr>
              <a:t>/HPGe/data/RadioactiveDecay4.3.2</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G4ABLADATA=/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/Geant4/geant4.10.2-install/share/Geant4-10.2.2/data/G4ABLA3.0</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G4PIIDATA=/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/Geant4/geant4.10.2-install/share/Geant4-10.2.2/data/G4PII1.3</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G4SAIDXSDATA=/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/Geant4/geant4.10.2-install/share/Geant4-10.2.2/data/G4SAIDDATA1.1</a:t>
            </a:r>
            <a:endParaRPr lang="en-US" sz="1400" kern="50" dirty="0">
              <a:latin typeface="Times New Roman" panose="02020603050405020304" pitchFamily="18" charset="0"/>
              <a:ea typeface="宋体" panose="02010600030101010101" pitchFamily="2" charset="-122"/>
            </a:endParaRPr>
          </a:p>
          <a:p>
            <a:r>
              <a:rPr lang="en-US" sz="1200" kern="50" dirty="0">
                <a:solidFill>
                  <a:srgbClr val="000000"/>
                </a:solidFill>
                <a:latin typeface="Times New Roman" panose="02020603050405020304" pitchFamily="18" charset="0"/>
                <a:ea typeface="宋体" panose="02010600030101010101" pitchFamily="2" charset="-122"/>
              </a:rPr>
              <a:t>G4REALSURFACEDATA=/</a:t>
            </a:r>
            <a:r>
              <a:rPr lang="en-US" sz="1200" kern="50" dirty="0" err="1">
                <a:solidFill>
                  <a:srgbClr val="000000"/>
                </a:solidFill>
                <a:latin typeface="Times New Roman" panose="02020603050405020304" pitchFamily="18" charset="0"/>
                <a:ea typeface="宋体" panose="02010600030101010101" pitchFamily="2" charset="-122"/>
              </a:rPr>
              <a:t>mnt</a:t>
            </a:r>
            <a:r>
              <a:rPr lang="en-US" sz="1200" kern="50" dirty="0">
                <a:solidFill>
                  <a:srgbClr val="000000"/>
                </a:solidFill>
                <a:latin typeface="Times New Roman" panose="02020603050405020304" pitchFamily="18" charset="0"/>
                <a:ea typeface="宋体" panose="02010600030101010101" pitchFamily="2" charset="-122"/>
              </a:rPr>
              <a:t>/simulations/</a:t>
            </a:r>
            <a:r>
              <a:rPr lang="en-US" sz="1200" kern="50" dirty="0" err="1">
                <a:solidFill>
                  <a:srgbClr val="000000"/>
                </a:solidFill>
                <a:latin typeface="Times New Roman" panose="02020603050405020304" pitchFamily="18" charset="0"/>
                <a:ea typeface="宋体" panose="02010600030101010101" pitchFamily="2" charset="-122"/>
              </a:rPr>
              <a:t>proton_detector</a:t>
            </a:r>
            <a:r>
              <a:rPr lang="en-US" sz="1200" kern="50" dirty="0">
                <a:solidFill>
                  <a:srgbClr val="000000"/>
                </a:solidFill>
                <a:latin typeface="Times New Roman" panose="02020603050405020304" pitchFamily="18" charset="0"/>
                <a:ea typeface="宋体" panose="02010600030101010101" pitchFamily="2" charset="-122"/>
              </a:rPr>
              <a:t>/Geant4/geant4.10.2-install/share/Geant4-10.2.2/data/RealSurface1.0</a:t>
            </a:r>
            <a:endParaRPr lang="en-US" sz="1400" kern="5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6275290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8637"/>
          <a:stretch/>
        </p:blipFill>
        <p:spPr>
          <a:xfrm>
            <a:off x="-1" y="292230"/>
            <a:ext cx="4971817" cy="3091049"/>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9178"/>
          <a:stretch/>
        </p:blipFill>
        <p:spPr>
          <a:xfrm>
            <a:off x="0" y="3761295"/>
            <a:ext cx="4971816" cy="3096706"/>
          </a:xfrm>
          <a:prstGeom prst="rect">
            <a:avLst/>
          </a:prstGeom>
        </p:spPr>
      </p:pic>
      <p:sp>
        <p:nvSpPr>
          <p:cNvPr id="7" name="文本框 6"/>
          <p:cNvSpPr txBox="1"/>
          <p:nvPr/>
        </p:nvSpPr>
        <p:spPr>
          <a:xfrm>
            <a:off x="418012" y="3866606"/>
            <a:ext cx="1336713" cy="369332"/>
          </a:xfrm>
          <a:prstGeom prst="rect">
            <a:avLst/>
          </a:prstGeom>
          <a:noFill/>
        </p:spPr>
        <p:txBody>
          <a:bodyPr wrap="none" rtlCol="0">
            <a:spAutoFit/>
          </a:bodyPr>
          <a:lstStyle/>
          <a:p>
            <a:r>
              <a:rPr lang="en-US" altLang="zh-CN" dirty="0"/>
              <a:t>Geant4.10.1</a:t>
            </a:r>
            <a:endParaRPr lang="en-US" dirty="0"/>
          </a:p>
        </p:txBody>
      </p:sp>
      <p:sp>
        <p:nvSpPr>
          <p:cNvPr id="8" name="文本框 7"/>
          <p:cNvSpPr txBox="1"/>
          <p:nvPr/>
        </p:nvSpPr>
        <p:spPr>
          <a:xfrm>
            <a:off x="418012" y="381860"/>
            <a:ext cx="1336713" cy="369332"/>
          </a:xfrm>
          <a:prstGeom prst="rect">
            <a:avLst/>
          </a:prstGeom>
          <a:noFill/>
        </p:spPr>
        <p:txBody>
          <a:bodyPr wrap="none" rtlCol="0">
            <a:spAutoFit/>
          </a:bodyPr>
          <a:lstStyle/>
          <a:p>
            <a:r>
              <a:rPr lang="en-US" dirty="0"/>
              <a:t>Geant4.10.2</a:t>
            </a:r>
          </a:p>
        </p:txBody>
      </p:sp>
      <p:sp>
        <p:nvSpPr>
          <p:cNvPr id="9" name="文本框 8"/>
          <p:cNvSpPr txBox="1"/>
          <p:nvPr/>
        </p:nvSpPr>
        <p:spPr>
          <a:xfrm>
            <a:off x="5185954" y="0"/>
            <a:ext cx="3958046" cy="5632311"/>
          </a:xfrm>
          <a:prstGeom prst="rect">
            <a:avLst/>
          </a:prstGeom>
          <a:noFill/>
        </p:spPr>
        <p:txBody>
          <a:bodyPr wrap="square" rtlCol="0">
            <a:spAutoFit/>
          </a:bodyPr>
          <a:lstStyle/>
          <a:p>
            <a:r>
              <a:rPr lang="en-US" altLang="zh-CN" dirty="0"/>
              <a:t>The Doppler broadening code on:</a:t>
            </a:r>
          </a:p>
          <a:p>
            <a:endParaRPr lang="en-US" dirty="0"/>
          </a:p>
          <a:p>
            <a:r>
              <a:rPr lang="en-US" dirty="0"/>
              <a:t>1) Geant4.9.5</a:t>
            </a:r>
          </a:p>
          <a:p>
            <a:r>
              <a:rPr lang="en-US" dirty="0"/>
              <a:t>doesn't work</a:t>
            </a:r>
          </a:p>
          <a:p>
            <a:endParaRPr lang="en-US" dirty="0"/>
          </a:p>
          <a:p>
            <a:r>
              <a:rPr lang="en-US" dirty="0"/>
              <a:t>2) Geant4.9.6</a:t>
            </a:r>
          </a:p>
          <a:p>
            <a:r>
              <a:rPr lang="en-US" dirty="0"/>
              <a:t>doesn't work</a:t>
            </a:r>
          </a:p>
          <a:p>
            <a:endParaRPr lang="en-US" dirty="0"/>
          </a:p>
          <a:p>
            <a:r>
              <a:rPr lang="en-US" dirty="0"/>
              <a:t>3) Geant4.10.0</a:t>
            </a:r>
          </a:p>
          <a:p>
            <a:r>
              <a:rPr lang="en-US" dirty="0"/>
              <a:t>doesn't work</a:t>
            </a:r>
          </a:p>
          <a:p>
            <a:endParaRPr lang="en-US" dirty="0"/>
          </a:p>
          <a:p>
            <a:r>
              <a:rPr lang="en-US" dirty="0"/>
              <a:t>4) Geant4.10.1</a:t>
            </a:r>
          </a:p>
          <a:p>
            <a:r>
              <a:rPr lang="en-US" dirty="0"/>
              <a:t>works </a:t>
            </a:r>
            <a:r>
              <a:rPr lang="en-US" altLang="zh-CN" dirty="0"/>
              <a:t>without taking into account the lifetime.</a:t>
            </a:r>
          </a:p>
          <a:p>
            <a:endParaRPr lang="en-US" dirty="0"/>
          </a:p>
          <a:p>
            <a:r>
              <a:rPr lang="en-US" dirty="0"/>
              <a:t>5) Geant4.10.4</a:t>
            </a:r>
          </a:p>
          <a:p>
            <a:r>
              <a:rPr lang="en-US" dirty="0"/>
              <a:t>doesn't work</a:t>
            </a:r>
          </a:p>
          <a:p>
            <a:endParaRPr lang="en-US" dirty="0"/>
          </a:p>
          <a:p>
            <a:r>
              <a:rPr lang="en-US" dirty="0"/>
              <a:t>6) Geant4.10.2</a:t>
            </a:r>
          </a:p>
          <a:p>
            <a:r>
              <a:rPr lang="en-US" altLang="zh-CN" dirty="0"/>
              <a:t>works correctly.</a:t>
            </a:r>
            <a:endParaRPr lang="en-US" dirty="0"/>
          </a:p>
        </p:txBody>
      </p:sp>
    </p:spTree>
    <p:extLst>
      <p:ext uri="{BB962C8B-B14F-4D97-AF65-F5344CB8AC3E}">
        <p14:creationId xmlns:p14="http://schemas.microsoft.com/office/powerpoint/2010/main" val="463445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383280"/>
            <a:ext cx="3968496" cy="3341891"/>
          </a:xfrm>
          <a:prstGeom prst="rect">
            <a:avLst/>
          </a:prstGeom>
        </p:spPr>
      </p:pic>
      <p:pic>
        <p:nvPicPr>
          <p:cNvPr id="3" name="图片 2"/>
          <p:cNvPicPr>
            <a:picLocks noChangeAspect="1"/>
          </p:cNvPicPr>
          <p:nvPr/>
        </p:nvPicPr>
        <p:blipFill>
          <a:blip r:embed="rId3"/>
          <a:stretch>
            <a:fillRect/>
          </a:stretch>
        </p:blipFill>
        <p:spPr>
          <a:xfrm>
            <a:off x="3861072" y="0"/>
            <a:ext cx="3873363" cy="3341891"/>
          </a:xfrm>
          <a:prstGeom prst="rect">
            <a:avLst/>
          </a:prstGeom>
        </p:spPr>
      </p:pic>
      <p:pic>
        <p:nvPicPr>
          <p:cNvPr id="4" name="图片 3"/>
          <p:cNvPicPr>
            <a:picLocks noChangeAspect="1"/>
          </p:cNvPicPr>
          <p:nvPr/>
        </p:nvPicPr>
        <p:blipFill>
          <a:blip r:embed="rId4"/>
          <a:stretch>
            <a:fillRect/>
          </a:stretch>
        </p:blipFill>
        <p:spPr>
          <a:xfrm>
            <a:off x="0" y="0"/>
            <a:ext cx="3861072" cy="3383280"/>
          </a:xfrm>
          <a:prstGeom prst="rect">
            <a:avLst/>
          </a:prstGeom>
        </p:spPr>
      </p:pic>
    </p:spTree>
    <p:extLst>
      <p:ext uri="{BB962C8B-B14F-4D97-AF65-F5344CB8AC3E}">
        <p14:creationId xmlns:p14="http://schemas.microsoft.com/office/powerpoint/2010/main" val="110204503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8517909" cy="3785652"/>
          </a:xfrm>
          <a:prstGeom prst="rect">
            <a:avLst/>
          </a:prstGeom>
          <a:noFill/>
        </p:spPr>
        <p:txBody>
          <a:bodyPr wrap="none" rtlCol="0">
            <a:spAutoFit/>
          </a:bodyPr>
          <a:lstStyle/>
          <a:p>
            <a:r>
              <a:rPr lang="en-US" altLang="zh-CN" sz="2400" dirty="0">
                <a:latin typeface="Times New Roman" panose="02020603050405020304" pitchFamily="18" charset="0"/>
                <a:ea typeface="Tahoma" panose="020B0604030504040204" pitchFamily="34" charset="0"/>
                <a:cs typeface="Times New Roman" panose="02020603050405020304" pitchFamily="18" charset="0"/>
              </a:rPr>
              <a:t>Shimoda_HI2014</a:t>
            </a:r>
          </a:p>
          <a:p>
            <a:r>
              <a:rPr lang="en-US" altLang="zh-CN" sz="2400" i="1" dirty="0" err="1">
                <a:latin typeface="Times New Roman" panose="02020603050405020304" pitchFamily="18" charset="0"/>
                <a:ea typeface="Tahoma" panose="020B0604030504040204" pitchFamily="34" charset="0"/>
                <a:cs typeface="Times New Roman" panose="02020603050405020304" pitchFamily="18" charset="0"/>
              </a:rPr>
              <a:t>N</a:t>
            </a:r>
            <a:r>
              <a:rPr lang="en-US" altLang="zh-CN" sz="2400" baseline="-25000" dirty="0" err="1">
                <a:latin typeface="Times New Roman" panose="02020603050405020304" pitchFamily="18" charset="0"/>
                <a:ea typeface="Tahoma" panose="020B0604030504040204" pitchFamily="34" charset="0"/>
                <a:cs typeface="Times New Roman" panose="02020603050405020304" pitchFamily="18" charset="0"/>
              </a:rPr>
              <a:t>Na</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a:t>
            </a:r>
            <a:r>
              <a:rPr lang="en-US" sz="2400" baseline="30000" dirty="0">
                <a:latin typeface="Times New Roman" panose="02020603050405020304" pitchFamily="18" charset="0"/>
                <a:ea typeface="Tahoma" panose="020B0604030504040204" pitchFamily="34" charset="0"/>
                <a:cs typeface="Times New Roman" panose="02020603050405020304" pitchFamily="18" charset="0"/>
              </a:rPr>
              <a:t>29</a:t>
            </a:r>
            <a:r>
              <a:rPr lang="en-US" sz="2400" dirty="0">
                <a:latin typeface="Times New Roman" panose="02020603050405020304" pitchFamily="18" charset="0"/>
                <a:ea typeface="Tahoma" panose="020B0604030504040204" pitchFamily="34" charset="0"/>
                <a:cs typeface="Times New Roman" panose="02020603050405020304" pitchFamily="18" charset="0"/>
              </a:rPr>
              <a:t>Na ions: 1.7</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×10</a:t>
            </a:r>
            <a:r>
              <a:rPr lang="en-US" altLang="zh-CN" sz="2400" baseline="30000" dirty="0">
                <a:latin typeface="Times New Roman" panose="02020603050405020304" pitchFamily="18" charset="0"/>
                <a:ea typeface="Tahoma" panose="020B0604030504040204" pitchFamily="34" charset="0"/>
                <a:cs typeface="Times New Roman" panose="02020603050405020304" pitchFamily="18" charset="0"/>
              </a:rPr>
              <a:t>7</a:t>
            </a:r>
          </a:p>
          <a:p>
            <a:r>
              <a:rPr lang="en-US" sz="2400" i="1" dirty="0" err="1">
                <a:latin typeface="Times New Roman" panose="02020603050405020304" pitchFamily="18" charset="0"/>
                <a:ea typeface="Tahoma" panose="020B0604030504040204" pitchFamily="34" charset="0"/>
                <a:cs typeface="Times New Roman" panose="02020603050405020304" pitchFamily="18" charset="0"/>
              </a:rPr>
              <a:t>N</a:t>
            </a:r>
            <a:r>
              <a:rPr lang="en-US" altLang="zh-CN" sz="2400" i="1" baseline="-25000" dirty="0" err="1">
                <a:latin typeface="Times New Roman" panose="02020603050405020304" pitchFamily="18" charset="0"/>
                <a:ea typeface="Tahoma" panose="020B0604030504040204" pitchFamily="34" charset="0"/>
                <a:cs typeface="Times New Roman" panose="02020603050405020304" pitchFamily="18" charset="0"/>
              </a:rPr>
              <a:t>γ</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 </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N</a:t>
            </a:r>
            <a:r>
              <a:rPr lang="en-US" altLang="zh-CN" sz="2400" baseline="-25000" dirty="0">
                <a:latin typeface="Times New Roman" panose="02020603050405020304" pitchFamily="18" charset="0"/>
                <a:ea typeface="Tahoma" panose="020B0604030504040204" pitchFamily="34" charset="0"/>
                <a:cs typeface="Times New Roman" panose="02020603050405020304" pitchFamily="18" charset="0"/>
              </a:rPr>
              <a:t>Na</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×3.457 = 5.88×10</a:t>
            </a:r>
            <a:r>
              <a:rPr lang="en-US" altLang="zh-CN" sz="2400" baseline="30000" dirty="0">
                <a:latin typeface="Times New Roman" panose="02020603050405020304" pitchFamily="18" charset="0"/>
                <a:ea typeface="Tahoma" panose="020B0604030504040204" pitchFamily="34" charset="0"/>
                <a:cs typeface="Times New Roman" panose="02020603050405020304" pitchFamily="18" charset="0"/>
              </a:rPr>
              <a:t>7</a:t>
            </a:r>
            <a:endParaRPr lang="en-US" altLang="zh-CN" sz="2400" dirty="0">
              <a:latin typeface="Times New Roman" panose="02020603050405020304" pitchFamily="18" charset="0"/>
              <a:ea typeface="Tahoma" panose="020B0604030504040204" pitchFamily="34" charset="0"/>
              <a:cs typeface="Times New Roman" panose="02020603050405020304" pitchFamily="18" charset="0"/>
            </a:endParaRPr>
          </a:p>
          <a:p>
            <a:r>
              <a:rPr lang="en-US" altLang="zh-CN" sz="2400" i="1" dirty="0" err="1">
                <a:latin typeface="Times New Roman" panose="02020603050405020304" pitchFamily="18" charset="0"/>
                <a:ea typeface="Tahoma" panose="020B0604030504040204" pitchFamily="34" charset="0"/>
                <a:cs typeface="Times New Roman" panose="02020603050405020304" pitchFamily="18" charset="0"/>
              </a:rPr>
              <a:t>ε</a:t>
            </a:r>
            <a:r>
              <a:rPr lang="en-US" altLang="zh-CN" sz="2400" i="1" baseline="-25000" dirty="0" err="1">
                <a:latin typeface="Times New Roman" panose="02020603050405020304" pitchFamily="18" charset="0"/>
                <a:ea typeface="Tahoma" panose="020B0604030504040204" pitchFamily="34" charset="0"/>
                <a:cs typeface="Times New Roman" panose="02020603050405020304" pitchFamily="18" charset="0"/>
              </a:rPr>
              <a:t>γ</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 γ</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-e</a:t>
            </a:r>
            <a:r>
              <a:rPr lang="en-US" sz="2400" dirty="0">
                <a:latin typeface="Times New Roman" panose="02020603050405020304" pitchFamily="18" charset="0"/>
                <a:ea typeface="Tahoma" panose="020B0604030504040204" pitchFamily="34" charset="0"/>
                <a:cs typeface="Times New Roman" panose="02020603050405020304" pitchFamily="18" charset="0"/>
              </a:rPr>
              <a:t>fficiency = 59.5%</a:t>
            </a:r>
          </a:p>
          <a:p>
            <a:r>
              <a:rPr lang="en-US" sz="2400" i="1" dirty="0" err="1">
                <a:latin typeface="Times New Roman" panose="02020603050405020304" pitchFamily="18" charset="0"/>
                <a:ea typeface="Tahoma" panose="020B0604030504040204" pitchFamily="34" charset="0"/>
                <a:cs typeface="Times New Roman" panose="02020603050405020304" pitchFamily="18" charset="0"/>
              </a:rPr>
              <a:t>N</a:t>
            </a:r>
            <a:r>
              <a:rPr lang="en-US" altLang="zh-CN" sz="2400" i="1" baseline="-25000" dirty="0" err="1">
                <a:latin typeface="Times New Roman" panose="02020603050405020304" pitchFamily="18" charset="0"/>
                <a:ea typeface="Tahoma" panose="020B0604030504040204" pitchFamily="34" charset="0"/>
                <a:cs typeface="Times New Roman" panose="02020603050405020304" pitchFamily="18" charset="0"/>
              </a:rPr>
              <a:t>γ</a:t>
            </a:r>
            <a:r>
              <a:rPr lang="en-US" altLang="zh-CN" sz="2400" baseline="-25000" dirty="0" err="1">
                <a:latin typeface="Times New Roman" panose="02020603050405020304" pitchFamily="18" charset="0"/>
                <a:ea typeface="Tahoma" panose="020B0604030504040204" pitchFamily="34" charset="0"/>
                <a:cs typeface="Times New Roman" panose="02020603050405020304" pitchFamily="18" charset="0"/>
              </a:rPr>
              <a:t>det</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 = </a:t>
            </a:r>
            <a:r>
              <a:rPr lang="en-US" sz="2400" i="1" dirty="0" err="1">
                <a:latin typeface="Times New Roman" panose="02020603050405020304" pitchFamily="18" charset="0"/>
                <a:ea typeface="Tahoma" panose="020B0604030504040204" pitchFamily="34" charset="0"/>
                <a:cs typeface="Times New Roman" panose="02020603050405020304" pitchFamily="18" charset="0"/>
              </a:rPr>
              <a:t>N</a:t>
            </a:r>
            <a:r>
              <a:rPr lang="en-US" altLang="zh-CN" sz="2400" i="1" baseline="-25000" dirty="0" err="1">
                <a:latin typeface="Times New Roman" panose="02020603050405020304" pitchFamily="18" charset="0"/>
                <a:ea typeface="Tahoma" panose="020B0604030504040204" pitchFamily="34" charset="0"/>
                <a:cs typeface="Times New Roman" panose="02020603050405020304" pitchFamily="18" charset="0"/>
              </a:rPr>
              <a:t>γ</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2400" i="1" dirty="0" err="1">
                <a:latin typeface="Times New Roman" panose="02020603050405020304" pitchFamily="18" charset="0"/>
                <a:ea typeface="Tahoma" panose="020B0604030504040204" pitchFamily="34" charset="0"/>
                <a:cs typeface="Times New Roman" panose="02020603050405020304" pitchFamily="18" charset="0"/>
              </a:rPr>
              <a:t>ε</a:t>
            </a:r>
            <a:r>
              <a:rPr lang="en-US" altLang="zh-CN" sz="2400" i="1" baseline="-25000" dirty="0" err="1">
                <a:latin typeface="Times New Roman" panose="02020603050405020304" pitchFamily="18" charset="0"/>
                <a:ea typeface="Tahoma" panose="020B0604030504040204" pitchFamily="34" charset="0"/>
                <a:cs typeface="Times New Roman" panose="02020603050405020304" pitchFamily="18" charset="0"/>
              </a:rPr>
              <a:t>γ</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3.50×10</a:t>
            </a:r>
            <a:r>
              <a:rPr lang="en-US" altLang="zh-CN" sz="2400" baseline="30000" dirty="0">
                <a:latin typeface="Times New Roman" panose="02020603050405020304" pitchFamily="18" charset="0"/>
                <a:ea typeface="Tahoma" panose="020B0604030504040204" pitchFamily="34" charset="0"/>
                <a:cs typeface="Times New Roman" panose="02020603050405020304" pitchFamily="18" charset="0"/>
              </a:rPr>
              <a:t>7</a:t>
            </a:r>
          </a:p>
          <a:p>
            <a:r>
              <a:rPr lang="en-US" sz="2400" dirty="0">
                <a:latin typeface="Times New Roman" panose="02020603050405020304" pitchFamily="18" charset="0"/>
                <a:ea typeface="Tahoma" panose="020B0604030504040204" pitchFamily="34" charset="0"/>
                <a:cs typeface="Times New Roman" panose="02020603050405020304" pitchFamily="18" charset="0"/>
              </a:rPr>
              <a:t>Statistical significance &gt;5</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σ</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 1.24×10</a:t>
            </a:r>
            <a:r>
              <a:rPr lang="en-US" altLang="zh-CN" sz="2400" baseline="30000" dirty="0">
                <a:latin typeface="Times New Roman" panose="02020603050405020304" pitchFamily="18" charset="0"/>
                <a:ea typeface="Tahoma" panose="020B0604030504040204" pitchFamily="34" charset="0"/>
                <a:cs typeface="Times New Roman" panose="02020603050405020304" pitchFamily="18" charset="0"/>
              </a:rPr>
              <a:t>–5</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at 3173 keV (&gt;&gt; 1.1×10</a:t>
            </a:r>
            <a:r>
              <a:rPr lang="en-US" altLang="zh-CN" sz="2400" baseline="30000" dirty="0">
                <a:latin typeface="Times New Roman" panose="02020603050405020304" pitchFamily="18" charset="0"/>
                <a:ea typeface="Tahoma" panose="020B0604030504040204" pitchFamily="34" charset="0"/>
                <a:cs typeface="Times New Roman" panose="02020603050405020304" pitchFamily="18" charset="0"/>
              </a:rPr>
              <a:t>–3</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a:t>
            </a:r>
          </a:p>
          <a:p>
            <a:endParaRPr lang="en-US" sz="2400" dirty="0">
              <a:latin typeface="Times New Roman" panose="02020603050405020304" pitchFamily="18" charset="0"/>
              <a:ea typeface="Tahoma" panose="020B0604030504040204" pitchFamily="34" charset="0"/>
              <a:cs typeface="Times New Roman" panose="02020603050405020304" pitchFamily="18" charset="0"/>
            </a:endParaRPr>
          </a:p>
          <a:p>
            <a:r>
              <a:rPr lang="en-US" sz="2400" dirty="0">
                <a:latin typeface="Times New Roman" panose="02020603050405020304" pitchFamily="18" charset="0"/>
                <a:ea typeface="Tahoma" panose="020B0604030504040204" pitchFamily="34" charset="0"/>
                <a:cs typeface="Times New Roman" panose="02020603050405020304" pitchFamily="18" charset="0"/>
              </a:rPr>
              <a:t>Us</a:t>
            </a:r>
          </a:p>
          <a:p>
            <a:r>
              <a:rPr lang="en-US" sz="2400" dirty="0">
                <a:latin typeface="Times New Roman" panose="02020603050405020304" pitchFamily="18" charset="0"/>
                <a:ea typeface="Tahoma" panose="020B0604030504040204" pitchFamily="34" charset="0"/>
                <a:cs typeface="Times New Roman" panose="02020603050405020304" pitchFamily="18" charset="0"/>
              </a:rPr>
              <a:t>Statistical significance &gt;5</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σ</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 6.6×10</a:t>
            </a:r>
            <a:r>
              <a:rPr lang="en-US" altLang="zh-CN" sz="2400" baseline="30000" dirty="0">
                <a:latin typeface="Times New Roman" panose="02020603050405020304" pitchFamily="18" charset="0"/>
                <a:ea typeface="Tahoma" panose="020B0604030504040204" pitchFamily="34" charset="0"/>
                <a:cs typeface="Times New Roman" panose="02020603050405020304" pitchFamily="18" charset="0"/>
              </a:rPr>
              <a:t>–7</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at 3173 keV</a:t>
            </a:r>
          </a:p>
          <a:p>
            <a:r>
              <a:rPr lang="en-US" altLang="zh-CN" sz="2400" dirty="0">
                <a:latin typeface="Times New Roman" panose="02020603050405020304" pitchFamily="18" charset="0"/>
                <a:ea typeface="Tahoma" panose="020B0604030504040204" pitchFamily="34" charset="0"/>
                <a:cs typeface="Times New Roman" panose="02020603050405020304" pitchFamily="18" charset="0"/>
              </a:rPr>
              <a:t>Ratio of </a:t>
            </a:r>
            <a:r>
              <a:rPr lang="en-US" altLang="zh-CN" sz="2400" dirty="0" err="1">
                <a:latin typeface="Times New Roman" panose="02020603050405020304" pitchFamily="18" charset="0"/>
                <a:ea typeface="Tahoma" panose="020B0604030504040204" pitchFamily="34" charset="0"/>
                <a:cs typeface="Times New Roman" panose="02020603050405020304" pitchFamily="18" charset="0"/>
              </a:rPr>
              <a:t>sensitivity_Shimoda</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/us: 18.8</a:t>
            </a:r>
          </a:p>
        </p:txBody>
      </p:sp>
      <p:pic>
        <p:nvPicPr>
          <p:cNvPr id="3" name="图片 2"/>
          <p:cNvPicPr>
            <a:picLocks noChangeAspect="1"/>
          </p:cNvPicPr>
          <p:nvPr/>
        </p:nvPicPr>
        <p:blipFill>
          <a:blip r:embed="rId2"/>
          <a:stretch>
            <a:fillRect/>
          </a:stretch>
        </p:blipFill>
        <p:spPr>
          <a:xfrm>
            <a:off x="0" y="4084841"/>
            <a:ext cx="3837214" cy="2773159"/>
          </a:xfrm>
          <a:prstGeom prst="rect">
            <a:avLst/>
          </a:prstGeom>
        </p:spPr>
      </p:pic>
      <p:pic>
        <p:nvPicPr>
          <p:cNvPr id="4" name="图片 3"/>
          <p:cNvPicPr>
            <a:picLocks noChangeAspect="1"/>
          </p:cNvPicPr>
          <p:nvPr/>
        </p:nvPicPr>
        <p:blipFill>
          <a:blip r:embed="rId3"/>
          <a:stretch>
            <a:fillRect/>
          </a:stretch>
        </p:blipFill>
        <p:spPr>
          <a:xfrm>
            <a:off x="3837214" y="4084841"/>
            <a:ext cx="3837215" cy="2773159"/>
          </a:xfrm>
          <a:prstGeom prst="rect">
            <a:avLst/>
          </a:prstGeom>
        </p:spPr>
      </p:pic>
      <p:sp>
        <p:nvSpPr>
          <p:cNvPr id="6" name="矩形 5"/>
          <p:cNvSpPr/>
          <p:nvPr/>
        </p:nvSpPr>
        <p:spPr>
          <a:xfrm>
            <a:off x="410503" y="4367740"/>
            <a:ext cx="1005403" cy="369332"/>
          </a:xfrm>
          <a:prstGeom prst="rect">
            <a:avLst/>
          </a:prstGeom>
        </p:spPr>
        <p:txBody>
          <a:bodyPr wrap="none">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Shimoda</a:t>
            </a:r>
            <a:endParaRPr lang="en-US" dirty="0"/>
          </a:p>
        </p:txBody>
      </p:sp>
      <p:sp>
        <p:nvSpPr>
          <p:cNvPr id="7" name="矩形 6"/>
          <p:cNvSpPr/>
          <p:nvPr/>
        </p:nvSpPr>
        <p:spPr>
          <a:xfrm>
            <a:off x="4247717" y="4367740"/>
            <a:ext cx="441146" cy="369332"/>
          </a:xfrm>
          <a:prstGeom prst="rect">
            <a:avLst/>
          </a:prstGeom>
        </p:spPr>
        <p:txBody>
          <a:bodyPr wrap="none">
            <a:spAutoFit/>
          </a:bodyPr>
          <a:lstStyle/>
          <a:p>
            <a:r>
              <a:rPr lang="en-US" altLang="zh-CN" dirty="0">
                <a:latin typeface="Times New Roman" panose="02020603050405020304" pitchFamily="18" charset="0"/>
                <a:ea typeface="Tahoma" panose="020B0604030504040204" pitchFamily="34" charset="0"/>
                <a:cs typeface="Times New Roman" panose="02020603050405020304" pitchFamily="18" charset="0"/>
              </a:rPr>
              <a:t>Us</a:t>
            </a:r>
            <a:endParaRPr lang="en-US" dirty="0"/>
          </a:p>
        </p:txBody>
      </p:sp>
    </p:spTree>
    <p:extLst>
      <p:ext uri="{BB962C8B-B14F-4D97-AF65-F5344CB8AC3E}">
        <p14:creationId xmlns:p14="http://schemas.microsoft.com/office/powerpoint/2010/main" val="172750473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646331"/>
          </a:xfrm>
          <a:prstGeom prst="rect">
            <a:avLst/>
          </a:prstGeom>
        </p:spPr>
        <p:txBody>
          <a:bodyPr wrap="square">
            <a:spAutoFit/>
          </a:bodyPr>
          <a:lstStyle/>
          <a:p>
            <a:r>
              <a:rPr lang="en-US" dirty="0"/>
              <a:t>The most important </a:t>
            </a:r>
            <a:r>
              <a:rPr lang="en-US" dirty="0" err="1"/>
              <a:t>Pxn</a:t>
            </a:r>
            <a:r>
              <a:rPr lang="en-US" dirty="0"/>
              <a:t> values tend to be those of even-N nuclei, with the highest F measures obtained for nuclei along the decay pathways of the N = 82 and N = 126 closed shell nuclei.</a:t>
            </a:r>
          </a:p>
        </p:txBody>
      </p:sp>
      <p:pic>
        <p:nvPicPr>
          <p:cNvPr id="2" name="图片 1"/>
          <p:cNvPicPr>
            <a:picLocks noChangeAspect="1"/>
          </p:cNvPicPr>
          <p:nvPr/>
        </p:nvPicPr>
        <p:blipFill>
          <a:blip r:embed="rId2"/>
          <a:stretch>
            <a:fillRect/>
          </a:stretch>
        </p:blipFill>
        <p:spPr>
          <a:xfrm>
            <a:off x="0" y="646331"/>
            <a:ext cx="5219700" cy="600075"/>
          </a:xfrm>
          <a:prstGeom prst="rect">
            <a:avLst/>
          </a:prstGeom>
        </p:spPr>
      </p:pic>
      <p:pic>
        <p:nvPicPr>
          <p:cNvPr id="4" name="图片 3"/>
          <p:cNvPicPr>
            <a:picLocks noChangeAspect="1"/>
          </p:cNvPicPr>
          <p:nvPr/>
        </p:nvPicPr>
        <p:blipFill>
          <a:blip r:embed="rId3"/>
          <a:stretch>
            <a:fillRect/>
          </a:stretch>
        </p:blipFill>
        <p:spPr>
          <a:xfrm>
            <a:off x="0" y="1246406"/>
            <a:ext cx="6362700" cy="1066800"/>
          </a:xfrm>
          <a:prstGeom prst="rect">
            <a:avLst/>
          </a:prstGeom>
        </p:spPr>
      </p:pic>
      <p:pic>
        <p:nvPicPr>
          <p:cNvPr id="5" name="图片 4"/>
          <p:cNvPicPr>
            <a:picLocks noChangeAspect="1"/>
          </p:cNvPicPr>
          <p:nvPr/>
        </p:nvPicPr>
        <p:blipFill>
          <a:blip r:embed="rId4"/>
          <a:stretch>
            <a:fillRect/>
          </a:stretch>
        </p:blipFill>
        <p:spPr>
          <a:xfrm>
            <a:off x="228600" y="2313206"/>
            <a:ext cx="4991100" cy="552450"/>
          </a:xfrm>
          <a:prstGeom prst="rect">
            <a:avLst/>
          </a:prstGeom>
        </p:spPr>
      </p:pic>
    </p:spTree>
    <p:extLst>
      <p:ext uri="{BB962C8B-B14F-4D97-AF65-F5344CB8AC3E}">
        <p14:creationId xmlns:p14="http://schemas.microsoft.com/office/powerpoint/2010/main" val="15500195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3317966" cy="1598482"/>
          </a:xfrm>
          <a:prstGeom prst="rect">
            <a:avLst/>
          </a:prstGeom>
        </p:spPr>
      </p:pic>
      <p:sp>
        <p:nvSpPr>
          <p:cNvPr id="4" name="矩形 3"/>
          <p:cNvSpPr/>
          <p:nvPr/>
        </p:nvSpPr>
        <p:spPr>
          <a:xfrm>
            <a:off x="3317966" y="599187"/>
            <a:ext cx="4248471" cy="400110"/>
          </a:xfrm>
          <a:prstGeom prst="rect">
            <a:avLst/>
          </a:prstGeom>
        </p:spPr>
        <p:txBody>
          <a:bodyPr wrap="none">
            <a:spAutoFit/>
          </a:bodyPr>
          <a:lstStyle/>
          <a:p>
            <a:r>
              <a:rPr lang="en-US" altLang="zh-CN" sz="2000" dirty="0">
                <a:latin typeface="Times New Roman" panose="02020603050405020304" pitchFamily="18" charset="0"/>
                <a:cs typeface="Times New Roman" panose="02020603050405020304" pitchFamily="18" charset="0"/>
              </a:rPr>
              <a:t>C</a:t>
            </a:r>
            <a:r>
              <a:rPr lang="en-US" sz="2000" dirty="0">
                <a:latin typeface="Times New Roman" panose="02020603050405020304" pitchFamily="18" charset="0"/>
                <a:cs typeface="Times New Roman" panose="02020603050405020304" pitchFamily="18" charset="0"/>
              </a:rPr>
              <a:t>onservation of energy and momentum</a:t>
            </a:r>
          </a:p>
        </p:txBody>
      </p:sp>
      <mc:AlternateContent xmlns:mc="http://schemas.openxmlformats.org/markup-compatibility/2006" xmlns:a14="http://schemas.microsoft.com/office/drawing/2010/main">
        <mc:Choice Requires="a14">
          <p:sp>
            <p:nvSpPr>
              <p:cNvPr id="5" name="文本框 4"/>
              <p:cNvSpPr txBox="1"/>
              <p:nvPr/>
            </p:nvSpPr>
            <p:spPr>
              <a:xfrm>
                <a:off x="0" y="1948580"/>
                <a:ext cx="5144037" cy="6914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𝑚</m:t>
                          </m:r>
                        </m:e>
                        <m:sub>
                          <m:r>
                            <a:rPr lang="en-US" sz="2400" b="0" i="1" smtClean="0">
                              <a:latin typeface="Cambria Math" panose="02040503050406030204" pitchFamily="18" charset="0"/>
                            </a:rPr>
                            <m:t>𝑛</m:t>
                          </m:r>
                          <m:r>
                            <a:rPr lang="en-US" sz="2400" b="0" i="1" smtClean="0">
                              <a:latin typeface="Cambria Math" panose="02040503050406030204" pitchFamily="18" charset="0"/>
                            </a:rPr>
                            <m:t>1</m:t>
                          </m:r>
                        </m:sub>
                      </m:sSub>
                      <m:sSubSup>
                        <m:sSubSupPr>
                          <m:ctrlPr>
                            <a:rPr lang="en-US" sz="2400" i="1" smtClean="0">
                              <a:latin typeface="Cambria Math" panose="02040503050406030204" pitchFamily="18" charset="0"/>
                            </a:rPr>
                          </m:ctrlPr>
                        </m:sSubSupPr>
                        <m:e>
                          <m:r>
                            <a:rPr lang="en-US" sz="2400" b="0" i="1" smtClean="0">
                              <a:latin typeface="Cambria Math" panose="02040503050406030204" pitchFamily="18" charset="0"/>
                            </a:rPr>
                            <m:t>𝑣</m:t>
                          </m:r>
                        </m:e>
                        <m:sub>
                          <m:r>
                            <a:rPr lang="en-US" sz="2400" b="0" i="1" smtClean="0">
                              <a:latin typeface="Cambria Math" panose="02040503050406030204" pitchFamily="18" charset="0"/>
                            </a:rPr>
                            <m:t>𝑛</m:t>
                          </m:r>
                          <m:r>
                            <a:rPr lang="en-US" sz="2400" b="0" i="1" smtClean="0">
                              <a:latin typeface="Cambria Math" panose="02040503050406030204" pitchFamily="18" charset="0"/>
                            </a:rPr>
                            <m:t>1</m:t>
                          </m:r>
                        </m:sub>
                        <m:sup>
                          <m:r>
                            <a:rPr lang="en-US" sz="2400" b="0" i="1" smtClean="0">
                              <a:latin typeface="Cambria Math" panose="02040503050406030204" pitchFamily="18" charset="0"/>
                            </a:rPr>
                            <m:t>2</m:t>
                          </m:r>
                        </m:sup>
                      </m:sSubSup>
                      <m:r>
                        <a:rPr lang="en-US" sz="2400" b="0" i="1" smtClean="0">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1</m:t>
                          </m:r>
                        </m:num>
                        <m:den>
                          <m:r>
                            <a:rPr lang="en-US" sz="2400" i="1">
                              <a:latin typeface="Cambria Math" panose="02040503050406030204" pitchFamily="18" charset="0"/>
                            </a:rPr>
                            <m:t>2</m:t>
                          </m:r>
                        </m:den>
                      </m:f>
                      <m:sSub>
                        <m:sSubPr>
                          <m:ctrlPr>
                            <a:rPr lang="en-US" sz="2400" i="1">
                              <a:latin typeface="Cambria Math" panose="02040503050406030204" pitchFamily="18" charset="0"/>
                            </a:rPr>
                          </m:ctrlPr>
                        </m:sSubPr>
                        <m:e>
                          <m:r>
                            <a:rPr lang="en-US" sz="2400" i="1">
                              <a:latin typeface="Cambria Math" panose="02040503050406030204" pitchFamily="18" charset="0"/>
                            </a:rPr>
                            <m:t>𝑚</m:t>
                          </m:r>
                        </m:e>
                        <m:sub>
                          <m:r>
                            <a:rPr lang="en-US" sz="2400" i="1">
                              <a:latin typeface="Cambria Math" panose="02040503050406030204" pitchFamily="18" charset="0"/>
                            </a:rPr>
                            <m:t>𝑛</m:t>
                          </m:r>
                          <m:r>
                            <a:rPr lang="en-US" sz="2400" b="0" i="1" smtClean="0">
                              <a:latin typeface="Cambria Math" panose="02040503050406030204" pitchFamily="18" charset="0"/>
                            </a:rPr>
                            <m:t>2</m:t>
                          </m:r>
                        </m:sub>
                      </m:sSub>
                      <m:sSubSup>
                        <m:sSubSupPr>
                          <m:ctrlPr>
                            <a:rPr lang="en-US" sz="2400" i="1">
                              <a:latin typeface="Cambria Math" panose="02040503050406030204" pitchFamily="18" charset="0"/>
                            </a:rPr>
                          </m:ctrlPr>
                        </m:sSubSupPr>
                        <m:e>
                          <m:r>
                            <a:rPr lang="en-US" sz="2400" i="1">
                              <a:latin typeface="Cambria Math" panose="02040503050406030204" pitchFamily="18" charset="0"/>
                            </a:rPr>
                            <m:t>𝑣</m:t>
                          </m:r>
                        </m:e>
                        <m:sub>
                          <m:r>
                            <a:rPr lang="en-US" sz="2400" i="1">
                              <a:latin typeface="Cambria Math" panose="02040503050406030204" pitchFamily="18" charset="0"/>
                            </a:rPr>
                            <m:t>𝑛</m:t>
                          </m:r>
                          <m:r>
                            <a:rPr lang="en-US" sz="2400" b="0" i="1" smtClean="0">
                              <a:latin typeface="Cambria Math" panose="02040503050406030204" pitchFamily="18" charset="0"/>
                            </a:rPr>
                            <m:t>2</m:t>
                          </m:r>
                        </m:sub>
                        <m:sup>
                          <m:r>
                            <a:rPr lang="en-US" sz="2400" i="1">
                              <a:latin typeface="Cambria Math" panose="02040503050406030204" pitchFamily="18" charset="0"/>
                            </a:rPr>
                            <m:t>2</m:t>
                          </m:r>
                        </m:sup>
                      </m:sSubSup>
                      <m:r>
                        <a:rPr lang="en-US" sz="2400" b="0" i="1" smtClean="0">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1</m:t>
                          </m:r>
                        </m:num>
                        <m:den>
                          <m:r>
                            <a:rPr lang="en-US" sz="2400" i="1">
                              <a:latin typeface="Cambria Math" panose="02040503050406030204" pitchFamily="18" charset="0"/>
                            </a:rPr>
                            <m:t>2</m:t>
                          </m:r>
                        </m:den>
                      </m:f>
                      <m:sSub>
                        <m:sSubPr>
                          <m:ctrlPr>
                            <a:rPr lang="en-US" sz="2400" i="1">
                              <a:latin typeface="Cambria Math" panose="02040503050406030204" pitchFamily="18" charset="0"/>
                            </a:rPr>
                          </m:ctrlPr>
                        </m:sSubPr>
                        <m:e>
                          <m:r>
                            <a:rPr lang="en-US" sz="2400" i="1">
                              <a:latin typeface="Cambria Math" panose="02040503050406030204" pitchFamily="18" charset="0"/>
                            </a:rPr>
                            <m:t>𝑚</m:t>
                          </m:r>
                        </m:e>
                        <m:sub>
                          <m:r>
                            <a:rPr lang="en-US" sz="2400" b="0" i="1" smtClean="0">
                              <a:latin typeface="Cambria Math" panose="02040503050406030204" pitchFamily="18" charset="0"/>
                            </a:rPr>
                            <m:t>𝑑</m:t>
                          </m:r>
                        </m:sub>
                      </m:sSub>
                      <m:sSubSup>
                        <m:sSubSupPr>
                          <m:ctrlPr>
                            <a:rPr lang="en-US" sz="2400" i="1">
                              <a:latin typeface="Cambria Math" panose="02040503050406030204" pitchFamily="18" charset="0"/>
                            </a:rPr>
                          </m:ctrlPr>
                        </m:sSubSupPr>
                        <m:e>
                          <m:r>
                            <a:rPr lang="en-US" sz="2400" i="1">
                              <a:latin typeface="Cambria Math" panose="02040503050406030204" pitchFamily="18" charset="0"/>
                            </a:rPr>
                            <m:t>𝑣</m:t>
                          </m:r>
                        </m:e>
                        <m:sub>
                          <m:r>
                            <a:rPr lang="en-US" sz="2400" b="0" i="1" smtClean="0">
                              <a:latin typeface="Cambria Math" panose="02040503050406030204" pitchFamily="18" charset="0"/>
                            </a:rPr>
                            <m:t>𝑑</m:t>
                          </m:r>
                        </m:sub>
                        <m:sup>
                          <m:r>
                            <a:rPr lang="en-US" sz="2400" i="1">
                              <a:latin typeface="Cambria Math" panose="02040503050406030204" pitchFamily="18" charset="0"/>
                            </a:rPr>
                            <m:t>2</m:t>
                          </m:r>
                        </m:sup>
                      </m:sSubSup>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𝐸</m:t>
                          </m:r>
                        </m:e>
                        <m:sub>
                          <m:r>
                            <m:rPr>
                              <m:sty m:val="p"/>
                            </m:rPr>
                            <a:rPr lang="en-US" sz="2400" b="0" i="0" smtClean="0">
                              <a:latin typeface="Cambria Math" panose="02040503050406030204" pitchFamily="18" charset="0"/>
                            </a:rPr>
                            <m:t>CM</m:t>
                          </m:r>
                        </m:sub>
                      </m:sSub>
                    </m:oMath>
                  </m:oMathPara>
                </a14:m>
                <a:endParaRPr lang="en-US" sz="2400" dirty="0"/>
              </a:p>
            </p:txBody>
          </p:sp>
        </mc:Choice>
        <mc:Fallback xmlns="">
          <p:sp>
            <p:nvSpPr>
              <p:cNvPr id="5" name="文本框 4"/>
              <p:cNvSpPr txBox="1">
                <a:spLocks noRot="1" noChangeAspect="1" noMove="1" noResize="1" noEditPoints="1" noAdjustHandles="1" noChangeArrowheads="1" noChangeShapeType="1" noTextEdit="1"/>
              </p:cNvSpPr>
              <p:nvPr/>
            </p:nvSpPr>
            <p:spPr>
              <a:xfrm>
                <a:off x="0" y="1948580"/>
                <a:ext cx="5144037" cy="691471"/>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p:cNvSpPr txBox="1"/>
              <p:nvPr/>
            </p:nvSpPr>
            <p:spPr>
              <a:xfrm>
                <a:off x="-1" y="2990149"/>
                <a:ext cx="534396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𝑚</m:t>
                          </m:r>
                        </m:e>
                        <m:sub>
                          <m:r>
                            <a:rPr lang="en-US" sz="2400" b="0" i="1" smtClean="0">
                              <a:latin typeface="Cambria Math" panose="02040503050406030204" pitchFamily="18" charset="0"/>
                            </a:rPr>
                            <m:t>𝑛</m:t>
                          </m:r>
                          <m:r>
                            <a:rPr lang="en-US" sz="2400" b="0" i="1" smtClean="0">
                              <a:latin typeface="Cambria Math" panose="02040503050406030204" pitchFamily="18" charset="0"/>
                            </a:rPr>
                            <m:t>1</m:t>
                          </m:r>
                        </m:sub>
                      </m:sSub>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𝑣</m:t>
                          </m:r>
                        </m:e>
                        <m:sub>
                          <m:r>
                            <a:rPr lang="en-US" sz="2400" b="0" i="1" smtClean="0">
                              <a:latin typeface="Cambria Math" panose="02040503050406030204" pitchFamily="18" charset="0"/>
                            </a:rPr>
                            <m:t>𝑛</m:t>
                          </m:r>
                          <m:r>
                            <a:rPr lang="en-US" sz="2400" b="0" i="1" smtClean="0">
                              <a:latin typeface="Cambria Math" panose="02040503050406030204" pitchFamily="18" charset="0"/>
                            </a:rPr>
                            <m:t>1</m:t>
                          </m:r>
                        </m:sub>
                      </m:sSub>
                      <m:func>
                        <m:funcPr>
                          <m:ctrlPr>
                            <a:rPr lang="en-US" sz="2400" i="1" smtClean="0">
                              <a:latin typeface="Cambria Math" panose="02040503050406030204" pitchFamily="18" charset="0"/>
                            </a:rPr>
                          </m:ctrlPr>
                        </m:funcPr>
                        <m:fName>
                          <m:r>
                            <m:rPr>
                              <m:sty m:val="p"/>
                            </m:rPr>
                            <a:rPr lang="en-US" sz="2400" i="0" smtClean="0">
                              <a:latin typeface="Cambria Math" panose="02040503050406030204" pitchFamily="18" charset="0"/>
                            </a:rPr>
                            <m:t>cos</m:t>
                          </m:r>
                        </m:fName>
                        <m:e>
                          <m:sSub>
                            <m:sSubPr>
                              <m:ctrlPr>
                                <a:rPr lang="en-US" sz="2400" i="1" smtClean="0">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𝜃</m:t>
                              </m:r>
                            </m:e>
                            <m:sub>
                              <m:r>
                                <a:rPr lang="en-US" sz="2400" b="0" i="1" smtClean="0">
                                  <a:latin typeface="Cambria Math" panose="02040503050406030204" pitchFamily="18" charset="0"/>
                                </a:rPr>
                                <m:t>1</m:t>
                              </m:r>
                            </m:sub>
                          </m:sSub>
                        </m:e>
                      </m:func>
                      <m:r>
                        <a:rPr lang="en-US" sz="2400" b="0" i="1" smtClean="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𝑚</m:t>
                          </m:r>
                        </m:e>
                        <m:sub>
                          <m:r>
                            <a:rPr lang="en-US" sz="2400" i="1">
                              <a:latin typeface="Cambria Math" panose="02040503050406030204" pitchFamily="18" charset="0"/>
                            </a:rPr>
                            <m:t>𝑛</m:t>
                          </m:r>
                          <m:r>
                            <a:rPr lang="en-US" sz="2400" b="0" i="1" smtClean="0">
                              <a:latin typeface="Cambria Math" panose="02040503050406030204" pitchFamily="18" charset="0"/>
                            </a:rPr>
                            <m:t>2</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𝑣</m:t>
                          </m:r>
                        </m:e>
                        <m:sub>
                          <m:r>
                            <a:rPr lang="en-US" sz="2400" i="1">
                              <a:latin typeface="Cambria Math" panose="02040503050406030204" pitchFamily="18" charset="0"/>
                            </a:rPr>
                            <m:t>𝑛</m:t>
                          </m:r>
                          <m:r>
                            <a:rPr lang="en-US" sz="2400" b="0" i="1" smtClean="0">
                              <a:latin typeface="Cambria Math" panose="02040503050406030204" pitchFamily="18" charset="0"/>
                            </a:rPr>
                            <m:t>2</m:t>
                          </m:r>
                        </m:sub>
                      </m:sSub>
                      <m:func>
                        <m:funcPr>
                          <m:ctrlPr>
                            <a:rPr lang="en-US" sz="2400" i="1">
                              <a:latin typeface="Cambria Math" panose="02040503050406030204" pitchFamily="18" charset="0"/>
                            </a:rPr>
                          </m:ctrlPr>
                        </m:funcPr>
                        <m:fName>
                          <m:r>
                            <m:rPr>
                              <m:sty m:val="p"/>
                            </m:rPr>
                            <a:rPr lang="en-US" sz="2400">
                              <a:latin typeface="Cambria Math" panose="02040503050406030204" pitchFamily="18" charset="0"/>
                            </a:rPr>
                            <m:t>cos</m:t>
                          </m:r>
                        </m:fName>
                        <m:e>
                          <m:sSub>
                            <m:sSubPr>
                              <m:ctrlPr>
                                <a:rPr lang="en-US" sz="2400" i="1">
                                  <a:latin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𝜃</m:t>
                              </m:r>
                            </m:e>
                            <m:sub>
                              <m:r>
                                <a:rPr lang="en-US" sz="2400" b="0" i="1" smtClean="0">
                                  <a:latin typeface="Cambria Math" panose="02040503050406030204" pitchFamily="18" charset="0"/>
                                  <a:ea typeface="Cambria Math" panose="02040503050406030204" pitchFamily="18" charset="0"/>
                                </a:rPr>
                                <m:t>2</m:t>
                              </m:r>
                            </m:sub>
                          </m:sSub>
                        </m:e>
                      </m:func>
                      <m:r>
                        <a:rPr lang="en-US" sz="2400" b="0" i="1" smtClean="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𝑚</m:t>
                          </m:r>
                        </m:e>
                        <m:sub>
                          <m:r>
                            <a:rPr lang="en-US" sz="2400" b="0" i="1" smtClean="0">
                              <a:latin typeface="Cambria Math" panose="02040503050406030204" pitchFamily="18" charset="0"/>
                            </a:rPr>
                            <m:t>𝑑</m:t>
                          </m:r>
                        </m:sub>
                      </m:sSub>
                      <m:sSub>
                        <m:sSubPr>
                          <m:ctrlPr>
                            <a:rPr lang="en-US" sz="2400" i="1">
                              <a:latin typeface="Cambria Math" panose="02040503050406030204" pitchFamily="18" charset="0"/>
                            </a:rPr>
                          </m:ctrlPr>
                        </m:sSubPr>
                        <m:e>
                          <m:r>
                            <a:rPr lang="en-US" sz="2400" i="1">
                              <a:latin typeface="Cambria Math" panose="02040503050406030204" pitchFamily="18" charset="0"/>
                            </a:rPr>
                            <m:t>𝑣</m:t>
                          </m:r>
                        </m:e>
                        <m:sub>
                          <m:r>
                            <a:rPr lang="en-US" sz="2400" b="0" i="1" smtClean="0">
                              <a:latin typeface="Cambria Math" panose="02040503050406030204" pitchFamily="18" charset="0"/>
                            </a:rPr>
                            <m:t>𝑑</m:t>
                          </m:r>
                        </m:sub>
                      </m:sSub>
                    </m:oMath>
                  </m:oMathPara>
                </a14:m>
                <a:endParaRPr lang="en-US" sz="2400" dirty="0"/>
              </a:p>
            </p:txBody>
          </p:sp>
        </mc:Choice>
        <mc:Fallback xmlns="">
          <p:sp>
            <p:nvSpPr>
              <p:cNvPr id="6" name="文本框 5"/>
              <p:cNvSpPr txBox="1">
                <a:spLocks noRot="1" noChangeAspect="1" noMove="1" noResize="1" noEditPoints="1" noAdjustHandles="1" noChangeArrowheads="1" noChangeShapeType="1" noTextEdit="1"/>
              </p:cNvSpPr>
              <p:nvPr/>
            </p:nvSpPr>
            <p:spPr>
              <a:xfrm>
                <a:off x="-1" y="2990149"/>
                <a:ext cx="5343962" cy="369332"/>
              </a:xfrm>
              <a:prstGeom prst="rect">
                <a:avLst/>
              </a:prstGeom>
              <a:blipFill rotWithShape="0">
                <a:blip r:embed="rId4"/>
                <a:stretch>
                  <a:fillRect b="-16667"/>
                </a:stretch>
              </a:blipFill>
            </p:spPr>
            <p:txBody>
              <a:bodyPr/>
              <a:lstStyle/>
              <a:p>
                <a:r>
                  <a:rPr lang="en-US">
                    <a:noFill/>
                  </a:rPr>
                  <a:t> </a:t>
                </a:r>
              </a:p>
            </p:txBody>
          </p:sp>
        </mc:Fallback>
      </mc:AlternateContent>
    </p:spTree>
    <p:extLst>
      <p:ext uri="{BB962C8B-B14F-4D97-AF65-F5344CB8AC3E}">
        <p14:creationId xmlns:p14="http://schemas.microsoft.com/office/powerpoint/2010/main" val="222930500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4114800" cy="873742"/>
          </a:xfrm>
          <a:prstGeom prst="rect">
            <a:avLst/>
          </a:prstGeom>
        </p:spPr>
      </p:pic>
      <p:pic>
        <p:nvPicPr>
          <p:cNvPr id="3" name="图片 2"/>
          <p:cNvPicPr>
            <a:picLocks noChangeAspect="1"/>
          </p:cNvPicPr>
          <p:nvPr/>
        </p:nvPicPr>
        <p:blipFill>
          <a:blip r:embed="rId3"/>
          <a:stretch>
            <a:fillRect/>
          </a:stretch>
        </p:blipFill>
        <p:spPr>
          <a:xfrm>
            <a:off x="1" y="2028825"/>
            <a:ext cx="4352925" cy="4829175"/>
          </a:xfrm>
          <a:prstGeom prst="rect">
            <a:avLst/>
          </a:prstGeom>
        </p:spPr>
      </p:pic>
    </p:spTree>
    <p:extLst>
      <p:ext uri="{BB962C8B-B14F-4D97-AF65-F5344CB8AC3E}">
        <p14:creationId xmlns:p14="http://schemas.microsoft.com/office/powerpoint/2010/main" val="91596124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849998"/>
          </a:xfrm>
          <a:prstGeom prst="rect">
            <a:avLst/>
          </a:prstGeom>
        </p:spPr>
      </p:pic>
      <p:sp>
        <p:nvSpPr>
          <p:cNvPr id="3" name="矩形 2"/>
          <p:cNvSpPr/>
          <p:nvPr/>
        </p:nvSpPr>
        <p:spPr>
          <a:xfrm>
            <a:off x="5525252" y="0"/>
            <a:ext cx="3618748" cy="646331"/>
          </a:xfrm>
          <a:prstGeom prst="rect">
            <a:avLst/>
          </a:prstGeom>
        </p:spPr>
        <p:txBody>
          <a:bodyPr wrap="none">
            <a:spAutoFit/>
          </a:bodyPr>
          <a:lstStyle/>
          <a:p>
            <a:r>
              <a:rPr lang="en-US" dirty="0"/>
              <a:t>10% Methane (CH</a:t>
            </a:r>
            <a:r>
              <a:rPr lang="en-US" baseline="-25000" dirty="0"/>
              <a:t>4</a:t>
            </a:r>
            <a:r>
              <a:rPr lang="en-US" dirty="0"/>
              <a:t>) and 90% Argon. </a:t>
            </a:r>
          </a:p>
          <a:p>
            <a:r>
              <a:rPr lang="en-US" dirty="0"/>
              <a:t>780 torr </a:t>
            </a:r>
            <a:r>
              <a:rPr lang="en-US" altLang="zh-CN" sz="1800" dirty="0"/>
              <a:t>P10</a:t>
            </a:r>
            <a:endParaRPr lang="en-US" dirty="0"/>
          </a:p>
        </p:txBody>
      </p:sp>
    </p:spTree>
    <p:extLst>
      <p:ext uri="{BB962C8B-B14F-4D97-AF65-F5344CB8AC3E}">
        <p14:creationId xmlns:p14="http://schemas.microsoft.com/office/powerpoint/2010/main" val="424438652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340831"/>
          </a:xfrm>
          <a:prstGeom prst="rect">
            <a:avLst/>
          </a:prstGeom>
        </p:spPr>
      </p:pic>
      <p:sp>
        <p:nvSpPr>
          <p:cNvPr id="3" name="矩形 2"/>
          <p:cNvSpPr/>
          <p:nvPr/>
        </p:nvSpPr>
        <p:spPr>
          <a:xfrm>
            <a:off x="5525252" y="4340831"/>
            <a:ext cx="3618748" cy="646331"/>
          </a:xfrm>
          <a:prstGeom prst="rect">
            <a:avLst/>
          </a:prstGeom>
        </p:spPr>
        <p:txBody>
          <a:bodyPr wrap="none">
            <a:spAutoFit/>
          </a:bodyPr>
          <a:lstStyle/>
          <a:p>
            <a:r>
              <a:rPr lang="en-US" dirty="0"/>
              <a:t>10% Methane (CH</a:t>
            </a:r>
            <a:r>
              <a:rPr lang="en-US" baseline="-25000" dirty="0"/>
              <a:t>4</a:t>
            </a:r>
            <a:r>
              <a:rPr lang="en-US" dirty="0"/>
              <a:t>) and 90% Argon. </a:t>
            </a:r>
          </a:p>
          <a:p>
            <a:r>
              <a:rPr lang="en-US" dirty="0"/>
              <a:t>760 torr</a:t>
            </a:r>
            <a:r>
              <a:rPr lang="en-US" altLang="zh-CN" sz="1800" dirty="0"/>
              <a:t> P10</a:t>
            </a:r>
            <a:endParaRPr lang="en-US" dirty="0"/>
          </a:p>
        </p:txBody>
      </p:sp>
    </p:spTree>
    <p:extLst>
      <p:ext uri="{BB962C8B-B14F-4D97-AF65-F5344CB8AC3E}">
        <p14:creationId xmlns:p14="http://schemas.microsoft.com/office/powerpoint/2010/main" val="66434521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1"/>
            <a:ext cx="4788000" cy="2299239"/>
          </a:xfrm>
          <a:prstGeom prst="rect">
            <a:avLst/>
          </a:prstGeom>
        </p:spPr>
      </p:pic>
      <p:sp>
        <p:nvSpPr>
          <p:cNvPr id="3" name="矩形 2"/>
          <p:cNvSpPr/>
          <p:nvPr/>
        </p:nvSpPr>
        <p:spPr>
          <a:xfrm>
            <a:off x="5016500" y="2779135"/>
            <a:ext cx="4127500" cy="646331"/>
          </a:xfrm>
          <a:prstGeom prst="rect">
            <a:avLst/>
          </a:prstGeom>
        </p:spPr>
        <p:txBody>
          <a:bodyPr wrap="square">
            <a:spAutoFit/>
          </a:bodyPr>
          <a:lstStyle/>
          <a:p>
            <a:r>
              <a:rPr lang="en-US" dirty="0"/>
              <a:t>10% Methane (CH</a:t>
            </a:r>
            <a:r>
              <a:rPr lang="en-US" baseline="-25000" dirty="0"/>
              <a:t>4</a:t>
            </a:r>
            <a:r>
              <a:rPr lang="en-US" dirty="0"/>
              <a:t>) and 90% Argon. </a:t>
            </a:r>
          </a:p>
          <a:p>
            <a:r>
              <a:rPr lang="en-US" dirty="0"/>
              <a:t>760 </a:t>
            </a:r>
            <a:r>
              <a:rPr lang="en-US" dirty="0" err="1"/>
              <a:t>torr</a:t>
            </a:r>
            <a:endParaRPr lang="en-US" dirty="0"/>
          </a:p>
        </p:txBody>
      </p:sp>
      <p:pic>
        <p:nvPicPr>
          <p:cNvPr id="4" name="图片 3"/>
          <p:cNvPicPr>
            <a:picLocks noChangeAspect="1"/>
          </p:cNvPicPr>
          <p:nvPr/>
        </p:nvPicPr>
        <p:blipFill>
          <a:blip r:embed="rId3"/>
          <a:stretch>
            <a:fillRect/>
          </a:stretch>
        </p:blipFill>
        <p:spPr>
          <a:xfrm>
            <a:off x="0" y="2259512"/>
            <a:ext cx="4788000" cy="2299239"/>
          </a:xfrm>
          <a:prstGeom prst="rect">
            <a:avLst/>
          </a:prstGeom>
        </p:spPr>
      </p:pic>
      <p:sp>
        <p:nvSpPr>
          <p:cNvPr id="5" name="矩形 4"/>
          <p:cNvSpPr/>
          <p:nvPr/>
        </p:nvSpPr>
        <p:spPr>
          <a:xfrm>
            <a:off x="5016500" y="0"/>
            <a:ext cx="4085821" cy="369332"/>
          </a:xfrm>
          <a:prstGeom prst="rect">
            <a:avLst/>
          </a:prstGeom>
        </p:spPr>
        <p:txBody>
          <a:bodyPr wrap="square">
            <a:spAutoFit/>
          </a:bodyPr>
          <a:lstStyle/>
          <a:p>
            <a:r>
              <a:rPr lang="en-US" dirty="0"/>
              <a:t>The default density might </a:t>
            </a:r>
            <a:r>
              <a:rPr lang="en-US" altLang="zh-CN" dirty="0"/>
              <a:t>b</a:t>
            </a:r>
            <a:r>
              <a:rPr lang="en-US" dirty="0"/>
              <a:t>e wrong.</a:t>
            </a:r>
          </a:p>
        </p:txBody>
      </p:sp>
      <p:sp>
        <p:nvSpPr>
          <p:cNvPr id="8" name="矩形 2">
            <a:extLst>
              <a:ext uri="{FF2B5EF4-FFF2-40B4-BE49-F238E27FC236}">
                <a16:creationId xmlns:a16="http://schemas.microsoft.com/office/drawing/2014/main" id="{CC1D8968-D2EC-4664-BDF4-9C321C640C39}"/>
              </a:ext>
            </a:extLst>
          </p:cNvPr>
          <p:cNvSpPr/>
          <p:nvPr/>
        </p:nvSpPr>
        <p:spPr>
          <a:xfrm>
            <a:off x="5016500" y="5087442"/>
            <a:ext cx="4127500" cy="646331"/>
          </a:xfrm>
          <a:prstGeom prst="rect">
            <a:avLst/>
          </a:prstGeom>
        </p:spPr>
        <p:txBody>
          <a:bodyPr wrap="square">
            <a:spAutoFit/>
          </a:bodyPr>
          <a:lstStyle/>
          <a:p>
            <a:r>
              <a:rPr lang="en-US" dirty="0"/>
              <a:t>10% Methane (CH</a:t>
            </a:r>
            <a:r>
              <a:rPr lang="en-US" baseline="-25000" dirty="0"/>
              <a:t>4</a:t>
            </a:r>
            <a:r>
              <a:rPr lang="en-US" dirty="0"/>
              <a:t>) and 90% Argon. </a:t>
            </a:r>
          </a:p>
          <a:p>
            <a:r>
              <a:rPr lang="en-US" dirty="0"/>
              <a:t>780 torr</a:t>
            </a:r>
          </a:p>
        </p:txBody>
      </p:sp>
      <p:pic>
        <p:nvPicPr>
          <p:cNvPr id="10" name="Picture 9">
            <a:extLst>
              <a:ext uri="{FF2B5EF4-FFF2-40B4-BE49-F238E27FC236}">
                <a16:creationId xmlns:a16="http://schemas.microsoft.com/office/drawing/2014/main" id="{4F115B8E-F0EA-4B1B-90A2-9A0A5237C803}"/>
              </a:ext>
            </a:extLst>
          </p:cNvPr>
          <p:cNvPicPr>
            <a:picLocks noChangeAspect="1"/>
          </p:cNvPicPr>
          <p:nvPr/>
        </p:nvPicPr>
        <p:blipFill>
          <a:blip r:embed="rId4"/>
          <a:stretch>
            <a:fillRect/>
          </a:stretch>
        </p:blipFill>
        <p:spPr>
          <a:xfrm>
            <a:off x="0" y="4558751"/>
            <a:ext cx="4788000" cy="2299238"/>
          </a:xfrm>
          <a:prstGeom prst="rect">
            <a:avLst/>
          </a:prstGeom>
        </p:spPr>
      </p:pic>
    </p:spTree>
    <p:extLst>
      <p:ext uri="{BB962C8B-B14F-4D97-AF65-F5344CB8AC3E}">
        <p14:creationId xmlns:p14="http://schemas.microsoft.com/office/powerpoint/2010/main" val="182217854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7394012" cy="6740307"/>
          </a:xfrm>
          <a:prstGeom prst="rect">
            <a:avLst/>
          </a:prstGeom>
        </p:spPr>
        <p:txBody>
          <a:bodyPr wrap="none">
            <a:spAutoFit/>
          </a:bodyPr>
          <a:lstStyle/>
          <a:p>
            <a:r>
              <a:rPr lang="en-US" sz="1600" dirty="0"/>
              <a:t>10% Methane (CH</a:t>
            </a:r>
            <a:r>
              <a:rPr lang="en-US" sz="1600" baseline="-25000" dirty="0"/>
              <a:t>4</a:t>
            </a:r>
            <a:r>
              <a:rPr lang="en-US" sz="1600" dirty="0"/>
              <a:t>) and 90% Argon. If these percentages are by weight,</a:t>
            </a:r>
          </a:p>
          <a:p>
            <a:r>
              <a:rPr lang="en-US" sz="1600" dirty="0"/>
              <a:t>Molar mass: M</a:t>
            </a:r>
            <a:r>
              <a:rPr lang="en-US" sz="1600" baseline="-25000" dirty="0"/>
              <a:t>m</a:t>
            </a:r>
            <a:r>
              <a:rPr lang="en-US" sz="1600" dirty="0"/>
              <a:t>(CH</a:t>
            </a:r>
            <a:r>
              <a:rPr lang="en-US" sz="1600" baseline="-25000" dirty="0"/>
              <a:t>4</a:t>
            </a:r>
            <a:r>
              <a:rPr lang="en-US" sz="1600" dirty="0"/>
              <a:t>)=16 g/</a:t>
            </a:r>
            <a:r>
              <a:rPr lang="en-US" sz="1600" dirty="0" err="1"/>
              <a:t>mol</a:t>
            </a:r>
            <a:r>
              <a:rPr lang="en-US" sz="1600" dirty="0"/>
              <a:t>, M</a:t>
            </a:r>
            <a:r>
              <a:rPr lang="en-US" sz="1600" baseline="-25000" dirty="0"/>
              <a:t>m</a:t>
            </a:r>
            <a:r>
              <a:rPr lang="en-US" sz="1600" dirty="0"/>
              <a:t>(</a:t>
            </a:r>
            <a:r>
              <a:rPr lang="en-US" sz="1600" dirty="0" err="1"/>
              <a:t>Ar</a:t>
            </a:r>
            <a:r>
              <a:rPr lang="en-US" sz="1600" dirty="0"/>
              <a:t>)=40 g/</a:t>
            </a:r>
            <a:r>
              <a:rPr lang="en-US" sz="1600" dirty="0" err="1"/>
              <a:t>mol</a:t>
            </a:r>
            <a:endParaRPr lang="en-US" sz="1600" dirty="0"/>
          </a:p>
          <a:p>
            <a:r>
              <a:rPr lang="en-US" sz="1600" dirty="0"/>
              <a:t>n(CH</a:t>
            </a:r>
            <a:r>
              <a:rPr lang="en-US" sz="1600" baseline="-25000" dirty="0"/>
              <a:t>4</a:t>
            </a:r>
            <a:r>
              <a:rPr lang="en-US" sz="1600" dirty="0"/>
              <a:t>) = </a:t>
            </a:r>
            <a:r>
              <a:rPr lang="en-US" altLang="zh-CN" sz="1600" dirty="0"/>
              <a:t>0.1 g / 16 g/</a:t>
            </a:r>
            <a:r>
              <a:rPr lang="en-US" altLang="zh-CN" sz="1600" dirty="0" err="1"/>
              <a:t>mol</a:t>
            </a:r>
            <a:r>
              <a:rPr lang="en-US" altLang="zh-CN" sz="1600" dirty="0"/>
              <a:t> = 0.00625 </a:t>
            </a:r>
            <a:r>
              <a:rPr lang="en-US" altLang="zh-CN" sz="1600" dirty="0" err="1"/>
              <a:t>mol</a:t>
            </a:r>
            <a:endParaRPr lang="en-US" altLang="zh-CN" sz="1600" dirty="0"/>
          </a:p>
          <a:p>
            <a:r>
              <a:rPr lang="en-US" sz="1600" dirty="0"/>
              <a:t>n(</a:t>
            </a:r>
            <a:r>
              <a:rPr lang="en-US" altLang="zh-CN" sz="1600" dirty="0" err="1"/>
              <a:t>Ar</a:t>
            </a:r>
            <a:r>
              <a:rPr lang="en-US" altLang="zh-CN" sz="1600" dirty="0"/>
              <a:t>) = 0.9 g</a:t>
            </a:r>
            <a:r>
              <a:rPr lang="zh-CN" altLang="en-US" sz="1600" dirty="0"/>
              <a:t> </a:t>
            </a:r>
            <a:r>
              <a:rPr lang="en-US" altLang="zh-CN" sz="1600" dirty="0"/>
              <a:t>/ 40 g/</a:t>
            </a:r>
            <a:r>
              <a:rPr lang="en-US" altLang="zh-CN" sz="1600" dirty="0" err="1"/>
              <a:t>mol</a:t>
            </a:r>
            <a:r>
              <a:rPr lang="en-US" altLang="zh-CN" sz="1600" dirty="0"/>
              <a:t> = 0.0225 </a:t>
            </a:r>
            <a:r>
              <a:rPr lang="en-US" altLang="zh-CN" sz="1600" dirty="0" err="1"/>
              <a:t>mol</a:t>
            </a:r>
            <a:endParaRPr lang="en-US" altLang="zh-CN" sz="1600" dirty="0"/>
          </a:p>
          <a:p>
            <a:r>
              <a:rPr lang="en-US" sz="1600" dirty="0"/>
              <a:t>Molar volume: </a:t>
            </a:r>
            <a:r>
              <a:rPr lang="en-US" sz="1600" dirty="0" err="1"/>
              <a:t>V</a:t>
            </a:r>
            <a:r>
              <a:rPr lang="en-US" sz="1600" baseline="-25000" dirty="0" err="1"/>
              <a:t>m</a:t>
            </a:r>
            <a:r>
              <a:rPr lang="en-US" sz="1600" dirty="0"/>
              <a:t> = 22.4 L/</a:t>
            </a:r>
            <a:r>
              <a:rPr lang="en-US" sz="1600" dirty="0" err="1"/>
              <a:t>mol</a:t>
            </a:r>
            <a:r>
              <a:rPr lang="en-US" sz="1600" dirty="0"/>
              <a:t> for any gas</a:t>
            </a:r>
          </a:p>
          <a:p>
            <a:r>
              <a:rPr lang="en-US" sz="1600" dirty="0"/>
              <a:t>V(CH</a:t>
            </a:r>
            <a:r>
              <a:rPr lang="en-US" sz="1600" baseline="-25000" dirty="0"/>
              <a:t>4</a:t>
            </a:r>
            <a:r>
              <a:rPr lang="en-US" sz="1600" dirty="0"/>
              <a:t>) = </a:t>
            </a:r>
            <a:r>
              <a:rPr lang="en-US" altLang="zh-CN" sz="1600" dirty="0"/>
              <a:t>0.00625 *22.4 = 0.14 L, </a:t>
            </a:r>
            <a:r>
              <a:rPr lang="en-US" sz="1600" dirty="0"/>
              <a:t>Amount of substance </a:t>
            </a:r>
            <a:r>
              <a:rPr lang="en-US" altLang="zh-CN" sz="1600" dirty="0"/>
              <a:t>21.74%</a:t>
            </a:r>
            <a:endParaRPr lang="en-US" sz="1600" dirty="0"/>
          </a:p>
          <a:p>
            <a:r>
              <a:rPr lang="en-US" sz="1600" dirty="0"/>
              <a:t>V(</a:t>
            </a:r>
            <a:r>
              <a:rPr lang="en-US" sz="1600" dirty="0" err="1"/>
              <a:t>Ar</a:t>
            </a:r>
            <a:r>
              <a:rPr lang="en-US" sz="1600" dirty="0"/>
              <a:t>) = </a:t>
            </a:r>
            <a:r>
              <a:rPr lang="en-US" altLang="zh-CN" sz="1600" dirty="0"/>
              <a:t>0.0225 *22.4 = 0.504 L, </a:t>
            </a:r>
            <a:r>
              <a:rPr lang="en-US" sz="1600" dirty="0"/>
              <a:t>Amount of substance </a:t>
            </a:r>
            <a:r>
              <a:rPr lang="en-US" altLang="zh-CN" sz="1600" dirty="0"/>
              <a:t>78.26%</a:t>
            </a:r>
          </a:p>
          <a:p>
            <a:r>
              <a:rPr lang="en-US" sz="1600" dirty="0"/>
              <a:t>M</a:t>
            </a:r>
            <a:r>
              <a:rPr lang="en-US" sz="1600" baseline="-25000" dirty="0"/>
              <a:t>m</a:t>
            </a:r>
            <a:r>
              <a:rPr lang="en-US" sz="1600" dirty="0"/>
              <a:t>(P10) = M</a:t>
            </a:r>
            <a:r>
              <a:rPr lang="en-US" sz="1600" baseline="-25000" dirty="0"/>
              <a:t>m</a:t>
            </a:r>
            <a:r>
              <a:rPr lang="en-US" sz="1600" dirty="0"/>
              <a:t>(CH</a:t>
            </a:r>
            <a:r>
              <a:rPr lang="en-US" sz="1600" baseline="-25000" dirty="0"/>
              <a:t>4</a:t>
            </a:r>
            <a:r>
              <a:rPr lang="en-US" sz="1600" dirty="0"/>
              <a:t>)*</a:t>
            </a:r>
            <a:r>
              <a:rPr lang="en-US" altLang="zh-CN" sz="1600" dirty="0"/>
              <a:t> 21.74 </a:t>
            </a:r>
            <a:r>
              <a:rPr lang="en-US" sz="1600" dirty="0"/>
              <a:t>%+M</a:t>
            </a:r>
            <a:r>
              <a:rPr lang="en-US" sz="1600" baseline="-25000" dirty="0"/>
              <a:t>m</a:t>
            </a:r>
            <a:r>
              <a:rPr lang="en-US" sz="1600" dirty="0"/>
              <a:t>(</a:t>
            </a:r>
            <a:r>
              <a:rPr lang="en-US" sz="1600" dirty="0" err="1"/>
              <a:t>Ar</a:t>
            </a:r>
            <a:r>
              <a:rPr lang="en-US" sz="1600" dirty="0"/>
              <a:t>)*</a:t>
            </a:r>
            <a:r>
              <a:rPr lang="en-US" altLang="zh-CN" sz="1600" dirty="0"/>
              <a:t> 78.26</a:t>
            </a:r>
            <a:r>
              <a:rPr lang="en-US" sz="1600" dirty="0"/>
              <a:t>% = </a:t>
            </a:r>
            <a:r>
              <a:rPr lang="en-US" altLang="zh-CN" sz="1600" dirty="0"/>
              <a:t>34.78</a:t>
            </a:r>
            <a:r>
              <a:rPr lang="en-US" sz="1600" dirty="0"/>
              <a:t>  g/</a:t>
            </a:r>
            <a:r>
              <a:rPr lang="en-US" sz="1600" dirty="0" err="1"/>
              <a:t>mol</a:t>
            </a:r>
            <a:endParaRPr lang="en-US" sz="1600" dirty="0"/>
          </a:p>
          <a:p>
            <a:r>
              <a:rPr lang="en-US" sz="1600" dirty="0"/>
              <a:t>If these percentages are </a:t>
            </a:r>
            <a:r>
              <a:rPr lang="en-US" sz="1600" dirty="0">
                <a:solidFill>
                  <a:srgbClr val="FF0000"/>
                </a:solidFill>
              </a:rPr>
              <a:t>by</a:t>
            </a:r>
            <a:r>
              <a:rPr lang="en-US" sz="1600" dirty="0"/>
              <a:t> </a:t>
            </a:r>
            <a:r>
              <a:rPr lang="en-US" sz="1600" dirty="0">
                <a:solidFill>
                  <a:srgbClr val="FF0000"/>
                </a:solidFill>
              </a:rPr>
              <a:t>volume</a:t>
            </a:r>
            <a:r>
              <a:rPr lang="en-US" sz="1600" dirty="0"/>
              <a:t> (or amount of substance, or atomic number)</a:t>
            </a:r>
          </a:p>
          <a:p>
            <a:r>
              <a:rPr lang="en-US" sz="1600" dirty="0">
                <a:solidFill>
                  <a:srgbClr val="FF0000"/>
                </a:solidFill>
              </a:rPr>
              <a:t>M</a:t>
            </a:r>
            <a:r>
              <a:rPr lang="en-US" sz="1600" baseline="-25000" dirty="0">
                <a:solidFill>
                  <a:srgbClr val="FF0000"/>
                </a:solidFill>
              </a:rPr>
              <a:t>m</a:t>
            </a:r>
            <a:r>
              <a:rPr lang="en-US" sz="1600" dirty="0">
                <a:solidFill>
                  <a:srgbClr val="FF0000"/>
                </a:solidFill>
              </a:rPr>
              <a:t>(P10) = M</a:t>
            </a:r>
            <a:r>
              <a:rPr lang="en-US" sz="1600" baseline="-25000" dirty="0">
                <a:solidFill>
                  <a:srgbClr val="FF0000"/>
                </a:solidFill>
              </a:rPr>
              <a:t>m</a:t>
            </a:r>
            <a:r>
              <a:rPr lang="en-US" sz="1600" dirty="0">
                <a:solidFill>
                  <a:srgbClr val="FF0000"/>
                </a:solidFill>
              </a:rPr>
              <a:t>(CH</a:t>
            </a:r>
            <a:r>
              <a:rPr lang="en-US" sz="1600" baseline="-25000" dirty="0">
                <a:solidFill>
                  <a:srgbClr val="FF0000"/>
                </a:solidFill>
              </a:rPr>
              <a:t>4</a:t>
            </a:r>
            <a:r>
              <a:rPr lang="en-US" sz="1600" dirty="0">
                <a:solidFill>
                  <a:srgbClr val="FF0000"/>
                </a:solidFill>
              </a:rPr>
              <a:t>)*</a:t>
            </a:r>
            <a:r>
              <a:rPr lang="en-US" altLang="zh-CN" sz="1600" dirty="0">
                <a:solidFill>
                  <a:srgbClr val="FF0000"/>
                </a:solidFill>
              </a:rPr>
              <a:t> 10 </a:t>
            </a:r>
            <a:r>
              <a:rPr lang="en-US" sz="1600" dirty="0">
                <a:solidFill>
                  <a:srgbClr val="FF0000"/>
                </a:solidFill>
              </a:rPr>
              <a:t>%+M</a:t>
            </a:r>
            <a:r>
              <a:rPr lang="en-US" sz="1600" baseline="-25000" dirty="0">
                <a:solidFill>
                  <a:srgbClr val="FF0000"/>
                </a:solidFill>
              </a:rPr>
              <a:t>m</a:t>
            </a:r>
            <a:r>
              <a:rPr lang="en-US" sz="1600" dirty="0">
                <a:solidFill>
                  <a:srgbClr val="FF0000"/>
                </a:solidFill>
              </a:rPr>
              <a:t>(</a:t>
            </a:r>
            <a:r>
              <a:rPr lang="en-US" sz="1600" dirty="0" err="1">
                <a:solidFill>
                  <a:srgbClr val="FF0000"/>
                </a:solidFill>
              </a:rPr>
              <a:t>Ar</a:t>
            </a:r>
            <a:r>
              <a:rPr lang="en-US" sz="1600" dirty="0">
                <a:solidFill>
                  <a:srgbClr val="FF0000"/>
                </a:solidFill>
              </a:rPr>
              <a:t>)*</a:t>
            </a:r>
            <a:r>
              <a:rPr lang="en-US" altLang="zh-CN" sz="1600" dirty="0">
                <a:solidFill>
                  <a:srgbClr val="FF0000"/>
                </a:solidFill>
              </a:rPr>
              <a:t> 90</a:t>
            </a:r>
            <a:r>
              <a:rPr lang="en-US" sz="1600" dirty="0">
                <a:solidFill>
                  <a:srgbClr val="FF0000"/>
                </a:solidFill>
              </a:rPr>
              <a:t>% = 37.6  g/</a:t>
            </a:r>
            <a:r>
              <a:rPr lang="en-US" sz="1600" dirty="0" err="1">
                <a:solidFill>
                  <a:srgbClr val="FF0000"/>
                </a:solidFill>
              </a:rPr>
              <a:t>mol</a:t>
            </a:r>
            <a:endParaRPr lang="en-US" sz="1600" dirty="0">
              <a:solidFill>
                <a:srgbClr val="FF0000"/>
              </a:solidFill>
            </a:endParaRPr>
          </a:p>
          <a:p>
            <a:r>
              <a:rPr lang="en-US" altLang="zh-CN" sz="1600" dirty="0"/>
              <a:t>ρ = P/RT*M</a:t>
            </a:r>
            <a:r>
              <a:rPr lang="en-US" altLang="zh-CN" sz="1600" baseline="-25000" dirty="0"/>
              <a:t>m </a:t>
            </a:r>
            <a:r>
              <a:rPr lang="en-US" altLang="zh-CN" sz="1600" dirty="0"/>
              <a:t>  </a:t>
            </a:r>
            <a:r>
              <a:rPr lang="en-US" sz="1600" dirty="0"/>
              <a:t>standard condition: </a:t>
            </a:r>
            <a:r>
              <a:rPr lang="en-US" altLang="zh-CN" sz="1600" dirty="0"/>
              <a:t>0</a:t>
            </a:r>
            <a:r>
              <a:rPr lang="zh-CN" altLang="en-US" sz="1600" dirty="0"/>
              <a:t>℃  </a:t>
            </a:r>
            <a:r>
              <a:rPr lang="en-US" altLang="zh-CN" sz="1600" dirty="0"/>
              <a:t>1 </a:t>
            </a:r>
            <a:r>
              <a:rPr lang="en-US" altLang="zh-CN" sz="1600" dirty="0" err="1"/>
              <a:t>atm</a:t>
            </a:r>
            <a:endParaRPr lang="en-US" altLang="zh-CN" sz="1600" baseline="-25000" dirty="0"/>
          </a:p>
          <a:p>
            <a:r>
              <a:rPr lang="en-US" sz="1600" dirty="0"/>
              <a:t>R = 8.31 Pa*m</a:t>
            </a:r>
            <a:r>
              <a:rPr lang="en-US" sz="1600" baseline="30000" dirty="0"/>
              <a:t>3</a:t>
            </a:r>
            <a:r>
              <a:rPr lang="en-US" sz="1600" dirty="0"/>
              <a:t>*mol</a:t>
            </a:r>
            <a:r>
              <a:rPr lang="en-US" sz="1600" baseline="30000" dirty="0"/>
              <a:t>-1</a:t>
            </a:r>
            <a:r>
              <a:rPr lang="en-US" sz="1600" dirty="0"/>
              <a:t>*K</a:t>
            </a:r>
            <a:r>
              <a:rPr lang="en-US" sz="1600" baseline="30000" dirty="0"/>
              <a:t>-1</a:t>
            </a:r>
          </a:p>
          <a:p>
            <a:r>
              <a:rPr lang="en-US" sz="1600" dirty="0"/>
              <a:t>P = 780 </a:t>
            </a:r>
            <a:r>
              <a:rPr lang="en-US" sz="1600" dirty="0" err="1"/>
              <a:t>torr</a:t>
            </a:r>
            <a:r>
              <a:rPr lang="en-US" sz="1600" dirty="0"/>
              <a:t> = </a:t>
            </a:r>
            <a:r>
              <a:rPr lang="en-US" altLang="zh-CN" sz="1600" dirty="0"/>
              <a:t>780*133.3=103974</a:t>
            </a:r>
            <a:r>
              <a:rPr lang="en-US" sz="1600" dirty="0"/>
              <a:t> Pa</a:t>
            </a:r>
          </a:p>
          <a:p>
            <a:r>
              <a:rPr lang="en-US" altLang="zh-CN" sz="1600" dirty="0"/>
              <a:t>T = 293.15 K</a:t>
            </a:r>
          </a:p>
          <a:p>
            <a:r>
              <a:rPr lang="en-US" altLang="zh-CN" sz="1600" dirty="0"/>
              <a:t>ρ(</a:t>
            </a:r>
            <a:r>
              <a:rPr lang="en-US" sz="1600" dirty="0"/>
              <a:t>P10)</a:t>
            </a:r>
            <a:r>
              <a:rPr lang="en-US" altLang="zh-CN" sz="1600" dirty="0"/>
              <a:t> at 20</a:t>
            </a:r>
            <a:r>
              <a:rPr lang="zh-CN" altLang="en-US" sz="1600" dirty="0"/>
              <a:t>℃</a:t>
            </a:r>
            <a:r>
              <a:rPr lang="en-US" altLang="zh-CN" sz="1600" dirty="0"/>
              <a:t> 1.026 </a:t>
            </a:r>
            <a:r>
              <a:rPr lang="en-US" altLang="zh-CN" sz="1600" dirty="0" err="1"/>
              <a:t>atm</a:t>
            </a:r>
            <a:r>
              <a:rPr lang="en-US" altLang="zh-CN" sz="1600" dirty="0"/>
              <a:t> = 103974/8.31/293.15* 34.78 =1484  g/m</a:t>
            </a:r>
            <a:r>
              <a:rPr lang="en-US" altLang="zh-CN" sz="1600" baseline="30000" dirty="0"/>
              <a:t>3</a:t>
            </a:r>
            <a:r>
              <a:rPr lang="en-US" altLang="zh-CN" sz="1600" dirty="0"/>
              <a:t> = 0.001484 g/cm</a:t>
            </a:r>
            <a:r>
              <a:rPr lang="en-US" altLang="zh-CN" sz="1600" baseline="30000" dirty="0"/>
              <a:t>3</a:t>
            </a:r>
          </a:p>
          <a:p>
            <a:r>
              <a:rPr lang="en-US" altLang="zh-CN" sz="1600" dirty="0"/>
              <a:t>ρ(</a:t>
            </a:r>
            <a:r>
              <a:rPr lang="en-US" sz="1600" dirty="0"/>
              <a:t>P10)</a:t>
            </a:r>
            <a:r>
              <a:rPr lang="en-US" altLang="zh-CN" sz="1600" dirty="0"/>
              <a:t> at 15</a:t>
            </a:r>
            <a:r>
              <a:rPr lang="zh-CN" altLang="en-US" sz="1600" dirty="0"/>
              <a:t>℃</a:t>
            </a:r>
            <a:r>
              <a:rPr lang="en-US" altLang="zh-CN" sz="1600" dirty="0"/>
              <a:t> 1 </a:t>
            </a:r>
            <a:r>
              <a:rPr lang="en-US" altLang="zh-CN" sz="1600" dirty="0" err="1"/>
              <a:t>atm</a:t>
            </a:r>
            <a:r>
              <a:rPr lang="en-US" altLang="zh-CN" sz="1600" dirty="0"/>
              <a:t> = 101325/8.31/288.15* 34.78 =1471  g/m</a:t>
            </a:r>
            <a:r>
              <a:rPr lang="en-US" altLang="zh-CN" sz="1600" baseline="30000" dirty="0"/>
              <a:t>3</a:t>
            </a:r>
            <a:r>
              <a:rPr lang="en-US" altLang="zh-CN" sz="1600" dirty="0"/>
              <a:t> = 0.001471 g/cm</a:t>
            </a:r>
            <a:r>
              <a:rPr lang="en-US" altLang="zh-CN" sz="1600" baseline="30000" dirty="0"/>
              <a:t>3</a:t>
            </a:r>
          </a:p>
          <a:p>
            <a:r>
              <a:rPr lang="en-US" altLang="zh-CN" sz="1600" dirty="0"/>
              <a:t>ρ(</a:t>
            </a:r>
            <a:r>
              <a:rPr lang="en-US" sz="1600" dirty="0"/>
              <a:t>P10)</a:t>
            </a:r>
            <a:r>
              <a:rPr lang="en-US" altLang="zh-CN" sz="1600" dirty="0"/>
              <a:t> at 0</a:t>
            </a:r>
            <a:r>
              <a:rPr lang="zh-CN" altLang="en-US" sz="1600" dirty="0"/>
              <a:t>℃</a:t>
            </a:r>
            <a:r>
              <a:rPr lang="en-US" altLang="zh-CN" sz="1600" dirty="0"/>
              <a:t> 1 </a:t>
            </a:r>
            <a:r>
              <a:rPr lang="en-US" altLang="zh-CN" sz="1600" dirty="0" err="1"/>
              <a:t>atm</a:t>
            </a:r>
            <a:r>
              <a:rPr lang="en-US" altLang="zh-CN" sz="1600" dirty="0"/>
              <a:t> = 101325/8.31/273.15* 34.78 =1553  g/m</a:t>
            </a:r>
            <a:r>
              <a:rPr lang="en-US" altLang="zh-CN" sz="1600" baseline="30000" dirty="0"/>
              <a:t>3</a:t>
            </a:r>
            <a:r>
              <a:rPr lang="en-US" altLang="zh-CN" sz="1600" dirty="0"/>
              <a:t> = 0.001553 g/cm</a:t>
            </a:r>
            <a:r>
              <a:rPr lang="en-US" altLang="zh-CN" sz="1600" baseline="30000" dirty="0"/>
              <a:t>3</a:t>
            </a:r>
          </a:p>
          <a:p>
            <a:endParaRPr lang="en-US" sz="1600" baseline="30000" dirty="0"/>
          </a:p>
          <a:p>
            <a:r>
              <a:rPr lang="el-GR" altLang="zh-CN" sz="1600" dirty="0"/>
              <a:t>ρ</a:t>
            </a:r>
            <a:r>
              <a:rPr lang="en-US" altLang="zh-CN" sz="1600" dirty="0"/>
              <a:t> (</a:t>
            </a:r>
            <a:r>
              <a:rPr lang="en-US" altLang="zh-CN" sz="1600" dirty="0" err="1"/>
              <a:t>Ar</a:t>
            </a:r>
            <a:r>
              <a:rPr lang="en-US" altLang="zh-CN" sz="1600" dirty="0"/>
              <a:t>) at 0</a:t>
            </a:r>
            <a:r>
              <a:rPr lang="zh-CN" altLang="en-US" sz="1600" dirty="0"/>
              <a:t>℃  </a:t>
            </a:r>
            <a:r>
              <a:rPr lang="en-US" altLang="zh-CN" sz="1600" dirty="0"/>
              <a:t>1 </a:t>
            </a:r>
            <a:r>
              <a:rPr lang="en-US" altLang="zh-CN" sz="1600" dirty="0" err="1"/>
              <a:t>atm</a:t>
            </a:r>
            <a:r>
              <a:rPr lang="en-US" altLang="zh-CN" sz="1600" dirty="0"/>
              <a:t> = 0.00178  g/cm</a:t>
            </a:r>
            <a:r>
              <a:rPr lang="en-US" altLang="zh-CN" sz="1600" baseline="30000" dirty="0"/>
              <a:t>3</a:t>
            </a:r>
            <a:r>
              <a:rPr lang="en-US" altLang="zh-CN" sz="1600" dirty="0"/>
              <a:t> using ρ = P/RT*M</a:t>
            </a:r>
            <a:r>
              <a:rPr lang="en-US" altLang="zh-CN" sz="1600" baseline="-25000" dirty="0"/>
              <a:t>m</a:t>
            </a:r>
            <a:r>
              <a:rPr lang="en-US" altLang="zh-CN" sz="1600" dirty="0"/>
              <a:t> or from Wikipedia</a:t>
            </a:r>
          </a:p>
          <a:p>
            <a:r>
              <a:rPr lang="el-GR" altLang="zh-CN" sz="1600" dirty="0"/>
              <a:t>ρ</a:t>
            </a:r>
            <a:r>
              <a:rPr lang="en-US" altLang="zh-CN" sz="1600" dirty="0"/>
              <a:t> (</a:t>
            </a:r>
            <a:r>
              <a:rPr lang="en-US" altLang="zh-CN" sz="1600" dirty="0" err="1"/>
              <a:t>Ar</a:t>
            </a:r>
            <a:r>
              <a:rPr lang="en-US" altLang="zh-CN" sz="1600" dirty="0"/>
              <a:t>) at 20</a:t>
            </a:r>
            <a:r>
              <a:rPr lang="zh-CN" altLang="en-US" sz="1600" dirty="0"/>
              <a:t>℃</a:t>
            </a:r>
            <a:r>
              <a:rPr lang="en-US" altLang="zh-CN" sz="1600" dirty="0"/>
              <a:t> 1 </a:t>
            </a:r>
            <a:r>
              <a:rPr lang="en-US" altLang="zh-CN" sz="1600" dirty="0" err="1"/>
              <a:t>atm</a:t>
            </a:r>
            <a:r>
              <a:rPr lang="en-US" altLang="zh-CN" sz="1600" dirty="0"/>
              <a:t> = 0.00178/293.15*273.15=0.00166 g/cm</a:t>
            </a:r>
            <a:r>
              <a:rPr lang="en-US" altLang="zh-CN" sz="1600" baseline="30000" dirty="0"/>
              <a:t>3</a:t>
            </a:r>
          </a:p>
          <a:p>
            <a:r>
              <a:rPr lang="el-GR" altLang="zh-CN" sz="1600" dirty="0"/>
              <a:t>ρ</a:t>
            </a:r>
            <a:r>
              <a:rPr lang="en-US" altLang="zh-CN" sz="1600" dirty="0"/>
              <a:t> (</a:t>
            </a:r>
            <a:r>
              <a:rPr lang="en-US" sz="1600" dirty="0"/>
              <a:t>CH</a:t>
            </a:r>
            <a:r>
              <a:rPr lang="en-US" sz="1600" baseline="-25000" dirty="0"/>
              <a:t>4</a:t>
            </a:r>
            <a:r>
              <a:rPr lang="en-US" altLang="zh-CN" sz="1600" dirty="0"/>
              <a:t>) at 0</a:t>
            </a:r>
            <a:r>
              <a:rPr lang="zh-CN" altLang="en-US" sz="1600" dirty="0"/>
              <a:t>℃  </a:t>
            </a:r>
            <a:r>
              <a:rPr lang="en-US" altLang="zh-CN" sz="1600" dirty="0"/>
              <a:t>1 </a:t>
            </a:r>
            <a:r>
              <a:rPr lang="en-US" altLang="zh-CN" sz="1600" dirty="0" err="1"/>
              <a:t>atm</a:t>
            </a:r>
            <a:r>
              <a:rPr lang="en-US" altLang="zh-CN" sz="1600" dirty="0"/>
              <a:t> = 0.000717  g/cm</a:t>
            </a:r>
            <a:r>
              <a:rPr lang="en-US" altLang="zh-CN" sz="1600" baseline="30000" dirty="0"/>
              <a:t>3</a:t>
            </a:r>
            <a:r>
              <a:rPr lang="en-US" altLang="zh-CN" sz="1600" dirty="0"/>
              <a:t> using ρ = P/RT*M</a:t>
            </a:r>
            <a:r>
              <a:rPr lang="en-US" altLang="zh-CN" sz="1600" baseline="-25000" dirty="0"/>
              <a:t>m</a:t>
            </a:r>
            <a:r>
              <a:rPr lang="en-US" altLang="zh-CN" sz="1600" dirty="0"/>
              <a:t> or from Wikipedia</a:t>
            </a:r>
            <a:endParaRPr lang="en-US" altLang="zh-CN" sz="1600" baseline="30000" dirty="0"/>
          </a:p>
          <a:p>
            <a:r>
              <a:rPr lang="el-GR" altLang="zh-CN" sz="1600" dirty="0"/>
              <a:t>ρ</a:t>
            </a:r>
            <a:r>
              <a:rPr lang="en-US" altLang="zh-CN" sz="1600" dirty="0"/>
              <a:t> (</a:t>
            </a:r>
            <a:r>
              <a:rPr lang="en-US" sz="1600" dirty="0"/>
              <a:t>CH</a:t>
            </a:r>
            <a:r>
              <a:rPr lang="en-US" sz="1600" baseline="-25000" dirty="0"/>
              <a:t>4</a:t>
            </a:r>
            <a:r>
              <a:rPr lang="en-US" altLang="zh-CN" sz="1600" dirty="0"/>
              <a:t>) at 20</a:t>
            </a:r>
            <a:r>
              <a:rPr lang="zh-CN" altLang="en-US" sz="1600" dirty="0"/>
              <a:t> ℃  </a:t>
            </a:r>
            <a:r>
              <a:rPr lang="en-US" altLang="zh-CN" sz="1600" dirty="0"/>
              <a:t>1 </a:t>
            </a:r>
            <a:r>
              <a:rPr lang="en-US" altLang="zh-CN" sz="1600" dirty="0" err="1"/>
              <a:t>atm</a:t>
            </a:r>
            <a:r>
              <a:rPr lang="en-US" altLang="zh-CN" sz="1600" dirty="0"/>
              <a:t> = 0.000717/293.15*273.15=0.000668 g/cm</a:t>
            </a:r>
            <a:r>
              <a:rPr lang="en-US" altLang="zh-CN" sz="1600" baseline="30000" dirty="0"/>
              <a:t>3</a:t>
            </a:r>
          </a:p>
          <a:p>
            <a:endParaRPr lang="en-US" altLang="zh-CN" sz="1600" baseline="30000" dirty="0"/>
          </a:p>
          <a:p>
            <a:r>
              <a:rPr lang="en-US" sz="1600" dirty="0"/>
              <a:t>GAS DENSITY: 1.59 kg/m³ @ 15°C, 101.3 </a:t>
            </a:r>
            <a:r>
              <a:rPr lang="en-US" sz="1600" dirty="0" err="1"/>
              <a:t>kPa</a:t>
            </a:r>
            <a:r>
              <a:rPr lang="en-US" sz="1600" dirty="0"/>
              <a:t> </a:t>
            </a:r>
          </a:p>
          <a:p>
            <a:r>
              <a:rPr lang="en-US" sz="1600" dirty="0">
                <a:hlinkClick r:id="rId2"/>
              </a:rPr>
              <a:t>http://www.megs.ca/MSDS/Pdf/P10.pdf</a:t>
            </a:r>
            <a:endParaRPr lang="en-US" sz="1600" dirty="0"/>
          </a:p>
          <a:p>
            <a:r>
              <a:rPr lang="en-US" altLang="zh-CN" sz="1600" dirty="0">
                <a:solidFill>
                  <a:srgbClr val="FF0000"/>
                </a:solidFill>
              </a:rPr>
              <a:t>ρ(</a:t>
            </a:r>
            <a:r>
              <a:rPr lang="en-US" sz="1600" dirty="0">
                <a:solidFill>
                  <a:srgbClr val="FF0000"/>
                </a:solidFill>
              </a:rPr>
              <a:t>P10)</a:t>
            </a:r>
            <a:r>
              <a:rPr lang="en-US" altLang="zh-CN" sz="1600" dirty="0">
                <a:solidFill>
                  <a:srgbClr val="FF0000"/>
                </a:solidFill>
              </a:rPr>
              <a:t> at 20</a:t>
            </a:r>
            <a:r>
              <a:rPr lang="zh-CN" altLang="en-US" sz="1600" dirty="0">
                <a:solidFill>
                  <a:srgbClr val="FF0000"/>
                </a:solidFill>
              </a:rPr>
              <a:t>℃</a:t>
            </a:r>
            <a:r>
              <a:rPr lang="en-US" altLang="zh-CN" sz="1600" dirty="0">
                <a:solidFill>
                  <a:srgbClr val="FF0000"/>
                </a:solidFill>
              </a:rPr>
              <a:t> 1 </a:t>
            </a:r>
            <a:r>
              <a:rPr lang="en-US" altLang="zh-CN" sz="1600" dirty="0" err="1">
                <a:solidFill>
                  <a:srgbClr val="FF0000"/>
                </a:solidFill>
              </a:rPr>
              <a:t>atm</a:t>
            </a:r>
            <a:r>
              <a:rPr lang="en-US" altLang="zh-CN" sz="1600" dirty="0">
                <a:solidFill>
                  <a:srgbClr val="FF0000"/>
                </a:solidFill>
              </a:rPr>
              <a:t> = 101325/8.31/293.15* 37.6 =1564  g/m</a:t>
            </a:r>
            <a:r>
              <a:rPr lang="en-US" altLang="zh-CN" sz="1600" baseline="30000" dirty="0">
                <a:solidFill>
                  <a:srgbClr val="FF0000"/>
                </a:solidFill>
              </a:rPr>
              <a:t>3</a:t>
            </a:r>
            <a:r>
              <a:rPr lang="en-US" altLang="zh-CN" sz="1600" dirty="0">
                <a:solidFill>
                  <a:srgbClr val="FF0000"/>
                </a:solidFill>
              </a:rPr>
              <a:t> = 0.001564 g/cm</a:t>
            </a:r>
            <a:r>
              <a:rPr lang="en-US" altLang="zh-CN" sz="1600" baseline="30000" dirty="0">
                <a:solidFill>
                  <a:srgbClr val="FF0000"/>
                </a:solidFill>
              </a:rPr>
              <a:t>3</a:t>
            </a:r>
          </a:p>
          <a:p>
            <a:r>
              <a:rPr lang="en-US" altLang="zh-CN" sz="1600" dirty="0"/>
              <a:t>ρ(</a:t>
            </a:r>
            <a:r>
              <a:rPr lang="en-US" sz="1600" dirty="0"/>
              <a:t>P10)</a:t>
            </a:r>
            <a:r>
              <a:rPr lang="en-US" altLang="zh-CN" sz="1600" dirty="0"/>
              <a:t> at 20</a:t>
            </a:r>
            <a:r>
              <a:rPr lang="zh-CN" altLang="en-US" sz="1600" dirty="0"/>
              <a:t>℃</a:t>
            </a:r>
            <a:r>
              <a:rPr lang="en-US" altLang="zh-CN" sz="1600" dirty="0"/>
              <a:t> 1.026 </a:t>
            </a:r>
            <a:r>
              <a:rPr lang="en-US" altLang="zh-CN" sz="1600" dirty="0" err="1"/>
              <a:t>atm</a:t>
            </a:r>
            <a:r>
              <a:rPr lang="en-US" altLang="zh-CN" sz="1600" dirty="0"/>
              <a:t> = 103974/8.31/293.15* 37.6 =1605  g/m</a:t>
            </a:r>
            <a:r>
              <a:rPr lang="en-US" altLang="zh-CN" sz="1600" baseline="30000" dirty="0"/>
              <a:t>3</a:t>
            </a:r>
            <a:r>
              <a:rPr lang="en-US" altLang="zh-CN" sz="1600" dirty="0"/>
              <a:t> = 0.001605 g/cm</a:t>
            </a:r>
            <a:r>
              <a:rPr lang="en-US" altLang="zh-CN" sz="1600" baseline="30000" dirty="0"/>
              <a:t>3</a:t>
            </a:r>
          </a:p>
        </p:txBody>
      </p:sp>
    </p:spTree>
    <p:extLst>
      <p:ext uri="{BB962C8B-B14F-4D97-AF65-F5344CB8AC3E}">
        <p14:creationId xmlns:p14="http://schemas.microsoft.com/office/powerpoint/2010/main" val="205039925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
            <a:ext cx="9144000" cy="4801314"/>
          </a:xfrm>
          <a:prstGeom prst="rect">
            <a:avLst/>
          </a:prstGeom>
        </p:spPr>
        <p:txBody>
          <a:bodyPr wrap="square">
            <a:spAutoFit/>
          </a:bodyPr>
          <a:lstStyle/>
          <a:p>
            <a:r>
              <a:rPr lang="en-US" dirty="0"/>
              <a:t>Gas called P- 10 is a mixture of 10% Methane (CH4) and 90% Argon.</a:t>
            </a:r>
          </a:p>
          <a:p>
            <a:r>
              <a:rPr lang="en-US" altLang="zh-CN" dirty="0"/>
              <a:t>Compound correction for methane: </a:t>
            </a:r>
            <a:r>
              <a:rPr lang="en-US" dirty="0"/>
              <a:t>1.004811</a:t>
            </a:r>
          </a:p>
          <a:p>
            <a:r>
              <a:rPr lang="en-US" dirty="0"/>
              <a:t>These percentages are by weight, and SRIM uses atomic </a:t>
            </a:r>
            <a:r>
              <a:rPr lang="en-US" dirty="0" err="1"/>
              <a:t>percents</a:t>
            </a:r>
            <a:r>
              <a:rPr lang="en-US" dirty="0"/>
              <a:t>. Use the relative number of atoms as: </a:t>
            </a:r>
            <a:r>
              <a:rPr lang="en-US" dirty="0">
                <a:solidFill>
                  <a:srgbClr val="FF0000"/>
                </a:solidFill>
              </a:rPr>
              <a:t>Ar:64, C:7, H:29</a:t>
            </a:r>
            <a:r>
              <a:rPr lang="en-US" dirty="0"/>
              <a:t>. Find the target column labeled Atom. </a:t>
            </a:r>
            <a:r>
              <a:rPr lang="en-US" dirty="0" err="1"/>
              <a:t>Stoich</a:t>
            </a:r>
            <a:r>
              <a:rPr lang="en-US" dirty="0"/>
              <a:t>. Enter the </a:t>
            </a:r>
            <a:r>
              <a:rPr lang="en-US" dirty="0" err="1"/>
              <a:t>stoichiometries</a:t>
            </a:r>
            <a:r>
              <a:rPr lang="en-US" dirty="0"/>
              <a:t> of the three atoms, </a:t>
            </a:r>
            <a:r>
              <a:rPr lang="en-US" dirty="0">
                <a:solidFill>
                  <a:srgbClr val="FF0000"/>
                </a:solidFill>
              </a:rPr>
              <a:t>placing 64 next to Argon, 29 next to Hydrogen, and 7 next to Carbon</a:t>
            </a:r>
            <a:r>
              <a:rPr lang="en-US" dirty="0"/>
              <a:t>. SRIM will automatically normalize these to the correct ratios.</a:t>
            </a:r>
          </a:p>
          <a:p>
            <a:endParaRPr lang="en-US" dirty="0"/>
          </a:p>
          <a:p>
            <a:r>
              <a:rPr lang="en-US" dirty="0"/>
              <a:t>In SRIM, the phase of the target is noted by checking the box called "Gas Tgt.". Depending on whether this box is checked or not, SRIM will assume the target is that phase.</a:t>
            </a:r>
          </a:p>
          <a:p>
            <a:endParaRPr lang="en-US" dirty="0"/>
          </a:p>
          <a:p>
            <a:r>
              <a:rPr lang="en-US" dirty="0"/>
              <a:t>This correction is automatically included for many compounds included in the </a:t>
            </a:r>
            <a:r>
              <a:rPr lang="en-US" b="1" dirty="0"/>
              <a:t>Compound Dictionary. </a:t>
            </a:r>
            <a:r>
              <a:rPr lang="en-US" dirty="0"/>
              <a:t>For no correction, the correction value is 1.0 (default). If you change this to 1.10, for example, the stopping will be increased by about 10% for ion energies up to 300 keV/</a:t>
            </a:r>
            <a:r>
              <a:rPr lang="en-US" dirty="0" err="1"/>
              <a:t>amu</a:t>
            </a:r>
            <a:r>
              <a:rPr lang="en-US" dirty="0"/>
              <a:t> (this is the energy of the maximum stopping for light ions).</a:t>
            </a:r>
          </a:p>
          <a:p>
            <a:endParaRPr lang="en-US" dirty="0"/>
          </a:p>
          <a:p>
            <a:r>
              <a:rPr lang="en-US" dirty="0"/>
              <a:t>/</a:t>
            </a:r>
            <a:r>
              <a:rPr lang="en-US" dirty="0" err="1"/>
              <a:t>mnt</a:t>
            </a:r>
            <a:r>
              <a:rPr lang="en-US" dirty="0"/>
              <a:t>/analysis/e17023/</a:t>
            </a:r>
            <a:r>
              <a:rPr lang="en-US" dirty="0" err="1"/>
              <a:t>jordan</a:t>
            </a:r>
            <a:r>
              <a:rPr lang="en-US" dirty="0"/>
              <a:t>/</a:t>
            </a:r>
            <a:r>
              <a:rPr lang="en-US" dirty="0" err="1"/>
              <a:t>aaron</a:t>
            </a:r>
            <a:r>
              <a:rPr lang="en-US" dirty="0"/>
              <a:t>/</a:t>
            </a:r>
            <a:r>
              <a:rPr lang="en-US" dirty="0" err="1"/>
              <a:t>rootfiles</a:t>
            </a:r>
            <a:endParaRPr lang="en-US" dirty="0"/>
          </a:p>
          <a:p>
            <a:r>
              <a:rPr lang="en-US" dirty="0"/>
              <a:t>/</a:t>
            </a:r>
            <a:r>
              <a:rPr lang="en-US" dirty="0" err="1"/>
              <a:t>mnt</a:t>
            </a:r>
            <a:r>
              <a:rPr lang="en-US" dirty="0"/>
              <a:t>/simulations/</a:t>
            </a:r>
            <a:r>
              <a:rPr lang="en-US" dirty="0" err="1"/>
              <a:t>proton_detector</a:t>
            </a:r>
            <a:r>
              <a:rPr lang="en-US" dirty="0"/>
              <a:t>/ProtonDetector_tutorialOct16/</a:t>
            </a:r>
            <a:r>
              <a:rPr lang="en-US" dirty="0" err="1"/>
              <a:t>src</a:t>
            </a:r>
            <a:endParaRPr lang="en-US" dirty="0"/>
          </a:p>
        </p:txBody>
      </p:sp>
    </p:spTree>
    <p:extLst>
      <p:ext uri="{BB962C8B-B14F-4D97-AF65-F5344CB8AC3E}">
        <p14:creationId xmlns:p14="http://schemas.microsoft.com/office/powerpoint/2010/main" val="150445806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33257" cy="347314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2995" y="0"/>
            <a:ext cx="4781005" cy="3435597"/>
          </a:xfrm>
          <a:prstGeom prst="rect">
            <a:avLst/>
          </a:prstGeom>
        </p:spPr>
      </p:pic>
      <p:sp>
        <p:nvSpPr>
          <p:cNvPr id="5" name="矩形 4"/>
          <p:cNvSpPr/>
          <p:nvPr/>
        </p:nvSpPr>
        <p:spPr>
          <a:xfrm>
            <a:off x="2996853" y="2525877"/>
            <a:ext cx="1199367" cy="369332"/>
          </a:xfrm>
          <a:prstGeom prst="rect">
            <a:avLst/>
          </a:prstGeom>
        </p:spPr>
        <p:txBody>
          <a:bodyPr wrap="none">
            <a:spAutoFit/>
          </a:bodyPr>
          <a:lstStyle/>
          <a:p>
            <a:r>
              <a:rPr lang="en-US" dirty="0"/>
              <a:t>19Ne_poly</a:t>
            </a:r>
          </a:p>
        </p:txBody>
      </p:sp>
      <p:sp>
        <p:nvSpPr>
          <p:cNvPr id="6" name="矩形 5"/>
          <p:cNvSpPr/>
          <p:nvPr/>
        </p:nvSpPr>
        <p:spPr>
          <a:xfrm>
            <a:off x="7359848" y="2525877"/>
            <a:ext cx="1192955" cy="369332"/>
          </a:xfrm>
          <a:prstGeom prst="rect">
            <a:avLst/>
          </a:prstGeom>
        </p:spPr>
        <p:txBody>
          <a:bodyPr wrap="none">
            <a:spAutoFit/>
          </a:bodyPr>
          <a:lstStyle/>
          <a:p>
            <a:r>
              <a:rPr lang="en-US" dirty="0"/>
              <a:t>24Mg_P10</a:t>
            </a:r>
          </a:p>
        </p:txBody>
      </p:sp>
    </p:spTree>
    <p:extLst>
      <p:ext uri="{BB962C8B-B14F-4D97-AF65-F5344CB8AC3E}">
        <p14:creationId xmlns:p14="http://schemas.microsoft.com/office/powerpoint/2010/main" val="3888350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6200" y="63500"/>
            <a:ext cx="9000000" cy="6726434"/>
          </a:xfrm>
          <a:prstGeom prst="rect">
            <a:avLst/>
          </a:prstGeom>
        </p:spPr>
      </p:pic>
    </p:spTree>
    <p:extLst>
      <p:ext uri="{BB962C8B-B14F-4D97-AF65-F5344CB8AC3E}">
        <p14:creationId xmlns:p14="http://schemas.microsoft.com/office/powerpoint/2010/main" val="245716861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4965248" cy="3344091"/>
          </a:xfrm>
          <a:prstGeom prst="rect">
            <a:avLst/>
          </a:prstGeom>
        </p:spPr>
      </p:pic>
      <p:sp>
        <p:nvSpPr>
          <p:cNvPr id="3" name="文本框 2"/>
          <p:cNvSpPr txBox="1"/>
          <p:nvPr/>
        </p:nvSpPr>
        <p:spPr>
          <a:xfrm>
            <a:off x="404949" y="522514"/>
            <a:ext cx="2979662" cy="646331"/>
          </a:xfrm>
          <a:prstGeom prst="rect">
            <a:avLst/>
          </a:prstGeom>
          <a:noFill/>
        </p:spPr>
        <p:txBody>
          <a:bodyPr wrap="none" rtlCol="0">
            <a:spAutoFit/>
          </a:bodyPr>
          <a:lstStyle/>
          <a:p>
            <a:r>
              <a:rPr lang="en-US" baseline="30000" dirty="0">
                <a:solidFill>
                  <a:srgbClr val="FF0000"/>
                </a:solidFill>
              </a:rPr>
              <a:t>28</a:t>
            </a:r>
            <a:r>
              <a:rPr lang="en-US" altLang="zh-CN" dirty="0">
                <a:solidFill>
                  <a:srgbClr val="FF0000"/>
                </a:solidFill>
              </a:rPr>
              <a:t>Mg in silicon </a:t>
            </a:r>
            <a:r>
              <a:rPr lang="en-US" altLang="zh-CN" i="1" dirty="0">
                <a:solidFill>
                  <a:srgbClr val="FF0000"/>
                </a:solidFill>
              </a:rPr>
              <a:t>τ</a:t>
            </a:r>
            <a:r>
              <a:rPr lang="en-US" altLang="zh-CN" dirty="0">
                <a:solidFill>
                  <a:srgbClr val="FF0000"/>
                </a:solidFill>
              </a:rPr>
              <a:t> = 2 ns</a:t>
            </a:r>
          </a:p>
          <a:p>
            <a:r>
              <a:rPr lang="en-US" baseline="30000" dirty="0">
                <a:solidFill>
                  <a:srgbClr val="0000FF"/>
                </a:solidFill>
              </a:rPr>
              <a:t>28</a:t>
            </a:r>
            <a:r>
              <a:rPr lang="en-US" altLang="zh-CN" dirty="0">
                <a:solidFill>
                  <a:srgbClr val="0000FF"/>
                </a:solidFill>
              </a:rPr>
              <a:t>Mg in P10_780 </a:t>
            </a:r>
            <a:r>
              <a:rPr lang="en-US" altLang="zh-CN" dirty="0" err="1">
                <a:solidFill>
                  <a:srgbClr val="0000FF"/>
                </a:solidFill>
              </a:rPr>
              <a:t>torr</a:t>
            </a:r>
            <a:r>
              <a:rPr lang="en-US" altLang="zh-CN" dirty="0">
                <a:solidFill>
                  <a:srgbClr val="0000FF"/>
                </a:solidFill>
              </a:rPr>
              <a:t> </a:t>
            </a:r>
            <a:r>
              <a:rPr lang="en-US" altLang="zh-CN" i="1" dirty="0">
                <a:solidFill>
                  <a:srgbClr val="0000FF"/>
                </a:solidFill>
              </a:rPr>
              <a:t>τ</a:t>
            </a:r>
            <a:r>
              <a:rPr lang="en-US" altLang="zh-CN" dirty="0">
                <a:solidFill>
                  <a:srgbClr val="0000FF"/>
                </a:solidFill>
              </a:rPr>
              <a:t> = 2 ns</a:t>
            </a:r>
            <a:endParaRPr lang="en-US" dirty="0">
              <a:solidFill>
                <a:srgbClr val="0000FF"/>
              </a:solidFill>
            </a:endParaRPr>
          </a:p>
        </p:txBody>
      </p:sp>
      <p:pic>
        <p:nvPicPr>
          <p:cNvPr id="7" name="图片 6"/>
          <p:cNvPicPr>
            <a:picLocks noChangeAspect="1"/>
          </p:cNvPicPr>
          <p:nvPr/>
        </p:nvPicPr>
        <p:blipFill rotWithShape="1">
          <a:blip r:embed="rId3"/>
          <a:srcRect l="3774" t="8457" r="2410" b="5092"/>
          <a:stretch/>
        </p:blipFill>
        <p:spPr>
          <a:xfrm>
            <a:off x="0" y="3344091"/>
            <a:ext cx="4702311" cy="3513909"/>
          </a:xfrm>
          <a:prstGeom prst="rect">
            <a:avLst/>
          </a:prstGeom>
        </p:spPr>
      </p:pic>
      <p:sp>
        <p:nvSpPr>
          <p:cNvPr id="8" name="矩形 7"/>
          <p:cNvSpPr/>
          <p:nvPr/>
        </p:nvSpPr>
        <p:spPr>
          <a:xfrm>
            <a:off x="465095" y="3866605"/>
            <a:ext cx="4572000" cy="646331"/>
          </a:xfrm>
          <a:prstGeom prst="rect">
            <a:avLst/>
          </a:prstGeom>
        </p:spPr>
        <p:txBody>
          <a:bodyPr>
            <a:spAutoFit/>
          </a:bodyPr>
          <a:lstStyle/>
          <a:p>
            <a:r>
              <a:rPr lang="en-US" baseline="30000" dirty="0">
                <a:solidFill>
                  <a:srgbClr val="0000FF"/>
                </a:solidFill>
              </a:rPr>
              <a:t>28</a:t>
            </a:r>
            <a:r>
              <a:rPr lang="en-US" altLang="zh-CN" dirty="0">
                <a:solidFill>
                  <a:srgbClr val="0000FF"/>
                </a:solidFill>
              </a:rPr>
              <a:t>Mg in P10_780 </a:t>
            </a:r>
            <a:r>
              <a:rPr lang="en-US" altLang="zh-CN" dirty="0" err="1">
                <a:solidFill>
                  <a:srgbClr val="0000FF"/>
                </a:solidFill>
              </a:rPr>
              <a:t>torr</a:t>
            </a:r>
            <a:r>
              <a:rPr lang="en-US" altLang="zh-CN" dirty="0">
                <a:solidFill>
                  <a:srgbClr val="0000FF"/>
                </a:solidFill>
              </a:rPr>
              <a:t> </a:t>
            </a:r>
            <a:r>
              <a:rPr lang="en-US" altLang="zh-CN" i="1" dirty="0">
                <a:solidFill>
                  <a:srgbClr val="0000FF"/>
                </a:solidFill>
              </a:rPr>
              <a:t>τ</a:t>
            </a:r>
            <a:r>
              <a:rPr lang="en-US" altLang="zh-CN" dirty="0">
                <a:solidFill>
                  <a:srgbClr val="0000FF"/>
                </a:solidFill>
              </a:rPr>
              <a:t> = 2 ns</a:t>
            </a:r>
          </a:p>
          <a:p>
            <a:r>
              <a:rPr lang="en-US" baseline="30000" dirty="0">
                <a:solidFill>
                  <a:srgbClr val="FF0000"/>
                </a:solidFill>
              </a:rPr>
              <a:t>24</a:t>
            </a:r>
            <a:r>
              <a:rPr lang="en-US" altLang="zh-CN" dirty="0">
                <a:solidFill>
                  <a:srgbClr val="FF0000"/>
                </a:solidFill>
              </a:rPr>
              <a:t>Mg in P10_780 </a:t>
            </a:r>
            <a:r>
              <a:rPr lang="en-US" altLang="zh-CN" dirty="0" err="1">
                <a:solidFill>
                  <a:srgbClr val="FF0000"/>
                </a:solidFill>
              </a:rPr>
              <a:t>torr</a:t>
            </a:r>
            <a:r>
              <a:rPr lang="en-US" altLang="zh-CN" dirty="0">
                <a:solidFill>
                  <a:srgbClr val="FF0000"/>
                </a:solidFill>
              </a:rPr>
              <a:t> </a:t>
            </a:r>
            <a:r>
              <a:rPr lang="en-US" altLang="zh-CN" i="1" dirty="0">
                <a:solidFill>
                  <a:srgbClr val="FF0000"/>
                </a:solidFill>
              </a:rPr>
              <a:t>τ</a:t>
            </a:r>
            <a:r>
              <a:rPr lang="en-US" altLang="zh-CN" dirty="0">
                <a:solidFill>
                  <a:srgbClr val="FF0000"/>
                </a:solidFill>
              </a:rPr>
              <a:t> = 2 ns</a:t>
            </a:r>
            <a:endParaRPr lang="en-US" dirty="0">
              <a:solidFill>
                <a:srgbClr val="FF0000"/>
              </a:solidFill>
            </a:endParaRPr>
          </a:p>
        </p:txBody>
      </p:sp>
      <p:pic>
        <p:nvPicPr>
          <p:cNvPr id="10" name="图片 9"/>
          <p:cNvPicPr>
            <a:picLocks noChangeAspect="1"/>
          </p:cNvPicPr>
          <p:nvPr/>
        </p:nvPicPr>
        <p:blipFill>
          <a:blip r:embed="rId4"/>
          <a:stretch>
            <a:fillRect/>
          </a:stretch>
        </p:blipFill>
        <p:spPr>
          <a:xfrm>
            <a:off x="4598330" y="3381759"/>
            <a:ext cx="4528545" cy="3435038"/>
          </a:xfrm>
          <a:prstGeom prst="rect">
            <a:avLst/>
          </a:prstGeom>
        </p:spPr>
      </p:pic>
      <p:pic>
        <p:nvPicPr>
          <p:cNvPr id="9" name="图片 8"/>
          <p:cNvPicPr>
            <a:picLocks noChangeAspect="1"/>
          </p:cNvPicPr>
          <p:nvPr/>
        </p:nvPicPr>
        <p:blipFill>
          <a:blip r:embed="rId5"/>
          <a:stretch>
            <a:fillRect/>
          </a:stretch>
        </p:blipFill>
        <p:spPr>
          <a:xfrm>
            <a:off x="4702310" y="0"/>
            <a:ext cx="4424565" cy="3381758"/>
          </a:xfrm>
          <a:prstGeom prst="rect">
            <a:avLst/>
          </a:prstGeom>
        </p:spPr>
      </p:pic>
      <p:sp>
        <p:nvSpPr>
          <p:cNvPr id="5" name="文本框 4"/>
          <p:cNvSpPr txBox="1"/>
          <p:nvPr/>
        </p:nvSpPr>
        <p:spPr>
          <a:xfrm>
            <a:off x="5252632" y="2461587"/>
            <a:ext cx="3082447" cy="646331"/>
          </a:xfrm>
          <a:prstGeom prst="rect">
            <a:avLst/>
          </a:prstGeom>
          <a:noFill/>
        </p:spPr>
        <p:txBody>
          <a:bodyPr wrap="none" rtlCol="0">
            <a:spAutoFit/>
          </a:bodyPr>
          <a:lstStyle/>
          <a:p>
            <a:r>
              <a:rPr lang="en-US" baseline="30000" dirty="0">
                <a:solidFill>
                  <a:srgbClr val="FF0000"/>
                </a:solidFill>
              </a:rPr>
              <a:t>24</a:t>
            </a:r>
            <a:r>
              <a:rPr lang="en-US" altLang="zh-CN" dirty="0">
                <a:solidFill>
                  <a:srgbClr val="FF0000"/>
                </a:solidFill>
              </a:rPr>
              <a:t>Mg in silicon </a:t>
            </a:r>
            <a:r>
              <a:rPr lang="en-US" altLang="zh-CN" i="1" dirty="0">
                <a:solidFill>
                  <a:srgbClr val="FF0000"/>
                </a:solidFill>
              </a:rPr>
              <a:t>τ</a:t>
            </a:r>
            <a:r>
              <a:rPr lang="en-US" altLang="zh-CN" dirty="0">
                <a:solidFill>
                  <a:srgbClr val="FF0000"/>
                </a:solidFill>
              </a:rPr>
              <a:t> = 100 </a:t>
            </a:r>
            <a:r>
              <a:rPr lang="en-US" altLang="zh-CN" dirty="0" err="1">
                <a:solidFill>
                  <a:srgbClr val="FF0000"/>
                </a:solidFill>
              </a:rPr>
              <a:t>fs</a:t>
            </a:r>
            <a:endParaRPr lang="en-US" altLang="zh-CN" dirty="0">
              <a:solidFill>
                <a:srgbClr val="FF0000"/>
              </a:solidFill>
            </a:endParaRPr>
          </a:p>
          <a:p>
            <a:r>
              <a:rPr lang="en-US" baseline="30000" dirty="0">
                <a:solidFill>
                  <a:srgbClr val="0000FF"/>
                </a:solidFill>
              </a:rPr>
              <a:t>24</a:t>
            </a:r>
            <a:r>
              <a:rPr lang="en-US" altLang="zh-CN" dirty="0">
                <a:solidFill>
                  <a:srgbClr val="0000FF"/>
                </a:solidFill>
              </a:rPr>
              <a:t>Mg in P10_780 </a:t>
            </a:r>
            <a:r>
              <a:rPr lang="en-US" altLang="zh-CN" dirty="0" err="1">
                <a:solidFill>
                  <a:srgbClr val="0000FF"/>
                </a:solidFill>
              </a:rPr>
              <a:t>torr</a:t>
            </a:r>
            <a:r>
              <a:rPr lang="en-US" altLang="zh-CN" dirty="0">
                <a:solidFill>
                  <a:srgbClr val="0000FF"/>
                </a:solidFill>
              </a:rPr>
              <a:t> </a:t>
            </a:r>
            <a:r>
              <a:rPr lang="en-US" altLang="zh-CN" i="1" dirty="0">
                <a:solidFill>
                  <a:srgbClr val="0000FF"/>
                </a:solidFill>
              </a:rPr>
              <a:t>τ</a:t>
            </a:r>
            <a:r>
              <a:rPr lang="en-US" altLang="zh-CN" dirty="0">
                <a:solidFill>
                  <a:srgbClr val="0000FF"/>
                </a:solidFill>
              </a:rPr>
              <a:t> = 100 </a:t>
            </a:r>
            <a:r>
              <a:rPr lang="en-US" altLang="zh-CN" dirty="0" err="1">
                <a:solidFill>
                  <a:srgbClr val="0000FF"/>
                </a:solidFill>
              </a:rPr>
              <a:t>fs</a:t>
            </a:r>
            <a:endParaRPr lang="en-US" dirty="0"/>
          </a:p>
        </p:txBody>
      </p:sp>
      <p:sp>
        <p:nvSpPr>
          <p:cNvPr id="11" name="文本框 10"/>
          <p:cNvSpPr txBox="1"/>
          <p:nvPr/>
        </p:nvSpPr>
        <p:spPr>
          <a:xfrm>
            <a:off x="5252631" y="3866604"/>
            <a:ext cx="2901564" cy="646331"/>
          </a:xfrm>
          <a:prstGeom prst="rect">
            <a:avLst/>
          </a:prstGeom>
          <a:noFill/>
        </p:spPr>
        <p:txBody>
          <a:bodyPr wrap="none" rtlCol="0">
            <a:spAutoFit/>
          </a:bodyPr>
          <a:lstStyle/>
          <a:p>
            <a:r>
              <a:rPr lang="en-US" baseline="30000" dirty="0">
                <a:solidFill>
                  <a:srgbClr val="FF0000"/>
                </a:solidFill>
              </a:rPr>
              <a:t>24</a:t>
            </a:r>
            <a:r>
              <a:rPr lang="en-US" altLang="zh-CN" dirty="0">
                <a:solidFill>
                  <a:srgbClr val="FF0000"/>
                </a:solidFill>
              </a:rPr>
              <a:t>Mg in silicon </a:t>
            </a:r>
            <a:r>
              <a:rPr lang="en-US" altLang="zh-CN" i="1" dirty="0">
                <a:solidFill>
                  <a:srgbClr val="FF0000"/>
                </a:solidFill>
              </a:rPr>
              <a:t>τ</a:t>
            </a:r>
            <a:r>
              <a:rPr lang="en-US" altLang="zh-CN" dirty="0">
                <a:solidFill>
                  <a:srgbClr val="FF0000"/>
                </a:solidFill>
              </a:rPr>
              <a:t> = 1 ps</a:t>
            </a:r>
          </a:p>
          <a:p>
            <a:r>
              <a:rPr lang="en-US" baseline="30000" dirty="0">
                <a:solidFill>
                  <a:srgbClr val="0000FF"/>
                </a:solidFill>
              </a:rPr>
              <a:t>24</a:t>
            </a:r>
            <a:r>
              <a:rPr lang="en-US" altLang="zh-CN" dirty="0">
                <a:solidFill>
                  <a:srgbClr val="0000FF"/>
                </a:solidFill>
              </a:rPr>
              <a:t>Mg in P10_780 torr </a:t>
            </a:r>
            <a:r>
              <a:rPr lang="en-US" altLang="zh-CN" i="1" dirty="0">
                <a:solidFill>
                  <a:srgbClr val="0000FF"/>
                </a:solidFill>
              </a:rPr>
              <a:t>τ</a:t>
            </a:r>
            <a:r>
              <a:rPr lang="en-US" altLang="zh-CN" dirty="0">
                <a:solidFill>
                  <a:srgbClr val="0000FF"/>
                </a:solidFill>
              </a:rPr>
              <a:t> = 1 ps</a:t>
            </a:r>
            <a:endParaRPr lang="en-US" dirty="0"/>
          </a:p>
        </p:txBody>
      </p:sp>
      <p:sp>
        <p:nvSpPr>
          <p:cNvPr id="12" name="文本框 11"/>
          <p:cNvSpPr txBox="1"/>
          <p:nvPr/>
        </p:nvSpPr>
        <p:spPr>
          <a:xfrm>
            <a:off x="404949" y="95425"/>
            <a:ext cx="447558" cy="369332"/>
          </a:xfrm>
          <a:prstGeom prst="rect">
            <a:avLst/>
          </a:prstGeom>
          <a:noFill/>
        </p:spPr>
        <p:txBody>
          <a:bodyPr wrap="none" rtlCol="0">
            <a:spAutoFit/>
          </a:bodyPr>
          <a:lstStyle/>
          <a:p>
            <a:r>
              <a:rPr lang="en-US" dirty="0"/>
              <a:t>G4</a:t>
            </a:r>
          </a:p>
        </p:txBody>
      </p:sp>
    </p:spTree>
    <p:extLst>
      <p:ext uri="{BB962C8B-B14F-4D97-AF65-F5344CB8AC3E}">
        <p14:creationId xmlns:p14="http://schemas.microsoft.com/office/powerpoint/2010/main" val="268372400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srcRect l="3316" t="6863" r="2345" b="5158"/>
          <a:stretch/>
        </p:blipFill>
        <p:spPr>
          <a:xfrm>
            <a:off x="126765" y="3441671"/>
            <a:ext cx="4489067" cy="2872468"/>
          </a:xfrm>
          <a:prstGeom prst="rect">
            <a:avLst/>
          </a:prstGeom>
        </p:spPr>
      </p:pic>
      <p:pic>
        <p:nvPicPr>
          <p:cNvPr id="2" name="图片 1"/>
          <p:cNvPicPr>
            <a:picLocks noChangeAspect="1"/>
          </p:cNvPicPr>
          <p:nvPr/>
        </p:nvPicPr>
        <p:blipFill rotWithShape="1">
          <a:blip r:embed="rId3"/>
          <a:srcRect t="8088"/>
          <a:stretch/>
        </p:blipFill>
        <p:spPr>
          <a:xfrm>
            <a:off x="13063" y="64286"/>
            <a:ext cx="4616524" cy="3265714"/>
          </a:xfrm>
          <a:prstGeom prst="rect">
            <a:avLst/>
          </a:prstGeom>
        </p:spPr>
      </p:pic>
      <p:sp>
        <p:nvSpPr>
          <p:cNvPr id="4" name="文本框 3"/>
          <p:cNvSpPr txBox="1"/>
          <p:nvPr/>
        </p:nvSpPr>
        <p:spPr>
          <a:xfrm>
            <a:off x="474858" y="1453382"/>
            <a:ext cx="3692934" cy="646331"/>
          </a:xfrm>
          <a:prstGeom prst="rect">
            <a:avLst/>
          </a:prstGeom>
          <a:noFill/>
        </p:spPr>
        <p:txBody>
          <a:bodyPr wrap="none" rtlCol="0">
            <a:spAutoFit/>
          </a:bodyPr>
          <a:lstStyle/>
          <a:p>
            <a:r>
              <a:rPr lang="en-US" baseline="30000" dirty="0">
                <a:solidFill>
                  <a:srgbClr val="FF0000"/>
                </a:solidFill>
              </a:rPr>
              <a:t>24</a:t>
            </a:r>
            <a:r>
              <a:rPr lang="en-US" altLang="zh-CN" dirty="0">
                <a:solidFill>
                  <a:srgbClr val="FF0000"/>
                </a:solidFill>
              </a:rPr>
              <a:t>Mg in P10_780 torr  </a:t>
            </a:r>
            <a:r>
              <a:rPr lang="en-US" altLang="zh-CN" i="1" dirty="0">
                <a:solidFill>
                  <a:srgbClr val="FF0000"/>
                </a:solidFill>
              </a:rPr>
              <a:t>τ</a:t>
            </a:r>
            <a:r>
              <a:rPr lang="en-US" altLang="zh-CN" dirty="0">
                <a:solidFill>
                  <a:srgbClr val="FF0000"/>
                </a:solidFill>
              </a:rPr>
              <a:t> = 1 ps Geant</a:t>
            </a:r>
          </a:p>
          <a:p>
            <a:r>
              <a:rPr lang="en-US" baseline="30000" dirty="0">
                <a:solidFill>
                  <a:srgbClr val="0000FF"/>
                </a:solidFill>
              </a:rPr>
              <a:t>24</a:t>
            </a:r>
            <a:r>
              <a:rPr lang="en-US" altLang="zh-CN" dirty="0">
                <a:solidFill>
                  <a:srgbClr val="0000FF"/>
                </a:solidFill>
              </a:rPr>
              <a:t>Mg in P10_780 torr </a:t>
            </a:r>
            <a:r>
              <a:rPr lang="en-US" altLang="zh-CN" i="1" dirty="0">
                <a:solidFill>
                  <a:srgbClr val="0000FF"/>
                </a:solidFill>
              </a:rPr>
              <a:t>τ</a:t>
            </a:r>
            <a:r>
              <a:rPr lang="en-US" altLang="zh-CN" dirty="0">
                <a:solidFill>
                  <a:srgbClr val="0000FF"/>
                </a:solidFill>
              </a:rPr>
              <a:t> = 1 ps Brent</a:t>
            </a:r>
            <a:endParaRPr lang="en-US" dirty="0"/>
          </a:p>
        </p:txBody>
      </p:sp>
      <p:sp>
        <p:nvSpPr>
          <p:cNvPr id="12" name="文本框 11"/>
          <p:cNvSpPr txBox="1"/>
          <p:nvPr/>
        </p:nvSpPr>
        <p:spPr>
          <a:xfrm>
            <a:off x="474858" y="4737618"/>
            <a:ext cx="3692934" cy="646331"/>
          </a:xfrm>
          <a:prstGeom prst="rect">
            <a:avLst/>
          </a:prstGeom>
          <a:noFill/>
        </p:spPr>
        <p:txBody>
          <a:bodyPr wrap="none" rtlCol="0">
            <a:spAutoFit/>
          </a:bodyPr>
          <a:lstStyle/>
          <a:p>
            <a:r>
              <a:rPr lang="en-US" baseline="30000" dirty="0">
                <a:solidFill>
                  <a:srgbClr val="FF0000"/>
                </a:solidFill>
              </a:rPr>
              <a:t>24</a:t>
            </a:r>
            <a:r>
              <a:rPr lang="en-US" altLang="zh-CN" dirty="0">
                <a:solidFill>
                  <a:srgbClr val="FF0000"/>
                </a:solidFill>
              </a:rPr>
              <a:t>Mg in P10_780 torr  </a:t>
            </a:r>
            <a:r>
              <a:rPr lang="en-US" altLang="zh-CN" i="1" dirty="0">
                <a:solidFill>
                  <a:srgbClr val="FF0000"/>
                </a:solidFill>
              </a:rPr>
              <a:t>τ</a:t>
            </a:r>
            <a:r>
              <a:rPr lang="en-US" altLang="zh-CN" dirty="0">
                <a:solidFill>
                  <a:srgbClr val="FF0000"/>
                </a:solidFill>
              </a:rPr>
              <a:t> = 10 ps Geant</a:t>
            </a:r>
          </a:p>
          <a:p>
            <a:r>
              <a:rPr lang="en-US" baseline="30000" dirty="0">
                <a:solidFill>
                  <a:srgbClr val="0000FF"/>
                </a:solidFill>
              </a:rPr>
              <a:t>24</a:t>
            </a:r>
            <a:r>
              <a:rPr lang="en-US" altLang="zh-CN" dirty="0">
                <a:solidFill>
                  <a:srgbClr val="0000FF"/>
                </a:solidFill>
              </a:rPr>
              <a:t>Mg in P10_780 torr </a:t>
            </a:r>
            <a:r>
              <a:rPr lang="en-US" altLang="zh-CN" i="1" dirty="0">
                <a:solidFill>
                  <a:srgbClr val="0000FF"/>
                </a:solidFill>
              </a:rPr>
              <a:t>τ</a:t>
            </a:r>
            <a:r>
              <a:rPr lang="en-US" altLang="zh-CN" dirty="0">
                <a:solidFill>
                  <a:srgbClr val="0000FF"/>
                </a:solidFill>
              </a:rPr>
              <a:t> = 10 ps Brent</a:t>
            </a:r>
            <a:endParaRPr lang="en-US" dirty="0"/>
          </a:p>
        </p:txBody>
      </p:sp>
      <p:pic>
        <p:nvPicPr>
          <p:cNvPr id="14" name="图片 13"/>
          <p:cNvPicPr>
            <a:picLocks noChangeAspect="1"/>
          </p:cNvPicPr>
          <p:nvPr/>
        </p:nvPicPr>
        <p:blipFill>
          <a:blip r:embed="rId4"/>
          <a:stretch>
            <a:fillRect/>
          </a:stretch>
        </p:blipFill>
        <p:spPr>
          <a:xfrm>
            <a:off x="4615832" y="34430"/>
            <a:ext cx="4528168" cy="3151360"/>
          </a:xfrm>
          <a:prstGeom prst="rect">
            <a:avLst/>
          </a:prstGeom>
        </p:spPr>
      </p:pic>
      <p:sp>
        <p:nvSpPr>
          <p:cNvPr id="15" name="文本框 14"/>
          <p:cNvSpPr txBox="1"/>
          <p:nvPr/>
        </p:nvSpPr>
        <p:spPr>
          <a:xfrm>
            <a:off x="5091382" y="1436476"/>
            <a:ext cx="3692934" cy="646331"/>
          </a:xfrm>
          <a:prstGeom prst="rect">
            <a:avLst/>
          </a:prstGeom>
          <a:noFill/>
        </p:spPr>
        <p:txBody>
          <a:bodyPr wrap="none" rtlCol="0">
            <a:spAutoFit/>
          </a:bodyPr>
          <a:lstStyle/>
          <a:p>
            <a:r>
              <a:rPr lang="en-US" baseline="30000" dirty="0">
                <a:solidFill>
                  <a:srgbClr val="FF0000"/>
                </a:solidFill>
              </a:rPr>
              <a:t>24</a:t>
            </a:r>
            <a:r>
              <a:rPr lang="en-US" altLang="zh-CN" dirty="0">
                <a:solidFill>
                  <a:srgbClr val="FF0000"/>
                </a:solidFill>
              </a:rPr>
              <a:t>Mg in P10_780 </a:t>
            </a:r>
            <a:r>
              <a:rPr lang="en-US" altLang="zh-CN" dirty="0" err="1">
                <a:solidFill>
                  <a:srgbClr val="FF0000"/>
                </a:solidFill>
              </a:rPr>
              <a:t>torr</a:t>
            </a:r>
            <a:r>
              <a:rPr lang="en-US" altLang="zh-CN" dirty="0">
                <a:solidFill>
                  <a:srgbClr val="FF0000"/>
                </a:solidFill>
              </a:rPr>
              <a:t>  </a:t>
            </a:r>
            <a:r>
              <a:rPr lang="en-US" altLang="zh-CN" i="1" dirty="0">
                <a:solidFill>
                  <a:srgbClr val="FF0000"/>
                </a:solidFill>
              </a:rPr>
              <a:t>τ</a:t>
            </a:r>
            <a:r>
              <a:rPr lang="en-US" altLang="zh-CN" dirty="0">
                <a:solidFill>
                  <a:srgbClr val="FF0000"/>
                </a:solidFill>
              </a:rPr>
              <a:t> = 10 </a:t>
            </a:r>
            <a:r>
              <a:rPr lang="en-US" altLang="zh-CN" dirty="0" err="1">
                <a:solidFill>
                  <a:srgbClr val="FF0000"/>
                </a:solidFill>
              </a:rPr>
              <a:t>fs</a:t>
            </a:r>
            <a:r>
              <a:rPr lang="en-US" altLang="zh-CN" dirty="0">
                <a:solidFill>
                  <a:srgbClr val="FF0000"/>
                </a:solidFill>
              </a:rPr>
              <a:t> Geant</a:t>
            </a:r>
          </a:p>
          <a:p>
            <a:r>
              <a:rPr lang="en-US" baseline="30000" dirty="0">
                <a:solidFill>
                  <a:srgbClr val="0000FF"/>
                </a:solidFill>
              </a:rPr>
              <a:t>24</a:t>
            </a:r>
            <a:r>
              <a:rPr lang="en-US" altLang="zh-CN" dirty="0">
                <a:solidFill>
                  <a:srgbClr val="0000FF"/>
                </a:solidFill>
              </a:rPr>
              <a:t>Mg in P10_780 </a:t>
            </a:r>
            <a:r>
              <a:rPr lang="en-US" altLang="zh-CN" dirty="0" err="1">
                <a:solidFill>
                  <a:srgbClr val="0000FF"/>
                </a:solidFill>
              </a:rPr>
              <a:t>torr</a:t>
            </a:r>
            <a:r>
              <a:rPr lang="en-US" altLang="zh-CN" dirty="0">
                <a:solidFill>
                  <a:srgbClr val="0000FF"/>
                </a:solidFill>
              </a:rPr>
              <a:t> </a:t>
            </a:r>
            <a:r>
              <a:rPr lang="en-US" altLang="zh-CN" i="1" dirty="0">
                <a:solidFill>
                  <a:srgbClr val="0000FF"/>
                </a:solidFill>
              </a:rPr>
              <a:t>τ</a:t>
            </a:r>
            <a:r>
              <a:rPr lang="en-US" altLang="zh-CN" dirty="0">
                <a:solidFill>
                  <a:srgbClr val="0000FF"/>
                </a:solidFill>
              </a:rPr>
              <a:t> = 10 </a:t>
            </a:r>
            <a:r>
              <a:rPr lang="en-US" altLang="zh-CN" dirty="0" err="1">
                <a:solidFill>
                  <a:srgbClr val="0000FF"/>
                </a:solidFill>
              </a:rPr>
              <a:t>fs</a:t>
            </a:r>
            <a:r>
              <a:rPr lang="en-US" altLang="zh-CN" dirty="0">
                <a:solidFill>
                  <a:srgbClr val="0000FF"/>
                </a:solidFill>
              </a:rPr>
              <a:t> Brent</a:t>
            </a:r>
            <a:endParaRPr lang="en-US" dirty="0"/>
          </a:p>
        </p:txBody>
      </p:sp>
      <p:sp>
        <p:nvSpPr>
          <p:cNvPr id="16" name="文本框 15"/>
          <p:cNvSpPr txBox="1"/>
          <p:nvPr/>
        </p:nvSpPr>
        <p:spPr>
          <a:xfrm>
            <a:off x="4629587" y="3484853"/>
            <a:ext cx="4514413" cy="3139321"/>
          </a:xfrm>
          <a:prstGeom prst="rect">
            <a:avLst/>
          </a:prstGeom>
          <a:noFill/>
        </p:spPr>
        <p:txBody>
          <a:bodyPr wrap="square" rtlCol="0">
            <a:spAutoFit/>
          </a:bodyPr>
          <a:lstStyle/>
          <a:p>
            <a:r>
              <a:rPr lang="en-US" dirty="0"/>
              <a:t>In </a:t>
            </a:r>
            <a:r>
              <a:rPr lang="en-US" altLang="zh-CN" dirty="0"/>
              <a:t>gas, the Doppler broadened peak shape looks like a rectangle, even for a long lifetime. So, the Doppler broadening analysis for 24Mg γ-ray peaks (τ 3.6~890 </a:t>
            </a:r>
            <a:r>
              <a:rPr lang="en-US" altLang="zh-CN" dirty="0" err="1"/>
              <a:t>fs</a:t>
            </a:r>
            <a:r>
              <a:rPr lang="en-US" altLang="zh-CN" dirty="0"/>
              <a:t>) is easy. The components are basically several rectangles. The recoils see gas as almost vacuum, so the slowing down before decay is almost negligible.</a:t>
            </a:r>
          </a:p>
          <a:p>
            <a:r>
              <a:rPr lang="en-US" altLang="zh-CN" dirty="0"/>
              <a:t>As different lifetimes </a:t>
            </a:r>
            <a:r>
              <a:rPr lang="en-US" dirty="0"/>
              <a:t>yield almost exactly the same peak shape, the simulation is insensitive to lifetime in this case.</a:t>
            </a:r>
            <a:endParaRPr lang="en-US" altLang="zh-CN" dirty="0"/>
          </a:p>
        </p:txBody>
      </p:sp>
    </p:spTree>
    <p:extLst>
      <p:ext uri="{BB962C8B-B14F-4D97-AF65-F5344CB8AC3E}">
        <p14:creationId xmlns:p14="http://schemas.microsoft.com/office/powerpoint/2010/main" val="416078605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6554"/>
          <a:stretch/>
        </p:blipFill>
        <p:spPr>
          <a:xfrm>
            <a:off x="4657236" y="3332988"/>
            <a:ext cx="4486764" cy="3296788"/>
          </a:xfrm>
          <a:prstGeom prst="rect">
            <a:avLst/>
          </a:prstGeom>
        </p:spPr>
      </p:pic>
      <p:pic>
        <p:nvPicPr>
          <p:cNvPr id="3" name="图片 2"/>
          <p:cNvPicPr>
            <a:picLocks noChangeAspect="1"/>
          </p:cNvPicPr>
          <p:nvPr/>
        </p:nvPicPr>
        <p:blipFill rotWithShape="1">
          <a:blip r:embed="rId3"/>
          <a:srcRect l="-291" t="7035" r="291" b="-7035"/>
          <a:stretch/>
        </p:blipFill>
        <p:spPr>
          <a:xfrm>
            <a:off x="4636534" y="12547"/>
            <a:ext cx="4486764" cy="3528000"/>
          </a:xfrm>
          <a:prstGeom prst="rect">
            <a:avLst/>
          </a:prstGeom>
        </p:spPr>
      </p:pic>
      <p:sp>
        <p:nvSpPr>
          <p:cNvPr id="4" name="文本框 3"/>
          <p:cNvSpPr txBox="1"/>
          <p:nvPr/>
        </p:nvSpPr>
        <p:spPr>
          <a:xfrm>
            <a:off x="5248136" y="1453382"/>
            <a:ext cx="3577069" cy="646331"/>
          </a:xfrm>
          <a:prstGeom prst="rect">
            <a:avLst/>
          </a:prstGeom>
          <a:noFill/>
        </p:spPr>
        <p:txBody>
          <a:bodyPr wrap="none" rtlCol="0">
            <a:spAutoFit/>
          </a:bodyPr>
          <a:lstStyle/>
          <a:p>
            <a:r>
              <a:rPr lang="en-US" baseline="30000" dirty="0">
                <a:solidFill>
                  <a:srgbClr val="FF0000"/>
                </a:solidFill>
              </a:rPr>
              <a:t>24</a:t>
            </a:r>
            <a:r>
              <a:rPr lang="en-US" altLang="zh-CN" dirty="0">
                <a:solidFill>
                  <a:srgbClr val="FF0000"/>
                </a:solidFill>
              </a:rPr>
              <a:t>Mg in P10_780 </a:t>
            </a:r>
            <a:r>
              <a:rPr lang="en-US" altLang="zh-CN" dirty="0" err="1">
                <a:solidFill>
                  <a:srgbClr val="FF0000"/>
                </a:solidFill>
              </a:rPr>
              <a:t>torr</a:t>
            </a:r>
            <a:r>
              <a:rPr lang="en-US" altLang="zh-CN" dirty="0">
                <a:solidFill>
                  <a:srgbClr val="FF0000"/>
                </a:solidFill>
              </a:rPr>
              <a:t>  </a:t>
            </a:r>
            <a:r>
              <a:rPr lang="en-US" altLang="zh-CN" i="1" dirty="0">
                <a:solidFill>
                  <a:srgbClr val="FF0000"/>
                </a:solidFill>
              </a:rPr>
              <a:t>τ</a:t>
            </a:r>
            <a:r>
              <a:rPr lang="en-US" altLang="zh-CN" dirty="0">
                <a:solidFill>
                  <a:srgbClr val="FF0000"/>
                </a:solidFill>
              </a:rPr>
              <a:t> = 1 ns Geant</a:t>
            </a:r>
          </a:p>
          <a:p>
            <a:r>
              <a:rPr lang="en-US" baseline="30000" dirty="0">
                <a:solidFill>
                  <a:srgbClr val="0000FF"/>
                </a:solidFill>
              </a:rPr>
              <a:t>24</a:t>
            </a:r>
            <a:r>
              <a:rPr lang="en-US" altLang="zh-CN" dirty="0">
                <a:solidFill>
                  <a:srgbClr val="0000FF"/>
                </a:solidFill>
              </a:rPr>
              <a:t>Mg in P10_780 </a:t>
            </a:r>
            <a:r>
              <a:rPr lang="en-US" altLang="zh-CN" dirty="0" err="1">
                <a:solidFill>
                  <a:srgbClr val="0000FF"/>
                </a:solidFill>
              </a:rPr>
              <a:t>torr</a:t>
            </a:r>
            <a:r>
              <a:rPr lang="en-US" altLang="zh-CN" dirty="0">
                <a:solidFill>
                  <a:srgbClr val="0000FF"/>
                </a:solidFill>
              </a:rPr>
              <a:t> </a:t>
            </a:r>
            <a:r>
              <a:rPr lang="en-US" altLang="zh-CN" i="1" dirty="0">
                <a:solidFill>
                  <a:srgbClr val="0000FF"/>
                </a:solidFill>
              </a:rPr>
              <a:t>τ</a:t>
            </a:r>
            <a:r>
              <a:rPr lang="en-US" altLang="zh-CN" dirty="0">
                <a:solidFill>
                  <a:srgbClr val="0000FF"/>
                </a:solidFill>
              </a:rPr>
              <a:t> = 1 ns Brent</a:t>
            </a:r>
            <a:endParaRPr lang="en-US" dirty="0"/>
          </a:p>
        </p:txBody>
      </p:sp>
      <p:sp>
        <p:nvSpPr>
          <p:cNvPr id="5" name="文本框 4"/>
          <p:cNvSpPr txBox="1"/>
          <p:nvPr/>
        </p:nvSpPr>
        <p:spPr>
          <a:xfrm>
            <a:off x="5248136" y="4357770"/>
            <a:ext cx="3577069" cy="646331"/>
          </a:xfrm>
          <a:prstGeom prst="rect">
            <a:avLst/>
          </a:prstGeom>
          <a:noFill/>
        </p:spPr>
        <p:txBody>
          <a:bodyPr wrap="none" rtlCol="0">
            <a:spAutoFit/>
          </a:bodyPr>
          <a:lstStyle/>
          <a:p>
            <a:r>
              <a:rPr lang="en-US" baseline="30000" dirty="0">
                <a:solidFill>
                  <a:srgbClr val="FF0000"/>
                </a:solidFill>
              </a:rPr>
              <a:t>24</a:t>
            </a:r>
            <a:r>
              <a:rPr lang="en-US" altLang="zh-CN" dirty="0">
                <a:solidFill>
                  <a:srgbClr val="FF0000"/>
                </a:solidFill>
              </a:rPr>
              <a:t>Mg in P10_780 </a:t>
            </a:r>
            <a:r>
              <a:rPr lang="en-US" altLang="zh-CN" dirty="0" err="1">
                <a:solidFill>
                  <a:srgbClr val="FF0000"/>
                </a:solidFill>
              </a:rPr>
              <a:t>torr</a:t>
            </a:r>
            <a:r>
              <a:rPr lang="en-US" altLang="zh-CN" dirty="0">
                <a:solidFill>
                  <a:srgbClr val="FF0000"/>
                </a:solidFill>
              </a:rPr>
              <a:t>  </a:t>
            </a:r>
            <a:r>
              <a:rPr lang="en-US" altLang="zh-CN" i="1" dirty="0">
                <a:solidFill>
                  <a:srgbClr val="FF0000"/>
                </a:solidFill>
              </a:rPr>
              <a:t>τ</a:t>
            </a:r>
            <a:r>
              <a:rPr lang="en-US" altLang="zh-CN" dirty="0">
                <a:solidFill>
                  <a:srgbClr val="FF0000"/>
                </a:solidFill>
              </a:rPr>
              <a:t> = 1 ns Geant</a:t>
            </a:r>
          </a:p>
          <a:p>
            <a:r>
              <a:rPr lang="en-US" baseline="30000" dirty="0">
                <a:solidFill>
                  <a:srgbClr val="0000FF"/>
                </a:solidFill>
              </a:rPr>
              <a:t>24</a:t>
            </a:r>
            <a:r>
              <a:rPr lang="en-US" altLang="zh-CN" dirty="0">
                <a:solidFill>
                  <a:srgbClr val="0000FF"/>
                </a:solidFill>
              </a:rPr>
              <a:t>Mg in P10_780 </a:t>
            </a:r>
            <a:r>
              <a:rPr lang="en-US" altLang="zh-CN" dirty="0" err="1">
                <a:solidFill>
                  <a:srgbClr val="0000FF"/>
                </a:solidFill>
              </a:rPr>
              <a:t>torr</a:t>
            </a:r>
            <a:r>
              <a:rPr lang="en-US" altLang="zh-CN" dirty="0">
                <a:solidFill>
                  <a:srgbClr val="0000FF"/>
                </a:solidFill>
              </a:rPr>
              <a:t> </a:t>
            </a:r>
            <a:r>
              <a:rPr lang="en-US" altLang="zh-CN" i="1" dirty="0">
                <a:solidFill>
                  <a:srgbClr val="0000FF"/>
                </a:solidFill>
              </a:rPr>
              <a:t>τ</a:t>
            </a:r>
            <a:r>
              <a:rPr lang="en-US" altLang="zh-CN" dirty="0">
                <a:solidFill>
                  <a:srgbClr val="0000FF"/>
                </a:solidFill>
              </a:rPr>
              <a:t> = 1 ns Brent</a:t>
            </a:r>
            <a:endParaRPr lang="en-US" dirty="0"/>
          </a:p>
        </p:txBody>
      </p:sp>
      <p:sp>
        <p:nvSpPr>
          <p:cNvPr id="6" name="文本框 5"/>
          <p:cNvSpPr txBox="1"/>
          <p:nvPr/>
        </p:nvSpPr>
        <p:spPr>
          <a:xfrm>
            <a:off x="0" y="0"/>
            <a:ext cx="4514413" cy="2585323"/>
          </a:xfrm>
          <a:prstGeom prst="rect">
            <a:avLst/>
          </a:prstGeom>
          <a:noFill/>
        </p:spPr>
        <p:txBody>
          <a:bodyPr wrap="square" rtlCol="0">
            <a:spAutoFit/>
          </a:bodyPr>
          <a:lstStyle/>
          <a:p>
            <a:r>
              <a:rPr lang="en-US" dirty="0"/>
              <a:t>The </a:t>
            </a:r>
            <a:r>
              <a:rPr lang="en-US" dirty="0" err="1"/>
              <a:t>ungated</a:t>
            </a:r>
            <a:r>
              <a:rPr lang="en-US" dirty="0"/>
              <a:t> </a:t>
            </a:r>
            <a:r>
              <a:rPr lang="en-US" altLang="zh-CN" dirty="0"/>
              <a:t>γ-ray spectrum has three contributions from: the 25Si implanted into the collimator, the 25Si drifted to the gating grid, and the 25Si stopped in gas.</a:t>
            </a:r>
          </a:p>
          <a:p>
            <a:r>
              <a:rPr lang="en-US" altLang="zh-CN" dirty="0"/>
              <a:t>The β-gated γ-ray spectrum doesn't have the collimator contribution.</a:t>
            </a:r>
          </a:p>
          <a:p>
            <a:r>
              <a:rPr lang="en-US" altLang="zh-CN" dirty="0"/>
              <a:t>The p-gated γ-ray spectrum is simple, single-energy proton, single-energy recoil, single rectangle in the broadened γ-ray peak.</a:t>
            </a:r>
          </a:p>
        </p:txBody>
      </p:sp>
    </p:spTree>
    <p:extLst>
      <p:ext uri="{BB962C8B-B14F-4D97-AF65-F5344CB8AC3E}">
        <p14:creationId xmlns:p14="http://schemas.microsoft.com/office/powerpoint/2010/main" val="390643644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145924" cy="3435531"/>
          </a:xfrm>
          <a:prstGeom prst="rect">
            <a:avLst/>
          </a:prstGeom>
        </p:spPr>
      </p:pic>
      <p:pic>
        <p:nvPicPr>
          <p:cNvPr id="3" name="图片 2"/>
          <p:cNvPicPr>
            <a:picLocks noChangeAspect="1"/>
          </p:cNvPicPr>
          <p:nvPr/>
        </p:nvPicPr>
        <p:blipFill>
          <a:blip r:embed="rId3"/>
          <a:stretch>
            <a:fillRect/>
          </a:stretch>
        </p:blipFill>
        <p:spPr>
          <a:xfrm>
            <a:off x="3724275" y="0"/>
            <a:ext cx="5419725" cy="1266825"/>
          </a:xfrm>
          <a:prstGeom prst="rect">
            <a:avLst/>
          </a:prstGeom>
        </p:spPr>
      </p:pic>
    </p:spTree>
    <p:extLst>
      <p:ext uri="{BB962C8B-B14F-4D97-AF65-F5344CB8AC3E}">
        <p14:creationId xmlns:p14="http://schemas.microsoft.com/office/powerpoint/2010/main" val="387198369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652022" y="0"/>
            <a:ext cx="5491978" cy="4039737"/>
          </a:xfrm>
          <a:prstGeom prst="rect">
            <a:avLst/>
          </a:prstGeom>
        </p:spPr>
      </p:pic>
      <p:pic>
        <p:nvPicPr>
          <p:cNvPr id="3" name="图片 2"/>
          <p:cNvPicPr>
            <a:picLocks noChangeAspect="1"/>
          </p:cNvPicPr>
          <p:nvPr/>
        </p:nvPicPr>
        <p:blipFill>
          <a:blip r:embed="rId3"/>
          <a:stretch>
            <a:fillRect/>
          </a:stretch>
        </p:blipFill>
        <p:spPr>
          <a:xfrm>
            <a:off x="32522" y="4825834"/>
            <a:ext cx="9016228" cy="1189910"/>
          </a:xfrm>
          <a:prstGeom prst="rect">
            <a:avLst/>
          </a:prstGeom>
        </p:spPr>
      </p:pic>
      <p:pic>
        <p:nvPicPr>
          <p:cNvPr id="4" name="图片 3"/>
          <p:cNvPicPr>
            <a:picLocks noChangeAspect="1"/>
          </p:cNvPicPr>
          <p:nvPr/>
        </p:nvPicPr>
        <p:blipFill>
          <a:blip r:embed="rId4"/>
          <a:stretch>
            <a:fillRect/>
          </a:stretch>
        </p:blipFill>
        <p:spPr>
          <a:xfrm>
            <a:off x="1" y="0"/>
            <a:ext cx="3181350" cy="4218557"/>
          </a:xfrm>
          <a:prstGeom prst="rect">
            <a:avLst/>
          </a:prstGeom>
        </p:spPr>
      </p:pic>
    </p:spTree>
    <p:extLst>
      <p:ext uri="{BB962C8B-B14F-4D97-AF65-F5344CB8AC3E}">
        <p14:creationId xmlns:p14="http://schemas.microsoft.com/office/powerpoint/2010/main" val="81719084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819150" y="3962400"/>
            <a:ext cx="8324850" cy="2895600"/>
          </a:xfrm>
          <a:prstGeom prst="rect">
            <a:avLst/>
          </a:prstGeom>
        </p:spPr>
      </p:pic>
      <p:pic>
        <p:nvPicPr>
          <p:cNvPr id="2" name="图片 1"/>
          <p:cNvPicPr>
            <a:picLocks noChangeAspect="1"/>
          </p:cNvPicPr>
          <p:nvPr/>
        </p:nvPicPr>
        <p:blipFill>
          <a:blip r:embed="rId3"/>
          <a:stretch>
            <a:fillRect/>
          </a:stretch>
        </p:blipFill>
        <p:spPr>
          <a:xfrm>
            <a:off x="0" y="1"/>
            <a:ext cx="7920000" cy="6523011"/>
          </a:xfrm>
          <a:prstGeom prst="rect">
            <a:avLst/>
          </a:prstGeom>
        </p:spPr>
      </p:pic>
      <p:sp>
        <p:nvSpPr>
          <p:cNvPr id="3" name="文本框 2"/>
          <p:cNvSpPr txBox="1"/>
          <p:nvPr/>
        </p:nvSpPr>
        <p:spPr>
          <a:xfrm>
            <a:off x="2391895" y="109182"/>
            <a:ext cx="6663427" cy="400110"/>
          </a:xfrm>
          <a:prstGeom prst="rect">
            <a:avLst/>
          </a:prstGeom>
          <a:noFill/>
        </p:spPr>
        <p:txBody>
          <a:bodyPr wrap="none" rtlCol="0">
            <a:spAutoFit/>
          </a:bodyPr>
          <a:lstStyle/>
          <a:p>
            <a:r>
              <a:rPr lang="en-US" altLang="zh-CN" sz="2000"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No </a:t>
            </a:r>
            <a:r>
              <a:rPr lang="en-US" altLang="zh-CN" sz="2000" baseline="30000"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9</a:t>
            </a:r>
            <a:r>
              <a:rPr lang="en-US" altLang="zh-CN" sz="2000"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Be excited states were found to be populated in </a:t>
            </a:r>
            <a:r>
              <a:rPr lang="en-US" altLang="zh-CN" sz="2000" baseline="30000"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11</a:t>
            </a:r>
            <a:r>
              <a:rPr lang="en-US" altLang="zh-CN" sz="2000"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Li decay.</a:t>
            </a:r>
            <a:endParaRPr lang="en-US" sz="2000" dirty="0">
              <a:solidFill>
                <a:srgbClr val="002060"/>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4" name="图片 3"/>
          <p:cNvPicPr>
            <a:picLocks noChangeAspect="1"/>
          </p:cNvPicPr>
          <p:nvPr/>
        </p:nvPicPr>
        <p:blipFill>
          <a:blip r:embed="rId4"/>
          <a:stretch>
            <a:fillRect/>
          </a:stretch>
        </p:blipFill>
        <p:spPr>
          <a:xfrm>
            <a:off x="6877050" y="4306297"/>
            <a:ext cx="2266950" cy="1657350"/>
          </a:xfrm>
          <a:prstGeom prst="rect">
            <a:avLst/>
          </a:prstGeom>
        </p:spPr>
      </p:pic>
    </p:spTree>
    <p:extLst>
      <p:ext uri="{BB962C8B-B14F-4D97-AF65-F5344CB8AC3E}">
        <p14:creationId xmlns:p14="http://schemas.microsoft.com/office/powerpoint/2010/main" val="344393806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416320"/>
          </a:xfrm>
          <a:prstGeom prst="rect">
            <a:avLst/>
          </a:prstGeom>
        </p:spPr>
        <p:txBody>
          <a:bodyPr wrap="square">
            <a:spAutoFit/>
          </a:bodyPr>
          <a:lstStyle/>
          <a:p>
            <a:r>
              <a:rPr lang="en-US" dirty="0">
                <a:solidFill>
                  <a:srgbClr val="000000"/>
                </a:solidFill>
                <a:latin typeface="Times New Roman" panose="02020603050405020304" pitchFamily="18" charset="0"/>
                <a:cs typeface="Times New Roman" panose="02020603050405020304" pitchFamily="18" charset="0"/>
              </a:rPr>
              <a:t>In the case of </a:t>
            </a:r>
            <a:r>
              <a:rPr lang="en-US" dirty="0">
                <a:solidFill>
                  <a:srgbClr val="FF0000"/>
                </a:solidFill>
                <a:latin typeface="Times New Roman" panose="02020603050405020304" pitchFamily="18" charset="0"/>
                <a:cs typeface="Times New Roman" panose="02020603050405020304" pitchFamily="18" charset="0"/>
              </a:rPr>
              <a:t>dineutron</a:t>
            </a:r>
            <a:r>
              <a:rPr lang="en-US" dirty="0">
                <a:solidFill>
                  <a:srgbClr val="000000"/>
                </a:solidFill>
                <a:latin typeface="Times New Roman" panose="02020603050405020304" pitchFamily="18" charset="0"/>
                <a:cs typeface="Times New Roman" panose="02020603050405020304" pitchFamily="18" charset="0"/>
              </a:rPr>
              <a:t> decay, it is through a sequential process: </a:t>
            </a:r>
            <a:r>
              <a:rPr lang="en-US" baseline="30000" dirty="0">
                <a:solidFill>
                  <a:srgbClr val="000000"/>
                </a:solidFill>
                <a:latin typeface="Times New Roman" panose="02020603050405020304" pitchFamily="18" charset="0"/>
                <a:cs typeface="Times New Roman" panose="02020603050405020304" pitchFamily="18" charset="0"/>
              </a:rPr>
              <a:t>14</a:t>
            </a:r>
            <a:r>
              <a:rPr lang="en-US" dirty="0">
                <a:solidFill>
                  <a:srgbClr val="000000"/>
                </a:solidFill>
                <a:latin typeface="Times New Roman" panose="02020603050405020304" pitchFamily="18" charset="0"/>
                <a:cs typeface="Times New Roman" panose="02020603050405020304" pitchFamily="18" charset="0"/>
              </a:rPr>
              <a:t>Be + </a:t>
            </a:r>
            <a:r>
              <a:rPr lang="en-US" baseline="30000" dirty="0">
                <a:solidFill>
                  <a:srgbClr val="000000"/>
                </a:solidFill>
                <a:latin typeface="Times New Roman" panose="02020603050405020304" pitchFamily="18" charset="0"/>
                <a:cs typeface="Times New Roman" panose="02020603050405020304" pitchFamily="18" charset="0"/>
              </a:rPr>
              <a:t>2</a:t>
            </a:r>
            <a:r>
              <a:rPr lang="en-US" i="1" dirty="0">
                <a:solidFill>
                  <a:srgbClr val="000000"/>
                </a:solidFill>
                <a:latin typeface="Times New Roman" panose="02020603050405020304" pitchFamily="18" charset="0"/>
                <a:cs typeface="Times New Roman" panose="02020603050405020304" pitchFamily="18" charset="0"/>
              </a:rPr>
              <a:t>n</a:t>
            </a:r>
            <a:r>
              <a:rPr lang="en-US" dirty="0">
                <a:solidFill>
                  <a:srgbClr val="000000"/>
                </a:solidFill>
                <a:latin typeface="Times New Roman" panose="02020603050405020304" pitchFamily="18" charset="0"/>
                <a:cs typeface="Times New Roman" panose="02020603050405020304" pitchFamily="18" charset="0"/>
              </a:rPr>
              <a:t> breakup followed by </a:t>
            </a:r>
            <a:r>
              <a:rPr lang="en-US" baseline="30000" dirty="0">
                <a:solidFill>
                  <a:srgbClr val="000000"/>
                </a:solidFill>
                <a:latin typeface="Times New Roman" panose="02020603050405020304" pitchFamily="18" charset="0"/>
                <a:cs typeface="Times New Roman" panose="02020603050405020304" pitchFamily="18" charset="0"/>
              </a:rPr>
              <a:t>2</a:t>
            </a:r>
            <a:r>
              <a:rPr lang="en-US" i="1" dirty="0">
                <a:solidFill>
                  <a:srgbClr val="000000"/>
                </a:solidFill>
                <a:latin typeface="Times New Roman" panose="02020603050405020304" pitchFamily="18" charset="0"/>
                <a:cs typeface="Times New Roman" panose="02020603050405020304" pitchFamily="18" charset="0"/>
              </a:rPr>
              <a:t>n</a:t>
            </a:r>
            <a:r>
              <a:rPr lang="en-US" dirty="0">
                <a:solidFill>
                  <a:srgbClr val="000000"/>
                </a:solidFill>
                <a:latin typeface="Times New Roman" panose="02020603050405020304" pitchFamily="18" charset="0"/>
                <a:cs typeface="Times New Roman" panose="02020603050405020304" pitchFamily="18" charset="0"/>
              </a:rPr>
              <a:t> </a:t>
            </a:r>
            <a:r>
              <a:rPr lang="zh-CN" altLang="en-US" dirty="0">
                <a:solidFill>
                  <a:srgbClr val="000000"/>
                </a:solidFill>
                <a:latin typeface="Times New Roman" panose="02020603050405020304" pitchFamily="18" charset="0"/>
                <a:cs typeface="Times New Roman" panose="02020603050405020304" pitchFamily="18" charset="0"/>
              </a:rPr>
              <a:t>→</a:t>
            </a:r>
            <a:r>
              <a:rPr lang="en-US" dirty="0">
                <a:solidFill>
                  <a:srgbClr val="000000"/>
                </a:solidFill>
                <a:latin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cs typeface="Times New Roman" panose="02020603050405020304" pitchFamily="18" charset="0"/>
              </a:rPr>
              <a:t>n</a:t>
            </a:r>
            <a:r>
              <a:rPr lang="en-US" dirty="0">
                <a:solidFill>
                  <a:srgbClr val="000000"/>
                </a:solidFill>
                <a:latin typeface="Times New Roman" panose="02020603050405020304" pitchFamily="18" charset="0"/>
                <a:cs typeface="Times New Roman" panose="02020603050405020304" pitchFamily="18" charset="0"/>
              </a:rPr>
              <a:t> + </a:t>
            </a:r>
            <a:r>
              <a:rPr lang="en-US" i="1" dirty="0">
                <a:solidFill>
                  <a:srgbClr val="000000"/>
                </a:solidFill>
                <a:latin typeface="Times New Roman" panose="02020603050405020304" pitchFamily="18" charset="0"/>
                <a:cs typeface="Times New Roman" panose="02020603050405020304" pitchFamily="18" charset="0"/>
              </a:rPr>
              <a:t>n</a:t>
            </a:r>
            <a:r>
              <a:rPr lang="en-US" dirty="0">
                <a:solidFill>
                  <a:srgbClr val="000000"/>
                </a:solidFill>
                <a:latin typeface="Times New Roman" panose="02020603050405020304" pitchFamily="18" charset="0"/>
                <a:cs typeface="Times New Roman" panose="02020603050405020304" pitchFamily="18" charset="0"/>
              </a:rPr>
              <a:t>, i.e., two neutrons are emitted together and the dineutron breaks up immediately after its emission.</a:t>
            </a:r>
          </a:p>
          <a:p>
            <a:r>
              <a:rPr lang="en-US" dirty="0">
                <a:solidFill>
                  <a:srgbClr val="000000"/>
                </a:solidFill>
                <a:latin typeface="Times New Roman" panose="02020603050405020304" pitchFamily="18" charset="0"/>
                <a:cs typeface="Times New Roman" panose="02020603050405020304" pitchFamily="18" charset="0"/>
              </a:rPr>
              <a:t>Direct </a:t>
            </a:r>
            <a:r>
              <a:rPr lang="en-US" dirty="0">
                <a:solidFill>
                  <a:srgbClr val="FF0000"/>
                </a:solidFill>
                <a:latin typeface="Times New Roman" panose="02020603050405020304" pitchFamily="18" charset="0"/>
                <a:cs typeface="Times New Roman" panose="02020603050405020304" pitchFamily="18" charset="0"/>
              </a:rPr>
              <a:t>three-body</a:t>
            </a:r>
            <a:r>
              <a:rPr lang="en-US" dirty="0">
                <a:solidFill>
                  <a:srgbClr val="000000"/>
                </a:solidFill>
                <a:latin typeface="Times New Roman" panose="02020603050405020304" pitchFamily="18" charset="0"/>
                <a:cs typeface="Times New Roman" panose="02020603050405020304" pitchFamily="18" charset="0"/>
              </a:rPr>
              <a:t> decay mode, whereby the well-known </a:t>
            </a:r>
            <a:r>
              <a:rPr lang="en-US" i="1" dirty="0">
                <a:solidFill>
                  <a:srgbClr val="000000"/>
                </a:solidFill>
                <a:latin typeface="Times New Roman" panose="02020603050405020304" pitchFamily="18" charset="0"/>
                <a:cs typeface="Times New Roman" panose="02020603050405020304" pitchFamily="18" charset="0"/>
              </a:rPr>
              <a:t>n</a:t>
            </a:r>
            <a:r>
              <a:rPr lang="en-US" dirty="0">
                <a:solidFill>
                  <a:srgbClr val="000000"/>
                </a:solidFill>
                <a:latin typeface="Times New Roman" panose="02020603050405020304" pitchFamily="18" charset="0"/>
                <a:cs typeface="Times New Roman" panose="02020603050405020304" pitchFamily="18" charset="0"/>
              </a:rPr>
              <a:t>-</a:t>
            </a:r>
            <a:r>
              <a:rPr lang="en-US" i="1" dirty="0">
                <a:solidFill>
                  <a:srgbClr val="000000"/>
                </a:solidFill>
                <a:latin typeface="Times New Roman" panose="02020603050405020304" pitchFamily="18" charset="0"/>
                <a:cs typeface="Times New Roman" panose="02020603050405020304" pitchFamily="18" charset="0"/>
              </a:rPr>
              <a:t>n</a:t>
            </a:r>
            <a:r>
              <a:rPr lang="en-US" dirty="0">
                <a:solidFill>
                  <a:srgbClr val="000000"/>
                </a:solidFill>
                <a:latin typeface="Times New Roman" panose="02020603050405020304" pitchFamily="18" charset="0"/>
                <a:cs typeface="Times New Roman" panose="02020603050405020304" pitchFamily="18" charset="0"/>
              </a:rPr>
              <a:t> interaction was neglected.</a:t>
            </a:r>
          </a:p>
          <a:p>
            <a:br>
              <a:rPr lang="en-US" dirty="0">
                <a:solidFill>
                  <a:srgbClr val="000000"/>
                </a:solidFill>
                <a:latin typeface="Times New Roman" panose="02020603050405020304" pitchFamily="18" charset="0"/>
                <a:cs typeface="Times New Roman" panose="02020603050405020304" pitchFamily="18" charset="0"/>
              </a:rPr>
            </a:br>
            <a:r>
              <a:rPr lang="en-US" dirty="0">
                <a:solidFill>
                  <a:srgbClr val="000000"/>
                </a:solidFill>
                <a:latin typeface="Times New Roman" panose="02020603050405020304" pitchFamily="18" charset="0"/>
                <a:cs typeface="Times New Roman" panose="02020603050405020304" pitchFamily="18" charset="0"/>
              </a:rPr>
              <a:t>the ground-state 2p decay of beryllium-6 and the 2n decay of unbound 2+ state of helium-6 for beryllium-6 , two valence protons are emitted as either a </a:t>
            </a:r>
            <a:r>
              <a:rPr lang="en-US" dirty="0" err="1">
                <a:solidFill>
                  <a:srgbClr val="000000"/>
                </a:solidFill>
                <a:latin typeface="Times New Roman" panose="02020603050405020304" pitchFamily="18" charset="0"/>
                <a:cs typeface="Times New Roman" panose="02020603050405020304" pitchFamily="18" charset="0"/>
              </a:rPr>
              <a:t>diproton</a:t>
            </a:r>
            <a:r>
              <a:rPr lang="en-US" dirty="0">
                <a:solidFill>
                  <a:srgbClr val="000000"/>
                </a:solidFill>
                <a:latin typeface="Times New Roman" panose="02020603050405020304" pitchFamily="18" charset="0"/>
                <a:cs typeface="Times New Roman" panose="02020603050405020304" pitchFamily="18" charset="0"/>
              </a:rPr>
              <a:t> (small opening angles between emitted protons) or in a </a:t>
            </a:r>
            <a:r>
              <a:rPr lang="en-US" dirty="0" err="1">
                <a:solidFill>
                  <a:srgbClr val="000000"/>
                </a:solidFill>
                <a:latin typeface="Times New Roman" panose="02020603050405020304" pitchFamily="18" charset="0"/>
                <a:cs typeface="Times New Roman" panose="02020603050405020304" pitchFamily="18" charset="0"/>
              </a:rPr>
              <a:t>cigarlike</a:t>
            </a:r>
            <a:r>
              <a:rPr lang="en-US" dirty="0">
                <a:solidFill>
                  <a:srgbClr val="000000"/>
                </a:solidFill>
                <a:latin typeface="Times New Roman" panose="02020603050405020304" pitchFamily="18" charset="0"/>
                <a:cs typeface="Times New Roman" panose="02020603050405020304" pitchFamily="18" charset="0"/>
              </a:rPr>
              <a:t> configuration (protons emitted large angles); after tunneling through the barrier, they repel each other by the Coulomb force. In the case of helium-6, the angular distribution corresponds to forward angles and is more uniformly distributed. Since the long-range Coulomb repulsion is absent, the </a:t>
            </a:r>
            <a:r>
              <a:rPr lang="en-US" b="1" dirty="0">
                <a:solidFill>
                  <a:srgbClr val="000000"/>
                </a:solidFill>
                <a:latin typeface="Times New Roman" panose="02020603050405020304" pitchFamily="18" charset="0"/>
                <a:cs typeface="Times New Roman" panose="02020603050405020304" pitchFamily="18" charset="0"/>
              </a:rPr>
              <a:t>emitted neutrons maintain their correlations after leaving the nucleus</a:t>
            </a:r>
            <a:r>
              <a:rPr lang="en-US" dirty="0">
                <a:solidFill>
                  <a:srgbClr val="000000"/>
                </a:solidFill>
                <a:latin typeface="Times New Roman" panose="02020603050405020304" pitchFamily="18" charset="0"/>
                <a:cs typeface="Times New Roman" panose="02020603050405020304" pitchFamily="18" charset="0"/>
              </a:rPr>
              <a:t>.</a:t>
            </a:r>
          </a:p>
        </p:txBody>
      </p:sp>
      <p:pic>
        <p:nvPicPr>
          <p:cNvPr id="5" name="图片 4"/>
          <p:cNvPicPr>
            <a:picLocks noChangeAspect="1"/>
          </p:cNvPicPr>
          <p:nvPr/>
        </p:nvPicPr>
        <p:blipFill>
          <a:blip r:embed="rId2"/>
          <a:stretch>
            <a:fillRect/>
          </a:stretch>
        </p:blipFill>
        <p:spPr>
          <a:xfrm>
            <a:off x="4646583" y="3730776"/>
            <a:ext cx="4497417" cy="3116162"/>
          </a:xfrm>
          <a:prstGeom prst="rect">
            <a:avLst/>
          </a:prstGeom>
        </p:spPr>
      </p:pic>
      <p:sp>
        <p:nvSpPr>
          <p:cNvPr id="4" name="文本框 3"/>
          <p:cNvSpPr txBox="1"/>
          <p:nvPr/>
        </p:nvSpPr>
        <p:spPr>
          <a:xfrm>
            <a:off x="4383338" y="3361444"/>
            <a:ext cx="476066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The weakest 2266-keV </a:t>
            </a:r>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nγ</a:t>
            </a:r>
            <a:r>
              <a:rPr lang="en-US" altLang="zh-CN"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peak </a:t>
            </a:r>
            <a:r>
              <a:rPr lang="en-US" altLang="zh-CN" dirty="0">
                <a:latin typeface="Times New Roman" panose="02020603050405020304" pitchFamily="18" charset="0"/>
                <a:cs typeface="Times New Roman" panose="02020603050405020304" pitchFamily="18" charset="0"/>
              </a:rPr>
              <a:t>from </a:t>
            </a:r>
            <a:r>
              <a:rPr lang="en-US" baseline="30000" dirty="0">
                <a:latin typeface="Times New Roman" panose="02020603050405020304" pitchFamily="18" charset="0"/>
                <a:cs typeface="Times New Roman" panose="02020603050405020304" pitchFamily="18" charset="0"/>
              </a:rPr>
              <a:t>30</a:t>
            </a:r>
            <a:r>
              <a:rPr lang="en-US" dirty="0">
                <a:latin typeface="Times New Roman" panose="02020603050405020304" pitchFamily="18" charset="0"/>
                <a:cs typeface="Times New Roman" panose="02020603050405020304" pitchFamily="18" charset="0"/>
              </a:rPr>
              <a:t>Na decay</a:t>
            </a:r>
          </a:p>
        </p:txBody>
      </p:sp>
    </p:spTree>
    <p:extLst>
      <p:ext uri="{BB962C8B-B14F-4D97-AF65-F5344CB8AC3E}">
        <p14:creationId xmlns:p14="http://schemas.microsoft.com/office/powerpoint/2010/main" val="63471501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14146" y="3370221"/>
            <a:ext cx="4481654" cy="3476716"/>
          </a:xfrm>
          <a:prstGeom prst="rect">
            <a:avLst/>
          </a:prstGeom>
        </p:spPr>
      </p:pic>
      <p:pic>
        <p:nvPicPr>
          <p:cNvPr id="2" name="图片 1"/>
          <p:cNvPicPr>
            <a:picLocks noChangeAspect="1"/>
          </p:cNvPicPr>
          <p:nvPr/>
        </p:nvPicPr>
        <p:blipFill>
          <a:blip r:embed="rId4"/>
          <a:stretch>
            <a:fillRect/>
          </a:stretch>
        </p:blipFill>
        <p:spPr>
          <a:xfrm>
            <a:off x="136477" y="0"/>
            <a:ext cx="4962525" cy="3573315"/>
          </a:xfrm>
          <a:prstGeom prst="rect">
            <a:avLst/>
          </a:prstGeom>
        </p:spPr>
      </p:pic>
      <p:cxnSp>
        <p:nvCxnSpPr>
          <p:cNvPr id="4" name="直接箭头连接符 3"/>
          <p:cNvCxnSpPr/>
          <p:nvPr/>
        </p:nvCxnSpPr>
        <p:spPr>
          <a:xfrm flipH="1">
            <a:off x="2235923" y="1537943"/>
            <a:ext cx="19050" cy="12382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59417" y="1168611"/>
            <a:ext cx="652743" cy="369332"/>
          </a:xfrm>
          <a:prstGeom prst="rect">
            <a:avLst/>
          </a:prstGeom>
          <a:noFill/>
        </p:spPr>
        <p:txBody>
          <a:bodyPr wrap="none" rtlCol="0">
            <a:spAutoFit/>
          </a:bodyPr>
          <a:lstStyle/>
          <a:p>
            <a:r>
              <a:rPr lang="en-US" dirty="0"/>
              <a:t>1474</a:t>
            </a:r>
          </a:p>
        </p:txBody>
      </p:sp>
      <p:sp>
        <p:nvSpPr>
          <p:cNvPr id="8" name="文本框 7"/>
          <p:cNvSpPr txBox="1"/>
          <p:nvPr/>
        </p:nvSpPr>
        <p:spPr>
          <a:xfrm>
            <a:off x="2481262" y="3730775"/>
            <a:ext cx="1864678" cy="923330"/>
          </a:xfrm>
          <a:prstGeom prst="rect">
            <a:avLst/>
          </a:prstGeom>
          <a:noFill/>
        </p:spPr>
        <p:txBody>
          <a:bodyPr wrap="none" rtlCol="0">
            <a:spAutoFit/>
          </a:bodyPr>
          <a:lstStyle/>
          <a:p>
            <a:r>
              <a:rPr lang="en-US" dirty="0">
                <a:solidFill>
                  <a:srgbClr val="00CC99"/>
                </a:solidFill>
              </a:rPr>
              <a:t>2n 0</a:t>
            </a:r>
            <a:r>
              <a:rPr lang="en-US" altLang="zh-CN" dirty="0">
                <a:solidFill>
                  <a:srgbClr val="00CC99"/>
                </a:solidFill>
              </a:rPr>
              <a:t>°</a:t>
            </a:r>
          </a:p>
          <a:p>
            <a:r>
              <a:rPr lang="en-US" dirty="0">
                <a:solidFill>
                  <a:srgbClr val="0000FF"/>
                </a:solidFill>
              </a:rPr>
              <a:t>2n 180</a:t>
            </a:r>
            <a:r>
              <a:rPr lang="en-US" altLang="zh-CN" dirty="0">
                <a:solidFill>
                  <a:srgbClr val="0000FF"/>
                </a:solidFill>
              </a:rPr>
              <a:t>°</a:t>
            </a:r>
          </a:p>
          <a:p>
            <a:r>
              <a:rPr lang="en-US" dirty="0">
                <a:solidFill>
                  <a:srgbClr val="FF0000"/>
                </a:solidFill>
              </a:rPr>
              <a:t>2n random angles</a:t>
            </a:r>
          </a:p>
        </p:txBody>
      </p:sp>
      <p:pic>
        <p:nvPicPr>
          <p:cNvPr id="10" name="图片 9"/>
          <p:cNvPicPr>
            <a:picLocks noChangeAspect="1"/>
          </p:cNvPicPr>
          <p:nvPr/>
        </p:nvPicPr>
        <p:blipFill>
          <a:blip r:embed="rId5"/>
          <a:stretch>
            <a:fillRect/>
          </a:stretch>
        </p:blipFill>
        <p:spPr>
          <a:xfrm>
            <a:off x="5097154" y="0"/>
            <a:ext cx="4046846" cy="3419957"/>
          </a:xfrm>
          <a:prstGeom prst="rect">
            <a:avLst/>
          </a:prstGeom>
        </p:spPr>
      </p:pic>
      <p:cxnSp>
        <p:nvCxnSpPr>
          <p:cNvPr id="12" name="直接箭头连接符 11"/>
          <p:cNvCxnSpPr/>
          <p:nvPr/>
        </p:nvCxnSpPr>
        <p:spPr>
          <a:xfrm flipV="1">
            <a:off x="2481262" y="1035390"/>
            <a:ext cx="3278093" cy="17793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6"/>
          <a:stretch>
            <a:fillRect/>
          </a:stretch>
        </p:blipFill>
        <p:spPr>
          <a:xfrm>
            <a:off x="4467282" y="3730775"/>
            <a:ext cx="4655634" cy="3108667"/>
          </a:xfrm>
          <a:prstGeom prst="rect">
            <a:avLst/>
          </a:prstGeom>
        </p:spPr>
      </p:pic>
      <p:sp>
        <p:nvSpPr>
          <p:cNvPr id="3" name="椭圆 2"/>
          <p:cNvSpPr/>
          <p:nvPr/>
        </p:nvSpPr>
        <p:spPr>
          <a:xfrm>
            <a:off x="458624" y="104775"/>
            <a:ext cx="598651" cy="342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973877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129085"/>
            <a:ext cx="6022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77107" y="968138"/>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851335" y="1736820"/>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24308" y="3035631"/>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51335" y="2146252"/>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24308" y="1179536"/>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77107" y="6254513"/>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077107" y="2146252"/>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77107" y="1431877"/>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77107" y="660352"/>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602207" y="129085"/>
            <a:ext cx="474900" cy="531267"/>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2837668" y="660352"/>
            <a:ext cx="586640" cy="51918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5184869" y="1179536"/>
            <a:ext cx="666466" cy="55728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2837668" y="660352"/>
            <a:ext cx="3013667" cy="1076468"/>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6715125" y="1736820"/>
            <a:ext cx="0" cy="409432"/>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37121" y="129085"/>
            <a:ext cx="687477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334250" y="532119"/>
            <a:ext cx="1712328" cy="369332"/>
          </a:xfrm>
          <a:prstGeom prst="rect">
            <a:avLst/>
          </a:prstGeom>
          <a:noFill/>
        </p:spPr>
        <p:txBody>
          <a:bodyPr wrap="none" rtlCol="0">
            <a:spAutoFit/>
          </a:bodyPr>
          <a:lstStyle/>
          <a:p>
            <a:r>
              <a:rPr lang="en-US" i="1" dirty="0">
                <a:latin typeface="Times New Roman" panose="02020603050405020304" pitchFamily="18" charset="0"/>
                <a:ea typeface="Tahoma" panose="020B0604030504040204" pitchFamily="34" charset="0"/>
                <a:cs typeface="Times New Roman" panose="02020603050405020304" pitchFamily="18" charset="0"/>
              </a:rPr>
              <a:t>Q</a:t>
            </a:r>
            <a:r>
              <a:rPr lang="en-US" altLang="zh-CN" i="1" baseline="-25000" dirty="0">
                <a:latin typeface="Times New Roman" panose="02020603050405020304" pitchFamily="18" charset="0"/>
                <a:ea typeface="Tahoma" panose="020B0604030504040204" pitchFamily="34" charset="0"/>
                <a:cs typeface="Times New Roman" panose="02020603050405020304" pitchFamily="18" charset="0"/>
              </a:rPr>
              <a:t>β</a:t>
            </a:r>
            <a:r>
              <a:rPr lang="en-US" baseline="-25000" dirty="0">
                <a:latin typeface="Times New Roman" panose="02020603050405020304" pitchFamily="18" charset="0"/>
                <a:ea typeface="Tahoma" panose="020B0604030504040204" pitchFamily="34" charset="0"/>
                <a:cs typeface="Times New Roman" panose="02020603050405020304" pitchFamily="18" charset="0"/>
              </a:rPr>
              <a:t>2</a:t>
            </a:r>
            <a:r>
              <a:rPr lang="en-US" i="1" baseline="-25000" dirty="0">
                <a:latin typeface="Times New Roman" panose="02020603050405020304" pitchFamily="18" charset="0"/>
                <a:ea typeface="Tahoma" panose="020B0604030504040204" pitchFamily="34" charset="0"/>
                <a:cs typeface="Times New Roman" panose="02020603050405020304" pitchFamily="18" charset="0"/>
              </a:rPr>
              <a:t>n </a:t>
            </a:r>
            <a:r>
              <a:rPr lang="en-US" dirty="0">
                <a:latin typeface="Times New Roman" panose="02020603050405020304" pitchFamily="18" charset="0"/>
                <a:ea typeface="Tahoma" panose="020B0604030504040204" pitchFamily="34" charset="0"/>
                <a:cs typeface="Times New Roman" panose="02020603050405020304" pitchFamily="18" charset="0"/>
              </a:rPr>
              <a:t>= 5786 keV</a:t>
            </a:r>
            <a:endParaRPr lang="en-US" baseline="-25000" dirty="0">
              <a:latin typeface="Times New Roman" panose="02020603050405020304" pitchFamily="18" charset="0"/>
              <a:ea typeface="Tahoma" panose="020B0604030504040204" pitchFamily="34" charset="0"/>
              <a:cs typeface="Times New Roman" panose="02020603050405020304" pitchFamily="18" charset="0"/>
            </a:endParaRPr>
          </a:p>
        </p:txBody>
      </p:sp>
      <p:cxnSp>
        <p:nvCxnSpPr>
          <p:cNvPr id="36" name="直接箭头连接符 35"/>
          <p:cNvCxnSpPr/>
          <p:nvPr/>
        </p:nvCxnSpPr>
        <p:spPr>
          <a:xfrm>
            <a:off x="7334250" y="116076"/>
            <a:ext cx="0" cy="160773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7334250" y="872678"/>
            <a:ext cx="1891865" cy="369332"/>
          </a:xfrm>
          <a:prstGeom prst="rect">
            <a:avLst/>
          </a:prstGeom>
          <a:noFill/>
        </p:spPr>
        <p:txBody>
          <a:bodyPr wrap="none" rtlCol="0">
            <a:spAutoFit/>
          </a:bodyPr>
          <a:lstStyle/>
          <a:p>
            <a:r>
              <a:rPr lang="en-US" i="1" dirty="0">
                <a:latin typeface="Times New Roman" panose="02020603050405020304" pitchFamily="18" charset="0"/>
                <a:ea typeface="Tahoma" panose="020B0604030504040204" pitchFamily="34" charset="0"/>
                <a:cs typeface="Times New Roman" panose="02020603050405020304" pitchFamily="18" charset="0"/>
              </a:rPr>
              <a:t>Q</a:t>
            </a:r>
            <a:r>
              <a:rPr lang="en-US" altLang="zh-CN" i="1" baseline="-25000" dirty="0">
                <a:latin typeface="Times New Roman" panose="02020603050405020304" pitchFamily="18" charset="0"/>
                <a:ea typeface="Tahoma" panose="020B0604030504040204" pitchFamily="34" charset="0"/>
                <a:cs typeface="Times New Roman" panose="02020603050405020304" pitchFamily="18" charset="0"/>
              </a:rPr>
              <a:t>β</a:t>
            </a:r>
            <a:r>
              <a:rPr lang="en-US" baseline="-25000" dirty="0">
                <a:latin typeface="Times New Roman" panose="02020603050405020304" pitchFamily="18" charset="0"/>
                <a:ea typeface="Tahoma" panose="020B0604030504040204" pitchFamily="34" charset="0"/>
                <a:cs typeface="Times New Roman" panose="02020603050405020304" pitchFamily="18" charset="0"/>
              </a:rPr>
              <a:t>2</a:t>
            </a:r>
            <a:r>
              <a:rPr lang="en-US" i="1" baseline="-25000" dirty="0">
                <a:latin typeface="Times New Roman" panose="02020603050405020304" pitchFamily="18" charset="0"/>
                <a:ea typeface="Tahoma" panose="020B0604030504040204" pitchFamily="34" charset="0"/>
                <a:cs typeface="Times New Roman" panose="02020603050405020304" pitchFamily="18" charset="0"/>
              </a:rPr>
              <a:t>n</a:t>
            </a:r>
            <a:r>
              <a:rPr lang="en-US" dirty="0">
                <a:latin typeface="Times New Roman" panose="02020603050405020304" pitchFamily="18" charset="0"/>
                <a:ea typeface="Tahoma" panose="020B0604030504040204" pitchFamily="34" charset="0"/>
                <a:cs typeface="Times New Roman" panose="02020603050405020304" pitchFamily="18" charset="0"/>
              </a:rPr>
              <a:t>/2</a:t>
            </a:r>
            <a:r>
              <a:rPr lang="en-US" i="1" baseline="-25000" dirty="0">
                <a:latin typeface="Times New Roman" panose="02020603050405020304" pitchFamily="18" charset="0"/>
                <a:ea typeface="Tahoma" panose="020B0604030504040204" pitchFamily="34" charset="0"/>
                <a:cs typeface="Times New Roman" panose="02020603050405020304" pitchFamily="18" charset="0"/>
              </a:rPr>
              <a:t> </a:t>
            </a:r>
            <a:r>
              <a:rPr lang="en-US" dirty="0">
                <a:latin typeface="Times New Roman" panose="02020603050405020304" pitchFamily="18" charset="0"/>
                <a:ea typeface="Tahoma" panose="020B0604030504040204" pitchFamily="34" charset="0"/>
                <a:cs typeface="Times New Roman" panose="02020603050405020304" pitchFamily="18" charset="0"/>
              </a:rPr>
              <a:t>= 2938 keV</a:t>
            </a:r>
            <a:endParaRPr lang="en-US" baseline="-25000"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21" name="文本框 20"/>
          <p:cNvSpPr txBox="1"/>
          <p:nvPr/>
        </p:nvSpPr>
        <p:spPr>
          <a:xfrm>
            <a:off x="4614183" y="3134114"/>
            <a:ext cx="4432395" cy="3139321"/>
          </a:xfrm>
          <a:prstGeom prst="rect">
            <a:avLst/>
          </a:prstGeom>
          <a:noFill/>
        </p:spPr>
        <p:txBody>
          <a:bodyPr wrap="square" rtlCol="0">
            <a:spAutoFit/>
          </a:bodyPr>
          <a:lstStyle/>
          <a:p>
            <a:r>
              <a:rPr lang="en-US" altLang="zh-CN" dirty="0"/>
              <a:t>Statistics for the 1474-keV peak (maybe just a small bump in the spectrum) is far from sufficient to apply the Doppler broadening analysis and to distinguish the opening angles between 2n.</a:t>
            </a:r>
          </a:p>
          <a:p>
            <a:r>
              <a:rPr lang="en-US" altLang="zh-CN" dirty="0"/>
              <a:t>Zero information on the initial-neutron emitting states, intermediate states, and two-neutron energies. The 1474-keV γ ray may correspond to many initial states and mix different mechanisms of 2n emission, causing ambiguity in the peak shape analysis.</a:t>
            </a:r>
          </a:p>
        </p:txBody>
      </p:sp>
      <p:sp>
        <p:nvSpPr>
          <p:cNvPr id="23" name="文本框 22"/>
          <p:cNvSpPr txBox="1"/>
          <p:nvPr/>
        </p:nvSpPr>
        <p:spPr>
          <a:xfrm>
            <a:off x="760" y="210053"/>
            <a:ext cx="646331" cy="400110"/>
          </a:xfrm>
          <a:prstGeom prst="rect">
            <a:avLst/>
          </a:prstGeom>
          <a:noFill/>
        </p:spPr>
        <p:txBody>
          <a:bodyPr wrap="none" rtlCol="0">
            <a:spAutoFit/>
          </a:bodyPr>
          <a:lstStyle/>
          <a:p>
            <a:r>
              <a:rPr lang="en-US" sz="2000" baseline="30000" dirty="0"/>
              <a:t>30</a:t>
            </a:r>
            <a:r>
              <a:rPr lang="en-US" sz="2000" dirty="0"/>
              <a:t>Na</a:t>
            </a:r>
          </a:p>
        </p:txBody>
      </p:sp>
      <p:sp>
        <p:nvSpPr>
          <p:cNvPr id="24" name="文本框 23"/>
          <p:cNvSpPr txBox="1"/>
          <p:nvPr/>
        </p:nvSpPr>
        <p:spPr>
          <a:xfrm>
            <a:off x="6408449" y="2172080"/>
            <a:ext cx="697627" cy="400110"/>
          </a:xfrm>
          <a:prstGeom prst="rect">
            <a:avLst/>
          </a:prstGeom>
          <a:noFill/>
        </p:spPr>
        <p:txBody>
          <a:bodyPr wrap="none" rtlCol="0">
            <a:spAutoFit/>
          </a:bodyPr>
          <a:lstStyle/>
          <a:p>
            <a:r>
              <a:rPr lang="en-US" sz="2000" baseline="30000" dirty="0"/>
              <a:t>28</a:t>
            </a:r>
            <a:r>
              <a:rPr lang="en-US" altLang="zh-CN" sz="2000" dirty="0"/>
              <a:t>Mg</a:t>
            </a:r>
            <a:endParaRPr lang="en-US" sz="2000" dirty="0"/>
          </a:p>
        </p:txBody>
      </p:sp>
      <p:sp>
        <p:nvSpPr>
          <p:cNvPr id="25" name="文本框 24"/>
          <p:cNvSpPr txBox="1"/>
          <p:nvPr/>
        </p:nvSpPr>
        <p:spPr>
          <a:xfrm>
            <a:off x="3916556" y="3129243"/>
            <a:ext cx="697627" cy="400110"/>
          </a:xfrm>
          <a:prstGeom prst="rect">
            <a:avLst/>
          </a:prstGeom>
          <a:noFill/>
        </p:spPr>
        <p:txBody>
          <a:bodyPr wrap="none" rtlCol="0">
            <a:spAutoFit/>
          </a:bodyPr>
          <a:lstStyle/>
          <a:p>
            <a:r>
              <a:rPr lang="en-US" sz="2000" baseline="30000" dirty="0"/>
              <a:t>29</a:t>
            </a:r>
            <a:r>
              <a:rPr lang="en-US" altLang="zh-CN" sz="2000" dirty="0"/>
              <a:t>Mg</a:t>
            </a:r>
            <a:endParaRPr lang="en-US" sz="2000" dirty="0"/>
          </a:p>
        </p:txBody>
      </p:sp>
      <p:sp>
        <p:nvSpPr>
          <p:cNvPr id="26" name="文本框 25"/>
          <p:cNvSpPr txBox="1"/>
          <p:nvPr/>
        </p:nvSpPr>
        <p:spPr>
          <a:xfrm>
            <a:off x="1608573" y="6273435"/>
            <a:ext cx="697627" cy="400110"/>
          </a:xfrm>
          <a:prstGeom prst="rect">
            <a:avLst/>
          </a:prstGeom>
          <a:noFill/>
        </p:spPr>
        <p:txBody>
          <a:bodyPr wrap="none" rtlCol="0">
            <a:spAutoFit/>
          </a:bodyPr>
          <a:lstStyle/>
          <a:p>
            <a:r>
              <a:rPr lang="en-US" altLang="zh-CN" sz="2000" baseline="30000" dirty="0"/>
              <a:t>30</a:t>
            </a:r>
            <a:r>
              <a:rPr lang="en-US" altLang="zh-CN" sz="2000" dirty="0"/>
              <a:t>Mg</a:t>
            </a:r>
            <a:endParaRPr lang="en-US" sz="2000" dirty="0"/>
          </a:p>
        </p:txBody>
      </p:sp>
    </p:spTree>
    <p:extLst>
      <p:ext uri="{BB962C8B-B14F-4D97-AF65-F5344CB8AC3E}">
        <p14:creationId xmlns:p14="http://schemas.microsoft.com/office/powerpoint/2010/main" val="114514957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129085"/>
            <a:ext cx="6022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77107" y="968138"/>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851335" y="2177524"/>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10660" y="3526951"/>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51335" y="2419208"/>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77107" y="6254513"/>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77107" y="2146252"/>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077107" y="1431877"/>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77107" y="660352"/>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602207" y="129085"/>
            <a:ext cx="474900" cy="531267"/>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6210158" y="2214492"/>
            <a:ext cx="0" cy="204716"/>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60" y="210053"/>
            <a:ext cx="646331" cy="400110"/>
          </a:xfrm>
          <a:prstGeom prst="rect">
            <a:avLst/>
          </a:prstGeom>
          <a:noFill/>
        </p:spPr>
        <p:txBody>
          <a:bodyPr wrap="none" rtlCol="0">
            <a:spAutoFit/>
          </a:bodyPr>
          <a:lstStyle/>
          <a:p>
            <a:r>
              <a:rPr lang="en-US" sz="2000" baseline="30000" dirty="0"/>
              <a:t>31</a:t>
            </a:r>
            <a:r>
              <a:rPr lang="en-US" sz="2000" dirty="0"/>
              <a:t>Na</a:t>
            </a:r>
          </a:p>
        </p:txBody>
      </p:sp>
      <p:cxnSp>
        <p:nvCxnSpPr>
          <p:cNvPr id="20" name="直接连接符 19"/>
          <p:cNvCxnSpPr/>
          <p:nvPr/>
        </p:nvCxnSpPr>
        <p:spPr>
          <a:xfrm>
            <a:off x="5851335" y="1586695"/>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851335" y="1122671"/>
            <a:ext cx="1760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6499036" y="1586695"/>
            <a:ext cx="0" cy="559557"/>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6856153" y="1122671"/>
            <a:ext cx="0" cy="1296536"/>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6408449" y="2628583"/>
            <a:ext cx="697627" cy="400110"/>
          </a:xfrm>
          <a:prstGeom prst="rect">
            <a:avLst/>
          </a:prstGeom>
          <a:noFill/>
        </p:spPr>
        <p:txBody>
          <a:bodyPr wrap="none" rtlCol="0">
            <a:spAutoFit/>
          </a:bodyPr>
          <a:lstStyle/>
          <a:p>
            <a:r>
              <a:rPr lang="en-US" sz="2000" baseline="30000" dirty="0"/>
              <a:t>29</a:t>
            </a:r>
            <a:r>
              <a:rPr lang="en-US" altLang="zh-CN" sz="2000" dirty="0"/>
              <a:t>Mg</a:t>
            </a:r>
            <a:endParaRPr lang="en-US" sz="2000" dirty="0"/>
          </a:p>
        </p:txBody>
      </p:sp>
      <p:sp>
        <p:nvSpPr>
          <p:cNvPr id="28" name="文本框 27"/>
          <p:cNvSpPr txBox="1"/>
          <p:nvPr/>
        </p:nvSpPr>
        <p:spPr>
          <a:xfrm>
            <a:off x="7650327" y="1992858"/>
            <a:ext cx="418704" cy="369332"/>
          </a:xfrm>
          <a:prstGeom prst="rect">
            <a:avLst/>
          </a:prstGeom>
          <a:noFill/>
        </p:spPr>
        <p:txBody>
          <a:bodyPr wrap="none" rtlCol="0">
            <a:spAutoFit/>
          </a:bodyPr>
          <a:lstStyle/>
          <a:p>
            <a:r>
              <a:rPr lang="en-US" dirty="0"/>
              <a:t>55</a:t>
            </a:r>
          </a:p>
        </p:txBody>
      </p:sp>
      <p:sp>
        <p:nvSpPr>
          <p:cNvPr id="29" name="文本框 28"/>
          <p:cNvSpPr txBox="1"/>
          <p:nvPr/>
        </p:nvSpPr>
        <p:spPr>
          <a:xfrm>
            <a:off x="7631224" y="1431877"/>
            <a:ext cx="652743" cy="369332"/>
          </a:xfrm>
          <a:prstGeom prst="rect">
            <a:avLst/>
          </a:prstGeom>
          <a:noFill/>
        </p:spPr>
        <p:txBody>
          <a:bodyPr wrap="none" rtlCol="0">
            <a:spAutoFit/>
          </a:bodyPr>
          <a:lstStyle/>
          <a:p>
            <a:r>
              <a:rPr lang="en-US" dirty="0"/>
              <a:t>1095</a:t>
            </a:r>
          </a:p>
        </p:txBody>
      </p:sp>
      <p:sp>
        <p:nvSpPr>
          <p:cNvPr id="30" name="文本框 29"/>
          <p:cNvSpPr txBox="1"/>
          <p:nvPr/>
        </p:nvSpPr>
        <p:spPr>
          <a:xfrm>
            <a:off x="7653948" y="938005"/>
            <a:ext cx="652743" cy="369332"/>
          </a:xfrm>
          <a:prstGeom prst="rect">
            <a:avLst/>
          </a:prstGeom>
          <a:noFill/>
        </p:spPr>
        <p:txBody>
          <a:bodyPr wrap="none" rtlCol="0">
            <a:spAutoFit/>
          </a:bodyPr>
          <a:lstStyle/>
          <a:p>
            <a:r>
              <a:rPr lang="en-US" dirty="0"/>
              <a:t>1638</a:t>
            </a:r>
          </a:p>
        </p:txBody>
      </p:sp>
      <p:sp>
        <p:nvSpPr>
          <p:cNvPr id="35" name="文本框 34"/>
          <p:cNvSpPr txBox="1"/>
          <p:nvPr/>
        </p:nvSpPr>
        <p:spPr>
          <a:xfrm>
            <a:off x="6499036" y="750777"/>
            <a:ext cx="1016625" cy="369332"/>
          </a:xfrm>
          <a:prstGeom prst="rect">
            <a:avLst/>
          </a:prstGeom>
          <a:noFill/>
        </p:spPr>
        <p:txBody>
          <a:bodyPr wrap="none" rtlCol="0">
            <a:spAutoFit/>
          </a:bodyPr>
          <a:lstStyle/>
          <a:p>
            <a:r>
              <a:rPr lang="en-US" dirty="0"/>
              <a:t>0.02(1)%</a:t>
            </a:r>
          </a:p>
        </p:txBody>
      </p:sp>
      <p:sp>
        <p:nvSpPr>
          <p:cNvPr id="36" name="文本框 35"/>
          <p:cNvSpPr txBox="1"/>
          <p:nvPr/>
        </p:nvSpPr>
        <p:spPr>
          <a:xfrm>
            <a:off x="5873094" y="1177126"/>
            <a:ext cx="1016625" cy="369332"/>
          </a:xfrm>
          <a:prstGeom prst="rect">
            <a:avLst/>
          </a:prstGeom>
          <a:noFill/>
        </p:spPr>
        <p:txBody>
          <a:bodyPr wrap="none" rtlCol="0">
            <a:spAutoFit/>
          </a:bodyPr>
          <a:lstStyle/>
          <a:p>
            <a:r>
              <a:rPr lang="en-US" dirty="0"/>
              <a:t>0.03(1)%</a:t>
            </a:r>
          </a:p>
        </p:txBody>
      </p:sp>
      <p:sp>
        <p:nvSpPr>
          <p:cNvPr id="37" name="文本框 36"/>
          <p:cNvSpPr txBox="1"/>
          <p:nvPr/>
        </p:nvSpPr>
        <p:spPr>
          <a:xfrm>
            <a:off x="7704250" y="288183"/>
            <a:ext cx="1204882" cy="369332"/>
          </a:xfrm>
          <a:prstGeom prst="rect">
            <a:avLst/>
          </a:prstGeom>
          <a:noFill/>
        </p:spPr>
        <p:txBody>
          <a:bodyPr wrap="none" rtlCol="0">
            <a:spAutoFit/>
          </a:bodyPr>
          <a:lstStyle/>
          <a:p>
            <a:r>
              <a:rPr lang="en-US" altLang="zh-CN" dirty="0"/>
              <a:t>unknown</a:t>
            </a:r>
            <a:r>
              <a:rPr lang="en-US" altLang="zh-CN" i="1" dirty="0"/>
              <a:t> τ</a:t>
            </a:r>
            <a:endParaRPr lang="en-US" dirty="0"/>
          </a:p>
        </p:txBody>
      </p:sp>
      <p:sp>
        <p:nvSpPr>
          <p:cNvPr id="38" name="文本框 37"/>
          <p:cNvSpPr txBox="1"/>
          <p:nvPr/>
        </p:nvSpPr>
        <p:spPr>
          <a:xfrm>
            <a:off x="3015212" y="310359"/>
            <a:ext cx="3393237" cy="369332"/>
          </a:xfrm>
          <a:prstGeom prst="rect">
            <a:avLst/>
          </a:prstGeom>
          <a:noFill/>
        </p:spPr>
        <p:txBody>
          <a:bodyPr wrap="none" rtlCol="0">
            <a:spAutoFit/>
          </a:bodyPr>
          <a:lstStyle/>
          <a:p>
            <a:r>
              <a:rPr lang="en-US" altLang="zh-CN" dirty="0"/>
              <a:t>No n-γ coincidence measurements</a:t>
            </a:r>
            <a:endParaRPr lang="en-US" dirty="0"/>
          </a:p>
        </p:txBody>
      </p:sp>
    </p:spTree>
    <p:extLst>
      <p:ext uri="{BB962C8B-B14F-4D97-AF65-F5344CB8AC3E}">
        <p14:creationId xmlns:p14="http://schemas.microsoft.com/office/powerpoint/2010/main" val="1956564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37811" y="18288"/>
            <a:ext cx="7559121" cy="6804000"/>
          </a:xfrm>
          <a:prstGeom prst="rect">
            <a:avLst/>
          </a:prstGeom>
        </p:spPr>
      </p:pic>
    </p:spTree>
    <p:extLst>
      <p:ext uri="{BB962C8B-B14F-4D97-AF65-F5344CB8AC3E}">
        <p14:creationId xmlns:p14="http://schemas.microsoft.com/office/powerpoint/2010/main" val="174853208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5829300" cy="2893100"/>
          </a:xfrm>
          <a:prstGeom prst="rect">
            <a:avLst/>
          </a:prstGeom>
        </p:spPr>
        <p:txBody>
          <a:bodyPr wrap="square">
            <a:spAutoFit/>
          </a:bodyPr>
          <a:lstStyle/>
          <a:p>
            <a:r>
              <a:rPr lang="en-US" altLang="zh-CN" sz="1600" dirty="0">
                <a:latin typeface="Tahoma" panose="020B0604030504040204" pitchFamily="34" charset="0"/>
              </a:rPr>
              <a:t>Doppler.cpp</a:t>
            </a:r>
          </a:p>
          <a:p>
            <a:r>
              <a:rPr lang="en-US" altLang="zh-CN" sz="1600" dirty="0">
                <a:latin typeface="Tahoma" panose="020B0604030504040204" pitchFamily="34" charset="0"/>
              </a:rPr>
              <a:t>σ = p1*</a:t>
            </a:r>
            <a:r>
              <a:rPr lang="en-US" altLang="zh-CN" sz="1600" dirty="0" err="1">
                <a:latin typeface="Tahoma" panose="020B0604030504040204" pitchFamily="34" charset="0"/>
              </a:rPr>
              <a:t>Eg</a:t>
            </a:r>
            <a:r>
              <a:rPr lang="en-US" altLang="zh-CN" sz="1600" dirty="0">
                <a:latin typeface="Tahoma" panose="020B0604030504040204" pitchFamily="34" charset="0"/>
              </a:rPr>
              <a:t> + p0</a:t>
            </a:r>
          </a:p>
          <a:p>
            <a:r>
              <a:rPr lang="en-US" altLang="zh-CN" sz="1600" dirty="0">
                <a:latin typeface="Tahoma" panose="020B0604030504040204" pitchFamily="34" charset="0"/>
              </a:rPr>
              <a:t>τ = p1*</a:t>
            </a:r>
            <a:r>
              <a:rPr lang="en-US" altLang="zh-CN" sz="1600" dirty="0" err="1">
                <a:latin typeface="Tahoma" panose="020B0604030504040204" pitchFamily="34" charset="0"/>
              </a:rPr>
              <a:t>sqrt</a:t>
            </a:r>
            <a:r>
              <a:rPr lang="en-US" altLang="zh-CN" sz="1600" dirty="0">
                <a:latin typeface="Tahoma" panose="020B0604030504040204" pitchFamily="34" charset="0"/>
              </a:rPr>
              <a:t>(</a:t>
            </a:r>
            <a:r>
              <a:rPr lang="en-US" altLang="zh-CN" sz="1600" dirty="0" err="1">
                <a:latin typeface="Tahoma" panose="020B0604030504040204" pitchFamily="34" charset="0"/>
              </a:rPr>
              <a:t>Eg</a:t>
            </a:r>
            <a:r>
              <a:rPr lang="en-US" altLang="zh-CN" sz="1600" dirty="0">
                <a:latin typeface="Tahoma" panose="020B0604030504040204" pitchFamily="34" charset="0"/>
              </a:rPr>
              <a:t>) + p0</a:t>
            </a:r>
            <a:endParaRPr lang="en-US" sz="1600" dirty="0">
              <a:latin typeface="Tahoma" panose="020B0604030504040204" pitchFamily="34" charset="0"/>
            </a:endParaRPr>
          </a:p>
          <a:p>
            <a:r>
              <a:rPr lang="en-US" sz="1600" dirty="0">
                <a:latin typeface="Tahoma" panose="020B0604030504040204" pitchFamily="34" charset="0"/>
              </a:rPr>
              <a:t>f1-&gt;</a:t>
            </a:r>
            <a:r>
              <a:rPr lang="en-US" sz="1600" dirty="0" err="1">
                <a:latin typeface="Tahoma" panose="020B0604030504040204" pitchFamily="34" charset="0"/>
              </a:rPr>
              <a:t>SetParameter</a:t>
            </a:r>
            <a:r>
              <a:rPr lang="en-US" sz="1600" dirty="0">
                <a:latin typeface="Tahoma" panose="020B0604030504040204" pitchFamily="34" charset="0"/>
              </a:rPr>
              <a:t>(0,1.);</a:t>
            </a:r>
            <a:r>
              <a:rPr lang="en-US" sz="1600" dirty="0">
                <a:solidFill>
                  <a:srgbClr val="008000"/>
                </a:solidFill>
                <a:latin typeface="Tahoma" panose="020B0604030504040204" pitchFamily="34" charset="0"/>
              </a:rPr>
              <a:t>//N</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f1-&gt;</a:t>
            </a:r>
            <a:r>
              <a:rPr lang="en-US" sz="1600" dirty="0" err="1">
                <a:solidFill>
                  <a:prstClr val="black"/>
                </a:solidFill>
                <a:latin typeface="Tahoma" panose="020B0604030504040204" pitchFamily="34" charset="0"/>
              </a:rPr>
              <a:t>SetParameter</a:t>
            </a:r>
            <a:r>
              <a:rPr lang="en-US" sz="1600" dirty="0">
                <a:solidFill>
                  <a:prstClr val="black"/>
                </a:solidFill>
                <a:latin typeface="Tahoma" panose="020B0604030504040204" pitchFamily="34" charset="0"/>
              </a:rPr>
              <a:t>(1,tau);</a:t>
            </a:r>
            <a:r>
              <a:rPr lang="en-US" sz="1600" dirty="0">
                <a:solidFill>
                  <a:srgbClr val="008000"/>
                </a:solidFill>
                <a:latin typeface="Tahoma" panose="020B0604030504040204" pitchFamily="34" charset="0"/>
              </a:rPr>
              <a:t>//</a:t>
            </a:r>
            <a:r>
              <a:rPr lang="el-GR" sz="1600" dirty="0">
                <a:solidFill>
                  <a:srgbClr val="008000"/>
                </a:solidFill>
                <a:latin typeface="Tahoma" panose="020B0604030504040204" pitchFamily="34" charset="0"/>
              </a:rPr>
              <a:t>τ</a:t>
            </a:r>
            <a:endParaRPr lang="el-GR"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f1-&gt;</a:t>
            </a:r>
            <a:r>
              <a:rPr lang="en-US" sz="1600" dirty="0" err="1">
                <a:solidFill>
                  <a:prstClr val="black"/>
                </a:solidFill>
                <a:latin typeface="Tahoma" panose="020B0604030504040204" pitchFamily="34" charset="0"/>
              </a:rPr>
              <a:t>SetParameter</a:t>
            </a:r>
            <a:r>
              <a:rPr lang="en-US" sz="1600" dirty="0">
                <a:solidFill>
                  <a:prstClr val="black"/>
                </a:solidFill>
                <a:latin typeface="Tahoma" panose="020B0604030504040204" pitchFamily="34" charset="0"/>
              </a:rPr>
              <a:t>(2,E0);</a:t>
            </a:r>
            <a:r>
              <a:rPr lang="en-US" sz="1600" dirty="0">
                <a:solidFill>
                  <a:srgbClr val="008000"/>
                </a:solidFill>
                <a:latin typeface="Tahoma" panose="020B0604030504040204" pitchFamily="34" charset="0"/>
              </a:rPr>
              <a:t>//</a:t>
            </a:r>
            <a:r>
              <a:rPr lang="el-GR" sz="1600" dirty="0">
                <a:solidFill>
                  <a:srgbClr val="008000"/>
                </a:solidFill>
                <a:latin typeface="Tahoma" panose="020B0604030504040204" pitchFamily="34" charset="0"/>
              </a:rPr>
              <a:t>μ</a:t>
            </a:r>
            <a:endParaRPr lang="el-GR"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f1-&gt;</a:t>
            </a:r>
            <a:r>
              <a:rPr lang="en-US" sz="1600" dirty="0" err="1">
                <a:solidFill>
                  <a:prstClr val="black"/>
                </a:solidFill>
                <a:latin typeface="Tahoma" panose="020B0604030504040204" pitchFamily="34" charset="0"/>
              </a:rPr>
              <a:t>SetParameter</a:t>
            </a:r>
            <a:r>
              <a:rPr lang="en-US" sz="1600" dirty="0">
                <a:solidFill>
                  <a:prstClr val="black"/>
                </a:solidFill>
                <a:latin typeface="Tahoma" panose="020B0604030504040204" pitchFamily="34" charset="0"/>
              </a:rPr>
              <a:t>(3,sig);</a:t>
            </a:r>
            <a:r>
              <a:rPr lang="en-US" sz="1600" dirty="0">
                <a:solidFill>
                  <a:srgbClr val="008000"/>
                </a:solidFill>
                <a:latin typeface="Tahoma" panose="020B0604030504040204" pitchFamily="34" charset="0"/>
              </a:rPr>
              <a:t>//</a:t>
            </a:r>
            <a:r>
              <a:rPr lang="el-GR" sz="1600" dirty="0">
                <a:solidFill>
                  <a:srgbClr val="008000"/>
                </a:solidFill>
                <a:latin typeface="Tahoma" panose="020B0604030504040204" pitchFamily="34" charset="0"/>
              </a:rPr>
              <a:t>σ</a:t>
            </a:r>
            <a:endParaRPr lang="en-US" sz="1600" dirty="0">
              <a:solidFill>
                <a:srgbClr val="008000"/>
              </a:solidFill>
              <a:latin typeface="Tahoma" panose="020B0604030504040204" pitchFamily="34" charset="0"/>
            </a:endParaRPr>
          </a:p>
          <a:p>
            <a:r>
              <a:rPr lang="en-US" sz="1600" dirty="0">
                <a:latin typeface="Tahoma" panose="020B0604030504040204" pitchFamily="34" charset="0"/>
              </a:rPr>
              <a:t>n0f1-&gt;Fill(f1-&gt;</a:t>
            </a:r>
            <a:r>
              <a:rPr lang="en-US" sz="1600" dirty="0" err="1">
                <a:latin typeface="Tahoma" panose="020B0604030504040204" pitchFamily="34" charset="0"/>
              </a:rPr>
              <a:t>GetMaximumX</a:t>
            </a:r>
            <a:r>
              <a:rPr lang="en-US" sz="1600" dirty="0">
                <a:latin typeface="Tahoma" panose="020B0604030504040204" pitchFamily="34" charset="0"/>
              </a:rPr>
              <a:t>());</a:t>
            </a:r>
          </a:p>
          <a:p>
            <a:endParaRPr lang="en-US" sz="1600" dirty="0">
              <a:latin typeface="Tahoma" panose="020B0604030504040204" pitchFamily="34" charset="0"/>
            </a:endParaRPr>
          </a:p>
          <a:p>
            <a:r>
              <a:rPr lang="en-US" sz="1600" dirty="0" err="1">
                <a:latin typeface="Tahoma" panose="020B0604030504040204" pitchFamily="34" charset="0"/>
              </a:rPr>
              <a:t>Comparison.C</a:t>
            </a:r>
            <a:endParaRPr lang="en-US" sz="1600" dirty="0">
              <a:latin typeface="Tahoma" panose="020B0604030504040204" pitchFamily="34" charset="0"/>
            </a:endParaRPr>
          </a:p>
          <a:p>
            <a:r>
              <a:rPr lang="en-US" sz="1600" dirty="0">
                <a:latin typeface="Tahoma" panose="020B0604030504040204" pitchFamily="34" charset="0"/>
              </a:rPr>
              <a:t>centroid=n0f1-&gt;</a:t>
            </a:r>
            <a:r>
              <a:rPr lang="en-US" sz="1600" dirty="0" err="1">
                <a:latin typeface="Tahoma" panose="020B0604030504040204" pitchFamily="34" charset="0"/>
              </a:rPr>
              <a:t>GetMean</a:t>
            </a:r>
            <a:r>
              <a:rPr lang="en-US" sz="1600" dirty="0">
                <a:latin typeface="Tahoma" panose="020B0604030504040204" pitchFamily="34" charset="0"/>
              </a:rPr>
              <a:t>();</a:t>
            </a:r>
            <a:endParaRPr lang="el-GR" sz="1600" dirty="0">
              <a:latin typeface="Tahoma" panose="020B0604030504040204" pitchFamily="34" charset="0"/>
            </a:endParaRPr>
          </a:p>
        </p:txBody>
      </p:sp>
      <p:sp>
        <p:nvSpPr>
          <p:cNvPr id="4" name="文本框 3"/>
          <p:cNvSpPr txBox="1"/>
          <p:nvPr/>
        </p:nvSpPr>
        <p:spPr>
          <a:xfrm>
            <a:off x="0" y="3379304"/>
            <a:ext cx="2620461" cy="1015663"/>
          </a:xfrm>
          <a:prstGeom prst="rect">
            <a:avLst/>
          </a:prstGeom>
          <a:noFill/>
        </p:spPr>
        <p:txBody>
          <a:bodyPr wrap="none" rtlCol="0">
            <a:spAutoFit/>
          </a:bodyPr>
          <a:lstStyle/>
          <a:p>
            <a:r>
              <a:rPr lang="en-US" sz="2000" dirty="0"/>
              <a:t>Calibration: Maximum</a:t>
            </a:r>
          </a:p>
          <a:p>
            <a:r>
              <a:rPr lang="en-US" sz="2000" dirty="0"/>
              <a:t>Simulation: Maximum</a:t>
            </a:r>
          </a:p>
          <a:p>
            <a:r>
              <a:rPr lang="en-US" sz="2000" dirty="0"/>
              <a:t>Comparison: Maximum</a:t>
            </a:r>
          </a:p>
        </p:txBody>
      </p:sp>
      <p:pic>
        <p:nvPicPr>
          <p:cNvPr id="6" name="图片 5"/>
          <p:cNvPicPr>
            <a:picLocks noChangeAspect="1"/>
          </p:cNvPicPr>
          <p:nvPr/>
        </p:nvPicPr>
        <p:blipFill>
          <a:blip r:embed="rId2"/>
          <a:stretch>
            <a:fillRect/>
          </a:stretch>
        </p:blipFill>
        <p:spPr>
          <a:xfrm>
            <a:off x="4619063" y="2893100"/>
            <a:ext cx="4524938" cy="2893100"/>
          </a:xfrm>
          <a:prstGeom prst="rect">
            <a:avLst/>
          </a:prstGeom>
        </p:spPr>
      </p:pic>
      <p:pic>
        <p:nvPicPr>
          <p:cNvPr id="7" name="图片 6"/>
          <p:cNvPicPr>
            <a:picLocks noChangeAspect="1"/>
          </p:cNvPicPr>
          <p:nvPr/>
        </p:nvPicPr>
        <p:blipFill>
          <a:blip r:embed="rId3"/>
          <a:stretch>
            <a:fillRect/>
          </a:stretch>
        </p:blipFill>
        <p:spPr>
          <a:xfrm>
            <a:off x="4619062" y="1"/>
            <a:ext cx="4524938" cy="2893100"/>
          </a:xfrm>
          <a:prstGeom prst="rect">
            <a:avLst/>
          </a:prstGeom>
        </p:spPr>
      </p:pic>
    </p:spTree>
    <p:extLst>
      <p:ext uri="{BB962C8B-B14F-4D97-AF65-F5344CB8AC3E}">
        <p14:creationId xmlns:p14="http://schemas.microsoft.com/office/powerpoint/2010/main" val="152387515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0" y="2905125"/>
            <a:ext cx="6391275" cy="3952875"/>
          </a:xfrm>
          <a:prstGeom prst="rect">
            <a:avLst/>
          </a:prstGeom>
        </p:spPr>
      </p:pic>
      <p:sp>
        <p:nvSpPr>
          <p:cNvPr id="4" name="矩形 3"/>
          <p:cNvSpPr/>
          <p:nvPr/>
        </p:nvSpPr>
        <p:spPr>
          <a:xfrm>
            <a:off x="4162567" y="-13648"/>
            <a:ext cx="4981433" cy="4770537"/>
          </a:xfrm>
          <a:prstGeom prst="rect">
            <a:avLst/>
          </a:prstGeom>
        </p:spPr>
        <p:txBody>
          <a:bodyPr wrap="square">
            <a:spAutoFit/>
          </a:bodyPr>
          <a:lstStyle/>
          <a:p>
            <a:r>
              <a:rPr lang="en-US" sz="1600" dirty="0" err="1">
                <a:solidFill>
                  <a:prstClr val="black"/>
                </a:solidFill>
                <a:latin typeface="Tahoma" panose="020B0604030504040204" pitchFamily="34" charset="0"/>
              </a:rPr>
              <a:t>TFile</a:t>
            </a:r>
            <a:r>
              <a:rPr lang="en-US" sz="1600" dirty="0">
                <a:solidFill>
                  <a:prstClr val="black"/>
                </a:solidFill>
                <a:latin typeface="Tahoma" panose="020B0604030504040204" pitchFamily="34" charset="0"/>
              </a:rPr>
              <a:t> *_file0 = </a:t>
            </a:r>
            <a:r>
              <a:rPr lang="en-US" sz="1600" dirty="0" err="1">
                <a:solidFill>
                  <a:prstClr val="black"/>
                </a:solidFill>
                <a:latin typeface="Tahoma" panose="020B0604030504040204" pitchFamily="34" charset="0"/>
              </a:rPr>
              <a:t>TFile</a:t>
            </a:r>
            <a:r>
              <a:rPr lang="en-US" sz="1600" dirty="0">
                <a:solidFill>
                  <a:prstClr val="black"/>
                </a:solidFill>
                <a:latin typeface="Tahoma" panose="020B0604030504040204" pitchFamily="34" charset="0"/>
              </a:rPr>
              <a:t>::Open("D:/X/out/Si25/100eV-bin-ungated_sun.root")</a:t>
            </a: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Nbpk</a:t>
            </a:r>
            <a:r>
              <a:rPr lang="en-US" sz="1600" dirty="0">
                <a:solidFill>
                  <a:prstClr val="black"/>
                </a:solidFill>
                <a:latin typeface="Tahoma" panose="020B0604030504040204" pitchFamily="34" charset="0"/>
              </a:rPr>
              <a:t>=1 </a:t>
            </a:r>
            <a:r>
              <a:rPr lang="en-US" sz="1600" dirty="0">
                <a:solidFill>
                  <a:srgbClr val="008000"/>
                </a:solidFill>
                <a:latin typeface="Tahoma" panose="020B0604030504040204" pitchFamily="34" charset="0"/>
              </a:rPr>
              <a:t>//Number of bins per keV</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binwidth</a:t>
            </a:r>
            <a:r>
              <a:rPr lang="en-US" sz="1600" dirty="0">
                <a:solidFill>
                  <a:prstClr val="black"/>
                </a:solidFill>
                <a:latin typeface="Tahoma" panose="020B0604030504040204" pitchFamily="34" charset="0"/>
              </a:rPr>
              <a:t>=1/</a:t>
            </a:r>
            <a:r>
              <a:rPr lang="en-US" sz="1600" dirty="0" err="1">
                <a:solidFill>
                  <a:prstClr val="black"/>
                </a:solidFill>
                <a:latin typeface="Tahoma" panose="020B0604030504040204" pitchFamily="34" charset="0"/>
              </a:rPr>
              <a:t>Nbpk</a:t>
            </a:r>
            <a:r>
              <a:rPr lang="en-US" sz="1600" dirty="0">
                <a:solidFill>
                  <a:prstClr val="black"/>
                </a:solidFill>
                <a:latin typeface="Tahoma" panose="020B0604030504040204" pitchFamily="34" charset="0"/>
              </a:rPr>
              <a:t> </a:t>
            </a:r>
            <a:r>
              <a:rPr lang="en-US" sz="1600" dirty="0">
                <a:solidFill>
                  <a:srgbClr val="008000"/>
                </a:solidFill>
                <a:latin typeface="Tahoma" panose="020B0604030504040204" pitchFamily="34" charset="0"/>
              </a:rPr>
              <a:t>//Number of bins per keV</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a:solidFill>
                  <a:prstClr val="black"/>
                </a:solidFill>
                <a:latin typeface="Tahoma" panose="020B0604030504040204" pitchFamily="34" charset="0"/>
              </a:rPr>
              <a:t>centroid=2754 </a:t>
            </a:r>
            <a:r>
              <a:rPr lang="en-US" sz="1600" dirty="0">
                <a:solidFill>
                  <a:srgbClr val="008000"/>
                </a:solidFill>
                <a:latin typeface="Tahoma" panose="020B0604030504040204" pitchFamily="34" charset="0"/>
              </a:rPr>
              <a:t>//peak of fit // modify</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minrangeb</a:t>
            </a:r>
            <a:r>
              <a:rPr lang="en-US" sz="1600" dirty="0">
                <a:solidFill>
                  <a:prstClr val="black"/>
                </a:solidFill>
                <a:latin typeface="Tahoma" panose="020B0604030504040204" pitchFamily="34" charset="0"/>
              </a:rPr>
              <a:t>=centroid-100 </a:t>
            </a:r>
            <a:r>
              <a:rPr lang="en-US" sz="1600" dirty="0">
                <a:solidFill>
                  <a:srgbClr val="008000"/>
                </a:solidFill>
                <a:latin typeface="Tahoma" panose="020B0604030504040204" pitchFamily="34" charset="0"/>
              </a:rPr>
              <a:t>//</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maxrangeb</a:t>
            </a:r>
            <a:r>
              <a:rPr lang="en-US" sz="1600" dirty="0">
                <a:solidFill>
                  <a:prstClr val="black"/>
                </a:solidFill>
                <a:latin typeface="Tahoma" panose="020B0604030504040204" pitchFamily="34" charset="0"/>
              </a:rPr>
              <a:t>=centroid+100 </a:t>
            </a:r>
            <a:r>
              <a:rPr lang="en-US" sz="1600" dirty="0">
                <a:solidFill>
                  <a:srgbClr val="008000"/>
                </a:solidFill>
                <a:latin typeface="Tahoma" panose="020B0604030504040204" pitchFamily="34" charset="0"/>
              </a:rPr>
              <a:t>//</a:t>
            </a:r>
          </a:p>
          <a:p>
            <a:r>
              <a:rPr lang="en-US" sz="1600" dirty="0">
                <a:solidFill>
                  <a:prstClr val="black"/>
                </a:solidFill>
                <a:latin typeface="Tahoma" panose="020B0604030504040204" pitchFamily="34" charset="0"/>
              </a:rPr>
              <a:t>SeGA_00-&gt;</a:t>
            </a:r>
            <a:r>
              <a:rPr lang="en-US" sz="1600" dirty="0" err="1">
                <a:solidFill>
                  <a:prstClr val="black"/>
                </a:solidFill>
                <a:latin typeface="Tahoma" panose="020B0604030504040204" pitchFamily="34" charset="0"/>
              </a:rPr>
              <a:t>GetXaxis</a:t>
            </a:r>
            <a:r>
              <a:rPr lang="en-US" sz="1600" dirty="0">
                <a:solidFill>
                  <a:prstClr val="black"/>
                </a:solidFill>
                <a:latin typeface="Tahoma" panose="020B0604030504040204" pitchFamily="34" charset="0"/>
              </a:rPr>
              <a:t>()-&gt;</a:t>
            </a:r>
            <a:r>
              <a:rPr lang="en-US" sz="1600" dirty="0" err="1">
                <a:solidFill>
                  <a:prstClr val="black"/>
                </a:solidFill>
                <a:latin typeface="Tahoma" panose="020B0604030504040204" pitchFamily="34" charset="0"/>
              </a:rPr>
              <a:t>SetRangeUser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minrangeb,maxrangeb</a:t>
            </a:r>
            <a:r>
              <a:rPr lang="en-US" sz="1600" dirty="0">
                <a:solidFill>
                  <a:prstClr val="black"/>
                </a:solidFill>
                <a:latin typeface="Tahoma" panose="020B0604030504040204" pitchFamily="34" charset="0"/>
              </a:rPr>
              <a:t>);</a:t>
            </a:r>
            <a:endParaRPr lang="en-US" sz="1600" dirty="0">
              <a:solidFill>
                <a:srgbClr val="0000FF"/>
              </a:solidFill>
              <a:latin typeface="Tahoma" panose="020B0604030504040204" pitchFamily="34" charset="0"/>
            </a:endParaRPr>
          </a:p>
          <a:p>
            <a:r>
              <a:rPr lang="en-US" sz="1600" dirty="0">
                <a:solidFill>
                  <a:prstClr val="black"/>
                </a:solidFill>
                <a:latin typeface="Tahoma" panose="020B0604030504040204" pitchFamily="34" charset="0"/>
              </a:rPr>
              <a:t>SeGA_00-&gt;Draw();</a:t>
            </a:r>
          </a:p>
          <a:p>
            <a:r>
              <a:rPr lang="en-US" sz="1600" dirty="0">
                <a:latin typeface="Tahoma" panose="020B0604030504040204" pitchFamily="34" charset="0"/>
              </a:rPr>
              <a:t>TF1 *f1=</a:t>
            </a:r>
            <a:r>
              <a:rPr lang="en-US" sz="1600" dirty="0">
                <a:solidFill>
                  <a:srgbClr val="0000FF"/>
                </a:solidFill>
                <a:latin typeface="Tahoma" panose="020B0604030504040204" pitchFamily="34" charset="0"/>
              </a:rPr>
              <a:t>new</a:t>
            </a:r>
            <a:r>
              <a:rPr lang="en-US" sz="1600" dirty="0">
                <a:solidFill>
                  <a:prstClr val="black"/>
                </a:solidFill>
                <a:latin typeface="Tahoma" panose="020B0604030504040204" pitchFamily="34" charset="0"/>
              </a:rPr>
              <a:t> TF1(</a:t>
            </a:r>
            <a:r>
              <a:rPr lang="en-US" sz="1600" dirty="0">
                <a:solidFill>
                  <a:srgbClr val="A31515"/>
                </a:solidFill>
                <a:latin typeface="Tahoma" panose="020B0604030504040204" pitchFamily="34" charset="0"/>
              </a:rPr>
              <a:t>"f1"</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"[0]+x*[1]"</a:t>
            </a:r>
            <a:r>
              <a:rPr lang="en-US" sz="1600" dirty="0">
                <a:solidFill>
                  <a:prstClr val="black"/>
                </a:solidFill>
                <a:latin typeface="Tahoma" panose="020B0604030504040204" pitchFamily="34" charset="0"/>
              </a:rPr>
              <a:t>,minrangeb+30,minrangeb+85);</a:t>
            </a:r>
            <a:r>
              <a:rPr lang="en-US" sz="1600" dirty="0">
                <a:solidFill>
                  <a:srgbClr val="008000"/>
                </a:solidFill>
                <a:latin typeface="Tahoma" panose="020B0604030504040204" pitchFamily="34" charset="0"/>
              </a:rPr>
              <a:t>//range of left half of </a:t>
            </a:r>
            <a:r>
              <a:rPr lang="en-US" sz="1600" dirty="0" err="1">
                <a:solidFill>
                  <a:srgbClr val="008000"/>
                </a:solidFill>
                <a:latin typeface="Tahoma" panose="020B0604030504040204" pitchFamily="34" charset="0"/>
              </a:rPr>
              <a:t>hist</a:t>
            </a:r>
            <a:r>
              <a:rPr lang="en-US" sz="1600" dirty="0">
                <a:solidFill>
                  <a:srgbClr val="008000"/>
                </a:solidFill>
                <a:latin typeface="Tahoma" panose="020B0604030504040204" pitchFamily="34" charset="0"/>
              </a:rPr>
              <a:t> you want to fit the background to</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TF1 *f2=</a:t>
            </a:r>
            <a:r>
              <a:rPr lang="en-US" sz="1600" dirty="0">
                <a:solidFill>
                  <a:srgbClr val="0000FF"/>
                </a:solidFill>
                <a:latin typeface="Tahoma" panose="020B0604030504040204" pitchFamily="34" charset="0"/>
              </a:rPr>
              <a:t>new</a:t>
            </a:r>
            <a:r>
              <a:rPr lang="en-US" sz="1600" dirty="0">
                <a:solidFill>
                  <a:prstClr val="black"/>
                </a:solidFill>
                <a:latin typeface="Tahoma" panose="020B0604030504040204" pitchFamily="34" charset="0"/>
              </a:rPr>
              <a:t> TF1(</a:t>
            </a:r>
            <a:r>
              <a:rPr lang="en-US" sz="1600" dirty="0">
                <a:solidFill>
                  <a:srgbClr val="A31515"/>
                </a:solidFill>
                <a:latin typeface="Tahoma" panose="020B0604030504040204" pitchFamily="34" charset="0"/>
              </a:rPr>
              <a:t>"f2"</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"[0]+x*[1]"</a:t>
            </a:r>
            <a:r>
              <a:rPr lang="en-US" sz="1600" dirty="0">
                <a:solidFill>
                  <a:prstClr val="black"/>
                </a:solidFill>
                <a:latin typeface="Tahoma" panose="020B0604030504040204" pitchFamily="34" charset="0"/>
              </a:rPr>
              <a:t>,maxrangeb-85,maxrangeb);</a:t>
            </a:r>
            <a:r>
              <a:rPr lang="en-US" sz="1600" dirty="0">
                <a:solidFill>
                  <a:srgbClr val="008000"/>
                </a:solidFill>
                <a:latin typeface="Tahoma" panose="020B0604030504040204" pitchFamily="34" charset="0"/>
              </a:rPr>
              <a:t>//range of right half of </a:t>
            </a:r>
            <a:r>
              <a:rPr lang="en-US" sz="1600" dirty="0" err="1">
                <a:solidFill>
                  <a:srgbClr val="008000"/>
                </a:solidFill>
                <a:latin typeface="Tahoma" panose="020B0604030504040204" pitchFamily="34" charset="0"/>
              </a:rPr>
              <a:t>hist</a:t>
            </a:r>
            <a:r>
              <a:rPr lang="en-US" sz="1600" dirty="0">
                <a:solidFill>
                  <a:srgbClr val="008000"/>
                </a:solidFill>
                <a:latin typeface="Tahoma" panose="020B0604030504040204" pitchFamily="34" charset="0"/>
              </a:rPr>
              <a:t> you want to fit the background to</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SeGA_00-&gt;Fit(</a:t>
            </a:r>
            <a:r>
              <a:rPr lang="en-US" sz="1600" dirty="0">
                <a:solidFill>
                  <a:srgbClr val="A31515"/>
                </a:solidFill>
                <a:latin typeface="Tahoma" panose="020B0604030504040204" pitchFamily="34" charset="0"/>
              </a:rPr>
              <a:t>"f1"</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"LR"</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SeGA_00-&gt;Fit(</a:t>
            </a:r>
            <a:r>
              <a:rPr lang="en-US" sz="1600" dirty="0">
                <a:solidFill>
                  <a:srgbClr val="A31515"/>
                </a:solidFill>
                <a:latin typeface="Tahoma" panose="020B0604030504040204" pitchFamily="34" charset="0"/>
              </a:rPr>
              <a:t>"f2"</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"LR+"</a:t>
            </a:r>
            <a:r>
              <a:rPr lang="en-US" sz="1600" dirty="0">
                <a:solidFill>
                  <a:prstClr val="black"/>
                </a:solidFill>
                <a:latin typeface="Tahoma" panose="020B0604030504040204" pitchFamily="34" charset="0"/>
              </a:rPr>
              <a:t>);</a:t>
            </a:r>
          </a:p>
        </p:txBody>
      </p:sp>
      <p:pic>
        <p:nvPicPr>
          <p:cNvPr id="7" name="图片 6"/>
          <p:cNvPicPr>
            <a:picLocks noChangeAspect="1"/>
          </p:cNvPicPr>
          <p:nvPr/>
        </p:nvPicPr>
        <p:blipFill>
          <a:blip r:embed="rId4"/>
          <a:stretch>
            <a:fillRect/>
          </a:stretch>
        </p:blipFill>
        <p:spPr>
          <a:xfrm>
            <a:off x="0" y="-13648"/>
            <a:ext cx="4162567" cy="2635877"/>
          </a:xfrm>
          <a:prstGeom prst="rect">
            <a:avLst/>
          </a:prstGeom>
        </p:spPr>
      </p:pic>
      <p:sp>
        <p:nvSpPr>
          <p:cNvPr id="8" name="文本框 7"/>
          <p:cNvSpPr txBox="1"/>
          <p:nvPr/>
        </p:nvSpPr>
        <p:spPr>
          <a:xfrm>
            <a:off x="179614" y="0"/>
            <a:ext cx="750718" cy="369332"/>
          </a:xfrm>
          <a:prstGeom prst="rect">
            <a:avLst/>
          </a:prstGeom>
          <a:noFill/>
        </p:spPr>
        <p:txBody>
          <a:bodyPr wrap="none" rtlCol="0">
            <a:spAutoFit/>
          </a:bodyPr>
          <a:lstStyle/>
          <a:p>
            <a:r>
              <a:rPr lang="en-US" dirty="0"/>
              <a:t>Gated</a:t>
            </a:r>
          </a:p>
        </p:txBody>
      </p:sp>
      <p:sp>
        <p:nvSpPr>
          <p:cNvPr id="9" name="文本框 8"/>
          <p:cNvSpPr txBox="1"/>
          <p:nvPr/>
        </p:nvSpPr>
        <p:spPr>
          <a:xfrm>
            <a:off x="244532" y="2918773"/>
            <a:ext cx="978858" cy="369332"/>
          </a:xfrm>
          <a:prstGeom prst="rect">
            <a:avLst/>
          </a:prstGeom>
          <a:noFill/>
        </p:spPr>
        <p:txBody>
          <a:bodyPr wrap="none" rtlCol="0">
            <a:spAutoFit/>
          </a:bodyPr>
          <a:lstStyle/>
          <a:p>
            <a:r>
              <a:rPr lang="en-US" dirty="0" err="1"/>
              <a:t>Ungated</a:t>
            </a:r>
            <a:endParaRPr lang="en-US" dirty="0"/>
          </a:p>
        </p:txBody>
      </p:sp>
    </p:spTree>
    <p:extLst>
      <p:ext uri="{BB962C8B-B14F-4D97-AF65-F5344CB8AC3E}">
        <p14:creationId xmlns:p14="http://schemas.microsoft.com/office/powerpoint/2010/main" val="382542143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0" y="2905125"/>
            <a:ext cx="6353175" cy="3952875"/>
          </a:xfrm>
          <a:prstGeom prst="rect">
            <a:avLst/>
          </a:prstGeom>
        </p:spPr>
      </p:pic>
      <p:sp>
        <p:nvSpPr>
          <p:cNvPr id="3" name="矩形 2"/>
          <p:cNvSpPr/>
          <p:nvPr/>
        </p:nvSpPr>
        <p:spPr>
          <a:xfrm>
            <a:off x="4278086" y="16349"/>
            <a:ext cx="4865914" cy="5262979"/>
          </a:xfrm>
          <a:prstGeom prst="rect">
            <a:avLst/>
          </a:prstGeom>
        </p:spPr>
        <p:txBody>
          <a:bodyPr wrap="square">
            <a:spAutoFit/>
          </a:bodyPr>
          <a:lstStyle/>
          <a:p>
            <a:r>
              <a:rPr lang="en-US" sz="1600" dirty="0" err="1">
                <a:solidFill>
                  <a:prstClr val="black"/>
                </a:solidFill>
                <a:latin typeface="Tahoma" panose="020B0604030504040204" pitchFamily="34" charset="0"/>
              </a:rPr>
              <a:t>TFile</a:t>
            </a:r>
            <a:r>
              <a:rPr lang="en-US" sz="1600" dirty="0">
                <a:solidFill>
                  <a:prstClr val="black"/>
                </a:solidFill>
                <a:latin typeface="Tahoma" panose="020B0604030504040204" pitchFamily="34" charset="0"/>
              </a:rPr>
              <a:t> *_file0 = </a:t>
            </a:r>
            <a:r>
              <a:rPr lang="en-US" sz="1600" dirty="0" err="1">
                <a:solidFill>
                  <a:prstClr val="black"/>
                </a:solidFill>
                <a:latin typeface="Tahoma" panose="020B0604030504040204" pitchFamily="34" charset="0"/>
              </a:rPr>
              <a:t>TFile</a:t>
            </a:r>
            <a:r>
              <a:rPr lang="en-US" sz="1600" dirty="0">
                <a:solidFill>
                  <a:prstClr val="black"/>
                </a:solidFill>
                <a:latin typeface="Tahoma" panose="020B0604030504040204" pitchFamily="34" charset="0"/>
              </a:rPr>
              <a:t>::Open("D:/X/out/Si25/100eV-bin-ungated_sun.root")</a:t>
            </a:r>
          </a:p>
          <a:p>
            <a:r>
              <a:rPr lang="en-US" sz="1600" dirty="0">
                <a:latin typeface="Tahoma" panose="020B0604030504040204" pitchFamily="34" charset="0"/>
              </a:rPr>
              <a:t>SeGA_00-&gt;</a:t>
            </a:r>
            <a:r>
              <a:rPr lang="en-US" sz="1600" dirty="0" err="1">
                <a:latin typeface="Tahoma" panose="020B0604030504040204" pitchFamily="34" charset="0"/>
              </a:rPr>
              <a:t>Rebin</a:t>
            </a:r>
            <a:r>
              <a:rPr lang="en-US" sz="1600" dirty="0">
                <a:latin typeface="Tahoma" panose="020B0604030504040204" pitchFamily="34" charset="0"/>
              </a:rPr>
              <a:t>(2);</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Nbpk</a:t>
            </a:r>
            <a:r>
              <a:rPr lang="en-US" sz="1600" dirty="0">
                <a:solidFill>
                  <a:prstClr val="black"/>
                </a:solidFill>
                <a:latin typeface="Tahoma" panose="020B0604030504040204" pitchFamily="34" charset="0"/>
              </a:rPr>
              <a:t>=1 </a:t>
            </a:r>
            <a:r>
              <a:rPr lang="en-US" sz="1600" dirty="0">
                <a:solidFill>
                  <a:srgbClr val="008000"/>
                </a:solidFill>
                <a:latin typeface="Tahoma" panose="020B0604030504040204" pitchFamily="34" charset="0"/>
              </a:rPr>
              <a:t>//Number of bins per keV</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binwidth</a:t>
            </a:r>
            <a:r>
              <a:rPr lang="en-US" sz="1600" dirty="0">
                <a:solidFill>
                  <a:prstClr val="black"/>
                </a:solidFill>
                <a:latin typeface="Tahoma" panose="020B0604030504040204" pitchFamily="34" charset="0"/>
              </a:rPr>
              <a:t>=1/</a:t>
            </a:r>
            <a:r>
              <a:rPr lang="en-US" sz="1600" dirty="0" err="1">
                <a:solidFill>
                  <a:prstClr val="black"/>
                </a:solidFill>
                <a:latin typeface="Tahoma" panose="020B0604030504040204" pitchFamily="34" charset="0"/>
              </a:rPr>
              <a:t>Nbpk</a:t>
            </a:r>
            <a:r>
              <a:rPr lang="en-US" sz="1600" dirty="0">
                <a:solidFill>
                  <a:prstClr val="black"/>
                </a:solidFill>
                <a:latin typeface="Tahoma" panose="020B0604030504040204" pitchFamily="34" charset="0"/>
              </a:rPr>
              <a:t> </a:t>
            </a:r>
            <a:r>
              <a:rPr lang="en-US" sz="1600" dirty="0">
                <a:solidFill>
                  <a:srgbClr val="008000"/>
                </a:solidFill>
                <a:latin typeface="Tahoma" panose="020B0604030504040204" pitchFamily="34" charset="0"/>
              </a:rPr>
              <a:t>//Number of bins per keV</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a:solidFill>
                  <a:prstClr val="black"/>
                </a:solidFill>
                <a:latin typeface="Tahoma" panose="020B0604030504040204" pitchFamily="34" charset="0"/>
              </a:rPr>
              <a:t>centroid=4238 </a:t>
            </a:r>
            <a:r>
              <a:rPr lang="en-US" sz="1600" dirty="0">
                <a:solidFill>
                  <a:srgbClr val="008000"/>
                </a:solidFill>
                <a:latin typeface="Tahoma" panose="020B0604030504040204" pitchFamily="34" charset="0"/>
              </a:rPr>
              <a:t>//peak of fit // modify</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minrangeb</a:t>
            </a:r>
            <a:r>
              <a:rPr lang="en-US" sz="1600" dirty="0">
                <a:solidFill>
                  <a:prstClr val="black"/>
                </a:solidFill>
                <a:latin typeface="Tahoma" panose="020B0604030504040204" pitchFamily="34" charset="0"/>
              </a:rPr>
              <a:t>=centroid-100 </a:t>
            </a:r>
            <a:r>
              <a:rPr lang="en-US" sz="1600" dirty="0">
                <a:solidFill>
                  <a:srgbClr val="008000"/>
                </a:solidFill>
                <a:latin typeface="Tahoma" panose="020B0604030504040204" pitchFamily="34" charset="0"/>
              </a:rPr>
              <a:t>//</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maxrangeb</a:t>
            </a:r>
            <a:r>
              <a:rPr lang="en-US" sz="1600" dirty="0">
                <a:solidFill>
                  <a:prstClr val="black"/>
                </a:solidFill>
                <a:latin typeface="Tahoma" panose="020B0604030504040204" pitchFamily="34" charset="0"/>
              </a:rPr>
              <a:t>=centroid+100 </a:t>
            </a:r>
            <a:r>
              <a:rPr lang="en-US" sz="1600" dirty="0">
                <a:solidFill>
                  <a:srgbClr val="008000"/>
                </a:solidFill>
                <a:latin typeface="Tahoma" panose="020B0604030504040204" pitchFamily="34" charset="0"/>
              </a:rPr>
              <a:t>//</a:t>
            </a:r>
          </a:p>
          <a:p>
            <a:r>
              <a:rPr lang="en-US" sz="1600" dirty="0">
                <a:solidFill>
                  <a:prstClr val="black"/>
                </a:solidFill>
                <a:latin typeface="Tahoma" panose="020B0604030504040204" pitchFamily="34" charset="0"/>
              </a:rPr>
              <a:t>SeGA_00-&gt;</a:t>
            </a:r>
            <a:r>
              <a:rPr lang="en-US" sz="1600" dirty="0" err="1">
                <a:solidFill>
                  <a:prstClr val="black"/>
                </a:solidFill>
                <a:latin typeface="Tahoma" panose="020B0604030504040204" pitchFamily="34" charset="0"/>
              </a:rPr>
              <a:t>GetXaxis</a:t>
            </a:r>
            <a:r>
              <a:rPr lang="en-US" sz="1600" dirty="0">
                <a:solidFill>
                  <a:prstClr val="black"/>
                </a:solidFill>
                <a:latin typeface="Tahoma" panose="020B0604030504040204" pitchFamily="34" charset="0"/>
              </a:rPr>
              <a:t>()-&gt;</a:t>
            </a:r>
            <a:r>
              <a:rPr lang="en-US" sz="1600" dirty="0" err="1">
                <a:solidFill>
                  <a:prstClr val="black"/>
                </a:solidFill>
                <a:latin typeface="Tahoma" panose="020B0604030504040204" pitchFamily="34" charset="0"/>
              </a:rPr>
              <a:t>SetRangeUser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minrangeb,maxrangeb</a:t>
            </a:r>
            <a:r>
              <a:rPr lang="en-US" sz="1600" dirty="0">
                <a:solidFill>
                  <a:prstClr val="black"/>
                </a:solidFill>
                <a:latin typeface="Tahoma" panose="020B0604030504040204" pitchFamily="34" charset="0"/>
              </a:rPr>
              <a:t>);</a:t>
            </a:r>
            <a:endParaRPr lang="en-US" sz="1600" dirty="0">
              <a:solidFill>
                <a:srgbClr val="0000FF"/>
              </a:solidFill>
              <a:latin typeface="Tahoma" panose="020B0604030504040204" pitchFamily="34" charset="0"/>
            </a:endParaRPr>
          </a:p>
          <a:p>
            <a:r>
              <a:rPr lang="en-US" sz="1600" dirty="0">
                <a:solidFill>
                  <a:prstClr val="black"/>
                </a:solidFill>
                <a:latin typeface="Tahoma" panose="020B0604030504040204" pitchFamily="34" charset="0"/>
              </a:rPr>
              <a:t>SeGA_00-&gt;Draw();</a:t>
            </a:r>
          </a:p>
          <a:p>
            <a:r>
              <a:rPr lang="en-US" sz="1600" dirty="0">
                <a:latin typeface="Tahoma" panose="020B0604030504040204" pitchFamily="34" charset="0"/>
              </a:rPr>
              <a:t>TF1 *f1=</a:t>
            </a:r>
            <a:r>
              <a:rPr lang="en-US" sz="1600" dirty="0">
                <a:solidFill>
                  <a:srgbClr val="0000FF"/>
                </a:solidFill>
                <a:latin typeface="Tahoma" panose="020B0604030504040204" pitchFamily="34" charset="0"/>
              </a:rPr>
              <a:t>new</a:t>
            </a:r>
            <a:r>
              <a:rPr lang="en-US" sz="1600" dirty="0">
                <a:solidFill>
                  <a:prstClr val="black"/>
                </a:solidFill>
                <a:latin typeface="Tahoma" panose="020B0604030504040204" pitchFamily="34" charset="0"/>
              </a:rPr>
              <a:t> TF1(</a:t>
            </a:r>
            <a:r>
              <a:rPr lang="en-US" sz="1600" dirty="0">
                <a:solidFill>
                  <a:srgbClr val="A31515"/>
                </a:solidFill>
                <a:latin typeface="Tahoma" panose="020B0604030504040204" pitchFamily="34" charset="0"/>
              </a:rPr>
              <a:t>"f1"</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"[0]+x*[1]"</a:t>
            </a:r>
            <a:r>
              <a:rPr lang="en-US" sz="1600" dirty="0">
                <a:solidFill>
                  <a:prstClr val="black"/>
                </a:solidFill>
                <a:latin typeface="Tahoma" panose="020B0604030504040204" pitchFamily="34" charset="0"/>
              </a:rPr>
              <a:t>,minrangeb,minrangeb+75);</a:t>
            </a:r>
            <a:r>
              <a:rPr lang="en-US" sz="1600" dirty="0">
                <a:solidFill>
                  <a:srgbClr val="008000"/>
                </a:solidFill>
                <a:latin typeface="Tahoma" panose="020B0604030504040204" pitchFamily="34" charset="0"/>
              </a:rPr>
              <a:t>//range of left half of </a:t>
            </a:r>
            <a:r>
              <a:rPr lang="en-US" sz="1600" dirty="0" err="1">
                <a:solidFill>
                  <a:srgbClr val="008000"/>
                </a:solidFill>
                <a:latin typeface="Tahoma" panose="020B0604030504040204" pitchFamily="34" charset="0"/>
              </a:rPr>
              <a:t>hist</a:t>
            </a:r>
            <a:r>
              <a:rPr lang="en-US" sz="1600" dirty="0">
                <a:solidFill>
                  <a:srgbClr val="008000"/>
                </a:solidFill>
                <a:latin typeface="Tahoma" panose="020B0604030504040204" pitchFamily="34" charset="0"/>
              </a:rPr>
              <a:t> you want to fit the background to</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TF1 *f2=</a:t>
            </a:r>
            <a:r>
              <a:rPr lang="en-US" sz="1600" dirty="0">
                <a:solidFill>
                  <a:srgbClr val="0000FF"/>
                </a:solidFill>
                <a:latin typeface="Tahoma" panose="020B0604030504040204" pitchFamily="34" charset="0"/>
              </a:rPr>
              <a:t>new</a:t>
            </a:r>
            <a:r>
              <a:rPr lang="en-US" sz="1600" dirty="0">
                <a:solidFill>
                  <a:prstClr val="black"/>
                </a:solidFill>
                <a:latin typeface="Tahoma" panose="020B0604030504040204" pitchFamily="34" charset="0"/>
              </a:rPr>
              <a:t> TF1(</a:t>
            </a:r>
            <a:r>
              <a:rPr lang="en-US" sz="1600" dirty="0">
                <a:solidFill>
                  <a:srgbClr val="A31515"/>
                </a:solidFill>
                <a:latin typeface="Tahoma" panose="020B0604030504040204" pitchFamily="34" charset="0"/>
              </a:rPr>
              <a:t>"f2"</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"[0]+x*[1]"</a:t>
            </a:r>
            <a:r>
              <a:rPr lang="en-US" sz="1600" dirty="0">
                <a:solidFill>
                  <a:prstClr val="black"/>
                </a:solidFill>
                <a:latin typeface="Tahoma" panose="020B0604030504040204" pitchFamily="34" charset="0"/>
              </a:rPr>
              <a:t>,maxrangeb-75,maxrangeb);</a:t>
            </a:r>
            <a:r>
              <a:rPr lang="en-US" sz="1600" dirty="0">
                <a:solidFill>
                  <a:srgbClr val="008000"/>
                </a:solidFill>
                <a:latin typeface="Tahoma" panose="020B0604030504040204" pitchFamily="34" charset="0"/>
              </a:rPr>
              <a:t>//range of right half of </a:t>
            </a:r>
            <a:r>
              <a:rPr lang="en-US" sz="1600" dirty="0" err="1">
                <a:solidFill>
                  <a:srgbClr val="008000"/>
                </a:solidFill>
                <a:latin typeface="Tahoma" panose="020B0604030504040204" pitchFamily="34" charset="0"/>
              </a:rPr>
              <a:t>hist</a:t>
            </a:r>
            <a:r>
              <a:rPr lang="en-US" sz="1600" dirty="0">
                <a:solidFill>
                  <a:srgbClr val="008000"/>
                </a:solidFill>
                <a:latin typeface="Tahoma" panose="020B0604030504040204" pitchFamily="34" charset="0"/>
              </a:rPr>
              <a:t> you want to fit the background to</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SeGA_00-&gt;Fit(</a:t>
            </a:r>
            <a:r>
              <a:rPr lang="en-US" sz="1600" dirty="0">
                <a:solidFill>
                  <a:srgbClr val="A31515"/>
                </a:solidFill>
                <a:latin typeface="Tahoma" panose="020B0604030504040204" pitchFamily="34" charset="0"/>
              </a:rPr>
              <a:t>"f1"</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"R"</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SeGA_00-&gt;Fit(</a:t>
            </a:r>
            <a:r>
              <a:rPr lang="en-US" sz="1600" dirty="0">
                <a:solidFill>
                  <a:srgbClr val="A31515"/>
                </a:solidFill>
                <a:latin typeface="Tahoma" panose="020B0604030504040204" pitchFamily="34" charset="0"/>
              </a:rPr>
              <a:t>"f2"</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"R+"</a:t>
            </a:r>
            <a:r>
              <a:rPr lang="en-US" sz="1600" dirty="0">
                <a:solidFill>
                  <a:prstClr val="black"/>
                </a:solidFill>
                <a:latin typeface="Tahoma" panose="020B0604030504040204" pitchFamily="34" charset="0"/>
              </a:rPr>
              <a:t>);</a:t>
            </a:r>
          </a:p>
        </p:txBody>
      </p:sp>
      <p:pic>
        <p:nvPicPr>
          <p:cNvPr id="7" name="图片 6"/>
          <p:cNvPicPr>
            <a:picLocks noChangeAspect="1"/>
          </p:cNvPicPr>
          <p:nvPr/>
        </p:nvPicPr>
        <p:blipFill>
          <a:blip r:embed="rId4"/>
          <a:stretch>
            <a:fillRect/>
          </a:stretch>
        </p:blipFill>
        <p:spPr>
          <a:xfrm>
            <a:off x="1" y="16349"/>
            <a:ext cx="4278086" cy="2703291"/>
          </a:xfrm>
          <a:prstGeom prst="rect">
            <a:avLst/>
          </a:prstGeom>
        </p:spPr>
      </p:pic>
      <p:sp>
        <p:nvSpPr>
          <p:cNvPr id="8" name="文本框 7"/>
          <p:cNvSpPr txBox="1"/>
          <p:nvPr/>
        </p:nvSpPr>
        <p:spPr>
          <a:xfrm>
            <a:off x="179614" y="0"/>
            <a:ext cx="750718" cy="369332"/>
          </a:xfrm>
          <a:prstGeom prst="rect">
            <a:avLst/>
          </a:prstGeom>
          <a:noFill/>
        </p:spPr>
        <p:txBody>
          <a:bodyPr wrap="none" rtlCol="0">
            <a:spAutoFit/>
          </a:bodyPr>
          <a:lstStyle/>
          <a:p>
            <a:r>
              <a:rPr lang="en-US" dirty="0"/>
              <a:t>Gated</a:t>
            </a:r>
          </a:p>
        </p:txBody>
      </p:sp>
      <p:sp>
        <p:nvSpPr>
          <p:cNvPr id="9" name="文本框 8"/>
          <p:cNvSpPr txBox="1"/>
          <p:nvPr/>
        </p:nvSpPr>
        <p:spPr>
          <a:xfrm>
            <a:off x="244532" y="2918773"/>
            <a:ext cx="978858" cy="369332"/>
          </a:xfrm>
          <a:prstGeom prst="rect">
            <a:avLst/>
          </a:prstGeom>
          <a:noFill/>
        </p:spPr>
        <p:txBody>
          <a:bodyPr wrap="none" rtlCol="0">
            <a:spAutoFit/>
          </a:bodyPr>
          <a:lstStyle/>
          <a:p>
            <a:r>
              <a:rPr lang="en-US" dirty="0" err="1"/>
              <a:t>Ungated</a:t>
            </a:r>
            <a:endParaRPr lang="en-US" dirty="0"/>
          </a:p>
        </p:txBody>
      </p:sp>
    </p:spTree>
    <p:extLst>
      <p:ext uri="{BB962C8B-B14F-4D97-AF65-F5344CB8AC3E}">
        <p14:creationId xmlns:p14="http://schemas.microsoft.com/office/powerpoint/2010/main" val="33861787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stretch>
            <a:fillRect/>
          </a:stretch>
        </p:blipFill>
        <p:spPr>
          <a:xfrm>
            <a:off x="0" y="2883306"/>
            <a:ext cx="6419850" cy="3952875"/>
          </a:xfrm>
          <a:prstGeom prst="rect">
            <a:avLst/>
          </a:prstGeom>
        </p:spPr>
      </p:pic>
      <p:pic>
        <p:nvPicPr>
          <p:cNvPr id="7" name="图片 6"/>
          <p:cNvPicPr>
            <a:picLocks noChangeAspect="1"/>
          </p:cNvPicPr>
          <p:nvPr/>
        </p:nvPicPr>
        <p:blipFill>
          <a:blip r:embed="rId4"/>
          <a:stretch>
            <a:fillRect/>
          </a:stretch>
        </p:blipFill>
        <p:spPr>
          <a:xfrm>
            <a:off x="0" y="16349"/>
            <a:ext cx="4086702" cy="2677865"/>
          </a:xfrm>
          <a:prstGeom prst="rect">
            <a:avLst/>
          </a:prstGeom>
        </p:spPr>
      </p:pic>
      <p:sp>
        <p:nvSpPr>
          <p:cNvPr id="3" name="矩形 2"/>
          <p:cNvSpPr/>
          <p:nvPr/>
        </p:nvSpPr>
        <p:spPr>
          <a:xfrm>
            <a:off x="4039737" y="16349"/>
            <a:ext cx="5104263" cy="5170646"/>
          </a:xfrm>
          <a:prstGeom prst="rect">
            <a:avLst/>
          </a:prstGeom>
        </p:spPr>
        <p:txBody>
          <a:bodyPr wrap="square">
            <a:spAutoFit/>
          </a:bodyPr>
          <a:lstStyle/>
          <a:p>
            <a:r>
              <a:rPr lang="en-US" sz="1600" dirty="0" err="1">
                <a:solidFill>
                  <a:prstClr val="black"/>
                </a:solidFill>
                <a:latin typeface="Tahoma" panose="020B0604030504040204" pitchFamily="34" charset="0"/>
              </a:rPr>
              <a:t>TFile</a:t>
            </a:r>
            <a:r>
              <a:rPr lang="en-US" sz="1600" dirty="0">
                <a:solidFill>
                  <a:prstClr val="black"/>
                </a:solidFill>
                <a:latin typeface="Tahoma" panose="020B0604030504040204" pitchFamily="34" charset="0"/>
              </a:rPr>
              <a:t> *_file0 = </a:t>
            </a:r>
            <a:r>
              <a:rPr lang="en-US" sz="1600" dirty="0" err="1">
                <a:solidFill>
                  <a:prstClr val="black"/>
                </a:solidFill>
                <a:latin typeface="Tahoma" panose="020B0604030504040204" pitchFamily="34" charset="0"/>
              </a:rPr>
              <a:t>TFile</a:t>
            </a:r>
            <a:r>
              <a:rPr lang="en-US" sz="1600" dirty="0">
                <a:solidFill>
                  <a:prstClr val="black"/>
                </a:solidFill>
                <a:latin typeface="Tahoma" panose="020B0604030504040204" pitchFamily="34" charset="0"/>
              </a:rPr>
              <a:t>::Open("D:/X/out/Si25/100eV-bin-ungated_sun.root")</a:t>
            </a:r>
          </a:p>
          <a:p>
            <a:r>
              <a:rPr lang="en-US" sz="1600" dirty="0">
                <a:latin typeface="Tahoma" panose="020B0604030504040204" pitchFamily="34" charset="0"/>
              </a:rPr>
              <a:t>SeGA_00-&gt;</a:t>
            </a:r>
            <a:r>
              <a:rPr lang="en-US" sz="1600" dirty="0" err="1">
                <a:latin typeface="Tahoma" panose="020B0604030504040204" pitchFamily="34" charset="0"/>
              </a:rPr>
              <a:t>Rebin</a:t>
            </a:r>
            <a:r>
              <a:rPr lang="en-US" sz="1600" dirty="0">
                <a:latin typeface="Tahoma" panose="020B0604030504040204" pitchFamily="34" charset="0"/>
              </a:rPr>
              <a:t>(10);</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Nbpk</a:t>
            </a:r>
            <a:r>
              <a:rPr lang="en-US" sz="1600" dirty="0">
                <a:solidFill>
                  <a:prstClr val="black"/>
                </a:solidFill>
                <a:latin typeface="Tahoma" panose="020B0604030504040204" pitchFamily="34" charset="0"/>
              </a:rPr>
              <a:t>=1 </a:t>
            </a:r>
            <a:r>
              <a:rPr lang="en-US" sz="1600" dirty="0">
                <a:solidFill>
                  <a:srgbClr val="008000"/>
                </a:solidFill>
                <a:latin typeface="Tahoma" panose="020B0604030504040204" pitchFamily="34" charset="0"/>
              </a:rPr>
              <a:t>//Number of bins per keV</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binwidth</a:t>
            </a:r>
            <a:r>
              <a:rPr lang="en-US" sz="1600" dirty="0">
                <a:solidFill>
                  <a:prstClr val="black"/>
                </a:solidFill>
                <a:latin typeface="Tahoma" panose="020B0604030504040204" pitchFamily="34" charset="0"/>
              </a:rPr>
              <a:t>=1/</a:t>
            </a:r>
            <a:r>
              <a:rPr lang="en-US" sz="1600" dirty="0" err="1">
                <a:solidFill>
                  <a:prstClr val="black"/>
                </a:solidFill>
                <a:latin typeface="Tahoma" panose="020B0604030504040204" pitchFamily="34" charset="0"/>
              </a:rPr>
              <a:t>Nbpk</a:t>
            </a:r>
            <a:r>
              <a:rPr lang="en-US" sz="1600" dirty="0">
                <a:solidFill>
                  <a:prstClr val="black"/>
                </a:solidFill>
                <a:latin typeface="Tahoma" panose="020B0604030504040204" pitchFamily="34" charset="0"/>
              </a:rPr>
              <a:t> </a:t>
            </a:r>
            <a:r>
              <a:rPr lang="en-US" sz="1600" dirty="0">
                <a:solidFill>
                  <a:srgbClr val="008000"/>
                </a:solidFill>
                <a:latin typeface="Tahoma" panose="020B0604030504040204" pitchFamily="34" charset="0"/>
              </a:rPr>
              <a:t>//Number of bins per keV</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a:solidFill>
                  <a:prstClr val="black"/>
                </a:solidFill>
                <a:latin typeface="Tahoma" panose="020B0604030504040204" pitchFamily="34" charset="0"/>
              </a:rPr>
              <a:t>centroid=2870 </a:t>
            </a:r>
            <a:r>
              <a:rPr lang="en-US" sz="1600" dirty="0">
                <a:solidFill>
                  <a:srgbClr val="008000"/>
                </a:solidFill>
                <a:latin typeface="Tahoma" panose="020B0604030504040204" pitchFamily="34" charset="0"/>
              </a:rPr>
              <a:t>//peak of fit // modify</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minrangeb</a:t>
            </a:r>
            <a:r>
              <a:rPr lang="en-US" sz="1600" dirty="0">
                <a:solidFill>
                  <a:prstClr val="black"/>
                </a:solidFill>
                <a:latin typeface="Tahoma" panose="020B0604030504040204" pitchFamily="34" charset="0"/>
              </a:rPr>
              <a:t>=centroid-100 </a:t>
            </a:r>
            <a:r>
              <a:rPr lang="en-US" sz="1600" dirty="0">
                <a:solidFill>
                  <a:srgbClr val="008000"/>
                </a:solidFill>
                <a:latin typeface="Tahoma" panose="020B0604030504040204" pitchFamily="34" charset="0"/>
              </a:rPr>
              <a:t>//</a:t>
            </a:r>
            <a:endParaRPr lang="en-US" sz="1600" dirty="0">
              <a:solidFill>
                <a:prstClr val="black"/>
              </a:solidFill>
              <a:latin typeface="Tahoma" panose="020B0604030504040204" pitchFamily="34" charset="0"/>
            </a:endParaRPr>
          </a:p>
          <a:p>
            <a:r>
              <a:rPr lang="en-US" sz="1600" dirty="0" err="1">
                <a:solidFill>
                  <a:srgbClr val="0000FF"/>
                </a:solidFill>
                <a:latin typeface="Tahoma" panose="020B0604030504040204" pitchFamily="34" charset="0"/>
              </a:rPr>
              <a:t>const</a:t>
            </a:r>
            <a:r>
              <a:rPr lang="en-US" sz="1600" dirty="0">
                <a:solidFill>
                  <a:srgbClr val="0000FF"/>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srgbClr val="0000FF"/>
                </a:solidFill>
                <a:latin typeface="Tahoma" panose="020B0604030504040204" pitchFamily="34" charset="0"/>
              </a:rPr>
              <a:t> </a:t>
            </a:r>
            <a:r>
              <a:rPr lang="en-US" sz="1600" dirty="0" err="1">
                <a:solidFill>
                  <a:prstClr val="black"/>
                </a:solidFill>
                <a:latin typeface="Tahoma" panose="020B0604030504040204" pitchFamily="34" charset="0"/>
              </a:rPr>
              <a:t>maxrangeb</a:t>
            </a:r>
            <a:r>
              <a:rPr lang="en-US" sz="1600" dirty="0">
                <a:solidFill>
                  <a:prstClr val="black"/>
                </a:solidFill>
                <a:latin typeface="Tahoma" panose="020B0604030504040204" pitchFamily="34" charset="0"/>
              </a:rPr>
              <a:t>=centroid+100 </a:t>
            </a:r>
            <a:r>
              <a:rPr lang="en-US" sz="1600" dirty="0">
                <a:solidFill>
                  <a:srgbClr val="008000"/>
                </a:solidFill>
                <a:latin typeface="Tahoma" panose="020B0604030504040204" pitchFamily="34" charset="0"/>
              </a:rPr>
              <a:t>//</a:t>
            </a:r>
          </a:p>
          <a:p>
            <a:r>
              <a:rPr lang="en-US" sz="1600" dirty="0">
                <a:solidFill>
                  <a:prstClr val="black"/>
                </a:solidFill>
                <a:latin typeface="Tahoma" panose="020B0604030504040204" pitchFamily="34" charset="0"/>
              </a:rPr>
              <a:t>SeGA_00-&gt;</a:t>
            </a:r>
            <a:r>
              <a:rPr lang="en-US" sz="1600" dirty="0" err="1">
                <a:solidFill>
                  <a:prstClr val="black"/>
                </a:solidFill>
                <a:latin typeface="Tahoma" panose="020B0604030504040204" pitchFamily="34" charset="0"/>
              </a:rPr>
              <a:t>GetXaxis</a:t>
            </a:r>
            <a:r>
              <a:rPr lang="en-US" sz="1600" dirty="0">
                <a:solidFill>
                  <a:prstClr val="black"/>
                </a:solidFill>
                <a:latin typeface="Tahoma" panose="020B0604030504040204" pitchFamily="34" charset="0"/>
              </a:rPr>
              <a:t>()-&gt;</a:t>
            </a:r>
            <a:r>
              <a:rPr lang="en-US" sz="1600" dirty="0" err="1">
                <a:solidFill>
                  <a:prstClr val="black"/>
                </a:solidFill>
                <a:latin typeface="Tahoma" panose="020B0604030504040204" pitchFamily="34" charset="0"/>
              </a:rPr>
              <a:t>SetRangeUser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minrangeb,maxrangeb</a:t>
            </a:r>
            <a:r>
              <a:rPr lang="en-US" sz="1600" dirty="0">
                <a:solidFill>
                  <a:prstClr val="black"/>
                </a:solidFill>
                <a:latin typeface="Tahoma" panose="020B0604030504040204" pitchFamily="34" charset="0"/>
              </a:rPr>
              <a:t>);</a:t>
            </a:r>
            <a:endParaRPr lang="en-US" sz="1600" dirty="0">
              <a:solidFill>
                <a:srgbClr val="0000FF"/>
              </a:solidFill>
              <a:latin typeface="Tahoma" panose="020B0604030504040204" pitchFamily="34" charset="0"/>
            </a:endParaRPr>
          </a:p>
          <a:p>
            <a:r>
              <a:rPr lang="en-US" sz="1600" dirty="0">
                <a:solidFill>
                  <a:prstClr val="black"/>
                </a:solidFill>
                <a:latin typeface="Tahoma" panose="020B0604030504040204" pitchFamily="34" charset="0"/>
              </a:rPr>
              <a:t>SeGA_00-&gt;Draw();</a:t>
            </a:r>
          </a:p>
          <a:p>
            <a:r>
              <a:rPr lang="en-US" sz="1600" dirty="0">
                <a:latin typeface="Tahoma" panose="020B0604030504040204" pitchFamily="34" charset="0"/>
              </a:rPr>
              <a:t>TF1 *f1=</a:t>
            </a:r>
            <a:r>
              <a:rPr lang="en-US" sz="1600" dirty="0">
                <a:solidFill>
                  <a:srgbClr val="0000FF"/>
                </a:solidFill>
                <a:latin typeface="Tahoma" panose="020B0604030504040204" pitchFamily="34" charset="0"/>
              </a:rPr>
              <a:t>new</a:t>
            </a:r>
            <a:r>
              <a:rPr lang="en-US" sz="1600" dirty="0">
                <a:solidFill>
                  <a:prstClr val="black"/>
                </a:solidFill>
                <a:latin typeface="Tahoma" panose="020B0604030504040204" pitchFamily="34" charset="0"/>
              </a:rPr>
              <a:t> TF1(</a:t>
            </a:r>
            <a:r>
              <a:rPr lang="en-US" sz="1600" dirty="0">
                <a:solidFill>
                  <a:srgbClr val="A31515"/>
                </a:solidFill>
                <a:latin typeface="Tahoma" panose="020B0604030504040204" pitchFamily="34" charset="0"/>
              </a:rPr>
              <a:t>"f1"</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"[0]+x*[1]"</a:t>
            </a:r>
            <a:r>
              <a:rPr lang="en-US" sz="1600" dirty="0">
                <a:solidFill>
                  <a:prstClr val="black"/>
                </a:solidFill>
                <a:latin typeface="Tahoma" panose="020B0604030504040204" pitchFamily="34" charset="0"/>
              </a:rPr>
              <a:t>,minrangeb+40,minrangeb+83);</a:t>
            </a:r>
            <a:r>
              <a:rPr lang="en-US" sz="1600" dirty="0">
                <a:solidFill>
                  <a:srgbClr val="008000"/>
                </a:solidFill>
                <a:latin typeface="Tahoma" panose="020B0604030504040204" pitchFamily="34" charset="0"/>
              </a:rPr>
              <a:t>//range of left half of </a:t>
            </a:r>
            <a:r>
              <a:rPr lang="en-US" sz="1600" dirty="0" err="1">
                <a:solidFill>
                  <a:srgbClr val="008000"/>
                </a:solidFill>
                <a:latin typeface="Tahoma" panose="020B0604030504040204" pitchFamily="34" charset="0"/>
              </a:rPr>
              <a:t>hist</a:t>
            </a:r>
            <a:r>
              <a:rPr lang="en-US" sz="1600" dirty="0">
                <a:solidFill>
                  <a:srgbClr val="008000"/>
                </a:solidFill>
                <a:latin typeface="Tahoma" panose="020B0604030504040204" pitchFamily="34" charset="0"/>
              </a:rPr>
              <a:t> you want to fit the background to</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TF1 *f2=</a:t>
            </a:r>
            <a:r>
              <a:rPr lang="en-US" sz="1600" dirty="0">
                <a:solidFill>
                  <a:srgbClr val="0000FF"/>
                </a:solidFill>
                <a:latin typeface="Tahoma" panose="020B0604030504040204" pitchFamily="34" charset="0"/>
              </a:rPr>
              <a:t>new</a:t>
            </a:r>
            <a:r>
              <a:rPr lang="en-US" sz="1600" dirty="0">
                <a:solidFill>
                  <a:prstClr val="black"/>
                </a:solidFill>
                <a:latin typeface="Tahoma" panose="020B0604030504040204" pitchFamily="34" charset="0"/>
              </a:rPr>
              <a:t> TF1(</a:t>
            </a:r>
            <a:r>
              <a:rPr lang="en-US" sz="1600" dirty="0">
                <a:solidFill>
                  <a:srgbClr val="A31515"/>
                </a:solidFill>
                <a:latin typeface="Tahoma" panose="020B0604030504040204" pitchFamily="34" charset="0"/>
              </a:rPr>
              <a:t>"f2"</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"[0]+x*[1]"</a:t>
            </a:r>
            <a:r>
              <a:rPr lang="en-US" sz="1600" dirty="0">
                <a:solidFill>
                  <a:prstClr val="black"/>
                </a:solidFill>
                <a:latin typeface="Tahoma" panose="020B0604030504040204" pitchFamily="34" charset="0"/>
              </a:rPr>
              <a:t>,maxrangeb-80,maxrangeb-5);</a:t>
            </a:r>
            <a:r>
              <a:rPr lang="en-US" sz="1600" dirty="0">
                <a:solidFill>
                  <a:srgbClr val="008000"/>
                </a:solidFill>
                <a:latin typeface="Tahoma" panose="020B0604030504040204" pitchFamily="34" charset="0"/>
              </a:rPr>
              <a:t>//range of right half of </a:t>
            </a:r>
            <a:r>
              <a:rPr lang="en-US" sz="1600" dirty="0" err="1">
                <a:solidFill>
                  <a:srgbClr val="008000"/>
                </a:solidFill>
                <a:latin typeface="Tahoma" panose="020B0604030504040204" pitchFamily="34" charset="0"/>
              </a:rPr>
              <a:t>hist</a:t>
            </a:r>
            <a:r>
              <a:rPr lang="en-US" sz="1600" dirty="0">
                <a:solidFill>
                  <a:srgbClr val="008000"/>
                </a:solidFill>
                <a:latin typeface="Tahoma" panose="020B0604030504040204" pitchFamily="34" charset="0"/>
              </a:rPr>
              <a:t> you want to fit the background to</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SeGA_00-&gt;Fit(</a:t>
            </a:r>
            <a:r>
              <a:rPr lang="en-US" sz="1600" dirty="0">
                <a:solidFill>
                  <a:srgbClr val="A31515"/>
                </a:solidFill>
                <a:latin typeface="Tahoma" panose="020B0604030504040204" pitchFamily="34" charset="0"/>
              </a:rPr>
              <a:t>"f1"</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"R"</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SeGA_00-&gt;Fit(</a:t>
            </a:r>
            <a:r>
              <a:rPr lang="en-US" sz="1600" dirty="0">
                <a:solidFill>
                  <a:srgbClr val="A31515"/>
                </a:solidFill>
                <a:latin typeface="Tahoma" panose="020B0604030504040204" pitchFamily="34" charset="0"/>
              </a:rPr>
              <a:t>"f2"</a:t>
            </a:r>
            <a:r>
              <a:rPr lang="en-US" sz="1600" dirty="0">
                <a:solidFill>
                  <a:prstClr val="black"/>
                </a:solidFill>
                <a:latin typeface="Tahoma" panose="020B0604030504040204" pitchFamily="34" charset="0"/>
              </a:rPr>
              <a:t>,</a:t>
            </a:r>
            <a:r>
              <a:rPr lang="en-US" sz="1600" dirty="0">
                <a:solidFill>
                  <a:srgbClr val="A31515"/>
                </a:solidFill>
                <a:latin typeface="Tahoma" panose="020B0604030504040204" pitchFamily="34" charset="0"/>
              </a:rPr>
              <a:t>"R+"</a:t>
            </a:r>
            <a:r>
              <a:rPr lang="en-US" sz="1600" dirty="0">
                <a:solidFill>
                  <a:prstClr val="black"/>
                </a:solidFill>
                <a:latin typeface="Tahoma" panose="020B0604030504040204" pitchFamily="34" charset="0"/>
              </a:rPr>
              <a:t>);</a:t>
            </a:r>
          </a:p>
        </p:txBody>
      </p:sp>
      <p:sp>
        <p:nvSpPr>
          <p:cNvPr id="8" name="文本框 7"/>
          <p:cNvSpPr txBox="1"/>
          <p:nvPr/>
        </p:nvSpPr>
        <p:spPr>
          <a:xfrm>
            <a:off x="179614" y="0"/>
            <a:ext cx="750718" cy="369332"/>
          </a:xfrm>
          <a:prstGeom prst="rect">
            <a:avLst/>
          </a:prstGeom>
          <a:noFill/>
        </p:spPr>
        <p:txBody>
          <a:bodyPr wrap="none" rtlCol="0">
            <a:spAutoFit/>
          </a:bodyPr>
          <a:lstStyle/>
          <a:p>
            <a:r>
              <a:rPr lang="en-US" dirty="0"/>
              <a:t>Gated</a:t>
            </a:r>
          </a:p>
        </p:txBody>
      </p:sp>
      <p:sp>
        <p:nvSpPr>
          <p:cNvPr id="9" name="文本框 8"/>
          <p:cNvSpPr txBox="1"/>
          <p:nvPr/>
        </p:nvSpPr>
        <p:spPr>
          <a:xfrm>
            <a:off x="440903" y="3051623"/>
            <a:ext cx="978858" cy="369332"/>
          </a:xfrm>
          <a:prstGeom prst="rect">
            <a:avLst/>
          </a:prstGeom>
          <a:noFill/>
        </p:spPr>
        <p:txBody>
          <a:bodyPr wrap="none" rtlCol="0">
            <a:spAutoFit/>
          </a:bodyPr>
          <a:lstStyle/>
          <a:p>
            <a:r>
              <a:rPr lang="en-US" dirty="0" err="1"/>
              <a:t>Ungated</a:t>
            </a:r>
            <a:endParaRPr lang="en-US" dirty="0"/>
          </a:p>
        </p:txBody>
      </p:sp>
    </p:spTree>
    <p:extLst>
      <p:ext uri="{BB962C8B-B14F-4D97-AF65-F5344CB8AC3E}">
        <p14:creationId xmlns:p14="http://schemas.microsoft.com/office/powerpoint/2010/main" val="39490349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0" y="1"/>
            <a:ext cx="4131129" cy="2473942"/>
          </a:xfrm>
          <a:prstGeom prst="rect">
            <a:avLst/>
          </a:prstGeom>
        </p:spPr>
      </p:pic>
      <p:pic>
        <p:nvPicPr>
          <p:cNvPr id="4" name="图片 3"/>
          <p:cNvPicPr>
            <a:picLocks noChangeAspect="1"/>
          </p:cNvPicPr>
          <p:nvPr/>
        </p:nvPicPr>
        <p:blipFill>
          <a:blip r:embed="rId4"/>
          <a:stretch>
            <a:fillRect/>
          </a:stretch>
        </p:blipFill>
        <p:spPr>
          <a:xfrm>
            <a:off x="0" y="2981390"/>
            <a:ext cx="6041571" cy="3876609"/>
          </a:xfrm>
          <a:prstGeom prst="rect">
            <a:avLst/>
          </a:prstGeom>
        </p:spPr>
      </p:pic>
      <p:sp>
        <p:nvSpPr>
          <p:cNvPr id="2" name="矩形 1"/>
          <p:cNvSpPr/>
          <p:nvPr/>
        </p:nvSpPr>
        <p:spPr>
          <a:xfrm>
            <a:off x="4131129" y="1"/>
            <a:ext cx="5012871" cy="6186309"/>
          </a:xfrm>
          <a:prstGeom prst="rect">
            <a:avLst/>
          </a:prstGeom>
        </p:spPr>
        <p:txBody>
          <a:bodyPr wrap="square">
            <a:spAutoFit/>
          </a:bodyPr>
          <a:lstStyle/>
          <a:p>
            <a:r>
              <a:rPr lang="en-US" dirty="0" err="1">
                <a:solidFill>
                  <a:prstClr val="black"/>
                </a:solidFill>
                <a:latin typeface="Tahoma" panose="020B0604030504040204" pitchFamily="34" charset="0"/>
              </a:rPr>
              <a:t>TFile</a:t>
            </a:r>
            <a:r>
              <a:rPr lang="en-US" dirty="0">
                <a:solidFill>
                  <a:prstClr val="black"/>
                </a:solidFill>
                <a:latin typeface="Tahoma" panose="020B0604030504040204" pitchFamily="34" charset="0"/>
              </a:rPr>
              <a:t> *_file0 = </a:t>
            </a:r>
            <a:r>
              <a:rPr lang="en-US" dirty="0" err="1">
                <a:solidFill>
                  <a:prstClr val="black"/>
                </a:solidFill>
                <a:latin typeface="Tahoma" panose="020B0604030504040204" pitchFamily="34" charset="0"/>
              </a:rPr>
              <a:t>TFile</a:t>
            </a:r>
            <a:r>
              <a:rPr lang="en-US" dirty="0">
                <a:solidFill>
                  <a:prstClr val="black"/>
                </a:solidFill>
                <a:latin typeface="Tahoma" panose="020B0604030504040204" pitchFamily="34" charset="0"/>
              </a:rPr>
              <a:t>::Open("D:/X/out/Si25/100eV-bin-gated_sun.root")</a:t>
            </a:r>
          </a:p>
          <a:p>
            <a:r>
              <a:rPr lang="en-US" dirty="0" err="1">
                <a:latin typeface="Tahoma" panose="020B0604030504040204" pitchFamily="34" charset="0"/>
              </a:rPr>
              <a:t>gbCoincidences</a:t>
            </a:r>
            <a:r>
              <a:rPr lang="en-US" dirty="0">
                <a:latin typeface="Tahoma" panose="020B0604030504040204" pitchFamily="34" charset="0"/>
              </a:rPr>
              <a:t>-&gt;</a:t>
            </a:r>
            <a:r>
              <a:rPr lang="en-US" dirty="0" err="1">
                <a:latin typeface="Tahoma" panose="020B0604030504040204" pitchFamily="34" charset="0"/>
              </a:rPr>
              <a:t>Rebin</a:t>
            </a:r>
            <a:r>
              <a:rPr lang="en-US" dirty="0">
                <a:latin typeface="Tahoma" panose="020B0604030504040204" pitchFamily="34" charset="0"/>
              </a:rPr>
              <a:t>(1);</a:t>
            </a:r>
            <a:endParaRPr lang="en-US" dirty="0">
              <a:solidFill>
                <a:prstClr val="black"/>
              </a:solidFill>
              <a:latin typeface="Tahoma" panose="020B0604030504040204" pitchFamily="34" charset="0"/>
            </a:endParaRPr>
          </a:p>
          <a:p>
            <a:r>
              <a:rPr lang="en-US" dirty="0" err="1">
                <a:solidFill>
                  <a:srgbClr val="0000FF"/>
                </a:solidFill>
                <a:latin typeface="Tahoma" panose="020B0604030504040204" pitchFamily="34" charset="0"/>
              </a:rPr>
              <a:t>const</a:t>
            </a:r>
            <a:r>
              <a:rPr lang="en-US" dirty="0">
                <a:solidFill>
                  <a:srgbClr val="0000FF"/>
                </a:solidFill>
                <a:latin typeface="Tahoma" panose="020B0604030504040204" pitchFamily="34" charset="0"/>
              </a:rPr>
              <a:t> </a:t>
            </a:r>
            <a:r>
              <a:rPr lang="en-US" dirty="0" err="1">
                <a:solidFill>
                  <a:srgbClr val="0000FF"/>
                </a:solidFill>
                <a:latin typeface="Tahoma" panose="020B0604030504040204" pitchFamily="34" charset="0"/>
              </a:rPr>
              <a:t>int</a:t>
            </a:r>
            <a:r>
              <a:rPr lang="en-US" dirty="0">
                <a:solidFill>
                  <a:srgbClr val="0000FF"/>
                </a:solidFill>
                <a:latin typeface="Tahoma" panose="020B0604030504040204" pitchFamily="34" charset="0"/>
              </a:rPr>
              <a:t> </a:t>
            </a:r>
            <a:r>
              <a:rPr lang="en-US" dirty="0" err="1">
                <a:solidFill>
                  <a:prstClr val="black"/>
                </a:solidFill>
                <a:latin typeface="Tahoma" panose="020B0604030504040204" pitchFamily="34" charset="0"/>
              </a:rPr>
              <a:t>Nbpk</a:t>
            </a:r>
            <a:r>
              <a:rPr lang="en-US" dirty="0">
                <a:solidFill>
                  <a:prstClr val="black"/>
                </a:solidFill>
                <a:latin typeface="Tahoma" panose="020B0604030504040204" pitchFamily="34" charset="0"/>
              </a:rPr>
              <a:t>=1 </a:t>
            </a:r>
            <a:r>
              <a:rPr lang="en-US" dirty="0">
                <a:solidFill>
                  <a:srgbClr val="008000"/>
                </a:solidFill>
                <a:latin typeface="Tahoma" panose="020B0604030504040204" pitchFamily="34" charset="0"/>
              </a:rPr>
              <a:t>//Number of bins per keV</a:t>
            </a:r>
            <a:endParaRPr lang="en-US" dirty="0">
              <a:solidFill>
                <a:prstClr val="black"/>
              </a:solidFill>
              <a:latin typeface="Tahoma" panose="020B0604030504040204" pitchFamily="34" charset="0"/>
            </a:endParaRPr>
          </a:p>
          <a:p>
            <a:r>
              <a:rPr lang="en-US" dirty="0" err="1">
                <a:solidFill>
                  <a:srgbClr val="0000FF"/>
                </a:solidFill>
                <a:latin typeface="Tahoma" panose="020B0604030504040204" pitchFamily="34" charset="0"/>
              </a:rPr>
              <a:t>const</a:t>
            </a:r>
            <a:r>
              <a:rPr lang="en-US" dirty="0">
                <a:solidFill>
                  <a:srgbClr val="0000FF"/>
                </a:solidFill>
                <a:latin typeface="Tahoma" panose="020B0604030504040204" pitchFamily="34" charset="0"/>
              </a:rPr>
              <a:t> </a:t>
            </a:r>
            <a:r>
              <a:rPr lang="en-US" dirty="0" err="1">
                <a:solidFill>
                  <a:srgbClr val="0000FF"/>
                </a:solidFill>
                <a:latin typeface="Tahoma" panose="020B0604030504040204" pitchFamily="34" charset="0"/>
              </a:rPr>
              <a:t>int</a:t>
            </a:r>
            <a:r>
              <a:rPr lang="en-US" dirty="0">
                <a:solidFill>
                  <a:srgbClr val="0000FF"/>
                </a:solidFill>
                <a:latin typeface="Tahoma" panose="020B0604030504040204" pitchFamily="34" charset="0"/>
              </a:rPr>
              <a:t> </a:t>
            </a:r>
            <a:r>
              <a:rPr lang="en-US" dirty="0" err="1">
                <a:solidFill>
                  <a:prstClr val="black"/>
                </a:solidFill>
                <a:latin typeface="Tahoma" panose="020B0604030504040204" pitchFamily="34" charset="0"/>
              </a:rPr>
              <a:t>binwidth</a:t>
            </a:r>
            <a:r>
              <a:rPr lang="en-US" dirty="0">
                <a:solidFill>
                  <a:prstClr val="black"/>
                </a:solidFill>
                <a:latin typeface="Tahoma" panose="020B0604030504040204" pitchFamily="34" charset="0"/>
              </a:rPr>
              <a:t>=1/</a:t>
            </a:r>
            <a:r>
              <a:rPr lang="en-US" dirty="0" err="1">
                <a:solidFill>
                  <a:prstClr val="black"/>
                </a:solidFill>
                <a:latin typeface="Tahoma" panose="020B0604030504040204" pitchFamily="34" charset="0"/>
              </a:rPr>
              <a:t>Nbpk</a:t>
            </a:r>
            <a:r>
              <a:rPr lang="en-US" dirty="0">
                <a:solidFill>
                  <a:prstClr val="black"/>
                </a:solidFill>
                <a:latin typeface="Tahoma" panose="020B0604030504040204" pitchFamily="34" charset="0"/>
              </a:rPr>
              <a:t> </a:t>
            </a:r>
            <a:r>
              <a:rPr lang="en-US" dirty="0">
                <a:solidFill>
                  <a:srgbClr val="008000"/>
                </a:solidFill>
                <a:latin typeface="Tahoma" panose="020B0604030504040204" pitchFamily="34" charset="0"/>
              </a:rPr>
              <a:t>//Number of bins per keV</a:t>
            </a:r>
            <a:endParaRPr lang="en-US" dirty="0">
              <a:solidFill>
                <a:prstClr val="black"/>
              </a:solidFill>
              <a:latin typeface="Tahoma" panose="020B0604030504040204" pitchFamily="34" charset="0"/>
            </a:endParaRPr>
          </a:p>
          <a:p>
            <a:r>
              <a:rPr lang="en-US" dirty="0" err="1">
                <a:solidFill>
                  <a:srgbClr val="0000FF"/>
                </a:solidFill>
                <a:latin typeface="Tahoma" panose="020B0604030504040204" pitchFamily="34" charset="0"/>
              </a:rPr>
              <a:t>const</a:t>
            </a:r>
            <a:r>
              <a:rPr lang="en-US" dirty="0">
                <a:solidFill>
                  <a:srgbClr val="0000FF"/>
                </a:solidFill>
                <a:latin typeface="Tahoma" panose="020B0604030504040204" pitchFamily="34" charset="0"/>
              </a:rPr>
              <a:t> </a:t>
            </a:r>
            <a:r>
              <a:rPr lang="en-US" dirty="0" err="1">
                <a:solidFill>
                  <a:srgbClr val="0000FF"/>
                </a:solidFill>
                <a:latin typeface="Tahoma" panose="020B0604030504040204" pitchFamily="34" charset="0"/>
              </a:rPr>
              <a:t>int</a:t>
            </a:r>
            <a:r>
              <a:rPr lang="en-US" dirty="0">
                <a:solidFill>
                  <a:srgbClr val="0000FF"/>
                </a:solidFill>
                <a:latin typeface="Tahoma" panose="020B0604030504040204" pitchFamily="34" charset="0"/>
              </a:rPr>
              <a:t> </a:t>
            </a:r>
            <a:r>
              <a:rPr lang="en-US" dirty="0">
                <a:solidFill>
                  <a:prstClr val="black"/>
                </a:solidFill>
                <a:latin typeface="Tahoma" panose="020B0604030504040204" pitchFamily="34" charset="0"/>
              </a:rPr>
              <a:t>centroid=1369 </a:t>
            </a:r>
            <a:r>
              <a:rPr lang="en-US" dirty="0">
                <a:solidFill>
                  <a:srgbClr val="008000"/>
                </a:solidFill>
                <a:latin typeface="Tahoma" panose="020B0604030504040204" pitchFamily="34" charset="0"/>
              </a:rPr>
              <a:t>//peak of fit // modify</a:t>
            </a:r>
            <a:endParaRPr lang="en-US" dirty="0">
              <a:solidFill>
                <a:prstClr val="black"/>
              </a:solidFill>
              <a:latin typeface="Tahoma" panose="020B0604030504040204" pitchFamily="34" charset="0"/>
            </a:endParaRPr>
          </a:p>
          <a:p>
            <a:r>
              <a:rPr lang="en-US" dirty="0" err="1">
                <a:solidFill>
                  <a:srgbClr val="0000FF"/>
                </a:solidFill>
                <a:latin typeface="Tahoma" panose="020B0604030504040204" pitchFamily="34" charset="0"/>
              </a:rPr>
              <a:t>const</a:t>
            </a:r>
            <a:r>
              <a:rPr lang="en-US" dirty="0">
                <a:solidFill>
                  <a:srgbClr val="0000FF"/>
                </a:solidFill>
                <a:latin typeface="Tahoma" panose="020B0604030504040204" pitchFamily="34" charset="0"/>
              </a:rPr>
              <a:t> </a:t>
            </a:r>
            <a:r>
              <a:rPr lang="en-US" dirty="0" err="1">
                <a:solidFill>
                  <a:srgbClr val="0000FF"/>
                </a:solidFill>
                <a:latin typeface="Tahoma" panose="020B0604030504040204" pitchFamily="34" charset="0"/>
              </a:rPr>
              <a:t>int</a:t>
            </a:r>
            <a:r>
              <a:rPr lang="en-US" dirty="0">
                <a:solidFill>
                  <a:srgbClr val="0000FF"/>
                </a:solidFill>
                <a:latin typeface="Tahoma" panose="020B0604030504040204" pitchFamily="34" charset="0"/>
              </a:rPr>
              <a:t> </a:t>
            </a:r>
            <a:r>
              <a:rPr lang="en-US" dirty="0" err="1">
                <a:solidFill>
                  <a:prstClr val="black"/>
                </a:solidFill>
                <a:latin typeface="Tahoma" panose="020B0604030504040204" pitchFamily="34" charset="0"/>
              </a:rPr>
              <a:t>minrangeb</a:t>
            </a:r>
            <a:r>
              <a:rPr lang="en-US" dirty="0">
                <a:solidFill>
                  <a:prstClr val="black"/>
                </a:solidFill>
                <a:latin typeface="Tahoma" panose="020B0604030504040204" pitchFamily="34" charset="0"/>
              </a:rPr>
              <a:t>=centroid-100 </a:t>
            </a:r>
            <a:r>
              <a:rPr lang="en-US" dirty="0">
                <a:solidFill>
                  <a:srgbClr val="008000"/>
                </a:solidFill>
                <a:latin typeface="Tahoma" panose="020B0604030504040204" pitchFamily="34" charset="0"/>
              </a:rPr>
              <a:t>//</a:t>
            </a:r>
            <a:endParaRPr lang="en-US" dirty="0">
              <a:solidFill>
                <a:prstClr val="black"/>
              </a:solidFill>
              <a:latin typeface="Tahoma" panose="020B0604030504040204" pitchFamily="34" charset="0"/>
            </a:endParaRPr>
          </a:p>
          <a:p>
            <a:r>
              <a:rPr lang="en-US" dirty="0" err="1">
                <a:solidFill>
                  <a:srgbClr val="0000FF"/>
                </a:solidFill>
                <a:latin typeface="Tahoma" panose="020B0604030504040204" pitchFamily="34" charset="0"/>
              </a:rPr>
              <a:t>const</a:t>
            </a:r>
            <a:r>
              <a:rPr lang="en-US" dirty="0">
                <a:solidFill>
                  <a:srgbClr val="0000FF"/>
                </a:solidFill>
                <a:latin typeface="Tahoma" panose="020B0604030504040204" pitchFamily="34" charset="0"/>
              </a:rPr>
              <a:t> </a:t>
            </a:r>
            <a:r>
              <a:rPr lang="en-US" dirty="0" err="1">
                <a:solidFill>
                  <a:srgbClr val="0000FF"/>
                </a:solidFill>
                <a:latin typeface="Tahoma" panose="020B0604030504040204" pitchFamily="34" charset="0"/>
              </a:rPr>
              <a:t>int</a:t>
            </a:r>
            <a:r>
              <a:rPr lang="en-US" dirty="0">
                <a:solidFill>
                  <a:srgbClr val="0000FF"/>
                </a:solidFill>
                <a:latin typeface="Tahoma" panose="020B0604030504040204" pitchFamily="34" charset="0"/>
              </a:rPr>
              <a:t> </a:t>
            </a:r>
            <a:r>
              <a:rPr lang="en-US" dirty="0" err="1">
                <a:solidFill>
                  <a:prstClr val="black"/>
                </a:solidFill>
                <a:latin typeface="Tahoma" panose="020B0604030504040204" pitchFamily="34" charset="0"/>
              </a:rPr>
              <a:t>maxrangeb</a:t>
            </a:r>
            <a:r>
              <a:rPr lang="en-US" dirty="0">
                <a:solidFill>
                  <a:prstClr val="black"/>
                </a:solidFill>
                <a:latin typeface="Tahoma" panose="020B0604030504040204" pitchFamily="34" charset="0"/>
              </a:rPr>
              <a:t>=centroid+100 </a:t>
            </a:r>
            <a:r>
              <a:rPr lang="en-US" dirty="0">
                <a:solidFill>
                  <a:srgbClr val="008000"/>
                </a:solidFill>
                <a:latin typeface="Tahoma" panose="020B0604030504040204" pitchFamily="34" charset="0"/>
              </a:rPr>
              <a:t>//</a:t>
            </a:r>
          </a:p>
          <a:p>
            <a:r>
              <a:rPr lang="en-US" dirty="0" err="1">
                <a:latin typeface="Tahoma" panose="020B0604030504040204" pitchFamily="34" charset="0"/>
              </a:rPr>
              <a:t>gbCoincidences</a:t>
            </a:r>
            <a:r>
              <a:rPr lang="en-US" dirty="0">
                <a:solidFill>
                  <a:prstClr val="black"/>
                </a:solidFill>
                <a:latin typeface="Tahoma" panose="020B0604030504040204" pitchFamily="34" charset="0"/>
              </a:rPr>
              <a:t>-&gt;</a:t>
            </a:r>
            <a:r>
              <a:rPr lang="en-US" dirty="0" err="1">
                <a:solidFill>
                  <a:prstClr val="black"/>
                </a:solidFill>
                <a:latin typeface="Tahoma" panose="020B0604030504040204" pitchFamily="34" charset="0"/>
              </a:rPr>
              <a:t>GetXaxis</a:t>
            </a:r>
            <a:r>
              <a:rPr lang="en-US" dirty="0">
                <a:solidFill>
                  <a:prstClr val="black"/>
                </a:solidFill>
                <a:latin typeface="Tahoma" panose="020B0604030504040204" pitchFamily="34" charset="0"/>
              </a:rPr>
              <a:t>()-&gt;</a:t>
            </a:r>
            <a:r>
              <a:rPr lang="en-US" dirty="0" err="1">
                <a:solidFill>
                  <a:prstClr val="black"/>
                </a:solidFill>
                <a:latin typeface="Tahoma" panose="020B0604030504040204" pitchFamily="34" charset="0"/>
              </a:rPr>
              <a:t>SetRangeUser</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minrangeb,maxrangeb</a:t>
            </a:r>
            <a:r>
              <a:rPr lang="en-US" dirty="0">
                <a:solidFill>
                  <a:prstClr val="black"/>
                </a:solidFill>
                <a:latin typeface="Tahoma" panose="020B0604030504040204" pitchFamily="34" charset="0"/>
              </a:rPr>
              <a:t>);</a:t>
            </a:r>
            <a:endParaRPr lang="en-US" dirty="0">
              <a:solidFill>
                <a:srgbClr val="0000FF"/>
              </a:solidFill>
              <a:latin typeface="Tahoma" panose="020B0604030504040204" pitchFamily="34" charset="0"/>
            </a:endParaRPr>
          </a:p>
          <a:p>
            <a:r>
              <a:rPr lang="en-US" dirty="0">
                <a:solidFill>
                  <a:prstClr val="black"/>
                </a:solidFill>
                <a:latin typeface="Tahoma" panose="020B0604030504040204" pitchFamily="34" charset="0"/>
              </a:rPr>
              <a:t>SeGA_00-&gt;Draw();</a:t>
            </a:r>
          </a:p>
          <a:p>
            <a:r>
              <a:rPr lang="en-US" dirty="0">
                <a:latin typeface="Tahoma" panose="020B0604030504040204" pitchFamily="34" charset="0"/>
              </a:rPr>
              <a:t>TF1 *f1=</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"f1"</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a:t>
            </a:r>
            <a:r>
              <a:rPr lang="en-US" dirty="0">
                <a:solidFill>
                  <a:prstClr val="black"/>
                </a:solidFill>
                <a:latin typeface="Tahoma" panose="020B0604030504040204" pitchFamily="34" charset="0"/>
              </a:rPr>
              <a:t>,minrangeb+20,minrangeb+80);</a:t>
            </a:r>
            <a:r>
              <a:rPr lang="en-US" dirty="0">
                <a:solidFill>
                  <a:srgbClr val="008000"/>
                </a:solidFill>
                <a:latin typeface="Tahoma" panose="020B0604030504040204" pitchFamily="34" charset="0"/>
              </a:rPr>
              <a:t>//range of left half of </a:t>
            </a:r>
            <a:r>
              <a:rPr lang="en-US" dirty="0" err="1">
                <a:solidFill>
                  <a:srgbClr val="008000"/>
                </a:solidFill>
                <a:latin typeface="Tahoma" panose="020B0604030504040204" pitchFamily="34" charset="0"/>
              </a:rPr>
              <a:t>hist</a:t>
            </a:r>
            <a:r>
              <a:rPr lang="en-US" dirty="0">
                <a:solidFill>
                  <a:srgbClr val="008000"/>
                </a:solidFill>
                <a:latin typeface="Tahoma" panose="020B0604030504040204" pitchFamily="34" charset="0"/>
              </a:rPr>
              <a:t> you want to fit the background to</a:t>
            </a:r>
            <a:endParaRPr lang="en-US"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TF1 *f2=</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"f2"</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a:t>
            </a:r>
            <a:r>
              <a:rPr lang="en-US" dirty="0">
                <a:solidFill>
                  <a:prstClr val="black"/>
                </a:solidFill>
                <a:latin typeface="Tahoma" panose="020B0604030504040204" pitchFamily="34" charset="0"/>
              </a:rPr>
              <a:t>,maxrangeb-80,maxrangeb-20);</a:t>
            </a:r>
            <a:r>
              <a:rPr lang="en-US" dirty="0">
                <a:solidFill>
                  <a:srgbClr val="008000"/>
                </a:solidFill>
                <a:latin typeface="Tahoma" panose="020B0604030504040204" pitchFamily="34" charset="0"/>
              </a:rPr>
              <a:t>//range of right half of </a:t>
            </a:r>
            <a:r>
              <a:rPr lang="en-US" dirty="0" err="1">
                <a:solidFill>
                  <a:srgbClr val="008000"/>
                </a:solidFill>
                <a:latin typeface="Tahoma" panose="020B0604030504040204" pitchFamily="34" charset="0"/>
              </a:rPr>
              <a:t>hist</a:t>
            </a:r>
            <a:r>
              <a:rPr lang="en-US" dirty="0">
                <a:solidFill>
                  <a:srgbClr val="008000"/>
                </a:solidFill>
                <a:latin typeface="Tahoma" panose="020B0604030504040204" pitchFamily="34" charset="0"/>
              </a:rPr>
              <a:t> you want to fit the background to</a:t>
            </a:r>
            <a:endParaRPr lang="en-US" dirty="0">
              <a:solidFill>
                <a:prstClr val="black"/>
              </a:solidFill>
              <a:latin typeface="Tahoma" panose="020B0604030504040204" pitchFamily="34" charset="0"/>
            </a:endParaRPr>
          </a:p>
          <a:p>
            <a:r>
              <a:rPr lang="en-US" dirty="0" err="1">
                <a:latin typeface="Tahoma" panose="020B0604030504040204" pitchFamily="34" charset="0"/>
              </a:rPr>
              <a:t>gbCoincidences</a:t>
            </a:r>
            <a:r>
              <a:rPr lang="en-US" dirty="0">
                <a:solidFill>
                  <a:prstClr val="black"/>
                </a:solidFill>
                <a:latin typeface="Tahoma" panose="020B0604030504040204" pitchFamily="34" charset="0"/>
              </a:rPr>
              <a:t>-&gt;Fit(</a:t>
            </a:r>
            <a:r>
              <a:rPr lang="en-US" dirty="0">
                <a:solidFill>
                  <a:srgbClr val="A31515"/>
                </a:solidFill>
                <a:latin typeface="Tahoma" panose="020B0604030504040204" pitchFamily="34" charset="0"/>
              </a:rPr>
              <a:t>"f1"</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"R"</a:t>
            </a:r>
            <a:r>
              <a:rPr lang="en-US" dirty="0">
                <a:solidFill>
                  <a:prstClr val="black"/>
                </a:solidFill>
                <a:latin typeface="Tahoma" panose="020B0604030504040204" pitchFamily="34" charset="0"/>
              </a:rPr>
              <a:t>);</a:t>
            </a:r>
          </a:p>
          <a:p>
            <a:r>
              <a:rPr lang="en-US" dirty="0" err="1">
                <a:latin typeface="Tahoma" panose="020B0604030504040204" pitchFamily="34" charset="0"/>
              </a:rPr>
              <a:t>gbCoincidences</a:t>
            </a:r>
            <a:r>
              <a:rPr lang="en-US" dirty="0">
                <a:solidFill>
                  <a:prstClr val="black"/>
                </a:solidFill>
                <a:latin typeface="Tahoma" panose="020B0604030504040204" pitchFamily="34" charset="0"/>
              </a:rPr>
              <a:t>-&gt;Fit(</a:t>
            </a:r>
            <a:r>
              <a:rPr lang="en-US" dirty="0">
                <a:solidFill>
                  <a:srgbClr val="A31515"/>
                </a:solidFill>
                <a:latin typeface="Tahoma" panose="020B0604030504040204" pitchFamily="34" charset="0"/>
              </a:rPr>
              <a:t>"f2"</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"R+"</a:t>
            </a:r>
            <a:r>
              <a:rPr lang="en-US" dirty="0">
                <a:solidFill>
                  <a:prstClr val="black"/>
                </a:solidFill>
                <a:latin typeface="Tahoma" panose="020B0604030504040204" pitchFamily="34" charset="0"/>
              </a:rPr>
              <a:t>);</a:t>
            </a:r>
          </a:p>
        </p:txBody>
      </p:sp>
      <p:sp>
        <p:nvSpPr>
          <p:cNvPr id="6" name="文本框 5"/>
          <p:cNvSpPr txBox="1"/>
          <p:nvPr/>
        </p:nvSpPr>
        <p:spPr>
          <a:xfrm>
            <a:off x="440871" y="3093155"/>
            <a:ext cx="750718" cy="369332"/>
          </a:xfrm>
          <a:prstGeom prst="rect">
            <a:avLst/>
          </a:prstGeom>
          <a:noFill/>
        </p:spPr>
        <p:txBody>
          <a:bodyPr wrap="none" rtlCol="0">
            <a:spAutoFit/>
          </a:bodyPr>
          <a:lstStyle/>
          <a:p>
            <a:r>
              <a:rPr lang="en-US" dirty="0"/>
              <a:t>Gated</a:t>
            </a:r>
          </a:p>
        </p:txBody>
      </p:sp>
      <p:sp>
        <p:nvSpPr>
          <p:cNvPr id="7" name="文本框 6"/>
          <p:cNvSpPr txBox="1"/>
          <p:nvPr/>
        </p:nvSpPr>
        <p:spPr>
          <a:xfrm>
            <a:off x="440871" y="0"/>
            <a:ext cx="978858" cy="369332"/>
          </a:xfrm>
          <a:prstGeom prst="rect">
            <a:avLst/>
          </a:prstGeom>
          <a:noFill/>
        </p:spPr>
        <p:txBody>
          <a:bodyPr wrap="none" rtlCol="0">
            <a:spAutoFit/>
          </a:bodyPr>
          <a:lstStyle/>
          <a:p>
            <a:r>
              <a:rPr lang="en-US" dirty="0" err="1"/>
              <a:t>Ungated</a:t>
            </a:r>
            <a:endParaRPr lang="en-US" dirty="0"/>
          </a:p>
        </p:txBody>
      </p:sp>
    </p:spTree>
    <p:extLst>
      <p:ext uri="{BB962C8B-B14F-4D97-AF65-F5344CB8AC3E}">
        <p14:creationId xmlns:p14="http://schemas.microsoft.com/office/powerpoint/2010/main" val="379077543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5598000" cy="2295930"/>
          </a:xfrm>
          <a:prstGeom prst="rect">
            <a:avLst/>
          </a:prstGeom>
        </p:spPr>
      </p:pic>
      <p:pic>
        <p:nvPicPr>
          <p:cNvPr id="4" name="图片 3"/>
          <p:cNvPicPr>
            <a:picLocks noChangeAspect="1"/>
          </p:cNvPicPr>
          <p:nvPr/>
        </p:nvPicPr>
        <p:blipFill>
          <a:blip r:embed="rId3"/>
          <a:stretch>
            <a:fillRect/>
          </a:stretch>
        </p:blipFill>
        <p:spPr>
          <a:xfrm>
            <a:off x="2" y="2297818"/>
            <a:ext cx="5629596" cy="2268000"/>
          </a:xfrm>
          <a:prstGeom prst="rect">
            <a:avLst/>
          </a:prstGeom>
        </p:spPr>
      </p:pic>
      <p:pic>
        <p:nvPicPr>
          <p:cNvPr id="5" name="图片 4"/>
          <p:cNvPicPr>
            <a:picLocks noChangeAspect="1"/>
          </p:cNvPicPr>
          <p:nvPr/>
        </p:nvPicPr>
        <p:blipFill>
          <a:blip r:embed="rId4"/>
          <a:stretch>
            <a:fillRect/>
          </a:stretch>
        </p:blipFill>
        <p:spPr>
          <a:xfrm>
            <a:off x="1" y="4565818"/>
            <a:ext cx="5629597" cy="2268000"/>
          </a:xfrm>
          <a:prstGeom prst="rect">
            <a:avLst/>
          </a:prstGeom>
        </p:spPr>
      </p:pic>
      <p:sp>
        <p:nvSpPr>
          <p:cNvPr id="6" name="文本框 5"/>
          <p:cNvSpPr txBox="1"/>
          <p:nvPr/>
        </p:nvSpPr>
        <p:spPr>
          <a:xfrm>
            <a:off x="5629598" y="4565818"/>
            <a:ext cx="2837572" cy="1754326"/>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Total function: </a:t>
            </a:r>
            <a:r>
              <a:rPr lang="en-US" dirty="0">
                <a:solidFill>
                  <a:srgbClr val="FF0000"/>
                </a:solidFill>
                <a:latin typeface="Times New Roman" panose="02020603050405020304" pitchFamily="18" charset="0"/>
                <a:cs typeface="Times New Roman" panose="02020603050405020304" pitchFamily="18" charset="0"/>
              </a:rPr>
              <a:t>a</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pro+</a:t>
            </a:r>
            <a:r>
              <a:rPr lang="en-US" dirty="0" err="1">
                <a:solidFill>
                  <a:srgbClr val="FF0000"/>
                </a:solidFill>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bkg</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χ</a:t>
            </a:r>
            <a:r>
              <a:rPr lang="en-US" altLang="zh-CN" baseline="30000" dirty="0">
                <a:latin typeface="Times New Roman" panose="02020603050405020304" pitchFamily="18" charset="0"/>
                <a:cs typeface="Times New Roman" panose="02020603050405020304" pitchFamily="18" charset="0"/>
              </a:rPr>
              <a:t>2</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minimi</a:t>
            </a:r>
            <a:r>
              <a:rPr lang="en-US" altLang="zh-CN" dirty="0">
                <a:latin typeface="Times New Roman" panose="02020603050405020304" pitchFamily="18" charset="0"/>
                <a:cs typeface="Times New Roman" panose="02020603050405020304" pitchFamily="18" charset="0"/>
              </a:rPr>
              <a:t>zation</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Data </a:t>
            </a:r>
            <a:r>
              <a:rPr lang="zh-CN" altLang="en-US"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a*pro + b*</a:t>
            </a:r>
            <a:r>
              <a:rPr lang="en-US" dirty="0" err="1">
                <a:latin typeface="Times New Roman" panose="02020603050405020304" pitchFamily="18" charset="0"/>
                <a:cs typeface="Times New Roman" panose="02020603050405020304" pitchFamily="18" charset="0"/>
              </a:rPr>
              <a:t>bkg</a:t>
            </a:r>
            <a:endParaRPr 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a</a:t>
            </a:r>
            <a:r>
              <a:rPr lang="en-US" altLang="zh-CN" dirty="0">
                <a:latin typeface="Times New Roman" panose="02020603050405020304" pitchFamily="18" charset="0"/>
                <a:cs typeface="Times New Roman" panose="02020603050405020304" pitchFamily="18" charset="0"/>
              </a:rPr>
              <a:t> ~ 0.0001, </a:t>
            </a:r>
            <a:r>
              <a:rPr lang="en-US" altLang="zh-CN" dirty="0">
                <a:solidFill>
                  <a:srgbClr val="FF0000"/>
                </a:solidFill>
                <a:latin typeface="Times New Roman" panose="02020603050405020304" pitchFamily="18" charset="0"/>
                <a:cs typeface="Times New Roman" panose="02020603050405020304" pitchFamily="18" charset="0"/>
              </a:rPr>
              <a:t>b </a:t>
            </a:r>
            <a:r>
              <a:rPr lang="en-US" altLang="zh-CN" dirty="0">
                <a:latin typeface="Times New Roman" panose="02020603050405020304" pitchFamily="18" charset="0"/>
                <a:cs typeface="Times New Roman" panose="02020603050405020304" pitchFamily="18" charset="0"/>
              </a:rPr>
              <a:t>~ 1</a:t>
            </a:r>
            <a:endParaRPr lang="en-US" dirty="0">
              <a:latin typeface="Times New Roman" panose="02020603050405020304" pitchFamily="18" charset="0"/>
              <a:cs typeface="Times New Roman" panose="02020603050405020304" pitchFamily="18" charset="0"/>
            </a:endParaRPr>
          </a:p>
        </p:txBody>
      </p:sp>
      <p:sp>
        <p:nvSpPr>
          <p:cNvPr id="7" name="矩形 6"/>
          <p:cNvSpPr/>
          <p:nvPr/>
        </p:nvSpPr>
        <p:spPr>
          <a:xfrm>
            <a:off x="5629598" y="963299"/>
            <a:ext cx="3190425"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Simulated proton spectrum: pro</a:t>
            </a:r>
          </a:p>
        </p:txBody>
      </p:sp>
      <p:sp>
        <p:nvSpPr>
          <p:cNvPr id="8" name="矩形 7"/>
          <p:cNvSpPr/>
          <p:nvPr/>
        </p:nvSpPr>
        <p:spPr>
          <a:xfrm>
            <a:off x="5629598" y="3036482"/>
            <a:ext cx="328019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Fitted background spectrum: </a:t>
            </a:r>
            <a:r>
              <a:rPr lang="en-US" dirty="0" err="1">
                <a:latin typeface="Times New Roman" panose="02020603050405020304" pitchFamily="18" charset="0"/>
                <a:cs typeface="Times New Roman" panose="02020603050405020304" pitchFamily="18" charset="0"/>
              </a:rPr>
              <a:t>bkg</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037023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175407"/>
            <a:ext cx="9144000" cy="646331"/>
          </a:xfrm>
          <a:prstGeom prst="rect">
            <a:avLst/>
          </a:prstGeom>
        </p:spPr>
        <p:txBody>
          <a:bodyPr wrap="square">
            <a:spAutoFit/>
          </a:bodyPr>
          <a:lstStyle/>
          <a:p>
            <a:r>
              <a:rPr lang="en-US" dirty="0"/>
              <a:t>Sim25Si_T31.74_Step200_Emax2754.2_Emean2755.2_feed3_En1805_1501_1040_SP1_Det1_Ang1_binwid0.1_P10_Sun_Robertson (</a:t>
            </a:r>
            <a:r>
              <a:rPr lang="en-US" dirty="0" err="1"/>
              <a:t>simu</a:t>
            </a:r>
            <a:r>
              <a:rPr lang="en-US" dirty="0"/>
              <a:t>-data)/data</a:t>
            </a:r>
          </a:p>
        </p:txBody>
      </p:sp>
      <p:sp>
        <p:nvSpPr>
          <p:cNvPr id="4" name="文本框 3"/>
          <p:cNvSpPr txBox="1"/>
          <p:nvPr/>
        </p:nvSpPr>
        <p:spPr>
          <a:xfrm>
            <a:off x="827315" y="566057"/>
            <a:ext cx="185961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-value = 0.96418</a:t>
            </a:r>
          </a:p>
        </p:txBody>
      </p:sp>
    </p:spTree>
    <p:extLst>
      <p:ext uri="{BB962C8B-B14F-4D97-AF65-F5344CB8AC3E}">
        <p14:creationId xmlns:p14="http://schemas.microsoft.com/office/powerpoint/2010/main" val="347552978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175407"/>
            <a:ext cx="9144000" cy="646331"/>
          </a:xfrm>
          <a:prstGeom prst="rect">
            <a:avLst/>
          </a:prstGeom>
        </p:spPr>
        <p:txBody>
          <a:bodyPr wrap="square">
            <a:spAutoFit/>
          </a:bodyPr>
          <a:lstStyle/>
          <a:p>
            <a:r>
              <a:rPr lang="en-US" dirty="0"/>
              <a:t>Sim25Si_T31.74_Step200_Emax2754.2_Emean2755.2_feed3_En1805_1501_1040_SP1_Det1_Ang1_binwid0.1_P10_Sun_Robertson (</a:t>
            </a:r>
            <a:r>
              <a:rPr lang="en-US" dirty="0" err="1"/>
              <a:t>simu</a:t>
            </a:r>
            <a:r>
              <a:rPr lang="en-US" dirty="0"/>
              <a:t>-data)/</a:t>
            </a:r>
            <a:r>
              <a:rPr lang="en-US" dirty="0" err="1"/>
              <a:t>simu</a:t>
            </a:r>
            <a:endParaRPr lang="en-US" dirty="0"/>
          </a:p>
        </p:txBody>
      </p:sp>
      <p:sp>
        <p:nvSpPr>
          <p:cNvPr id="4" name="文本框 3"/>
          <p:cNvSpPr txBox="1"/>
          <p:nvPr/>
        </p:nvSpPr>
        <p:spPr>
          <a:xfrm>
            <a:off x="827315" y="566057"/>
            <a:ext cx="185961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-value = 0.96418</a:t>
            </a:r>
          </a:p>
        </p:txBody>
      </p:sp>
    </p:spTree>
    <p:extLst>
      <p:ext uri="{BB962C8B-B14F-4D97-AF65-F5344CB8AC3E}">
        <p14:creationId xmlns:p14="http://schemas.microsoft.com/office/powerpoint/2010/main" val="44026456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175407"/>
            <a:ext cx="9144000" cy="646331"/>
          </a:xfrm>
          <a:prstGeom prst="rect">
            <a:avLst/>
          </a:prstGeom>
        </p:spPr>
        <p:txBody>
          <a:bodyPr wrap="square">
            <a:spAutoFit/>
          </a:bodyPr>
          <a:lstStyle/>
          <a:p>
            <a:r>
              <a:rPr lang="en-US" dirty="0"/>
              <a:t>Sim25Si_T31.74_Step200_Emax2754.2_Emean2755.2_feed3_En1805_1501_1040_SP1_Det1_Ang1_binwid0.1_P10_Sun_Robertson (</a:t>
            </a:r>
            <a:r>
              <a:rPr lang="en-US" dirty="0" err="1"/>
              <a:t>simu</a:t>
            </a:r>
            <a:r>
              <a:rPr lang="en-US" dirty="0"/>
              <a:t>-data)</a:t>
            </a:r>
          </a:p>
        </p:txBody>
      </p:sp>
      <p:sp>
        <p:nvSpPr>
          <p:cNvPr id="4" name="文本框 3"/>
          <p:cNvSpPr txBox="1"/>
          <p:nvPr/>
        </p:nvSpPr>
        <p:spPr>
          <a:xfrm>
            <a:off x="827315" y="566057"/>
            <a:ext cx="185961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-value = 0.96418</a:t>
            </a:r>
          </a:p>
        </p:txBody>
      </p:sp>
    </p:spTree>
    <p:extLst>
      <p:ext uri="{BB962C8B-B14F-4D97-AF65-F5344CB8AC3E}">
        <p14:creationId xmlns:p14="http://schemas.microsoft.com/office/powerpoint/2010/main" val="362451328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extLst>
              <p:ext uri="{D42A27DB-BD31-4B8C-83A1-F6EECF244321}">
                <p14:modId xmlns:p14="http://schemas.microsoft.com/office/powerpoint/2010/main" val="3691440017"/>
              </p:ext>
            </p:extLst>
          </p:nvPr>
        </p:nvGraphicFramePr>
        <p:xfrm>
          <a:off x="0" y="-1"/>
          <a:ext cx="9144000" cy="5139892"/>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p:cNvSpPr txBox="1"/>
          <p:nvPr/>
        </p:nvSpPr>
        <p:spPr>
          <a:xfrm>
            <a:off x="1" y="5390611"/>
            <a:ext cx="6533327" cy="400110"/>
          </a:xfrm>
          <a:prstGeom prst="rect">
            <a:avLst/>
          </a:prstGeom>
          <a:noFill/>
        </p:spPr>
        <p:txBody>
          <a:bodyPr wrap="none" rtlCol="0">
            <a:spAutoFit/>
          </a:bodyPr>
          <a:lstStyle/>
          <a:p>
            <a:r>
              <a:rPr lang="en-US" altLang="zh-CN" sz="2000" dirty="0"/>
              <a:t>Chi2=645.008,  p-value=0.089,  Chi2/NDF=1.0786   Likelihood</a:t>
            </a:r>
            <a:endParaRPr lang="en-US" sz="2000" dirty="0"/>
          </a:p>
        </p:txBody>
      </p:sp>
      <p:sp>
        <p:nvSpPr>
          <p:cNvPr id="4" name="文本框 3"/>
          <p:cNvSpPr txBox="1"/>
          <p:nvPr/>
        </p:nvSpPr>
        <p:spPr>
          <a:xfrm>
            <a:off x="0" y="6129275"/>
            <a:ext cx="6307689" cy="400110"/>
          </a:xfrm>
          <a:prstGeom prst="rect">
            <a:avLst/>
          </a:prstGeom>
          <a:noFill/>
        </p:spPr>
        <p:txBody>
          <a:bodyPr wrap="none" rtlCol="0">
            <a:spAutoFit/>
          </a:bodyPr>
          <a:lstStyle/>
          <a:p>
            <a:r>
              <a:rPr lang="en-US" altLang="zh-CN" sz="2000" dirty="0"/>
              <a:t>Chi2=635.528,  p-value=0.140,  Chi2/NDF=1.0628   Pearson</a:t>
            </a:r>
            <a:endParaRPr lang="en-US" sz="2000" dirty="0"/>
          </a:p>
        </p:txBody>
      </p:sp>
      <p:sp>
        <p:nvSpPr>
          <p:cNvPr id="5" name="文本框 4"/>
          <p:cNvSpPr txBox="1"/>
          <p:nvPr/>
        </p:nvSpPr>
        <p:spPr>
          <a:xfrm>
            <a:off x="-1" y="5759943"/>
            <a:ext cx="6342827" cy="400110"/>
          </a:xfrm>
          <a:prstGeom prst="rect">
            <a:avLst/>
          </a:prstGeom>
          <a:noFill/>
        </p:spPr>
        <p:txBody>
          <a:bodyPr wrap="none" rtlCol="0">
            <a:spAutoFit/>
          </a:bodyPr>
          <a:lstStyle/>
          <a:p>
            <a:r>
              <a:rPr lang="en-US" altLang="zh-CN" sz="2000" dirty="0"/>
              <a:t>Chi2=663.637,  p-value=0.032,  Chi2/NDF=1.1098   </a:t>
            </a:r>
            <a:r>
              <a:rPr lang="en-US" altLang="zh-CN" sz="2000" dirty="0" err="1"/>
              <a:t>Neyman</a:t>
            </a:r>
            <a:endParaRPr lang="en-US" sz="2000" dirty="0"/>
          </a:p>
        </p:txBody>
      </p:sp>
    </p:spTree>
    <p:extLst>
      <p:ext uri="{BB962C8B-B14F-4D97-AF65-F5344CB8AC3E}">
        <p14:creationId xmlns:p14="http://schemas.microsoft.com/office/powerpoint/2010/main" val="3159399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500000" cy="4801518"/>
          </a:xfrm>
          <a:prstGeom prst="rect">
            <a:avLst/>
          </a:prstGeom>
        </p:spPr>
      </p:pic>
      <p:pic>
        <p:nvPicPr>
          <p:cNvPr id="3" name="图片 2"/>
          <p:cNvPicPr>
            <a:picLocks noChangeAspect="1"/>
          </p:cNvPicPr>
          <p:nvPr/>
        </p:nvPicPr>
        <p:blipFill>
          <a:blip r:embed="rId3"/>
          <a:stretch>
            <a:fillRect/>
          </a:stretch>
        </p:blipFill>
        <p:spPr>
          <a:xfrm>
            <a:off x="4494017" y="0"/>
            <a:ext cx="4500000" cy="4766131"/>
          </a:xfrm>
          <a:prstGeom prst="rect">
            <a:avLst/>
          </a:prstGeom>
        </p:spPr>
      </p:pic>
      <p:sp>
        <p:nvSpPr>
          <p:cNvPr id="4" name="矩形 3"/>
          <p:cNvSpPr/>
          <p:nvPr/>
        </p:nvSpPr>
        <p:spPr>
          <a:xfrm>
            <a:off x="11432" y="4905164"/>
            <a:ext cx="9132568" cy="1323439"/>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We can always obtain the </a:t>
            </a:r>
            <a:r>
              <a:rPr lang="el-GR" altLang="zh-CN" sz="1600"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-ray intensity and energy.</a:t>
            </a:r>
          </a:p>
          <a:p>
            <a:r>
              <a:rPr lang="en-US" altLang="zh-CN" sz="1600" dirty="0">
                <a:latin typeface="Times New Roman" panose="02020603050405020304" pitchFamily="18" charset="0"/>
                <a:cs typeface="Times New Roman" panose="02020603050405020304" pitchFamily="18" charset="0"/>
              </a:rPr>
              <a:t>We can always obtain the intensity of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Mg(</a:t>
            </a:r>
            <a:r>
              <a:rPr lang="en-US" altLang="zh-CN" sz="1600" i="1" dirty="0">
                <a:latin typeface="Times New Roman" panose="02020603050405020304" pitchFamily="18" charset="0"/>
                <a:cs typeface="Times New Roman" panose="02020603050405020304" pitchFamily="18" charset="0"/>
              </a:rPr>
              <a:t>βp</a:t>
            </a:r>
            <a:r>
              <a:rPr lang="en-US" altLang="zh-CN" sz="1600" dirty="0">
                <a:latin typeface="Times New Roman" panose="02020603050405020304" pitchFamily="18" charset="0"/>
                <a:cs typeface="Times New Roman" panose="02020603050405020304" pitchFamily="18" charset="0"/>
              </a:rPr>
              <a:t>) feeding to each state, whereas cannot distinguish the intensity and energy of every proton branch feeding this state.</a:t>
            </a:r>
            <a:br>
              <a:rPr lang="en-US" altLang="zh-CN" sz="1600" dirty="0">
                <a:latin typeface="Times New Roman" panose="02020603050405020304" pitchFamily="18" charset="0"/>
                <a:cs typeface="Times New Roman" panose="02020603050405020304" pitchFamily="18" charset="0"/>
              </a:rPr>
            </a:br>
            <a:r>
              <a:rPr lang="en-US" altLang="zh-CN" sz="1600" i="1" dirty="0" err="1">
                <a:latin typeface="Times New Roman" panose="02020603050405020304" pitchFamily="18" charset="0"/>
                <a:cs typeface="Times New Roman" panose="02020603050405020304" pitchFamily="18" charset="0"/>
              </a:rPr>
              <a:t>E</a:t>
            </a:r>
            <a:r>
              <a:rPr lang="en-US" altLang="zh-CN" sz="1600" i="1" baseline="-25000" dirty="0" err="1">
                <a:latin typeface="Times New Roman" panose="02020603050405020304" pitchFamily="18" charset="0"/>
                <a:cs typeface="Times New Roman" panose="02020603050405020304" pitchFamily="18" charset="0"/>
              </a:rPr>
              <a:t>p</a:t>
            </a:r>
            <a:r>
              <a:rPr lang="en-US" altLang="zh-CN" sz="1600" dirty="0">
                <a:latin typeface="Times New Roman" panose="02020603050405020304" pitchFamily="18" charset="0"/>
                <a:cs typeface="Times New Roman" panose="02020603050405020304" pitchFamily="18" charset="0"/>
              </a:rPr>
              <a:t> or lifetime can be obtained from </a:t>
            </a:r>
            <a:r>
              <a:rPr lang="en-US" altLang="zh-CN" sz="1600" dirty="0">
                <a:solidFill>
                  <a:srgbClr val="0000FF"/>
                </a:solidFill>
                <a:latin typeface="Times New Roman" panose="02020603050405020304" pitchFamily="18" charset="0"/>
                <a:cs typeface="Times New Roman" panose="02020603050405020304" pitchFamily="18" charset="0"/>
              </a:rPr>
              <a:t>χ</a:t>
            </a:r>
            <a:r>
              <a:rPr lang="en-US" altLang="zh-CN" sz="1600" baseline="30000" dirty="0">
                <a:solidFill>
                  <a:srgbClr val="0000FF"/>
                </a:solidFill>
                <a:latin typeface="Times New Roman" panose="02020603050405020304" pitchFamily="18" charset="0"/>
                <a:cs typeface="Times New Roman" panose="02020603050405020304" pitchFamily="18" charset="0"/>
              </a:rPr>
              <a:t>2</a:t>
            </a:r>
            <a:r>
              <a:rPr lang="en-US" altLang="zh-CN" sz="1600" dirty="0">
                <a:solidFill>
                  <a:srgbClr val="0000FF"/>
                </a:solidFill>
                <a:latin typeface="Times New Roman" panose="02020603050405020304" pitchFamily="18" charset="0"/>
                <a:cs typeface="Times New Roman" panose="02020603050405020304" pitchFamily="18" charset="0"/>
              </a:rPr>
              <a:t> minimization</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For </a:t>
            </a:r>
            <a:r>
              <a:rPr lang="en-US" altLang="zh-CN" sz="1600" i="1" dirty="0" err="1">
                <a:latin typeface="Times New Roman" panose="02020603050405020304" pitchFamily="18" charset="0"/>
                <a:cs typeface="Times New Roman" panose="02020603050405020304" pitchFamily="18" charset="0"/>
              </a:rPr>
              <a:t>E</a:t>
            </a:r>
            <a:r>
              <a:rPr lang="en-US" altLang="zh-CN" sz="1600" i="1" baseline="-25000" dirty="0" err="1">
                <a:latin typeface="Times New Roman" panose="02020603050405020304" pitchFamily="18" charset="0"/>
                <a:cs typeface="Times New Roman" panose="02020603050405020304" pitchFamily="18" charset="0"/>
              </a:rPr>
              <a:t>p</a:t>
            </a:r>
            <a:r>
              <a:rPr lang="en-US" altLang="zh-CN" sz="1600" dirty="0">
                <a:latin typeface="Times New Roman" panose="02020603050405020304" pitchFamily="18" charset="0"/>
                <a:cs typeface="Times New Roman" panose="02020603050405020304" pitchFamily="18" charset="0"/>
              </a:rPr>
              <a:t>, it can only be determined by assuming one single energy proton feeding this state.</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708096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175407"/>
            <a:ext cx="9144000" cy="584775"/>
          </a:xfrm>
          <a:prstGeom prst="rect">
            <a:avLst/>
          </a:prstGeom>
        </p:spPr>
        <p:txBody>
          <a:bodyPr wrap="square">
            <a:spAutoFit/>
          </a:bodyPr>
          <a:lstStyle/>
          <a:p>
            <a:r>
              <a:rPr lang="en-US" sz="1600" dirty="0"/>
              <a:t>Sim25Si_T1918.78_Step200_Emax1368.5_Emean1369.2_feed13_En4545_4252_3610_3463_3231_2980_2162_1268_943_555_1804_1489_1377_SP1_Det1_Ang1_binwid0.1_P10_Sun_Thomas</a:t>
            </a:r>
          </a:p>
        </p:txBody>
      </p:sp>
      <p:sp>
        <p:nvSpPr>
          <p:cNvPr id="4" name="文本框 3"/>
          <p:cNvSpPr txBox="1"/>
          <p:nvPr/>
        </p:nvSpPr>
        <p:spPr>
          <a:xfrm>
            <a:off x="827315" y="566057"/>
            <a:ext cx="2052165"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-value = 1.008e-15</a:t>
            </a:r>
          </a:p>
        </p:txBody>
      </p:sp>
    </p:spTree>
    <p:extLst>
      <p:ext uri="{BB962C8B-B14F-4D97-AF65-F5344CB8AC3E}">
        <p14:creationId xmlns:p14="http://schemas.microsoft.com/office/powerpoint/2010/main" val="36860530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175407"/>
            <a:ext cx="9144000" cy="584775"/>
          </a:xfrm>
          <a:prstGeom prst="rect">
            <a:avLst/>
          </a:prstGeom>
        </p:spPr>
        <p:txBody>
          <a:bodyPr wrap="square">
            <a:spAutoFit/>
          </a:bodyPr>
          <a:lstStyle/>
          <a:p>
            <a:r>
              <a:rPr lang="en-US" sz="1600" dirty="0"/>
              <a:t>Sim25Si_rel_T1918.78_Step200_Emax1368.5_Emean1369.2_feed13_En4545_4252_3610_3463_3231_2980_2162_1268_943_555_1804_1489_1377_SP1_Det1_Ang1_binwid0.1_P10_Sun_Thomas</a:t>
            </a:r>
          </a:p>
        </p:txBody>
      </p:sp>
      <p:sp>
        <p:nvSpPr>
          <p:cNvPr id="5" name="文本框 4"/>
          <p:cNvSpPr txBox="1"/>
          <p:nvPr/>
        </p:nvSpPr>
        <p:spPr>
          <a:xfrm>
            <a:off x="827315" y="566057"/>
            <a:ext cx="2052165"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-value = 1.008e-15</a:t>
            </a:r>
          </a:p>
        </p:txBody>
      </p:sp>
    </p:spTree>
    <p:extLst>
      <p:ext uri="{BB962C8B-B14F-4D97-AF65-F5344CB8AC3E}">
        <p14:creationId xmlns:p14="http://schemas.microsoft.com/office/powerpoint/2010/main" val="309686992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4" name="矩形 3"/>
          <p:cNvSpPr/>
          <p:nvPr/>
        </p:nvSpPr>
        <p:spPr>
          <a:xfrm>
            <a:off x="0" y="6026322"/>
            <a:ext cx="9144000" cy="830997"/>
          </a:xfrm>
          <a:prstGeom prst="rect">
            <a:avLst/>
          </a:prstGeom>
        </p:spPr>
        <p:txBody>
          <a:bodyPr wrap="square">
            <a:spAutoFit/>
          </a:bodyPr>
          <a:lstStyle/>
          <a:p>
            <a:r>
              <a:rPr lang="en-US" sz="1600" dirty="0"/>
              <a:t>Sim25Si_T1918.78_Step200_Emax1368.5_Emean1369.2_feed19_En4556_4303_4258_3597_3466_3342_3237_3021_2486_2453_2165_1272_943_550_1805_1501_1040_1685_1396_SP1_Det1_Ang1_binwid0.1_P10_Sun_Robertson.png</a:t>
            </a:r>
          </a:p>
        </p:txBody>
      </p:sp>
      <p:sp>
        <p:nvSpPr>
          <p:cNvPr id="5" name="文本框 4"/>
          <p:cNvSpPr txBox="1"/>
          <p:nvPr/>
        </p:nvSpPr>
        <p:spPr>
          <a:xfrm>
            <a:off x="827315" y="566057"/>
            <a:ext cx="1936749"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-value = 2.33e-10</a:t>
            </a:r>
          </a:p>
        </p:txBody>
      </p:sp>
    </p:spTree>
    <p:extLst>
      <p:ext uri="{BB962C8B-B14F-4D97-AF65-F5344CB8AC3E}">
        <p14:creationId xmlns:p14="http://schemas.microsoft.com/office/powerpoint/2010/main" val="422697476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026322"/>
            <a:ext cx="9144000" cy="830997"/>
          </a:xfrm>
          <a:prstGeom prst="rect">
            <a:avLst/>
          </a:prstGeom>
        </p:spPr>
        <p:txBody>
          <a:bodyPr wrap="square">
            <a:spAutoFit/>
          </a:bodyPr>
          <a:lstStyle/>
          <a:p>
            <a:r>
              <a:rPr lang="en-US" sz="1600" dirty="0"/>
              <a:t>Sim25Si_T1918.78_Step200_Emax1368.5_Emean1369.2_feed19_En4556_4303_4258_3597_3466_3342_3237_3021_2486_2453_2165_1272_943_550_1805_1501_1040_1685_1396_SP1_Det1_Ang1_binwid0.1_P10_Sun_Robertson.png</a:t>
            </a:r>
          </a:p>
        </p:txBody>
      </p:sp>
      <p:sp>
        <p:nvSpPr>
          <p:cNvPr id="5" name="文本框 4"/>
          <p:cNvSpPr txBox="1"/>
          <p:nvPr/>
        </p:nvSpPr>
        <p:spPr>
          <a:xfrm>
            <a:off x="827315" y="566057"/>
            <a:ext cx="1936749"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-value = 2.33e-10</a:t>
            </a:r>
          </a:p>
        </p:txBody>
      </p:sp>
    </p:spTree>
    <p:extLst>
      <p:ext uri="{BB962C8B-B14F-4D97-AF65-F5344CB8AC3E}">
        <p14:creationId xmlns:p14="http://schemas.microsoft.com/office/powerpoint/2010/main" val="188466490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572375" cy="3552825"/>
          </a:xfrm>
          <a:prstGeom prst="rect">
            <a:avLst/>
          </a:prstGeom>
        </p:spPr>
      </p:pic>
      <p:pic>
        <p:nvPicPr>
          <p:cNvPr id="3" name="图片 2"/>
          <p:cNvPicPr>
            <a:picLocks noChangeAspect="1"/>
          </p:cNvPicPr>
          <p:nvPr/>
        </p:nvPicPr>
        <p:blipFill>
          <a:blip r:embed="rId3"/>
          <a:stretch>
            <a:fillRect/>
          </a:stretch>
        </p:blipFill>
        <p:spPr>
          <a:xfrm>
            <a:off x="0" y="3552825"/>
            <a:ext cx="5275044" cy="3007632"/>
          </a:xfrm>
          <a:prstGeom prst="rect">
            <a:avLst/>
          </a:prstGeom>
        </p:spPr>
      </p:pic>
      <p:sp>
        <p:nvSpPr>
          <p:cNvPr id="4" name="TextBox 3">
            <a:extLst>
              <a:ext uri="{FF2B5EF4-FFF2-40B4-BE49-F238E27FC236}">
                <a16:creationId xmlns:a16="http://schemas.microsoft.com/office/drawing/2014/main" id="{38B0404F-F9E9-47BD-84A9-34D9FA21CA10}"/>
              </a:ext>
            </a:extLst>
          </p:cNvPr>
          <p:cNvSpPr txBox="1"/>
          <p:nvPr/>
        </p:nvSpPr>
        <p:spPr>
          <a:xfrm>
            <a:off x="1066800" y="2133600"/>
            <a:ext cx="1447704" cy="369332"/>
          </a:xfrm>
          <a:prstGeom prst="rect">
            <a:avLst/>
          </a:prstGeom>
          <a:noFill/>
        </p:spPr>
        <p:txBody>
          <a:bodyPr wrap="none" rtlCol="0">
            <a:spAutoFit/>
          </a:bodyPr>
          <a:lstStyle/>
          <a:p>
            <a:r>
              <a:rPr lang="en-US" altLang="zh-CN" dirty="0"/>
              <a:t>Use right tail!</a:t>
            </a:r>
            <a:endParaRPr lang="zh-CN" altLang="en-US" dirty="0"/>
          </a:p>
        </p:txBody>
      </p:sp>
    </p:spTree>
    <p:extLst>
      <p:ext uri="{BB962C8B-B14F-4D97-AF65-F5344CB8AC3E}">
        <p14:creationId xmlns:p14="http://schemas.microsoft.com/office/powerpoint/2010/main" val="370742079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543157"/>
            <a:ext cx="5718629" cy="3314843"/>
          </a:xfrm>
          <a:prstGeom prst="rect">
            <a:avLst/>
          </a:prstGeom>
        </p:spPr>
      </p:pic>
      <p:pic>
        <p:nvPicPr>
          <p:cNvPr id="4" name="图片 3"/>
          <p:cNvPicPr>
            <a:picLocks noChangeAspect="1"/>
          </p:cNvPicPr>
          <p:nvPr/>
        </p:nvPicPr>
        <p:blipFill>
          <a:blip r:embed="rId3"/>
          <a:stretch>
            <a:fillRect/>
          </a:stretch>
        </p:blipFill>
        <p:spPr>
          <a:xfrm>
            <a:off x="-1" y="0"/>
            <a:ext cx="5718629" cy="3483472"/>
          </a:xfrm>
          <a:prstGeom prst="rect">
            <a:avLst/>
          </a:prstGeom>
        </p:spPr>
      </p:pic>
    </p:spTree>
    <p:extLst>
      <p:ext uri="{BB962C8B-B14F-4D97-AF65-F5344CB8AC3E}">
        <p14:creationId xmlns:p14="http://schemas.microsoft.com/office/powerpoint/2010/main" val="274317232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3357349"/>
            <a:ext cx="5486401" cy="3180230"/>
          </a:xfrm>
          <a:prstGeom prst="rect">
            <a:avLst/>
          </a:prstGeom>
        </p:spPr>
      </p:pic>
      <p:pic>
        <p:nvPicPr>
          <p:cNvPr id="3" name="图片 2"/>
          <p:cNvPicPr>
            <a:picLocks noChangeAspect="1"/>
          </p:cNvPicPr>
          <p:nvPr/>
        </p:nvPicPr>
        <p:blipFill>
          <a:blip r:embed="rId3"/>
          <a:stretch>
            <a:fillRect/>
          </a:stretch>
        </p:blipFill>
        <p:spPr>
          <a:xfrm>
            <a:off x="1" y="0"/>
            <a:ext cx="5486400" cy="3357349"/>
          </a:xfrm>
          <a:prstGeom prst="rect">
            <a:avLst/>
          </a:prstGeom>
        </p:spPr>
      </p:pic>
      <p:pic>
        <p:nvPicPr>
          <p:cNvPr id="4" name="图片 3"/>
          <p:cNvPicPr>
            <a:picLocks noChangeAspect="1"/>
          </p:cNvPicPr>
          <p:nvPr/>
        </p:nvPicPr>
        <p:blipFill>
          <a:blip r:embed="rId4"/>
          <a:stretch>
            <a:fillRect/>
          </a:stretch>
        </p:blipFill>
        <p:spPr>
          <a:xfrm>
            <a:off x="5398164" y="0"/>
            <a:ext cx="3745836" cy="3061252"/>
          </a:xfrm>
          <a:prstGeom prst="rect">
            <a:avLst/>
          </a:prstGeom>
        </p:spPr>
      </p:pic>
    </p:spTree>
    <p:extLst>
      <p:ext uri="{BB962C8B-B14F-4D97-AF65-F5344CB8AC3E}">
        <p14:creationId xmlns:p14="http://schemas.microsoft.com/office/powerpoint/2010/main" val="286672996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 y="3628572"/>
            <a:ext cx="5637815" cy="3229428"/>
          </a:xfrm>
          <a:prstGeom prst="rect">
            <a:avLst/>
          </a:prstGeom>
        </p:spPr>
      </p:pic>
      <p:pic>
        <p:nvPicPr>
          <p:cNvPr id="5" name="图片 4"/>
          <p:cNvPicPr>
            <a:picLocks noChangeAspect="1"/>
          </p:cNvPicPr>
          <p:nvPr/>
        </p:nvPicPr>
        <p:blipFill>
          <a:blip r:embed="rId3"/>
          <a:stretch>
            <a:fillRect/>
          </a:stretch>
        </p:blipFill>
        <p:spPr>
          <a:xfrm>
            <a:off x="0" y="1"/>
            <a:ext cx="5720553" cy="3454399"/>
          </a:xfrm>
          <a:prstGeom prst="rect">
            <a:avLst/>
          </a:prstGeom>
        </p:spPr>
      </p:pic>
      <p:pic>
        <p:nvPicPr>
          <p:cNvPr id="3" name="图片 2"/>
          <p:cNvPicPr>
            <a:picLocks noChangeAspect="1"/>
          </p:cNvPicPr>
          <p:nvPr/>
        </p:nvPicPr>
        <p:blipFill>
          <a:blip r:embed="rId4"/>
          <a:stretch>
            <a:fillRect/>
          </a:stretch>
        </p:blipFill>
        <p:spPr>
          <a:xfrm>
            <a:off x="5297714" y="1"/>
            <a:ext cx="3846285" cy="3143344"/>
          </a:xfrm>
          <a:prstGeom prst="rect">
            <a:avLst/>
          </a:prstGeom>
        </p:spPr>
      </p:pic>
    </p:spTree>
    <p:extLst>
      <p:ext uri="{BB962C8B-B14F-4D97-AF65-F5344CB8AC3E}">
        <p14:creationId xmlns:p14="http://schemas.microsoft.com/office/powerpoint/2010/main" val="245766553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175407"/>
            <a:ext cx="9144000" cy="646331"/>
          </a:xfrm>
          <a:prstGeom prst="rect">
            <a:avLst/>
          </a:prstGeom>
        </p:spPr>
        <p:txBody>
          <a:bodyPr wrap="square">
            <a:spAutoFit/>
          </a:bodyPr>
          <a:lstStyle/>
          <a:p>
            <a:r>
              <a:rPr lang="en-US" dirty="0"/>
              <a:t>Sim25Si_T31.74_Step200_Emax2751.1_Emean2753.0_feed3_En1805_1501_1040_SP1_Det1_Ang1_binwid0.5_Si_Sun_Robertson</a:t>
            </a:r>
          </a:p>
        </p:txBody>
      </p:sp>
    </p:spTree>
    <p:extLst>
      <p:ext uri="{BB962C8B-B14F-4D97-AF65-F5344CB8AC3E}">
        <p14:creationId xmlns:p14="http://schemas.microsoft.com/office/powerpoint/2010/main" val="74053595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175407"/>
            <a:ext cx="9144000" cy="646331"/>
          </a:xfrm>
          <a:prstGeom prst="rect">
            <a:avLst/>
          </a:prstGeom>
        </p:spPr>
        <p:txBody>
          <a:bodyPr wrap="square">
            <a:spAutoFit/>
          </a:bodyPr>
          <a:lstStyle/>
          <a:p>
            <a:r>
              <a:rPr lang="en-US" dirty="0"/>
              <a:t>Sim25Si_T59.15_Step200_Emax4237.2_Emean4239.5_feed2_En1685_1396_SP1_Det1_Ang1_binwid0.5_Si_Sun_Robertson</a:t>
            </a:r>
          </a:p>
        </p:txBody>
      </p:sp>
    </p:spTree>
    <p:extLst>
      <p:ext uri="{BB962C8B-B14F-4D97-AF65-F5344CB8AC3E}">
        <p14:creationId xmlns:p14="http://schemas.microsoft.com/office/powerpoint/2010/main" val="254063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4451056" y="0"/>
            <a:ext cx="4680000" cy="3252332"/>
          </a:xfrm>
          <a:prstGeom prst="rect">
            <a:avLst/>
          </a:prstGeom>
        </p:spPr>
      </p:pic>
      <p:pic>
        <p:nvPicPr>
          <p:cNvPr id="7" name="图片 6"/>
          <p:cNvPicPr>
            <a:picLocks noChangeAspect="1"/>
          </p:cNvPicPr>
          <p:nvPr/>
        </p:nvPicPr>
        <p:blipFill>
          <a:blip r:embed="rId3"/>
          <a:stretch>
            <a:fillRect/>
          </a:stretch>
        </p:blipFill>
        <p:spPr>
          <a:xfrm>
            <a:off x="0" y="3465004"/>
            <a:ext cx="4680000" cy="3152448"/>
          </a:xfrm>
          <a:prstGeom prst="rect">
            <a:avLst/>
          </a:prstGeom>
        </p:spPr>
      </p:pic>
      <p:pic>
        <p:nvPicPr>
          <p:cNvPr id="2" name="图片 1"/>
          <p:cNvPicPr>
            <a:picLocks noChangeAspect="1"/>
          </p:cNvPicPr>
          <p:nvPr/>
        </p:nvPicPr>
        <p:blipFill>
          <a:blip r:embed="rId4"/>
          <a:stretch>
            <a:fillRect/>
          </a:stretch>
        </p:blipFill>
        <p:spPr>
          <a:xfrm>
            <a:off x="0" y="0"/>
            <a:ext cx="4680000" cy="3192968"/>
          </a:xfrm>
          <a:prstGeom prst="rect">
            <a:avLst/>
          </a:prstGeom>
        </p:spPr>
      </p:pic>
      <p:sp>
        <p:nvSpPr>
          <p:cNvPr id="4" name="文本框 3"/>
          <p:cNvSpPr txBox="1"/>
          <p:nvPr/>
        </p:nvSpPr>
        <p:spPr>
          <a:xfrm>
            <a:off x="2403256" y="656692"/>
            <a:ext cx="2294603" cy="1107996"/>
          </a:xfrm>
          <a:prstGeom prst="rect">
            <a:avLst/>
          </a:prstGeom>
          <a:noFill/>
        </p:spPr>
        <p:txBody>
          <a:bodyPr wrap="none" rtlCol="0">
            <a:spAutoFit/>
          </a:bodyPr>
          <a:lstStyle/>
          <a:p>
            <a:r>
              <a:rPr lang="en-US" altLang="zh-CN" sz="1600" dirty="0"/>
              <a:t>τ = 30 </a:t>
            </a:r>
            <a:r>
              <a:rPr lang="en-US" altLang="zh-CN" sz="1600" dirty="0" err="1"/>
              <a:t>fs</a:t>
            </a:r>
            <a:endParaRPr lang="en-US" altLang="zh-CN" sz="1600" dirty="0"/>
          </a:p>
          <a:p>
            <a:r>
              <a:rPr lang="en-US" altLang="zh-CN" sz="1600" dirty="0" err="1"/>
              <a:t>Eγ</a:t>
            </a:r>
            <a:r>
              <a:rPr lang="en-US" altLang="zh-CN" sz="1600" dirty="0"/>
              <a:t> = 3081 keV</a:t>
            </a:r>
          </a:p>
          <a:p>
            <a:r>
              <a:rPr lang="en-US" altLang="zh-CN" sz="1600" dirty="0" err="1"/>
              <a:t>Ecm</a:t>
            </a:r>
            <a:r>
              <a:rPr lang="en-US" altLang="zh-CN" sz="1600" dirty="0"/>
              <a:t> = 5.07, 3, 1, 0.1 MeV</a:t>
            </a:r>
          </a:p>
          <a:p>
            <a:r>
              <a:rPr lang="en-US" altLang="zh-CN" sz="1600" dirty="0"/>
              <a:t>28Mg</a:t>
            </a:r>
            <a:endParaRPr lang="zh-CN" altLang="en-US" sz="1600" dirty="0"/>
          </a:p>
        </p:txBody>
      </p:sp>
      <p:sp>
        <p:nvSpPr>
          <p:cNvPr id="6" name="文本框 5"/>
          <p:cNvSpPr txBox="1"/>
          <p:nvPr/>
        </p:nvSpPr>
        <p:spPr>
          <a:xfrm>
            <a:off x="2421272" y="4354675"/>
            <a:ext cx="2294603" cy="1077218"/>
          </a:xfrm>
          <a:prstGeom prst="rect">
            <a:avLst/>
          </a:prstGeom>
          <a:noFill/>
        </p:spPr>
        <p:txBody>
          <a:bodyPr wrap="none" rtlCol="0">
            <a:spAutoFit/>
          </a:bodyPr>
          <a:lstStyle/>
          <a:p>
            <a:r>
              <a:rPr lang="en-US" altLang="zh-CN" sz="1600" dirty="0"/>
              <a:t>τ = 550 </a:t>
            </a:r>
            <a:r>
              <a:rPr lang="en-US" altLang="zh-CN" sz="1600" dirty="0" err="1"/>
              <a:t>fs</a:t>
            </a:r>
            <a:endParaRPr lang="en-US" altLang="zh-CN" sz="1600" dirty="0"/>
          </a:p>
          <a:p>
            <a:r>
              <a:rPr lang="en-US" altLang="zh-CN" sz="1600" dirty="0" err="1"/>
              <a:t>Eγ</a:t>
            </a:r>
            <a:r>
              <a:rPr lang="en-US" altLang="zh-CN" sz="1600" dirty="0"/>
              <a:t> = 2390 keV</a:t>
            </a:r>
          </a:p>
          <a:p>
            <a:r>
              <a:rPr lang="en-US" altLang="zh-CN" sz="1600" dirty="0" err="1"/>
              <a:t>Ecm</a:t>
            </a:r>
            <a:r>
              <a:rPr lang="en-US" altLang="zh-CN" sz="1600" dirty="0"/>
              <a:t> = 5.76, 3, 1, 0.1 MeV</a:t>
            </a:r>
          </a:p>
          <a:p>
            <a:r>
              <a:rPr lang="en-US" altLang="zh-CN" sz="1600" dirty="0"/>
              <a:t>28Mg</a:t>
            </a:r>
            <a:endParaRPr lang="zh-CN" altLang="en-US" sz="1600" dirty="0"/>
          </a:p>
        </p:txBody>
      </p:sp>
      <p:sp>
        <p:nvSpPr>
          <p:cNvPr id="9" name="文本框 8"/>
          <p:cNvSpPr txBox="1"/>
          <p:nvPr/>
        </p:nvSpPr>
        <p:spPr>
          <a:xfrm>
            <a:off x="4806512" y="656692"/>
            <a:ext cx="2294603" cy="1107996"/>
          </a:xfrm>
          <a:prstGeom prst="rect">
            <a:avLst/>
          </a:prstGeom>
          <a:noFill/>
        </p:spPr>
        <p:txBody>
          <a:bodyPr wrap="none" rtlCol="0">
            <a:spAutoFit/>
          </a:bodyPr>
          <a:lstStyle/>
          <a:p>
            <a:r>
              <a:rPr lang="en-US" altLang="zh-CN" sz="1600" dirty="0"/>
              <a:t>τ = 30 </a:t>
            </a:r>
            <a:r>
              <a:rPr lang="en-US" altLang="zh-CN" sz="1600" dirty="0" err="1"/>
              <a:t>fs</a:t>
            </a:r>
            <a:endParaRPr lang="en-US" altLang="zh-CN" sz="1600" dirty="0"/>
          </a:p>
          <a:p>
            <a:r>
              <a:rPr lang="en-US" altLang="zh-CN" sz="1600" dirty="0" err="1"/>
              <a:t>Eγ</a:t>
            </a:r>
            <a:r>
              <a:rPr lang="en-US" altLang="zh-CN" sz="1600" dirty="0"/>
              <a:t> = 3085 keV</a:t>
            </a:r>
          </a:p>
          <a:p>
            <a:r>
              <a:rPr lang="en-US" altLang="zh-CN" sz="1600" dirty="0" err="1"/>
              <a:t>Ecm</a:t>
            </a:r>
            <a:r>
              <a:rPr lang="en-US" altLang="zh-CN" sz="1600" dirty="0"/>
              <a:t> = 5.07, 3, 1, 0.1 MeV</a:t>
            </a:r>
          </a:p>
          <a:p>
            <a:r>
              <a:rPr lang="en-US" altLang="zh-CN" sz="1600" dirty="0"/>
              <a:t>28Mg</a:t>
            </a:r>
            <a:endParaRPr lang="zh-CN" altLang="en-US" sz="1600" dirty="0"/>
          </a:p>
        </p:txBody>
      </p:sp>
      <p:graphicFrame>
        <p:nvGraphicFramePr>
          <p:cNvPr id="10" name="表格 9"/>
          <p:cNvGraphicFramePr>
            <a:graphicFrameLocks noGrp="1"/>
          </p:cNvGraphicFramePr>
          <p:nvPr/>
        </p:nvGraphicFramePr>
        <p:xfrm>
          <a:off x="6122733" y="5538897"/>
          <a:ext cx="1549400" cy="485775"/>
        </p:xfrm>
        <a:graphic>
          <a:graphicData uri="http://schemas.openxmlformats.org/drawingml/2006/table">
            <a:tbl>
              <a:tblPr>
                <a:tableStyleId>{5C22544A-7EE6-4342-B048-85BDC9FD1C3A}</a:tableStyleId>
              </a:tblPr>
              <a:tblGrid>
                <a:gridCol w="8636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tblGrid>
              <a:tr h="161925">
                <a:tc>
                  <a:txBody>
                    <a:bodyPr/>
                    <a:lstStyle/>
                    <a:p>
                      <a:pPr algn="ctr" fontAlgn="ctr"/>
                      <a:r>
                        <a:rPr lang="en-US" altLang="zh-CN" sz="1000" u="none" strike="noStrike">
                          <a:effectLst/>
                        </a:rPr>
                        <a:t>2390</a:t>
                      </a:r>
                      <a:endParaRPr lang="en-US" altLang="zh-CN" sz="10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tc>
                <a:tc>
                  <a:txBody>
                    <a:bodyPr/>
                    <a:lstStyle/>
                    <a:p>
                      <a:pPr algn="ctr" fontAlgn="ctr"/>
                      <a:r>
                        <a:rPr lang="en-US" sz="1000" u="none" strike="noStrike">
                          <a:effectLst/>
                        </a:rPr>
                        <a:t>7.52E+07</a:t>
                      </a:r>
                      <a:endParaRPr lang="en-US" sz="10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tc>
                <a:extLst>
                  <a:ext uri="{0D108BD9-81ED-4DB2-BD59-A6C34878D82A}">
                    <a16:rowId xmlns:a16="http://schemas.microsoft.com/office/drawing/2014/main" val="10000"/>
                  </a:ext>
                </a:extLst>
              </a:tr>
              <a:tr h="161925">
                <a:tc>
                  <a:txBody>
                    <a:bodyPr/>
                    <a:lstStyle/>
                    <a:p>
                      <a:pPr algn="ctr" fontAlgn="ctr"/>
                      <a:r>
                        <a:rPr lang="en-US" altLang="zh-CN" sz="1000" u="none" strike="noStrike">
                          <a:effectLst/>
                        </a:rPr>
                        <a:t>3081</a:t>
                      </a:r>
                      <a:endParaRPr lang="en-US" altLang="zh-CN" sz="10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tc>
                <a:tc>
                  <a:txBody>
                    <a:bodyPr/>
                    <a:lstStyle/>
                    <a:p>
                      <a:pPr algn="ctr" fontAlgn="ctr"/>
                      <a:r>
                        <a:rPr lang="en-US" sz="1000" u="none" strike="noStrike">
                          <a:effectLst/>
                        </a:rPr>
                        <a:t>2.09E+07</a:t>
                      </a:r>
                      <a:endParaRPr lang="en-US" sz="10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tc>
                <a:extLst>
                  <a:ext uri="{0D108BD9-81ED-4DB2-BD59-A6C34878D82A}">
                    <a16:rowId xmlns:a16="http://schemas.microsoft.com/office/drawing/2014/main" val="10001"/>
                  </a:ext>
                </a:extLst>
              </a:tr>
              <a:tr h="161925">
                <a:tc>
                  <a:txBody>
                    <a:bodyPr/>
                    <a:lstStyle/>
                    <a:p>
                      <a:pPr algn="ctr" fontAlgn="ctr"/>
                      <a:r>
                        <a:rPr lang="en-US" altLang="zh-CN" sz="1000" u="none" strike="noStrike">
                          <a:effectLst/>
                        </a:rPr>
                        <a:t>3085</a:t>
                      </a:r>
                      <a:endParaRPr lang="en-US" altLang="zh-CN" sz="10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tc>
                <a:tc>
                  <a:txBody>
                    <a:bodyPr/>
                    <a:lstStyle/>
                    <a:p>
                      <a:pPr algn="ctr" fontAlgn="ctr"/>
                      <a:r>
                        <a:rPr lang="en-US" sz="1000" u="none" strike="noStrike" dirty="0">
                          <a:effectLst/>
                        </a:rPr>
                        <a:t>1.85E+07</a:t>
                      </a:r>
                      <a:endParaRPr lang="en-US" sz="10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6841358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矩形 2"/>
          <p:cNvSpPr/>
          <p:nvPr/>
        </p:nvSpPr>
        <p:spPr>
          <a:xfrm>
            <a:off x="0" y="6027003"/>
            <a:ext cx="9144000" cy="830997"/>
          </a:xfrm>
          <a:prstGeom prst="rect">
            <a:avLst/>
          </a:prstGeom>
        </p:spPr>
        <p:txBody>
          <a:bodyPr wrap="square">
            <a:spAutoFit/>
          </a:bodyPr>
          <a:lstStyle/>
          <a:p>
            <a:r>
              <a:rPr lang="en-US" sz="1600" dirty="0"/>
              <a:t>Sim25Si_T1918.78_Step200_Emax1365.9_Emean1367.5_feed19_En4556_4303_4258_3597_3466_3342_3237_3021_2486_2453_2165_1272_943_550_1805_1501_1040_1685_1396_SP1_Det1_Ang1_binwid0.5_Si_Sun_Robertson</a:t>
            </a:r>
          </a:p>
        </p:txBody>
      </p:sp>
    </p:spTree>
    <p:extLst>
      <p:ext uri="{BB962C8B-B14F-4D97-AF65-F5344CB8AC3E}">
        <p14:creationId xmlns:p14="http://schemas.microsoft.com/office/powerpoint/2010/main" val="393614243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 y="3420000"/>
            <a:ext cx="6610011" cy="3420000"/>
          </a:xfrm>
          <a:prstGeom prst="rect">
            <a:avLst/>
          </a:prstGeom>
        </p:spPr>
      </p:pic>
      <p:sp>
        <p:nvSpPr>
          <p:cNvPr id="3" name="文本框 2"/>
          <p:cNvSpPr txBox="1"/>
          <p:nvPr/>
        </p:nvSpPr>
        <p:spPr>
          <a:xfrm>
            <a:off x="477235" y="3818607"/>
            <a:ext cx="1332609" cy="1200329"/>
          </a:xfrm>
          <a:prstGeom prst="rect">
            <a:avLst/>
          </a:prstGeom>
          <a:noFill/>
        </p:spPr>
        <p:txBody>
          <a:bodyPr wrap="none" rtlCol="0">
            <a:spAutoFit/>
          </a:bodyPr>
          <a:lstStyle/>
          <a:p>
            <a:r>
              <a:rPr lang="en-US" altLang="zh-CN" dirty="0">
                <a:solidFill>
                  <a:srgbClr val="0000FF"/>
                </a:solidFill>
              </a:rPr>
              <a:t>Pink: 1*SP</a:t>
            </a:r>
          </a:p>
          <a:p>
            <a:r>
              <a:rPr lang="en-US" dirty="0">
                <a:solidFill>
                  <a:srgbClr val="00B050"/>
                </a:solidFill>
              </a:rPr>
              <a:t>Green: 2</a:t>
            </a:r>
            <a:r>
              <a:rPr lang="en-US" altLang="zh-CN" dirty="0">
                <a:solidFill>
                  <a:srgbClr val="00B050"/>
                </a:solidFill>
              </a:rPr>
              <a:t>*SP</a:t>
            </a:r>
            <a:endParaRPr lang="en-US" dirty="0">
              <a:solidFill>
                <a:srgbClr val="00B050"/>
              </a:solidFill>
            </a:endParaRPr>
          </a:p>
          <a:p>
            <a:r>
              <a:rPr lang="en-US" dirty="0">
                <a:solidFill>
                  <a:srgbClr val="FF0000"/>
                </a:solidFill>
              </a:rPr>
              <a:t>Red: 5</a:t>
            </a:r>
            <a:r>
              <a:rPr lang="en-US" altLang="zh-CN" dirty="0">
                <a:solidFill>
                  <a:srgbClr val="FF0000"/>
                </a:solidFill>
              </a:rPr>
              <a:t>*SP</a:t>
            </a:r>
          </a:p>
          <a:p>
            <a:r>
              <a:rPr lang="en-US" dirty="0">
                <a:solidFill>
                  <a:srgbClr val="FF00FF"/>
                </a:solidFill>
              </a:rPr>
              <a:t>Pink: 20</a:t>
            </a:r>
            <a:r>
              <a:rPr lang="en-US" altLang="zh-CN" dirty="0">
                <a:solidFill>
                  <a:srgbClr val="FF00FF"/>
                </a:solidFill>
              </a:rPr>
              <a:t>*SP</a:t>
            </a:r>
            <a:endParaRPr lang="en-US" dirty="0">
              <a:solidFill>
                <a:srgbClr val="FF00FF"/>
              </a:solidFill>
            </a:endParaRPr>
          </a:p>
        </p:txBody>
      </p:sp>
      <p:pic>
        <p:nvPicPr>
          <p:cNvPr id="4" name="图片 3"/>
          <p:cNvPicPr>
            <a:picLocks noChangeAspect="1"/>
          </p:cNvPicPr>
          <p:nvPr/>
        </p:nvPicPr>
        <p:blipFill>
          <a:blip r:embed="rId3"/>
          <a:stretch>
            <a:fillRect/>
          </a:stretch>
        </p:blipFill>
        <p:spPr>
          <a:xfrm>
            <a:off x="0" y="0"/>
            <a:ext cx="6627312" cy="3420000"/>
          </a:xfrm>
          <a:prstGeom prst="rect">
            <a:avLst/>
          </a:prstGeom>
        </p:spPr>
      </p:pic>
      <p:sp>
        <p:nvSpPr>
          <p:cNvPr id="5" name="文本框 4"/>
          <p:cNvSpPr txBox="1"/>
          <p:nvPr/>
        </p:nvSpPr>
        <p:spPr>
          <a:xfrm>
            <a:off x="477235" y="398607"/>
            <a:ext cx="1197957" cy="1200329"/>
          </a:xfrm>
          <a:prstGeom prst="rect">
            <a:avLst/>
          </a:prstGeom>
          <a:noFill/>
        </p:spPr>
        <p:txBody>
          <a:bodyPr wrap="none" rtlCol="0">
            <a:spAutoFit/>
          </a:bodyPr>
          <a:lstStyle/>
          <a:p>
            <a:r>
              <a:rPr lang="en-US" altLang="zh-CN" dirty="0">
                <a:solidFill>
                  <a:srgbClr val="0000FF"/>
                </a:solidFill>
              </a:rPr>
              <a:t>Pink: 1*τ</a:t>
            </a:r>
          </a:p>
          <a:p>
            <a:r>
              <a:rPr lang="en-US" dirty="0">
                <a:solidFill>
                  <a:srgbClr val="00B050"/>
                </a:solidFill>
              </a:rPr>
              <a:t>Green: 2</a:t>
            </a:r>
            <a:r>
              <a:rPr lang="en-US" altLang="zh-CN" dirty="0">
                <a:solidFill>
                  <a:srgbClr val="00B050"/>
                </a:solidFill>
              </a:rPr>
              <a:t>*τ</a:t>
            </a:r>
            <a:endParaRPr lang="en-US" dirty="0">
              <a:solidFill>
                <a:srgbClr val="00B050"/>
              </a:solidFill>
            </a:endParaRPr>
          </a:p>
          <a:p>
            <a:r>
              <a:rPr lang="en-US" dirty="0">
                <a:solidFill>
                  <a:srgbClr val="FF0000"/>
                </a:solidFill>
              </a:rPr>
              <a:t>Red: 5</a:t>
            </a:r>
            <a:r>
              <a:rPr lang="en-US" altLang="zh-CN" dirty="0">
                <a:solidFill>
                  <a:srgbClr val="FF0000"/>
                </a:solidFill>
              </a:rPr>
              <a:t>*</a:t>
            </a:r>
            <a:r>
              <a:rPr lang="el-GR" altLang="zh-CN" dirty="0">
                <a:solidFill>
                  <a:srgbClr val="FF0000"/>
                </a:solidFill>
              </a:rPr>
              <a:t>τ</a:t>
            </a:r>
            <a:endParaRPr lang="en-US" altLang="zh-CN" dirty="0">
              <a:solidFill>
                <a:srgbClr val="FF0000"/>
              </a:solidFill>
            </a:endParaRPr>
          </a:p>
          <a:p>
            <a:r>
              <a:rPr lang="en-US" dirty="0">
                <a:solidFill>
                  <a:srgbClr val="FF00FF"/>
                </a:solidFill>
              </a:rPr>
              <a:t>Pink: 20</a:t>
            </a:r>
            <a:r>
              <a:rPr lang="en-US" altLang="zh-CN" dirty="0">
                <a:solidFill>
                  <a:srgbClr val="FF00FF"/>
                </a:solidFill>
              </a:rPr>
              <a:t>*</a:t>
            </a:r>
            <a:r>
              <a:rPr lang="el-GR" altLang="zh-CN" dirty="0">
                <a:solidFill>
                  <a:srgbClr val="FF00FF"/>
                </a:solidFill>
              </a:rPr>
              <a:t>τ</a:t>
            </a:r>
            <a:endParaRPr lang="en-US" dirty="0">
              <a:solidFill>
                <a:srgbClr val="FF00FF"/>
              </a:solidFill>
            </a:endParaRPr>
          </a:p>
        </p:txBody>
      </p:sp>
      <p:sp>
        <p:nvSpPr>
          <p:cNvPr id="6" name="文本框 5"/>
          <p:cNvSpPr txBox="1"/>
          <p:nvPr/>
        </p:nvSpPr>
        <p:spPr>
          <a:xfrm>
            <a:off x="392214" y="11429"/>
            <a:ext cx="6263682" cy="338554"/>
          </a:xfrm>
          <a:prstGeom prst="rect">
            <a:avLst/>
          </a:prstGeom>
          <a:solidFill>
            <a:schemeClr val="bg1"/>
          </a:solidFill>
          <a:ln>
            <a:noFill/>
          </a:ln>
        </p:spPr>
        <p:txBody>
          <a:bodyPr wrap="square" rtlCol="0">
            <a:spAutoFit/>
          </a:bodyPr>
          <a:lstStyle/>
          <a:p>
            <a:r>
              <a:rPr lang="en-US" altLang="zh-CN" sz="1600" dirty="0">
                <a:latin typeface="Arial" panose="020B0604020202020204" pitchFamily="34" charset="0"/>
                <a:ea typeface="Tahoma" panose="020B0604030504040204" pitchFamily="34" charset="0"/>
                <a:cs typeface="Arial" panose="020B0604020202020204" pitchFamily="34" charset="0"/>
              </a:rPr>
              <a:t>Simulated 1369-keV </a:t>
            </a:r>
            <a:r>
              <a:rPr lang="en-US" altLang="zh-CN" sz="1600" i="1" dirty="0">
                <a:latin typeface="Arial" panose="020B0604020202020204" pitchFamily="34" charset="0"/>
                <a:ea typeface="Tahoma" panose="020B0604030504040204" pitchFamily="34" charset="0"/>
                <a:cs typeface="Arial" panose="020B0604020202020204" pitchFamily="34" charset="0"/>
              </a:rPr>
              <a:t>γ</a:t>
            </a:r>
            <a:r>
              <a:rPr lang="en-US" altLang="zh-CN" sz="1600" dirty="0">
                <a:latin typeface="Arial" panose="020B0604020202020204" pitchFamily="34" charset="0"/>
                <a:ea typeface="Tahoma" panose="020B0604030504040204" pitchFamily="34" charset="0"/>
                <a:cs typeface="Arial" panose="020B0604020202020204" pitchFamily="34" charset="0"/>
              </a:rPr>
              <a:t> ray with Robertson</a:t>
            </a:r>
            <a:r>
              <a:rPr lang="zh-CN" altLang="en-US" sz="1600" dirty="0">
                <a:latin typeface="Arial" panose="020B0604020202020204" pitchFamily="34" charset="0"/>
                <a:ea typeface="Tahoma" panose="020B0604030504040204" pitchFamily="34" charset="0"/>
                <a:cs typeface="Arial" panose="020B0604020202020204" pitchFamily="34" charset="0"/>
              </a:rPr>
              <a:t>’</a:t>
            </a:r>
            <a:r>
              <a:rPr lang="en-US" altLang="zh-CN" sz="1600" dirty="0">
                <a:latin typeface="Arial" panose="020B0604020202020204" pitchFamily="34" charset="0"/>
                <a:ea typeface="Tahoma" panose="020B0604030504040204" pitchFamily="34" charset="0"/>
                <a:cs typeface="Arial" panose="020B0604020202020204" pitchFamily="34" charset="0"/>
              </a:rPr>
              <a:t>s 19 proton branches</a:t>
            </a:r>
            <a:endParaRPr lang="en-US" sz="1600" dirty="0">
              <a:latin typeface="Arial" panose="020B0604020202020204" pitchFamily="34" charset="0"/>
              <a:ea typeface="Tahoma" panose="020B0604030504040204" pitchFamily="34" charset="0"/>
              <a:cs typeface="Arial" panose="020B0604020202020204" pitchFamily="34" charset="0"/>
            </a:endParaRPr>
          </a:p>
        </p:txBody>
      </p:sp>
      <p:sp>
        <p:nvSpPr>
          <p:cNvPr id="7" name="文本框 6"/>
          <p:cNvSpPr txBox="1"/>
          <p:nvPr/>
        </p:nvSpPr>
        <p:spPr>
          <a:xfrm>
            <a:off x="6030235" y="2047803"/>
            <a:ext cx="3113765" cy="923330"/>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Increasing lifetime or increasing stopping power are doing the same thing.</a:t>
            </a:r>
          </a:p>
        </p:txBody>
      </p:sp>
      <p:sp>
        <p:nvSpPr>
          <p:cNvPr id="8" name="文本框 5">
            <a:extLst>
              <a:ext uri="{FF2B5EF4-FFF2-40B4-BE49-F238E27FC236}">
                <a16:creationId xmlns:a16="http://schemas.microsoft.com/office/drawing/2014/main" id="{23D5D28B-1BF3-4259-AFC8-0F7A32116D49}"/>
              </a:ext>
            </a:extLst>
          </p:cNvPr>
          <p:cNvSpPr txBox="1"/>
          <p:nvPr/>
        </p:nvSpPr>
        <p:spPr>
          <a:xfrm>
            <a:off x="392214" y="3420000"/>
            <a:ext cx="6263682" cy="338554"/>
          </a:xfrm>
          <a:prstGeom prst="rect">
            <a:avLst/>
          </a:prstGeom>
          <a:solidFill>
            <a:schemeClr val="bg1"/>
          </a:solidFill>
          <a:ln>
            <a:noFill/>
          </a:ln>
        </p:spPr>
        <p:txBody>
          <a:bodyPr wrap="square" rtlCol="0">
            <a:spAutoFit/>
          </a:bodyPr>
          <a:lstStyle/>
          <a:p>
            <a:r>
              <a:rPr lang="en-US" altLang="zh-CN" sz="1600" dirty="0">
                <a:latin typeface="Arial" panose="020B0604020202020204" pitchFamily="34" charset="0"/>
                <a:ea typeface="Tahoma" panose="020B0604030504040204" pitchFamily="34" charset="0"/>
                <a:cs typeface="Arial" panose="020B0604020202020204" pitchFamily="34" charset="0"/>
              </a:rPr>
              <a:t>Simulated 1369-keV </a:t>
            </a:r>
            <a:r>
              <a:rPr lang="en-US" altLang="zh-CN" sz="1600" i="1" dirty="0">
                <a:latin typeface="Arial" panose="020B0604020202020204" pitchFamily="34" charset="0"/>
                <a:ea typeface="Tahoma" panose="020B0604030504040204" pitchFamily="34" charset="0"/>
                <a:cs typeface="Arial" panose="020B0604020202020204" pitchFamily="34" charset="0"/>
              </a:rPr>
              <a:t>γ</a:t>
            </a:r>
            <a:r>
              <a:rPr lang="en-US" altLang="zh-CN" sz="1600" dirty="0">
                <a:latin typeface="Arial" panose="020B0604020202020204" pitchFamily="34" charset="0"/>
                <a:ea typeface="Tahoma" panose="020B0604030504040204" pitchFamily="34" charset="0"/>
                <a:cs typeface="Arial" panose="020B0604020202020204" pitchFamily="34" charset="0"/>
              </a:rPr>
              <a:t> ray with Robertson</a:t>
            </a:r>
            <a:r>
              <a:rPr lang="zh-CN" altLang="en-US" sz="1600" dirty="0">
                <a:latin typeface="Arial" panose="020B0604020202020204" pitchFamily="34" charset="0"/>
                <a:ea typeface="Tahoma" panose="020B0604030504040204" pitchFamily="34" charset="0"/>
                <a:cs typeface="Arial" panose="020B0604020202020204" pitchFamily="34" charset="0"/>
              </a:rPr>
              <a:t>’</a:t>
            </a:r>
            <a:r>
              <a:rPr lang="en-US" altLang="zh-CN" sz="1600" dirty="0">
                <a:latin typeface="Arial" panose="020B0604020202020204" pitchFamily="34" charset="0"/>
                <a:ea typeface="Tahoma" panose="020B0604030504040204" pitchFamily="34" charset="0"/>
                <a:cs typeface="Arial" panose="020B0604020202020204" pitchFamily="34" charset="0"/>
              </a:rPr>
              <a:t>s 19 proton branches</a:t>
            </a:r>
            <a:endParaRPr lang="en-US" sz="1600" dirty="0">
              <a:latin typeface="Arial" panose="020B0604020202020204" pitchFamily="34" charset="0"/>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213178716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7639"/>
          <a:stretch/>
        </p:blipFill>
        <p:spPr>
          <a:xfrm>
            <a:off x="0" y="3681256"/>
            <a:ext cx="6604614" cy="3158744"/>
          </a:xfrm>
          <a:prstGeom prst="rect">
            <a:avLst/>
          </a:prstGeom>
        </p:spPr>
      </p:pic>
      <p:pic>
        <p:nvPicPr>
          <p:cNvPr id="4" name="图片 3"/>
          <p:cNvPicPr>
            <a:picLocks noChangeAspect="1"/>
          </p:cNvPicPr>
          <p:nvPr/>
        </p:nvPicPr>
        <p:blipFill rotWithShape="1">
          <a:blip r:embed="rId3"/>
          <a:srcRect t="7639"/>
          <a:stretch/>
        </p:blipFill>
        <p:spPr>
          <a:xfrm>
            <a:off x="0" y="522513"/>
            <a:ext cx="6611537" cy="3158743"/>
          </a:xfrm>
          <a:prstGeom prst="rect">
            <a:avLst/>
          </a:prstGeom>
        </p:spPr>
      </p:pic>
      <p:sp>
        <p:nvSpPr>
          <p:cNvPr id="5" name="文本框 4"/>
          <p:cNvSpPr txBox="1"/>
          <p:nvPr/>
        </p:nvSpPr>
        <p:spPr>
          <a:xfrm>
            <a:off x="477235" y="3818607"/>
            <a:ext cx="1564852" cy="1477328"/>
          </a:xfrm>
          <a:prstGeom prst="rect">
            <a:avLst/>
          </a:prstGeom>
          <a:noFill/>
        </p:spPr>
        <p:txBody>
          <a:bodyPr wrap="none" rtlCol="0">
            <a:spAutoFit/>
          </a:bodyPr>
          <a:lstStyle/>
          <a:p>
            <a:r>
              <a:rPr lang="en-US" altLang="zh-CN" dirty="0">
                <a:solidFill>
                  <a:srgbClr val="0000FF"/>
                </a:solidFill>
                <a:latin typeface="Cambria Math" panose="02040503050406030204" pitchFamily="18" charset="0"/>
                <a:ea typeface="Cambria Math" panose="02040503050406030204" pitchFamily="18" charset="0"/>
              </a:rPr>
              <a:t>Pink: 1*SP</a:t>
            </a:r>
          </a:p>
          <a:p>
            <a:r>
              <a:rPr lang="en-US" dirty="0">
                <a:solidFill>
                  <a:srgbClr val="00B050"/>
                </a:solidFill>
                <a:latin typeface="Cambria Math" panose="02040503050406030204" pitchFamily="18" charset="0"/>
                <a:ea typeface="Cambria Math" panose="02040503050406030204" pitchFamily="18" charset="0"/>
              </a:rPr>
              <a:t>Green: 2</a:t>
            </a:r>
            <a:r>
              <a:rPr lang="en-US" altLang="zh-CN" dirty="0">
                <a:solidFill>
                  <a:srgbClr val="00B050"/>
                </a:solidFill>
                <a:latin typeface="Cambria Math" panose="02040503050406030204" pitchFamily="18" charset="0"/>
                <a:ea typeface="Cambria Math" panose="02040503050406030204" pitchFamily="18" charset="0"/>
              </a:rPr>
              <a:t>*SP</a:t>
            </a:r>
            <a:endParaRPr lang="en-US" dirty="0">
              <a:solidFill>
                <a:srgbClr val="00B050"/>
              </a:solidFill>
              <a:latin typeface="Cambria Math" panose="02040503050406030204" pitchFamily="18" charset="0"/>
              <a:ea typeface="Cambria Math" panose="02040503050406030204" pitchFamily="18" charset="0"/>
            </a:endParaRPr>
          </a:p>
          <a:p>
            <a:r>
              <a:rPr lang="en-US" dirty="0">
                <a:solidFill>
                  <a:srgbClr val="FF0000"/>
                </a:solidFill>
                <a:latin typeface="Cambria Math" panose="02040503050406030204" pitchFamily="18" charset="0"/>
                <a:ea typeface="Cambria Math" panose="02040503050406030204" pitchFamily="18" charset="0"/>
              </a:rPr>
              <a:t>Red: 5</a:t>
            </a:r>
            <a:r>
              <a:rPr lang="en-US" altLang="zh-CN" dirty="0">
                <a:solidFill>
                  <a:srgbClr val="FF0000"/>
                </a:solidFill>
                <a:latin typeface="Cambria Math" panose="02040503050406030204" pitchFamily="18" charset="0"/>
                <a:ea typeface="Cambria Math" panose="02040503050406030204" pitchFamily="18" charset="0"/>
              </a:rPr>
              <a:t>*SP</a:t>
            </a:r>
          </a:p>
          <a:p>
            <a:r>
              <a:rPr lang="en-US" dirty="0">
                <a:solidFill>
                  <a:srgbClr val="FF00FF"/>
                </a:solidFill>
                <a:latin typeface="Cambria Math" panose="02040503050406030204" pitchFamily="18" charset="0"/>
                <a:ea typeface="Cambria Math" panose="02040503050406030204" pitchFamily="18" charset="0"/>
              </a:rPr>
              <a:t>Pink: 20</a:t>
            </a:r>
            <a:r>
              <a:rPr lang="en-US" altLang="zh-CN" dirty="0">
                <a:solidFill>
                  <a:srgbClr val="FF00FF"/>
                </a:solidFill>
                <a:latin typeface="Cambria Math" panose="02040503050406030204" pitchFamily="18" charset="0"/>
                <a:ea typeface="Cambria Math" panose="02040503050406030204" pitchFamily="18" charset="0"/>
              </a:rPr>
              <a:t>*SP</a:t>
            </a:r>
          </a:p>
          <a:p>
            <a:r>
              <a:rPr lang="en-US" dirty="0">
                <a:latin typeface="Cambria Math" panose="02040503050406030204" pitchFamily="18" charset="0"/>
                <a:ea typeface="Cambria Math" panose="02040503050406030204" pitchFamily="18" charset="0"/>
              </a:rPr>
              <a:t>Black: 500</a:t>
            </a:r>
            <a:r>
              <a:rPr lang="en-US" altLang="zh-CN" dirty="0">
                <a:latin typeface="Cambria Math" panose="02040503050406030204" pitchFamily="18" charset="0"/>
                <a:ea typeface="Cambria Math" panose="02040503050406030204" pitchFamily="18" charset="0"/>
              </a:rPr>
              <a:t>*SP</a:t>
            </a:r>
            <a:endParaRPr lang="en-US" dirty="0">
              <a:latin typeface="Cambria Math" panose="02040503050406030204" pitchFamily="18" charset="0"/>
              <a:ea typeface="Cambria Math" panose="02040503050406030204" pitchFamily="18" charset="0"/>
            </a:endParaRPr>
          </a:p>
        </p:txBody>
      </p:sp>
      <p:sp>
        <p:nvSpPr>
          <p:cNvPr id="6" name="文本框 5"/>
          <p:cNvSpPr txBox="1"/>
          <p:nvPr/>
        </p:nvSpPr>
        <p:spPr>
          <a:xfrm>
            <a:off x="477234" y="659864"/>
            <a:ext cx="1430200" cy="1477328"/>
          </a:xfrm>
          <a:prstGeom prst="rect">
            <a:avLst/>
          </a:prstGeom>
          <a:noFill/>
        </p:spPr>
        <p:txBody>
          <a:bodyPr wrap="none" rtlCol="0">
            <a:spAutoFit/>
          </a:bodyPr>
          <a:lstStyle/>
          <a:p>
            <a:r>
              <a:rPr lang="en-US" altLang="zh-CN" dirty="0">
                <a:solidFill>
                  <a:srgbClr val="0000FF"/>
                </a:solidFill>
                <a:latin typeface="Cambria Math" panose="02040503050406030204" pitchFamily="18" charset="0"/>
                <a:ea typeface="Cambria Math" panose="02040503050406030204" pitchFamily="18" charset="0"/>
              </a:rPr>
              <a:t>Pink: 1*τ</a:t>
            </a:r>
          </a:p>
          <a:p>
            <a:r>
              <a:rPr lang="en-US" dirty="0">
                <a:solidFill>
                  <a:srgbClr val="00B050"/>
                </a:solidFill>
                <a:latin typeface="Cambria Math" panose="02040503050406030204" pitchFamily="18" charset="0"/>
                <a:ea typeface="Cambria Math" panose="02040503050406030204" pitchFamily="18" charset="0"/>
              </a:rPr>
              <a:t>Green: 2</a:t>
            </a:r>
            <a:r>
              <a:rPr lang="en-US" altLang="zh-CN" dirty="0">
                <a:solidFill>
                  <a:srgbClr val="00B050"/>
                </a:solidFill>
                <a:latin typeface="Cambria Math" panose="02040503050406030204" pitchFamily="18" charset="0"/>
                <a:ea typeface="Cambria Math" panose="02040503050406030204" pitchFamily="18" charset="0"/>
              </a:rPr>
              <a:t>*τ</a:t>
            </a:r>
            <a:endParaRPr lang="en-US" dirty="0">
              <a:solidFill>
                <a:srgbClr val="00B050"/>
              </a:solidFill>
              <a:latin typeface="Cambria Math" panose="02040503050406030204" pitchFamily="18" charset="0"/>
              <a:ea typeface="Cambria Math" panose="02040503050406030204" pitchFamily="18" charset="0"/>
            </a:endParaRPr>
          </a:p>
          <a:p>
            <a:r>
              <a:rPr lang="en-US" dirty="0">
                <a:solidFill>
                  <a:srgbClr val="FF0000"/>
                </a:solidFill>
                <a:latin typeface="Cambria Math" panose="02040503050406030204" pitchFamily="18" charset="0"/>
                <a:ea typeface="Cambria Math" panose="02040503050406030204" pitchFamily="18" charset="0"/>
              </a:rPr>
              <a:t>Red: 5</a:t>
            </a:r>
            <a:r>
              <a:rPr lang="en-US" altLang="zh-CN" dirty="0">
                <a:solidFill>
                  <a:srgbClr val="FF0000"/>
                </a:solidFill>
                <a:latin typeface="Cambria Math" panose="02040503050406030204" pitchFamily="18" charset="0"/>
                <a:ea typeface="Cambria Math" panose="02040503050406030204" pitchFamily="18" charset="0"/>
              </a:rPr>
              <a:t>*</a:t>
            </a:r>
            <a:r>
              <a:rPr lang="el-GR" altLang="zh-CN" dirty="0">
                <a:solidFill>
                  <a:srgbClr val="FF0000"/>
                </a:solidFill>
                <a:latin typeface="Cambria Math" panose="02040503050406030204" pitchFamily="18" charset="0"/>
                <a:ea typeface="Cambria Math" panose="02040503050406030204" pitchFamily="18" charset="0"/>
              </a:rPr>
              <a:t>τ</a:t>
            </a:r>
            <a:endParaRPr lang="en-US" altLang="zh-CN" dirty="0">
              <a:solidFill>
                <a:srgbClr val="FF0000"/>
              </a:solidFill>
              <a:latin typeface="Cambria Math" panose="02040503050406030204" pitchFamily="18" charset="0"/>
              <a:ea typeface="Cambria Math" panose="02040503050406030204" pitchFamily="18" charset="0"/>
            </a:endParaRPr>
          </a:p>
          <a:p>
            <a:r>
              <a:rPr lang="en-US" dirty="0">
                <a:solidFill>
                  <a:srgbClr val="FF00FF"/>
                </a:solidFill>
                <a:latin typeface="Cambria Math" panose="02040503050406030204" pitchFamily="18" charset="0"/>
                <a:ea typeface="Cambria Math" panose="02040503050406030204" pitchFamily="18" charset="0"/>
              </a:rPr>
              <a:t>Pink: 20</a:t>
            </a:r>
            <a:r>
              <a:rPr lang="en-US" altLang="zh-CN" dirty="0">
                <a:solidFill>
                  <a:srgbClr val="FF00FF"/>
                </a:solidFill>
                <a:latin typeface="Cambria Math" panose="02040503050406030204" pitchFamily="18" charset="0"/>
                <a:ea typeface="Cambria Math" panose="02040503050406030204" pitchFamily="18" charset="0"/>
              </a:rPr>
              <a:t>*</a:t>
            </a:r>
            <a:r>
              <a:rPr lang="el-GR" altLang="zh-CN" dirty="0">
                <a:solidFill>
                  <a:srgbClr val="FF00FF"/>
                </a:solidFill>
                <a:latin typeface="Cambria Math" panose="02040503050406030204" pitchFamily="18" charset="0"/>
                <a:ea typeface="Cambria Math" panose="02040503050406030204" pitchFamily="18" charset="0"/>
              </a:rPr>
              <a:t>τ</a:t>
            </a:r>
            <a:endParaRPr lang="en-US" altLang="zh-CN" dirty="0">
              <a:solidFill>
                <a:srgbClr val="FF00FF"/>
              </a:solidFill>
              <a:latin typeface="Cambria Math" panose="02040503050406030204" pitchFamily="18" charset="0"/>
              <a:ea typeface="Cambria Math" panose="02040503050406030204" pitchFamily="18" charset="0"/>
            </a:endParaRPr>
          </a:p>
          <a:p>
            <a:r>
              <a:rPr lang="en-US" altLang="zh-CN" dirty="0">
                <a:latin typeface="Cambria Math" panose="02040503050406030204" pitchFamily="18" charset="0"/>
                <a:ea typeface="Cambria Math" panose="02040503050406030204" pitchFamily="18" charset="0"/>
              </a:rPr>
              <a:t>Black: 500*</a:t>
            </a:r>
            <a:r>
              <a:rPr lang="el-GR" altLang="zh-CN" dirty="0">
                <a:latin typeface="Cambria Math" panose="02040503050406030204" pitchFamily="18" charset="0"/>
                <a:ea typeface="Cambria Math" panose="02040503050406030204" pitchFamily="18" charset="0"/>
              </a:rPr>
              <a:t>τ</a:t>
            </a:r>
            <a:endParaRPr lang="en-US" dirty="0">
              <a:latin typeface="Cambria Math" panose="02040503050406030204" pitchFamily="18" charset="0"/>
              <a:ea typeface="Cambria Math" panose="02040503050406030204" pitchFamily="18" charset="0"/>
            </a:endParaRPr>
          </a:p>
        </p:txBody>
      </p:sp>
      <p:sp>
        <p:nvSpPr>
          <p:cNvPr id="7" name="TextBox 6">
            <a:extLst>
              <a:ext uri="{FF2B5EF4-FFF2-40B4-BE49-F238E27FC236}">
                <a16:creationId xmlns:a16="http://schemas.microsoft.com/office/drawing/2014/main" id="{D2FA43C7-CC8C-4A69-AA84-91FC77F4CDF6}"/>
              </a:ext>
            </a:extLst>
          </p:cNvPr>
          <p:cNvSpPr txBox="1"/>
          <p:nvPr/>
        </p:nvSpPr>
        <p:spPr>
          <a:xfrm>
            <a:off x="0" y="0"/>
            <a:ext cx="9144000" cy="369332"/>
          </a:xfrm>
          <a:prstGeom prst="rect">
            <a:avLst/>
          </a:prstGeom>
          <a:noFill/>
        </p:spPr>
        <p:txBody>
          <a:bodyPr wrap="square" rtlCol="0">
            <a:spAutoFit/>
          </a:bodyPr>
          <a:lstStyle/>
          <a:p>
            <a:r>
              <a:rPr lang="en-US" altLang="zh-CN" dirty="0">
                <a:latin typeface="Cambria" panose="02040503050406030204" pitchFamily="18" charset="0"/>
                <a:ea typeface="Cambria" panose="02040503050406030204" pitchFamily="18" charset="0"/>
                <a:cs typeface="Tahoma" panose="020B0604030504040204" pitchFamily="34" charset="0"/>
              </a:rPr>
              <a:t>Changing the stopping power by a factor of 20 makes a visible change to the peak shape.</a:t>
            </a:r>
            <a:endParaRPr lang="zh-CN" altLang="en-US" dirty="0">
              <a:latin typeface="Cambria" panose="02040503050406030204" pitchFamily="18" charset="0"/>
              <a:cs typeface="Tahoma" panose="020B0604030504040204" pitchFamily="34" charset="0"/>
            </a:endParaRPr>
          </a:p>
        </p:txBody>
      </p:sp>
    </p:spTree>
    <p:extLst>
      <p:ext uri="{BB962C8B-B14F-4D97-AF65-F5344CB8AC3E}">
        <p14:creationId xmlns:p14="http://schemas.microsoft.com/office/powerpoint/2010/main" val="90240958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678728"/>
          </a:xfrm>
          <a:prstGeom prst="rect">
            <a:avLst/>
          </a:prstGeom>
        </p:spPr>
      </p:pic>
    </p:spTree>
    <p:extLst>
      <p:ext uri="{BB962C8B-B14F-4D97-AF65-F5344CB8AC3E}">
        <p14:creationId xmlns:p14="http://schemas.microsoft.com/office/powerpoint/2010/main" val="400556914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085983" cy="4683760"/>
          </a:xfrm>
          <a:prstGeom prst="rect">
            <a:avLst/>
          </a:prstGeom>
        </p:spPr>
      </p:pic>
      <p:sp>
        <p:nvSpPr>
          <p:cNvPr id="3" name="矩形 2"/>
          <p:cNvSpPr/>
          <p:nvPr/>
        </p:nvSpPr>
        <p:spPr>
          <a:xfrm>
            <a:off x="670560" y="109696"/>
            <a:ext cx="2783840" cy="646331"/>
          </a:xfrm>
          <a:prstGeom prst="rect">
            <a:avLst/>
          </a:prstGeom>
        </p:spPr>
        <p:txBody>
          <a:bodyPr wrap="square">
            <a:spAutoFit/>
          </a:bodyPr>
          <a:lstStyle/>
          <a:p>
            <a:r>
              <a:rPr lang="en-US" altLang="zh-CN" dirty="0"/>
              <a:t>τ + 1*err, 2*err, 5*err</a:t>
            </a:r>
          </a:p>
          <a:p>
            <a:r>
              <a:rPr lang="en-US" altLang="zh-CN" dirty="0"/>
              <a:t>σ + 1*err, 2*err, 5*err</a:t>
            </a:r>
          </a:p>
        </p:txBody>
      </p:sp>
    </p:spTree>
    <p:extLst>
      <p:ext uri="{BB962C8B-B14F-4D97-AF65-F5344CB8AC3E}">
        <p14:creationId xmlns:p14="http://schemas.microsoft.com/office/powerpoint/2010/main" val="231012336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591425" cy="3619500"/>
          </a:xfrm>
          <a:prstGeom prst="rect">
            <a:avLst/>
          </a:prstGeom>
        </p:spPr>
      </p:pic>
      <p:pic>
        <p:nvPicPr>
          <p:cNvPr id="3" name="图片 2"/>
          <p:cNvPicPr>
            <a:picLocks noChangeAspect="1"/>
          </p:cNvPicPr>
          <p:nvPr/>
        </p:nvPicPr>
        <p:blipFill>
          <a:blip r:embed="rId3"/>
          <a:stretch>
            <a:fillRect/>
          </a:stretch>
        </p:blipFill>
        <p:spPr>
          <a:xfrm>
            <a:off x="-4536" y="3562350"/>
            <a:ext cx="7610475" cy="3295650"/>
          </a:xfrm>
          <a:prstGeom prst="rect">
            <a:avLst/>
          </a:prstGeom>
        </p:spPr>
      </p:pic>
      <p:sp>
        <p:nvSpPr>
          <p:cNvPr id="4" name="文本框 3"/>
          <p:cNvSpPr txBox="1"/>
          <p:nvPr/>
        </p:nvSpPr>
        <p:spPr>
          <a:xfrm>
            <a:off x="864705" y="396180"/>
            <a:ext cx="2849883" cy="923330"/>
          </a:xfrm>
          <a:prstGeom prst="rect">
            <a:avLst/>
          </a:prstGeom>
          <a:noFill/>
        </p:spPr>
        <p:txBody>
          <a:bodyPr wrap="none" rtlCol="0">
            <a:spAutoFit/>
          </a:bodyPr>
          <a:lstStyle/>
          <a:p>
            <a:r>
              <a:rPr lang="en-US" dirty="0"/>
              <a:t>2754-keV </a:t>
            </a:r>
            <a:r>
              <a:rPr lang="en-US" altLang="zh-CN" dirty="0"/>
              <a:t>γ</a:t>
            </a:r>
          </a:p>
          <a:p>
            <a:r>
              <a:rPr lang="en-US" dirty="0"/>
              <a:t>1805,1501,1040 </a:t>
            </a:r>
            <a:r>
              <a:rPr lang="en-US" altLang="zh-CN" dirty="0"/>
              <a:t>keV proton</a:t>
            </a:r>
            <a:endParaRPr lang="en-US" dirty="0"/>
          </a:p>
          <a:p>
            <a:r>
              <a:rPr lang="en-US" dirty="0"/>
              <a:t>Recoil in silicon</a:t>
            </a:r>
          </a:p>
        </p:txBody>
      </p:sp>
      <p:sp>
        <p:nvSpPr>
          <p:cNvPr id="5" name="文本框 4"/>
          <p:cNvSpPr txBox="1"/>
          <p:nvPr/>
        </p:nvSpPr>
        <p:spPr>
          <a:xfrm>
            <a:off x="864704" y="3958530"/>
            <a:ext cx="2792175" cy="923330"/>
          </a:xfrm>
          <a:prstGeom prst="rect">
            <a:avLst/>
          </a:prstGeom>
          <a:noFill/>
        </p:spPr>
        <p:txBody>
          <a:bodyPr wrap="none" rtlCol="0">
            <a:spAutoFit/>
          </a:bodyPr>
          <a:lstStyle/>
          <a:p>
            <a:r>
              <a:rPr lang="en-US" dirty="0"/>
              <a:t>2754-keV </a:t>
            </a:r>
            <a:r>
              <a:rPr lang="en-US" altLang="zh-CN" dirty="0"/>
              <a:t>γ</a:t>
            </a:r>
          </a:p>
          <a:p>
            <a:r>
              <a:rPr lang="en-US" dirty="0"/>
              <a:t>1805,1501,1040 </a:t>
            </a:r>
            <a:r>
              <a:rPr lang="en-US" altLang="zh-CN" dirty="0"/>
              <a:t>keV proton</a:t>
            </a:r>
            <a:endParaRPr lang="en-US" dirty="0"/>
          </a:p>
          <a:p>
            <a:r>
              <a:rPr lang="en-US" dirty="0"/>
              <a:t>Recoil in P10 (780 </a:t>
            </a:r>
            <a:r>
              <a:rPr lang="en-US" dirty="0" err="1"/>
              <a:t>torr</a:t>
            </a:r>
            <a:r>
              <a:rPr lang="en-US" dirty="0"/>
              <a:t>)</a:t>
            </a:r>
          </a:p>
        </p:txBody>
      </p:sp>
    </p:spTree>
    <p:extLst>
      <p:ext uri="{BB962C8B-B14F-4D97-AF65-F5344CB8AC3E}">
        <p14:creationId xmlns:p14="http://schemas.microsoft.com/office/powerpoint/2010/main" val="409681157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9143999" cy="4535227"/>
          </a:xfrm>
          <a:prstGeom prst="rect">
            <a:avLst/>
          </a:prstGeom>
        </p:spPr>
      </p:pic>
      <p:sp>
        <p:nvSpPr>
          <p:cNvPr id="3" name="文本框 2"/>
          <p:cNvSpPr txBox="1"/>
          <p:nvPr/>
        </p:nvSpPr>
        <p:spPr>
          <a:xfrm>
            <a:off x="1" y="0"/>
            <a:ext cx="3195105" cy="369332"/>
          </a:xfrm>
          <a:prstGeom prst="rect">
            <a:avLst/>
          </a:prstGeom>
          <a:noFill/>
        </p:spPr>
        <p:txBody>
          <a:bodyPr wrap="none" rtlCol="0">
            <a:spAutoFit/>
          </a:bodyPr>
          <a:lstStyle/>
          <a:p>
            <a:r>
              <a:rPr lang="en-US" altLang="zh-CN" dirty="0"/>
              <a:t>Chi2/</a:t>
            </a:r>
            <a:r>
              <a:rPr lang="en-US" altLang="zh-CN" dirty="0" err="1"/>
              <a:t>ndf</a:t>
            </a:r>
            <a:r>
              <a:rPr lang="en-US" altLang="zh-CN" dirty="0"/>
              <a:t>=1663.62/445=3.73847</a:t>
            </a:r>
            <a:endParaRPr lang="en-US" dirty="0"/>
          </a:p>
        </p:txBody>
      </p:sp>
    </p:spTree>
    <p:extLst>
      <p:ext uri="{BB962C8B-B14F-4D97-AF65-F5344CB8AC3E}">
        <p14:creationId xmlns:p14="http://schemas.microsoft.com/office/powerpoint/2010/main" val="272146334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 y="0"/>
            <a:ext cx="3379230" cy="2160000"/>
          </a:xfrm>
          <a:prstGeom prst="rect">
            <a:avLst/>
          </a:prstGeom>
        </p:spPr>
      </p:pic>
      <p:pic>
        <p:nvPicPr>
          <p:cNvPr id="3" name="图片 2"/>
          <p:cNvPicPr>
            <a:picLocks noChangeAspect="1"/>
          </p:cNvPicPr>
          <p:nvPr/>
        </p:nvPicPr>
        <p:blipFill>
          <a:blip r:embed="rId3"/>
          <a:stretch>
            <a:fillRect/>
          </a:stretch>
        </p:blipFill>
        <p:spPr>
          <a:xfrm>
            <a:off x="0" y="4320000"/>
            <a:ext cx="3379230" cy="2160000"/>
          </a:xfrm>
          <a:prstGeom prst="rect">
            <a:avLst/>
          </a:prstGeom>
        </p:spPr>
      </p:pic>
      <p:pic>
        <p:nvPicPr>
          <p:cNvPr id="4" name="图片 3"/>
          <p:cNvPicPr>
            <a:picLocks noChangeAspect="1"/>
          </p:cNvPicPr>
          <p:nvPr/>
        </p:nvPicPr>
        <p:blipFill>
          <a:blip r:embed="rId4"/>
          <a:stretch>
            <a:fillRect/>
          </a:stretch>
        </p:blipFill>
        <p:spPr>
          <a:xfrm>
            <a:off x="4" y="2160000"/>
            <a:ext cx="3379230" cy="2160000"/>
          </a:xfrm>
          <a:prstGeom prst="rect">
            <a:avLst/>
          </a:prstGeom>
        </p:spPr>
      </p:pic>
      <p:sp>
        <p:nvSpPr>
          <p:cNvPr id="5" name="文本框 4"/>
          <p:cNvSpPr txBox="1"/>
          <p:nvPr/>
        </p:nvSpPr>
        <p:spPr>
          <a:xfrm>
            <a:off x="1243309" y="1117592"/>
            <a:ext cx="927433" cy="338554"/>
          </a:xfrm>
          <a:prstGeom prst="rect">
            <a:avLst/>
          </a:prstGeom>
          <a:noFill/>
        </p:spPr>
        <p:txBody>
          <a:bodyPr wrap="none" rtlCol="0">
            <a:spAutoFit/>
          </a:bodyPr>
          <a:lstStyle/>
          <a:p>
            <a:r>
              <a:rPr lang="en-US" sz="1600" dirty="0"/>
              <a:t>power=1</a:t>
            </a:r>
          </a:p>
        </p:txBody>
      </p:sp>
      <p:sp>
        <p:nvSpPr>
          <p:cNvPr id="6" name="文本框 5"/>
          <p:cNvSpPr txBox="1"/>
          <p:nvPr/>
        </p:nvSpPr>
        <p:spPr>
          <a:xfrm>
            <a:off x="1243309" y="3277592"/>
            <a:ext cx="927433" cy="338554"/>
          </a:xfrm>
          <a:prstGeom prst="rect">
            <a:avLst/>
          </a:prstGeom>
          <a:noFill/>
        </p:spPr>
        <p:txBody>
          <a:bodyPr wrap="none" rtlCol="0">
            <a:spAutoFit/>
          </a:bodyPr>
          <a:lstStyle/>
          <a:p>
            <a:r>
              <a:rPr lang="en-US" sz="1600" dirty="0"/>
              <a:t>power=3</a:t>
            </a:r>
          </a:p>
        </p:txBody>
      </p:sp>
      <p:sp>
        <p:nvSpPr>
          <p:cNvPr id="7" name="文本框 6"/>
          <p:cNvSpPr txBox="1"/>
          <p:nvPr/>
        </p:nvSpPr>
        <p:spPr>
          <a:xfrm>
            <a:off x="1243309" y="5557661"/>
            <a:ext cx="927433" cy="338554"/>
          </a:xfrm>
          <a:prstGeom prst="rect">
            <a:avLst/>
          </a:prstGeom>
          <a:noFill/>
        </p:spPr>
        <p:txBody>
          <a:bodyPr wrap="none" rtlCol="0">
            <a:spAutoFit/>
          </a:bodyPr>
          <a:lstStyle/>
          <a:p>
            <a:r>
              <a:rPr lang="en-US" sz="1600" dirty="0"/>
              <a:t>power=6</a:t>
            </a:r>
          </a:p>
        </p:txBody>
      </p:sp>
    </p:spTree>
    <p:extLst>
      <p:ext uri="{BB962C8B-B14F-4D97-AF65-F5344CB8AC3E}">
        <p14:creationId xmlns:p14="http://schemas.microsoft.com/office/powerpoint/2010/main" val="126799653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文本框 8"/>
              <p:cNvSpPr txBox="1"/>
              <p:nvPr/>
            </p:nvSpPr>
            <p:spPr>
              <a:xfrm>
                <a:off x="0" y="5393867"/>
                <a:ext cx="9192516" cy="3465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sz="2000" i="1" smtClean="0">
                                      <a:latin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=4238.2</m:t>
                                  </m:r>
                                  <m:r>
                                    <a:rPr lang="en-US" sz="2000" b="0" i="1" smtClean="0">
                                      <a:latin typeface="Cambria Math" panose="02040503050406030204" pitchFamily="18" charset="0"/>
                                    </a:rPr>
                                    <m:t>256</m:t>
                                  </m:r>
                                  <m:r>
                                    <a:rPr lang="en-US" sz="2000" i="1">
                                      <a:latin typeface="Cambria Math" panose="02040503050406030204" pitchFamily="18" charset="0"/>
                                      <a:ea typeface="Cambria Math" panose="02040503050406030204" pitchFamily="18" charset="0"/>
                                    </a:rPr>
                                    <m:t>±0.2</m:t>
                                  </m:r>
                                  <m:r>
                                    <a:rPr lang="en-US" sz="2000" b="0" i="1" smtClean="0">
                                      <a:latin typeface="Cambria Math" panose="02040503050406030204" pitchFamily="18" charset="0"/>
                                      <a:ea typeface="Cambria Math" panose="02040503050406030204" pitchFamily="18" charset="0"/>
                                    </a:rPr>
                                    <m:t>3305</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smtClean="0">
                                      <a:solidFill>
                                        <a:srgbClr val="0000FF"/>
                                      </a:solidFill>
                                      <a:latin typeface="Cambria Math" panose="02040503050406030204" pitchFamily="18" charset="0"/>
                                      <a:ea typeface="Cambria Math" panose="02040503050406030204" pitchFamily="18" charset="0"/>
                                    </a:rPr>
                                    <m:t>0.</m:t>
                                  </m:r>
                                  <m:r>
                                    <a:rPr lang="en-US" sz="2000" i="1">
                                      <a:solidFill>
                                        <a:srgbClr val="0000FF"/>
                                      </a:solidFill>
                                      <a:latin typeface="Cambria Math" panose="02040503050406030204" pitchFamily="18" charset="0"/>
                                      <a:ea typeface="Cambria Math" panose="02040503050406030204" pitchFamily="18" charset="0"/>
                                    </a:rPr>
                                    <m:t>4</m:t>
                                  </m:r>
                                  <m:r>
                                    <a:rPr lang="en-US" sz="2000" b="0" i="1" smtClean="0">
                                      <a:solidFill>
                                        <a:srgbClr val="0000FF"/>
                                      </a:solidFill>
                                      <a:latin typeface="Cambria Math" panose="02040503050406030204" pitchFamily="18" charset="0"/>
                                      <a:ea typeface="Cambria Math" panose="02040503050406030204" pitchFamily="18" charset="0"/>
                                    </a:rPr>
                                    <m:t>7708</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e>
                                <m:sub>
                                  <m:r>
                                    <a:rPr lang="en-US" sz="2000" b="0" i="1" smtClean="0">
                                      <a:latin typeface="Cambria Math" panose="02040503050406030204" pitchFamily="18" charset="0"/>
                                    </a:rPr>
                                    <m:t>−0.00008</m:t>
                                  </m:r>
                                </m:sub>
                                <m:sup>
                                  <m:r>
                                    <a:rPr lang="en-US" sz="2000" i="1">
                                      <a:latin typeface="Cambria Math" panose="02040503050406030204" pitchFamily="18" charset="0"/>
                                    </a:rPr>
                                    <m:t>−</m:t>
                                  </m:r>
                                  <m:r>
                                    <a:rPr lang="en-US" sz="2000" b="0" i="1" smtClean="0">
                                      <a:latin typeface="Cambria Math" panose="02040503050406030204" pitchFamily="18" charset="0"/>
                                    </a:rPr>
                                    <m:t>0.00330</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i="1">
                                  <a:latin typeface="Cambria Math" panose="02040503050406030204" pitchFamily="18" charset="0"/>
                                  <a:ea typeface="Cambria Math" panose="02040503050406030204" pitchFamily="18" charset="0"/>
                                </a:rPr>
                                <m:t>+0.0</m:t>
                              </m:r>
                              <m:r>
                                <a:rPr lang="en-US" altLang="zh-CN" sz="2000" b="0" i="1" smtClean="0">
                                  <a:latin typeface="Cambria Math" panose="02040503050406030204" pitchFamily="18" charset="0"/>
                                  <a:ea typeface="Cambria Math" panose="02040503050406030204" pitchFamily="18" charset="0"/>
                                </a:rPr>
                                <m:t>2944</m:t>
                              </m:r>
                            </m:sub>
                            <m:sup>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02038</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0.05673</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0.06171</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9" name="文本框 8"/>
              <p:cNvSpPr txBox="1">
                <a:spLocks noRot="1" noChangeAspect="1" noMove="1" noResize="1" noEditPoints="1" noAdjustHandles="1" noChangeArrowheads="1" noChangeShapeType="1" noTextEdit="1"/>
              </p:cNvSpPr>
              <p:nvPr/>
            </p:nvSpPr>
            <p:spPr>
              <a:xfrm>
                <a:off x="0" y="5393867"/>
                <a:ext cx="9192516" cy="346570"/>
              </a:xfrm>
              <a:prstGeom prst="rect">
                <a:avLst/>
              </a:prstGeom>
              <a:blipFill rotWithShape="0">
                <a:blip r:embed="rId2"/>
                <a:stretch>
                  <a:fillRect l="-928" b="-192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文本框 10"/>
              <p:cNvSpPr txBox="1"/>
              <p:nvPr/>
            </p:nvSpPr>
            <p:spPr>
              <a:xfrm>
                <a:off x="0" y="5956852"/>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4238.23</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54 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11" name="文本框 10"/>
              <p:cNvSpPr txBox="1">
                <a:spLocks noRot="1" noChangeAspect="1" noMove="1" noResize="1" noEditPoints="1" noAdjustHandles="1" noChangeArrowheads="1" noChangeShapeType="1" noTextEdit="1"/>
              </p:cNvSpPr>
              <p:nvPr/>
            </p:nvSpPr>
            <p:spPr>
              <a:xfrm>
                <a:off x="0" y="5956852"/>
                <a:ext cx="2832763" cy="332270"/>
              </a:xfrm>
              <a:prstGeom prst="rect">
                <a:avLst/>
              </a:prstGeom>
              <a:blipFill rotWithShape="0">
                <a:blip r:embed="rId3"/>
                <a:stretch>
                  <a:fillRect l="-3011"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文本框 14"/>
              <p:cNvSpPr txBox="1"/>
              <p:nvPr/>
            </p:nvSpPr>
            <p:spPr>
              <a:xfrm>
                <a:off x="0" y="391132"/>
                <a:ext cx="9477851" cy="348685"/>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sz="2000" b="0" i="1" smtClean="0">
                                      <a:latin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=1368.9</m:t>
                                  </m:r>
                                  <m:r>
                                    <a:rPr lang="en-US" sz="2000" b="0" i="1" smtClean="0">
                                      <a:latin typeface="Cambria Math" panose="02040503050406030204" pitchFamily="18" charset="0"/>
                                    </a:rPr>
                                    <m:t>923</m:t>
                                  </m:r>
                                  <m:r>
                                    <a:rPr lang="en-US" sz="2000" i="1">
                                      <a:latin typeface="Cambria Math" panose="02040503050406030204" pitchFamily="18" charset="0"/>
                                      <a:ea typeface="Cambria Math" panose="02040503050406030204" pitchFamily="18" charset="0"/>
                                    </a:rPr>
                                    <m:t>±0.01</m:t>
                                  </m:r>
                                  <m:r>
                                    <a:rPr lang="en-US" sz="2000" i="1" smtClean="0">
                                      <a:latin typeface="Cambria Math" panose="02040503050406030204" pitchFamily="18" charset="0"/>
                                      <a:ea typeface="Cambria Math" panose="02040503050406030204" pitchFamily="18" charset="0"/>
                                    </a:rPr>
                                    <m:t>7</m:t>
                                  </m:r>
                                  <m:r>
                                    <a:rPr lang="en-US" sz="2000" b="0" i="1" smtClean="0">
                                      <a:latin typeface="Cambria Math" panose="02040503050406030204" pitchFamily="18" charset="0"/>
                                      <a:ea typeface="Cambria Math" panose="02040503050406030204" pitchFamily="18" charset="0"/>
                                    </a:rPr>
                                    <m:t>53</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a:solidFill>
                                        <a:srgbClr val="0000FF"/>
                                      </a:solidFill>
                                      <a:latin typeface="Cambria Math" panose="02040503050406030204" pitchFamily="18" charset="0"/>
                                      <a:ea typeface="Cambria Math" panose="02040503050406030204" pitchFamily="18" charset="0"/>
                                    </a:rPr>
                                    <m:t>0.</m:t>
                                  </m:r>
                                  <m:r>
                                    <a:rPr lang="en-US" sz="2000" b="0" i="1" smtClean="0">
                                      <a:solidFill>
                                        <a:srgbClr val="0000FF"/>
                                      </a:solidFill>
                                      <a:latin typeface="Cambria Math" panose="02040503050406030204" pitchFamily="18" charset="0"/>
                                      <a:ea typeface="Cambria Math" panose="02040503050406030204" pitchFamily="18" charset="0"/>
                                    </a:rPr>
                                    <m:t>17797</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e>
                                <m:sub>
                                  <m:r>
                                    <a:rPr lang="en-US" sz="2000" b="0" i="1" smtClean="0">
                                      <a:latin typeface="Cambria Math" panose="02040503050406030204" pitchFamily="18" charset="0"/>
                                    </a:rPr>
                                    <m:t>−0.00004</m:t>
                                  </m:r>
                                </m:sub>
                                <m:sup>
                                  <m:r>
                                    <a:rPr lang="en-US" sz="2000" b="0" i="1" smtClean="0">
                                      <a:latin typeface="Cambria Math" panose="02040503050406030204" pitchFamily="18" charset="0"/>
                                    </a:rPr>
                                    <m:t>+0.00003</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i="1">
                                  <a:latin typeface="Cambria Math" panose="02040503050406030204" pitchFamily="18" charset="0"/>
                                  <a:ea typeface="Cambria Math" panose="02040503050406030204" pitchFamily="18" charset="0"/>
                                </a:rPr>
                                <m:t>+0.0</m:t>
                              </m:r>
                              <m:r>
                                <a:rPr lang="en-US" altLang="zh-CN" sz="2000" b="0" i="1" smtClean="0">
                                  <a:latin typeface="Cambria Math" panose="02040503050406030204" pitchFamily="18" charset="0"/>
                                  <a:ea typeface="Cambria Math" panose="02040503050406030204" pitchFamily="18" charset="0"/>
                                </a:rPr>
                                <m:t>1148</m:t>
                              </m:r>
                            </m:sub>
                            <m:sup>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00144</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0.01475</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0.02508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15" name="文本框 14"/>
              <p:cNvSpPr txBox="1">
                <a:spLocks noRot="1" noChangeAspect="1" noMove="1" noResize="1" noEditPoints="1" noAdjustHandles="1" noChangeArrowheads="1" noChangeShapeType="1" noTextEdit="1"/>
              </p:cNvSpPr>
              <p:nvPr/>
            </p:nvSpPr>
            <p:spPr>
              <a:xfrm>
                <a:off x="0" y="391132"/>
                <a:ext cx="9477851" cy="348685"/>
              </a:xfrm>
              <a:prstGeom prst="rect">
                <a:avLst/>
              </a:prstGeom>
              <a:blipFill rotWithShape="0">
                <a:blip r:embed="rId4"/>
                <a:stretch>
                  <a:fillRect l="-900" b="-210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0" y="958413"/>
                <a:ext cx="311328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1368.992</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190 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17" name="文本框 16"/>
              <p:cNvSpPr txBox="1">
                <a:spLocks noRot="1" noChangeAspect="1" noMove="1" noResize="1" noEditPoints="1" noAdjustHandles="1" noChangeArrowheads="1" noChangeShapeType="1" noTextEdit="1"/>
              </p:cNvSpPr>
              <p:nvPr/>
            </p:nvSpPr>
            <p:spPr>
              <a:xfrm>
                <a:off x="0" y="958413"/>
                <a:ext cx="3113288" cy="332270"/>
              </a:xfrm>
              <a:prstGeom prst="rect">
                <a:avLst/>
              </a:prstGeom>
              <a:blipFill rotWithShape="0">
                <a:blip r:embed="rId5"/>
                <a:stretch>
                  <a:fillRect l="-2740" r="-19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文本框 17"/>
              <p:cNvSpPr txBox="1"/>
              <p:nvPr/>
            </p:nvSpPr>
            <p:spPr>
              <a:xfrm>
                <a:off x="0" y="2060142"/>
                <a:ext cx="9575635" cy="348685"/>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altLang="zh-CN" sz="2000" i="1" smtClean="0">
                                      <a:latin typeface="Cambria Math" panose="02040503050406030204" pitchFamily="18" charset="0"/>
                                      <a:ea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=2754.</m:t>
                                  </m:r>
                                  <m:r>
                                    <a:rPr lang="en-US" sz="2000" b="0" i="1" smtClean="0">
                                      <a:latin typeface="Cambria Math" panose="02040503050406030204" pitchFamily="18" charset="0"/>
                                    </a:rPr>
                                    <m:t>4942</m:t>
                                  </m:r>
                                  <m:r>
                                    <a:rPr lang="en-US" sz="2000" i="1">
                                      <a:latin typeface="Cambria Math" panose="02040503050406030204" pitchFamily="18" charset="0"/>
                                      <a:ea typeface="Cambria Math" panose="02040503050406030204" pitchFamily="18" charset="0"/>
                                    </a:rPr>
                                    <m:t>±0.</m:t>
                                  </m:r>
                                  <m:r>
                                    <a:rPr lang="en-US" sz="2000" b="0" i="1" smtClean="0">
                                      <a:latin typeface="Cambria Math" panose="02040503050406030204" pitchFamily="18" charset="0"/>
                                      <a:ea typeface="Cambria Math" panose="02040503050406030204" pitchFamily="18" charset="0"/>
                                    </a:rPr>
                                    <m:t>08112</m:t>
                                  </m:r>
                                  <m:r>
                                    <a:rPr lang="en-US" sz="2000" i="1">
                                      <a:latin typeface="Cambria Math" panose="02040503050406030204" pitchFamily="18" charset="0"/>
                                      <a:ea typeface="Cambria Math" panose="02040503050406030204" pitchFamily="18" charset="0"/>
                                    </a:rPr>
                                    <m:t> </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smtClean="0">
                                      <a:solidFill>
                                        <a:srgbClr val="0000FF"/>
                                      </a:solidFill>
                                      <a:latin typeface="Cambria Math" panose="02040503050406030204" pitchFamily="18" charset="0"/>
                                      <a:ea typeface="Cambria Math" panose="02040503050406030204" pitchFamily="18" charset="0"/>
                                    </a:rPr>
                                    <m:t>0.2</m:t>
                                  </m:r>
                                  <m:r>
                                    <a:rPr lang="en-US" sz="2000" b="0" i="1" smtClean="0">
                                      <a:solidFill>
                                        <a:srgbClr val="0000FF"/>
                                      </a:solidFill>
                                      <a:latin typeface="Cambria Math" panose="02040503050406030204" pitchFamily="18" charset="0"/>
                                      <a:ea typeface="Cambria Math" panose="02040503050406030204" pitchFamily="18" charset="0"/>
                                    </a:rPr>
                                    <m:t>9491</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e>
                                <m:sub>
                                  <m:r>
                                    <a:rPr lang="en-US" altLang="zh-CN" sz="2000" b="0" i="1" smtClean="0">
                                      <a:latin typeface="Cambria Math" panose="02040503050406030204" pitchFamily="18" charset="0"/>
                                      <a:ea typeface="Cambria Math" panose="02040503050406030204" pitchFamily="18" charset="0"/>
                                    </a:rPr>
                                    <m:t>+0.00001</m:t>
                                  </m:r>
                                </m:sub>
                                <m:sup>
                                  <m:r>
                                    <a:rPr lang="en-US" altLang="zh-CN" sz="2000" b="0" i="1" smtClean="0">
                                      <a:latin typeface="Cambria Math" panose="02040503050406030204" pitchFamily="18" charset="0"/>
                                      <a:ea typeface="Cambria Math" panose="02040503050406030204" pitchFamily="18" charset="0"/>
                                    </a:rPr>
                                    <m:t>−0.00000</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i="1">
                                  <a:latin typeface="Cambria Math" panose="02040503050406030204" pitchFamily="18" charset="0"/>
                                  <a:ea typeface="Cambria Math" panose="02040503050406030204" pitchFamily="18" charset="0"/>
                                </a:rPr>
                                <m:t>+0.</m:t>
                              </m:r>
                              <m:r>
                                <a:rPr lang="en-US" altLang="zh-CN" sz="2000" b="0" i="1" smtClean="0">
                                  <a:latin typeface="Cambria Math" panose="02040503050406030204" pitchFamily="18" charset="0"/>
                                  <a:ea typeface="Cambria Math" panose="02040503050406030204" pitchFamily="18" charset="0"/>
                                </a:rPr>
                                <m:t>01167</m:t>
                              </m:r>
                            </m:sub>
                            <m:sup>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01149</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0.04238</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0.04093</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18" name="文本框 17"/>
              <p:cNvSpPr txBox="1">
                <a:spLocks noRot="1" noChangeAspect="1" noMove="1" noResize="1" noEditPoints="1" noAdjustHandles="1" noChangeArrowheads="1" noChangeShapeType="1" noTextEdit="1"/>
              </p:cNvSpPr>
              <p:nvPr/>
            </p:nvSpPr>
            <p:spPr>
              <a:xfrm>
                <a:off x="0" y="2060142"/>
                <a:ext cx="9575635" cy="348685"/>
              </a:xfrm>
              <a:prstGeom prst="rect">
                <a:avLst/>
              </a:prstGeom>
              <a:blipFill rotWithShape="0">
                <a:blip r:embed="rId6"/>
                <a:stretch>
                  <a:fillRect l="-891" b="-192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文本框 19"/>
              <p:cNvSpPr txBox="1"/>
              <p:nvPr/>
            </p:nvSpPr>
            <p:spPr>
              <a:xfrm>
                <a:off x="0" y="2627551"/>
                <a:ext cx="311809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2754.494</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309 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0" name="文本框 19"/>
              <p:cNvSpPr txBox="1">
                <a:spLocks noRot="1" noChangeAspect="1" noMove="1" noResize="1" noEditPoints="1" noAdjustHandles="1" noChangeArrowheads="1" noChangeShapeType="1" noTextEdit="1"/>
              </p:cNvSpPr>
              <p:nvPr/>
            </p:nvSpPr>
            <p:spPr>
              <a:xfrm>
                <a:off x="0" y="2627551"/>
                <a:ext cx="3118098" cy="332270"/>
              </a:xfrm>
              <a:prstGeom prst="rect">
                <a:avLst/>
              </a:prstGeom>
              <a:blipFill rotWithShape="0">
                <a:blip r:embed="rId7"/>
                <a:stretch>
                  <a:fillRect l="-2740" r="-19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文本框 20"/>
              <p:cNvSpPr txBox="1"/>
              <p:nvPr/>
            </p:nvSpPr>
            <p:spPr>
              <a:xfrm>
                <a:off x="0" y="3729280"/>
                <a:ext cx="9335184" cy="348685"/>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sz="2000" i="1" smtClean="0">
                                      <a:latin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=2870.4</m:t>
                                  </m:r>
                                  <m:r>
                                    <a:rPr lang="en-US" sz="2000" b="0" i="1" smtClean="0">
                                      <a:latin typeface="Cambria Math" panose="02040503050406030204" pitchFamily="18" charset="0"/>
                                    </a:rPr>
                                    <m:t>109</m:t>
                                  </m:r>
                                  <m:r>
                                    <a:rPr lang="en-US" sz="2000" i="1">
                                      <a:latin typeface="Cambria Math" panose="02040503050406030204" pitchFamily="18" charset="0"/>
                                      <a:ea typeface="Cambria Math" panose="02040503050406030204" pitchFamily="18" charset="0"/>
                                    </a:rPr>
                                    <m:t>±</m:t>
                                  </m:r>
                                  <m:r>
                                    <a:rPr lang="en-US" sz="2000" i="1" smtClean="0">
                                      <a:solidFill>
                                        <a:srgbClr val="0000FF"/>
                                      </a:solidFill>
                                      <a:latin typeface="Cambria Math" panose="02040503050406030204" pitchFamily="18" charset="0"/>
                                      <a:ea typeface="Cambria Math" panose="02040503050406030204" pitchFamily="18" charset="0"/>
                                    </a:rPr>
                                    <m:t>0.</m:t>
                                  </m:r>
                                  <m:r>
                                    <a:rPr lang="en-US" sz="2000" i="1">
                                      <a:solidFill>
                                        <a:srgbClr val="0000FF"/>
                                      </a:solidFill>
                                      <a:latin typeface="Cambria Math" panose="02040503050406030204" pitchFamily="18" charset="0"/>
                                      <a:ea typeface="Cambria Math" panose="02040503050406030204" pitchFamily="18" charset="0"/>
                                    </a:rPr>
                                    <m:t>3</m:t>
                                  </m:r>
                                  <m:r>
                                    <a:rPr lang="en-US" sz="2000" b="0" i="1" smtClean="0">
                                      <a:solidFill>
                                        <a:srgbClr val="0000FF"/>
                                      </a:solidFill>
                                      <a:latin typeface="Cambria Math" panose="02040503050406030204" pitchFamily="18" charset="0"/>
                                      <a:ea typeface="Cambria Math" panose="02040503050406030204" pitchFamily="18" charset="0"/>
                                    </a:rPr>
                                    <m:t>7479</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smtClean="0">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31400</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cali</m:t>
                                      </m:r>
                                    </m:e>
                                  </m:d>
                                </m:e>
                                <m:sub>
                                  <m:r>
                                    <a:rPr lang="en-US" altLang="zh-CN" sz="2000" i="1">
                                      <a:latin typeface="Cambria Math" panose="02040503050406030204" pitchFamily="18" charset="0"/>
                                      <a:ea typeface="Cambria Math" panose="02040503050406030204" pitchFamily="18" charset="0"/>
                                    </a:rPr>
                                    <m:t>−0.00</m:t>
                                  </m:r>
                                  <m:r>
                                    <a:rPr lang="en-US" altLang="zh-CN" sz="2000" b="0" i="1" smtClean="0">
                                      <a:latin typeface="Cambria Math" panose="02040503050406030204" pitchFamily="18" charset="0"/>
                                      <a:ea typeface="Cambria Math" panose="02040503050406030204" pitchFamily="18" charset="0"/>
                                    </a:rPr>
                                    <m:t>000</m:t>
                                  </m:r>
                                </m:sub>
                                <m:sup>
                                  <m:r>
                                    <a:rPr lang="en-US" altLang="zh-CN" sz="2000" b="0" i="1" smtClean="0">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ea typeface="Cambria Math" panose="02040503050406030204" pitchFamily="18" charset="0"/>
                                    </a:rPr>
                                    <m:t>0.0000</m:t>
                                  </m:r>
                                  <m:r>
                                    <a:rPr lang="en-US" altLang="zh-CN" sz="2000" b="0" i="1" smtClean="0">
                                      <a:latin typeface="Cambria Math" panose="02040503050406030204" pitchFamily="18" charset="0"/>
                                      <a:ea typeface="Cambria Math" panose="02040503050406030204" pitchFamily="18" charset="0"/>
                                    </a:rPr>
                                    <m:t>0</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b="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ea typeface="Cambria Math" panose="02040503050406030204" pitchFamily="18" charset="0"/>
                                </a:rPr>
                                <m:t>0.0</m:t>
                              </m:r>
                              <m:r>
                                <a:rPr lang="en-US" altLang="zh-CN" sz="2000" b="0" i="1" smtClean="0">
                                  <a:latin typeface="Cambria Math" panose="02040503050406030204" pitchFamily="18" charset="0"/>
                                  <a:ea typeface="Cambria Math" panose="02040503050406030204" pitchFamily="18" charset="0"/>
                                </a:rPr>
                                <m:t>1941</m:t>
                              </m:r>
                            </m:sub>
                            <m:sup>
                              <m:r>
                                <a:rPr lang="en-US" altLang="zh-CN" sz="2000" b="0" i="1" smtClean="0">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00721</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0.02932</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0.05671</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21" name="文本框 20"/>
              <p:cNvSpPr txBox="1">
                <a:spLocks noRot="1" noChangeAspect="1" noMove="1" noResize="1" noEditPoints="1" noAdjustHandles="1" noChangeArrowheads="1" noChangeShapeType="1" noTextEdit="1"/>
              </p:cNvSpPr>
              <p:nvPr/>
            </p:nvSpPr>
            <p:spPr>
              <a:xfrm>
                <a:off x="0" y="3729280"/>
                <a:ext cx="9335184" cy="348685"/>
              </a:xfrm>
              <a:prstGeom prst="rect">
                <a:avLst/>
              </a:prstGeom>
              <a:blipFill rotWithShape="0">
                <a:blip r:embed="rId8"/>
                <a:stretch>
                  <a:fillRect l="-914" b="-192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文本框 22"/>
              <p:cNvSpPr txBox="1"/>
              <p:nvPr/>
            </p:nvSpPr>
            <p:spPr>
              <a:xfrm>
                <a:off x="0" y="4292137"/>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2870.41</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49 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3" name="文本框 22"/>
              <p:cNvSpPr txBox="1">
                <a:spLocks noRot="1" noChangeAspect="1" noMove="1" noResize="1" noEditPoints="1" noAdjustHandles="1" noChangeArrowheads="1" noChangeShapeType="1" noTextEdit="1"/>
              </p:cNvSpPr>
              <p:nvPr/>
            </p:nvSpPr>
            <p:spPr>
              <a:xfrm>
                <a:off x="0" y="4292137"/>
                <a:ext cx="2832763" cy="332270"/>
              </a:xfrm>
              <a:prstGeom prst="rect">
                <a:avLst/>
              </a:prstGeom>
              <a:blipFill rotWithShape="0">
                <a:blip r:embed="rId9"/>
                <a:stretch>
                  <a:fillRect l="-3011" b="-20000"/>
                </a:stretch>
              </a:blipFill>
            </p:spPr>
            <p:txBody>
              <a:bodyPr/>
              <a:lstStyle/>
              <a:p>
                <a:r>
                  <a:rPr lang="en-US">
                    <a:noFill/>
                  </a:rPr>
                  <a:t> </a:t>
                </a:r>
              </a:p>
            </p:txBody>
          </p:sp>
        </mc:Fallback>
      </mc:AlternateContent>
      <p:sp>
        <p:nvSpPr>
          <p:cNvPr id="2" name="文本框 1"/>
          <p:cNvSpPr txBox="1"/>
          <p:nvPr/>
        </p:nvSpPr>
        <p:spPr>
          <a:xfrm>
            <a:off x="0" y="8534"/>
            <a:ext cx="1436034" cy="369332"/>
          </a:xfrm>
          <a:prstGeom prst="rect">
            <a:avLst/>
          </a:prstGeom>
          <a:noFill/>
        </p:spPr>
        <p:txBody>
          <a:bodyPr wrap="none" rtlCol="0">
            <a:spAutoFit/>
          </a:bodyPr>
          <a:lstStyle/>
          <a:p>
            <a:r>
              <a:rPr lang="en-US" dirty="0"/>
              <a:t>8peaks </a:t>
            </a:r>
            <a:r>
              <a:rPr lang="en-US" dirty="0" err="1"/>
              <a:t>bgcali</a:t>
            </a:r>
            <a:endParaRPr lang="en-US" dirty="0"/>
          </a:p>
        </p:txBody>
      </p:sp>
      <mc:AlternateContent xmlns:mc="http://schemas.openxmlformats.org/markup-compatibility/2006" xmlns:a14="http://schemas.microsoft.com/office/drawing/2010/main">
        <mc:Choice Requires="a14">
          <p:sp>
            <p:nvSpPr>
              <p:cNvPr id="24" name="文本框 23"/>
              <p:cNvSpPr txBox="1"/>
              <p:nvPr/>
            </p:nvSpPr>
            <p:spPr>
              <a:xfrm>
                <a:off x="0" y="1345652"/>
                <a:ext cx="392120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i="1">
                          <a:solidFill>
                            <a:srgbClr val="FF0000"/>
                          </a:solidFill>
                          <a:latin typeface="Cambria Math" panose="02040503050406030204" pitchFamily="18" charset="0"/>
                          <a:ea typeface="Tahoma" panose="020B0604030504040204" pitchFamily="34" charset="0"/>
                          <a:cs typeface="Times New Roman" panose="02020603050405020304" pitchFamily="18" charset="0"/>
                        </a:rPr>
                        <m:t>1368.626</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±0.005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4" name="文本框 23"/>
              <p:cNvSpPr txBox="1">
                <a:spLocks noRot="1" noChangeAspect="1" noMove="1" noResize="1" noEditPoints="1" noAdjustHandles="1" noChangeArrowheads="1" noChangeShapeType="1" noTextEdit="1"/>
              </p:cNvSpPr>
              <p:nvPr/>
            </p:nvSpPr>
            <p:spPr>
              <a:xfrm>
                <a:off x="0" y="1345652"/>
                <a:ext cx="3921202" cy="332270"/>
              </a:xfrm>
              <a:prstGeom prst="rect">
                <a:avLst/>
              </a:prstGeom>
              <a:blipFill rotWithShape="0">
                <a:blip r:embed="rId10"/>
                <a:stretch>
                  <a:fillRect l="-2177"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文本框 24"/>
              <p:cNvSpPr txBox="1"/>
              <p:nvPr/>
            </p:nvSpPr>
            <p:spPr>
              <a:xfrm>
                <a:off x="0" y="3014790"/>
                <a:ext cx="392120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=2754.007</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±0.011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5" name="文本框 24"/>
              <p:cNvSpPr txBox="1">
                <a:spLocks noRot="1" noChangeAspect="1" noMove="1" noResize="1" noEditPoints="1" noAdjustHandles="1" noChangeArrowheads="1" noChangeShapeType="1" noTextEdit="1"/>
              </p:cNvSpPr>
              <p:nvPr/>
            </p:nvSpPr>
            <p:spPr>
              <a:xfrm>
                <a:off x="0" y="3014790"/>
                <a:ext cx="3921202" cy="332270"/>
              </a:xfrm>
              <a:prstGeom prst="rect">
                <a:avLst/>
              </a:prstGeom>
              <a:blipFill rotWithShape="0">
                <a:blip r:embed="rId11"/>
                <a:stretch>
                  <a:fillRect l="-2177"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文本框 25"/>
              <p:cNvSpPr txBox="1"/>
              <p:nvPr/>
            </p:nvSpPr>
            <p:spPr>
              <a:xfrm>
                <a:off x="0" y="4679376"/>
                <a:ext cx="3635867"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=2869.50</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6" name="文本框 25"/>
              <p:cNvSpPr txBox="1">
                <a:spLocks noRot="1" noChangeAspect="1" noMove="1" noResize="1" noEditPoints="1" noAdjustHandles="1" noChangeArrowheads="1" noChangeShapeType="1" noTextEdit="1"/>
              </p:cNvSpPr>
              <p:nvPr/>
            </p:nvSpPr>
            <p:spPr>
              <a:xfrm>
                <a:off x="0" y="4679376"/>
                <a:ext cx="3635867" cy="332270"/>
              </a:xfrm>
              <a:prstGeom prst="rect">
                <a:avLst/>
              </a:prstGeom>
              <a:blipFill rotWithShape="0">
                <a:blip r:embed="rId12"/>
                <a:stretch>
                  <a:fillRect l="-2349"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文本框 26"/>
              <p:cNvSpPr txBox="1"/>
              <p:nvPr/>
            </p:nvSpPr>
            <p:spPr>
              <a:xfrm>
                <a:off x="0" y="6344096"/>
                <a:ext cx="3635867"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=4237.96</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7" name="文本框 26"/>
              <p:cNvSpPr txBox="1">
                <a:spLocks noRot="1" noChangeAspect="1" noMove="1" noResize="1" noEditPoints="1" noAdjustHandles="1" noChangeArrowheads="1" noChangeShapeType="1" noTextEdit="1"/>
              </p:cNvSpPr>
              <p:nvPr/>
            </p:nvSpPr>
            <p:spPr>
              <a:xfrm>
                <a:off x="0" y="6344096"/>
                <a:ext cx="3635867" cy="332270"/>
              </a:xfrm>
              <a:prstGeom prst="rect">
                <a:avLst/>
              </a:prstGeom>
              <a:blipFill rotWithShape="0">
                <a:blip r:embed="rId13"/>
                <a:stretch>
                  <a:fillRect l="-2349" b="-22222"/>
                </a:stretch>
              </a:blipFill>
            </p:spPr>
            <p:txBody>
              <a:bodyPr/>
              <a:lstStyle/>
              <a:p>
                <a:r>
                  <a:rPr lang="en-US">
                    <a:noFill/>
                  </a:rPr>
                  <a:t> </a:t>
                </a:r>
              </a:p>
            </p:txBody>
          </p:sp>
        </mc:Fallback>
      </mc:AlternateContent>
    </p:spTree>
    <p:extLst>
      <p:ext uri="{BB962C8B-B14F-4D97-AF65-F5344CB8AC3E}">
        <p14:creationId xmlns:p14="http://schemas.microsoft.com/office/powerpoint/2010/main" val="349624369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文本框 8"/>
              <p:cNvSpPr txBox="1"/>
              <p:nvPr/>
            </p:nvSpPr>
            <p:spPr>
              <a:xfrm>
                <a:off x="0" y="5393867"/>
                <a:ext cx="5502917"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=1612.7</m:t>
                      </m:r>
                      <m:r>
                        <a:rPr lang="en-US" sz="2000" b="0" i="1" smtClean="0">
                          <a:latin typeface="Cambria Math" panose="02040503050406030204" pitchFamily="18" charset="0"/>
                        </a:rPr>
                        <m:t>1</m:t>
                      </m:r>
                      <m:r>
                        <a:rPr lang="en-US" sz="2000" i="1">
                          <a:latin typeface="Cambria Math" panose="02040503050406030204" pitchFamily="18" charset="0"/>
                        </a:rPr>
                        <m:t>0</m:t>
                      </m:r>
                      <m:r>
                        <a:rPr lang="en-US" sz="2000" i="1">
                          <a:latin typeface="Cambria Math" panose="02040503050406030204" pitchFamily="18" charset="0"/>
                          <a:ea typeface="Cambria Math" panose="02040503050406030204" pitchFamily="18" charset="0"/>
                        </a:rPr>
                        <m:t>±0.02</m:t>
                      </m:r>
                      <m:r>
                        <a:rPr lang="en-US" sz="2000" b="0" i="1" smtClean="0">
                          <a:latin typeface="Cambria Math" panose="02040503050406030204" pitchFamily="18" charset="0"/>
                          <a:ea typeface="Cambria Math" panose="02040503050406030204" pitchFamily="18" charset="0"/>
                        </a:rPr>
                        <m:t>246</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a:solidFill>
                            <a:srgbClr val="0000FF"/>
                          </a:solidFill>
                          <a:latin typeface="Cambria Math" panose="02040503050406030204" pitchFamily="18" charset="0"/>
                          <a:ea typeface="Cambria Math" panose="02040503050406030204" pitchFamily="18" charset="0"/>
                        </a:rPr>
                        <m:t>0.</m:t>
                      </m:r>
                      <m:r>
                        <a:rPr lang="en-US" sz="2000" b="0" i="1" smtClean="0">
                          <a:solidFill>
                            <a:srgbClr val="0000FF"/>
                          </a:solidFill>
                          <a:latin typeface="Cambria Math" panose="02040503050406030204" pitchFamily="18" charset="0"/>
                          <a:ea typeface="Cambria Math" panose="02040503050406030204" pitchFamily="18" charset="0"/>
                        </a:rPr>
                        <m:t>19139</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oMath>
                  </m:oMathPara>
                </a14:m>
                <a:endParaRPr lang="en-US" sz="2000" dirty="0"/>
              </a:p>
            </p:txBody>
          </p:sp>
        </mc:Choice>
        <mc:Fallback xmlns="">
          <p:sp>
            <p:nvSpPr>
              <p:cNvPr id="9" name="文本框 8"/>
              <p:cNvSpPr txBox="1">
                <a:spLocks noRot="1" noChangeAspect="1" noMove="1" noResize="1" noEditPoints="1" noAdjustHandles="1" noChangeArrowheads="1" noChangeShapeType="1" noTextEdit="1"/>
              </p:cNvSpPr>
              <p:nvPr/>
            </p:nvSpPr>
            <p:spPr>
              <a:xfrm>
                <a:off x="0" y="5393867"/>
                <a:ext cx="5502917" cy="332270"/>
              </a:xfrm>
              <a:prstGeom prst="rect">
                <a:avLst/>
              </a:prstGeom>
              <a:blipFill rotWithShape="0">
                <a:blip r:embed="rId2"/>
                <a:stretch>
                  <a:fillRect l="-1550"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文本框 10"/>
              <p:cNvSpPr txBox="1"/>
              <p:nvPr/>
            </p:nvSpPr>
            <p:spPr>
              <a:xfrm>
                <a:off x="0" y="5956852"/>
                <a:ext cx="2542619"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1612.7</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2 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11" name="文本框 10"/>
              <p:cNvSpPr txBox="1">
                <a:spLocks noRot="1" noChangeAspect="1" noMove="1" noResize="1" noEditPoints="1" noAdjustHandles="1" noChangeArrowheads="1" noChangeShapeType="1" noTextEdit="1"/>
              </p:cNvSpPr>
              <p:nvPr/>
            </p:nvSpPr>
            <p:spPr>
              <a:xfrm>
                <a:off x="0" y="5956852"/>
                <a:ext cx="2542619" cy="332270"/>
              </a:xfrm>
              <a:prstGeom prst="rect">
                <a:avLst/>
              </a:prstGeom>
              <a:blipFill rotWithShape="0">
                <a:blip r:embed="rId3"/>
                <a:stretch>
                  <a:fillRect l="-3357" r="-48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文本框 14"/>
              <p:cNvSpPr txBox="1"/>
              <p:nvPr/>
            </p:nvSpPr>
            <p:spPr>
              <a:xfrm>
                <a:off x="0" y="391132"/>
                <a:ext cx="5360250"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=451.6</m:t>
                      </m:r>
                      <m:r>
                        <a:rPr lang="en-US" sz="2000" b="0" i="1" smtClean="0">
                          <a:latin typeface="Cambria Math" panose="02040503050406030204" pitchFamily="18" charset="0"/>
                        </a:rPr>
                        <m:t>18</m:t>
                      </m:r>
                      <m:r>
                        <a:rPr lang="en-US" sz="2000" i="1">
                          <a:latin typeface="Cambria Math" panose="02040503050406030204" pitchFamily="18" charset="0"/>
                          <a:ea typeface="Cambria Math" panose="02040503050406030204" pitchFamily="18" charset="0"/>
                        </a:rPr>
                        <m:t>±0.02</m:t>
                      </m:r>
                      <m:r>
                        <a:rPr lang="en-US" sz="2000" b="0" i="1" smtClean="0">
                          <a:latin typeface="Cambria Math" panose="02040503050406030204" pitchFamily="18" charset="0"/>
                          <a:ea typeface="Cambria Math" panose="02040503050406030204" pitchFamily="18" charset="0"/>
                        </a:rPr>
                        <m:t>737</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a:solidFill>
                            <a:srgbClr val="0000FF"/>
                          </a:solidFill>
                          <a:latin typeface="Cambria Math" panose="02040503050406030204" pitchFamily="18" charset="0"/>
                          <a:ea typeface="Cambria Math" panose="02040503050406030204" pitchFamily="18" charset="0"/>
                        </a:rPr>
                        <m:t>0.</m:t>
                      </m:r>
                      <m:r>
                        <a:rPr lang="en-US" sz="2000" b="0" i="1" smtClean="0">
                          <a:solidFill>
                            <a:srgbClr val="0000FF"/>
                          </a:solidFill>
                          <a:latin typeface="Cambria Math" panose="02040503050406030204" pitchFamily="18" charset="0"/>
                          <a:ea typeface="Cambria Math" panose="02040503050406030204" pitchFamily="18" charset="0"/>
                        </a:rPr>
                        <m:t>17450</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oMath>
                  </m:oMathPara>
                </a14:m>
                <a:endParaRPr lang="en-US" sz="2000" dirty="0"/>
              </a:p>
            </p:txBody>
          </p:sp>
        </mc:Choice>
        <mc:Fallback xmlns="">
          <p:sp>
            <p:nvSpPr>
              <p:cNvPr id="15" name="文本框 14"/>
              <p:cNvSpPr txBox="1">
                <a:spLocks noRot="1" noChangeAspect="1" noMove="1" noResize="1" noEditPoints="1" noAdjustHandles="1" noChangeArrowheads="1" noChangeShapeType="1" noTextEdit="1"/>
              </p:cNvSpPr>
              <p:nvPr/>
            </p:nvSpPr>
            <p:spPr>
              <a:xfrm>
                <a:off x="0" y="391132"/>
                <a:ext cx="5360250" cy="332270"/>
              </a:xfrm>
              <a:prstGeom prst="rect">
                <a:avLst/>
              </a:prstGeom>
              <a:blipFill rotWithShape="0">
                <a:blip r:embed="rId4"/>
                <a:stretch>
                  <a:fillRect l="-1593"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0" y="958413"/>
                <a:ext cx="239995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451.6</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2 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17" name="文本框 16"/>
              <p:cNvSpPr txBox="1">
                <a:spLocks noRot="1" noChangeAspect="1" noMove="1" noResize="1" noEditPoints="1" noAdjustHandles="1" noChangeArrowheads="1" noChangeShapeType="1" noTextEdit="1"/>
              </p:cNvSpPr>
              <p:nvPr/>
            </p:nvSpPr>
            <p:spPr>
              <a:xfrm>
                <a:off x="0" y="958413"/>
                <a:ext cx="2399952" cy="332270"/>
              </a:xfrm>
              <a:prstGeom prst="rect">
                <a:avLst/>
              </a:prstGeom>
              <a:blipFill rotWithShape="0">
                <a:blip r:embed="rId5"/>
                <a:stretch>
                  <a:fillRect l="-3553" r="-508"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文本框 17"/>
              <p:cNvSpPr txBox="1"/>
              <p:nvPr/>
            </p:nvSpPr>
            <p:spPr>
              <a:xfrm>
                <a:off x="0" y="2060142"/>
                <a:ext cx="5416355"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=493.00</m:t>
                      </m:r>
                      <m:r>
                        <a:rPr lang="en-US" sz="2000" b="0" i="1" smtClean="0">
                          <a:latin typeface="Cambria Math" panose="02040503050406030204" pitchFamily="18" charset="0"/>
                        </a:rPr>
                        <m:t>9</m:t>
                      </m:r>
                      <m:r>
                        <a:rPr lang="en-US" sz="2000" i="1">
                          <a:latin typeface="Cambria Math" panose="02040503050406030204" pitchFamily="18" charset="0"/>
                          <a:ea typeface="Cambria Math" panose="02040503050406030204" pitchFamily="18" charset="0"/>
                        </a:rPr>
                        <m:t>±0.</m:t>
                      </m:r>
                      <m:r>
                        <a:rPr lang="en-US" sz="2000" b="0" i="1" smtClean="0">
                          <a:latin typeface="Cambria Math" panose="02040503050406030204" pitchFamily="18" charset="0"/>
                          <a:ea typeface="Cambria Math" panose="02040503050406030204" pitchFamily="18" charset="0"/>
                        </a:rPr>
                        <m:t>11834</m:t>
                      </m:r>
                      <m:r>
                        <a:rPr lang="en-US" sz="2000" i="1">
                          <a:latin typeface="Cambria Math" panose="02040503050406030204" pitchFamily="18" charset="0"/>
                          <a:ea typeface="Cambria Math" panose="02040503050406030204" pitchFamily="18" charset="0"/>
                        </a:rPr>
                        <m:t> </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a:solidFill>
                            <a:srgbClr val="0000FF"/>
                          </a:solidFill>
                          <a:latin typeface="Cambria Math" panose="02040503050406030204" pitchFamily="18" charset="0"/>
                          <a:ea typeface="Cambria Math" panose="02040503050406030204" pitchFamily="18" charset="0"/>
                        </a:rPr>
                        <m:t>0.</m:t>
                      </m:r>
                      <m:r>
                        <a:rPr lang="en-US" sz="2000" b="0" i="1" smtClean="0">
                          <a:solidFill>
                            <a:srgbClr val="0000FF"/>
                          </a:solidFill>
                          <a:latin typeface="Cambria Math" panose="02040503050406030204" pitchFamily="18" charset="0"/>
                          <a:ea typeface="Cambria Math" panose="02040503050406030204" pitchFamily="18" charset="0"/>
                        </a:rPr>
                        <m:t>17273</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oMath>
                  </m:oMathPara>
                </a14:m>
                <a:endParaRPr lang="en-US" sz="2000" dirty="0"/>
              </a:p>
            </p:txBody>
          </p:sp>
        </mc:Choice>
        <mc:Fallback xmlns="">
          <p:sp>
            <p:nvSpPr>
              <p:cNvPr id="18" name="文本框 17"/>
              <p:cNvSpPr txBox="1">
                <a:spLocks noRot="1" noChangeAspect="1" noMove="1" noResize="1" noEditPoints="1" noAdjustHandles="1" noChangeArrowheads="1" noChangeShapeType="1" noTextEdit="1"/>
              </p:cNvSpPr>
              <p:nvPr/>
            </p:nvSpPr>
            <p:spPr>
              <a:xfrm>
                <a:off x="0" y="2060142"/>
                <a:ext cx="5416355" cy="332270"/>
              </a:xfrm>
              <a:prstGeom prst="rect">
                <a:avLst/>
              </a:prstGeom>
              <a:blipFill rotWithShape="0">
                <a:blip r:embed="rId6"/>
                <a:stretch>
                  <a:fillRect l="-1575"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文本框 19"/>
              <p:cNvSpPr txBox="1"/>
              <p:nvPr/>
            </p:nvSpPr>
            <p:spPr>
              <a:xfrm>
                <a:off x="0" y="2627551"/>
                <a:ext cx="240476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493.0</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2 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0" name="文本框 19"/>
              <p:cNvSpPr txBox="1">
                <a:spLocks noRot="1" noChangeAspect="1" noMove="1" noResize="1" noEditPoints="1" noAdjustHandles="1" noChangeArrowheads="1" noChangeShapeType="1" noTextEdit="1"/>
              </p:cNvSpPr>
              <p:nvPr/>
            </p:nvSpPr>
            <p:spPr>
              <a:xfrm>
                <a:off x="0" y="2627551"/>
                <a:ext cx="2404761" cy="332270"/>
              </a:xfrm>
              <a:prstGeom prst="rect">
                <a:avLst/>
              </a:prstGeom>
              <a:blipFill rotWithShape="0">
                <a:blip r:embed="rId7"/>
                <a:stretch>
                  <a:fillRect l="-3553" r="-508"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文本框 20"/>
              <p:cNvSpPr txBox="1"/>
              <p:nvPr/>
            </p:nvSpPr>
            <p:spPr>
              <a:xfrm>
                <a:off x="0" y="3729280"/>
                <a:ext cx="5360250"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m:t>
                      </m:r>
                      <m:r>
                        <a:rPr lang="en-US" sz="2000" i="1" smtClean="0">
                          <a:solidFill>
                            <a:schemeClr val="tx1"/>
                          </a:solidFill>
                          <a:latin typeface="Cambria Math" panose="02040503050406030204" pitchFamily="18" charset="0"/>
                        </a:rPr>
                        <m:t>945.341</m:t>
                      </m:r>
                      <m:r>
                        <a:rPr lang="en-US" sz="2000" i="1">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09044</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smtClean="0">
                          <a:solidFill>
                            <a:srgbClr val="0000FF"/>
                          </a:solidFill>
                          <a:latin typeface="Cambria Math" panose="02040503050406030204" pitchFamily="18" charset="0"/>
                          <a:ea typeface="Cambria Math" panose="02040503050406030204" pitchFamily="18" charset="0"/>
                        </a:rPr>
                        <m:t>0.</m:t>
                      </m:r>
                      <m:r>
                        <a:rPr lang="en-US" sz="2000" b="0" i="1" smtClean="0">
                          <a:solidFill>
                            <a:srgbClr val="0000FF"/>
                          </a:solidFill>
                          <a:latin typeface="Cambria Math" panose="02040503050406030204" pitchFamily="18" charset="0"/>
                          <a:ea typeface="Cambria Math" panose="02040503050406030204" pitchFamily="18" charset="0"/>
                        </a:rPr>
                        <m:t>16449</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oMath>
                  </m:oMathPara>
                </a14:m>
                <a:endParaRPr lang="en-US" sz="2000" dirty="0"/>
              </a:p>
            </p:txBody>
          </p:sp>
        </mc:Choice>
        <mc:Fallback xmlns="">
          <p:sp>
            <p:nvSpPr>
              <p:cNvPr id="21" name="文本框 20"/>
              <p:cNvSpPr txBox="1">
                <a:spLocks noRot="1" noChangeAspect="1" noMove="1" noResize="1" noEditPoints="1" noAdjustHandles="1" noChangeArrowheads="1" noChangeShapeType="1" noTextEdit="1"/>
              </p:cNvSpPr>
              <p:nvPr/>
            </p:nvSpPr>
            <p:spPr>
              <a:xfrm>
                <a:off x="0" y="3729280"/>
                <a:ext cx="5360250" cy="332270"/>
              </a:xfrm>
              <a:prstGeom prst="rect">
                <a:avLst/>
              </a:prstGeom>
              <a:blipFill rotWithShape="0">
                <a:blip r:embed="rId8"/>
                <a:stretch>
                  <a:fillRect l="-1593"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文本框 22"/>
              <p:cNvSpPr txBox="1"/>
              <p:nvPr/>
            </p:nvSpPr>
            <p:spPr>
              <a:xfrm>
                <a:off x="0" y="4292137"/>
                <a:ext cx="240476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945.3</m:t>
                      </m:r>
                      <m:r>
                        <a:rPr lang="en-US" sz="2000" i="1">
                          <a:solidFill>
                            <a:srgbClr val="0000FF"/>
                          </a:solidFill>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0.</m:t>
                      </m:r>
                      <m:r>
                        <a:rPr lang="en-US" sz="2000" b="0" i="0" smtClean="0">
                          <a:solidFill>
                            <a:srgbClr val="0000FF"/>
                          </a:solidFill>
                          <a:latin typeface="Cambria Math" panose="02040503050406030204" pitchFamily="18" charset="0"/>
                          <a:ea typeface="Cambria Math" panose="02040503050406030204" pitchFamily="18" charset="0"/>
                        </a:rPr>
                        <m:t>2 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3" name="文本框 22"/>
              <p:cNvSpPr txBox="1">
                <a:spLocks noRot="1" noChangeAspect="1" noMove="1" noResize="1" noEditPoints="1" noAdjustHandles="1" noChangeArrowheads="1" noChangeShapeType="1" noTextEdit="1"/>
              </p:cNvSpPr>
              <p:nvPr/>
            </p:nvSpPr>
            <p:spPr>
              <a:xfrm>
                <a:off x="0" y="4292137"/>
                <a:ext cx="2404761" cy="332270"/>
              </a:xfrm>
              <a:prstGeom prst="rect">
                <a:avLst/>
              </a:prstGeom>
              <a:blipFill rotWithShape="0">
                <a:blip r:embed="rId9"/>
                <a:stretch>
                  <a:fillRect l="-3553" r="-508" b="-20000"/>
                </a:stretch>
              </a:blipFill>
            </p:spPr>
            <p:txBody>
              <a:bodyPr/>
              <a:lstStyle/>
              <a:p>
                <a:r>
                  <a:rPr lang="en-US">
                    <a:noFill/>
                  </a:rPr>
                  <a:t> </a:t>
                </a:r>
              </a:p>
            </p:txBody>
          </p:sp>
        </mc:Fallback>
      </mc:AlternateContent>
      <p:sp>
        <p:nvSpPr>
          <p:cNvPr id="2" name="文本框 1"/>
          <p:cNvSpPr txBox="1"/>
          <p:nvPr/>
        </p:nvSpPr>
        <p:spPr>
          <a:xfrm>
            <a:off x="0" y="8534"/>
            <a:ext cx="1436034" cy="369332"/>
          </a:xfrm>
          <a:prstGeom prst="rect">
            <a:avLst/>
          </a:prstGeom>
          <a:noFill/>
        </p:spPr>
        <p:txBody>
          <a:bodyPr wrap="none" rtlCol="0">
            <a:spAutoFit/>
          </a:bodyPr>
          <a:lstStyle/>
          <a:p>
            <a:r>
              <a:rPr lang="en-US" dirty="0"/>
              <a:t>8peaks </a:t>
            </a:r>
            <a:r>
              <a:rPr lang="en-US" dirty="0" err="1"/>
              <a:t>bgcali</a:t>
            </a:r>
            <a:endParaRPr lang="en-US" dirty="0"/>
          </a:p>
        </p:txBody>
      </p:sp>
      <mc:AlternateContent xmlns:mc="http://schemas.openxmlformats.org/markup-compatibility/2006" xmlns:a14="http://schemas.microsoft.com/office/drawing/2010/main">
        <mc:Choice Requires="a14">
          <p:sp>
            <p:nvSpPr>
              <p:cNvPr id="24" name="文本框 23"/>
              <p:cNvSpPr txBox="1"/>
              <p:nvPr/>
            </p:nvSpPr>
            <p:spPr>
              <a:xfrm>
                <a:off x="0" y="1345652"/>
                <a:ext cx="320786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451.7</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±0.5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4" name="文本框 23"/>
              <p:cNvSpPr txBox="1">
                <a:spLocks noRot="1" noChangeAspect="1" noMove="1" noResize="1" noEditPoints="1" noAdjustHandles="1" noChangeArrowheads="1" noChangeShapeType="1" noTextEdit="1"/>
              </p:cNvSpPr>
              <p:nvPr/>
            </p:nvSpPr>
            <p:spPr>
              <a:xfrm>
                <a:off x="0" y="1345652"/>
                <a:ext cx="3207866" cy="332270"/>
              </a:xfrm>
              <a:prstGeom prst="rect">
                <a:avLst/>
              </a:prstGeom>
              <a:blipFill rotWithShape="0">
                <a:blip r:embed="rId10"/>
                <a:stretch>
                  <a:fillRect l="-2662"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文本框 24"/>
              <p:cNvSpPr txBox="1"/>
              <p:nvPr/>
            </p:nvSpPr>
            <p:spPr>
              <a:xfrm>
                <a:off x="0" y="3014790"/>
                <a:ext cx="320786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493.3</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0.7</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5" name="文本框 24"/>
              <p:cNvSpPr txBox="1">
                <a:spLocks noRot="1" noChangeAspect="1" noMove="1" noResize="1" noEditPoints="1" noAdjustHandles="1" noChangeArrowheads="1" noChangeShapeType="1" noTextEdit="1"/>
              </p:cNvSpPr>
              <p:nvPr/>
            </p:nvSpPr>
            <p:spPr>
              <a:xfrm>
                <a:off x="0" y="3014790"/>
                <a:ext cx="3207866" cy="332270"/>
              </a:xfrm>
              <a:prstGeom prst="rect">
                <a:avLst/>
              </a:prstGeom>
              <a:blipFill rotWithShape="0">
                <a:blip r:embed="rId11"/>
                <a:stretch>
                  <a:fillRect l="-2662"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文本框 25"/>
              <p:cNvSpPr txBox="1"/>
              <p:nvPr/>
            </p:nvSpPr>
            <p:spPr>
              <a:xfrm>
                <a:off x="0" y="4679376"/>
                <a:ext cx="320305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944.9</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m:t>
                      </m:r>
                      <m:r>
                        <a:rPr lang="en-US" sz="20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5</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6" name="文本框 25"/>
              <p:cNvSpPr txBox="1">
                <a:spLocks noRot="1" noChangeAspect="1" noMove="1" noResize="1" noEditPoints="1" noAdjustHandles="1" noChangeArrowheads="1" noChangeShapeType="1" noTextEdit="1"/>
              </p:cNvSpPr>
              <p:nvPr/>
            </p:nvSpPr>
            <p:spPr>
              <a:xfrm>
                <a:off x="0" y="4679376"/>
                <a:ext cx="3203056" cy="332270"/>
              </a:xfrm>
              <a:prstGeom prst="rect">
                <a:avLst/>
              </a:prstGeom>
              <a:blipFill rotWithShape="0">
                <a:blip r:embed="rId12"/>
                <a:stretch>
                  <a:fillRect l="-2667" r="-190"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文本框 26"/>
              <p:cNvSpPr txBox="1"/>
              <p:nvPr/>
            </p:nvSpPr>
            <p:spPr>
              <a:xfrm>
                <a:off x="0" y="6344096"/>
                <a:ext cx="3345724"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1612.4</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m:t>
                      </m:r>
                      <m:r>
                        <a:rPr lang="en-US" sz="20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5</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7" name="文本框 26"/>
              <p:cNvSpPr txBox="1">
                <a:spLocks noRot="1" noChangeAspect="1" noMove="1" noResize="1" noEditPoints="1" noAdjustHandles="1" noChangeArrowheads="1" noChangeShapeType="1" noTextEdit="1"/>
              </p:cNvSpPr>
              <p:nvPr/>
            </p:nvSpPr>
            <p:spPr>
              <a:xfrm>
                <a:off x="0" y="6344096"/>
                <a:ext cx="3345724" cy="332270"/>
              </a:xfrm>
              <a:prstGeom prst="rect">
                <a:avLst/>
              </a:prstGeom>
              <a:blipFill rotWithShape="0">
                <a:blip r:embed="rId13"/>
                <a:stretch>
                  <a:fillRect l="-2550" b="-22222"/>
                </a:stretch>
              </a:blipFill>
            </p:spPr>
            <p:txBody>
              <a:bodyPr/>
              <a:lstStyle/>
              <a:p>
                <a:r>
                  <a:rPr lang="en-US">
                    <a:noFill/>
                  </a:rPr>
                  <a:t> </a:t>
                </a:r>
              </a:p>
            </p:txBody>
          </p:sp>
        </mc:Fallback>
      </mc:AlternateContent>
    </p:spTree>
    <p:extLst>
      <p:ext uri="{BB962C8B-B14F-4D97-AF65-F5344CB8AC3E}">
        <p14:creationId xmlns:p14="http://schemas.microsoft.com/office/powerpoint/2010/main" val="2024459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l="3241" b="5709"/>
          <a:stretch/>
        </p:blipFill>
        <p:spPr>
          <a:xfrm>
            <a:off x="0" y="1"/>
            <a:ext cx="4248000" cy="2811179"/>
          </a:xfrm>
          <a:prstGeom prst="rect">
            <a:avLst/>
          </a:prstGeom>
        </p:spPr>
      </p:pic>
      <p:pic>
        <p:nvPicPr>
          <p:cNvPr id="5" name="图片 4"/>
          <p:cNvPicPr>
            <a:picLocks noChangeAspect="1"/>
          </p:cNvPicPr>
          <p:nvPr/>
        </p:nvPicPr>
        <p:blipFill rotWithShape="1">
          <a:blip r:embed="rId4"/>
          <a:srcRect l="3428" b="5342"/>
          <a:stretch/>
        </p:blipFill>
        <p:spPr>
          <a:xfrm>
            <a:off x="0" y="2824245"/>
            <a:ext cx="4248000" cy="2827547"/>
          </a:xfrm>
          <a:prstGeom prst="rect">
            <a:avLst/>
          </a:prstGeom>
        </p:spPr>
      </p:pic>
      <p:sp>
        <p:nvSpPr>
          <p:cNvPr id="6" name="矩形 5"/>
          <p:cNvSpPr/>
          <p:nvPr/>
        </p:nvSpPr>
        <p:spPr>
          <a:xfrm>
            <a:off x="467544" y="980728"/>
            <a:ext cx="3928486" cy="954107"/>
          </a:xfrm>
          <a:prstGeom prst="rect">
            <a:avLst/>
          </a:prstGeom>
        </p:spPr>
        <p:txBody>
          <a:bodyPr wrap="square">
            <a:spAutoFit/>
          </a:bodyPr>
          <a:lstStyle/>
          <a:p>
            <a:r>
              <a:rPr lang="en-US" altLang="zh-CN" sz="1400" dirty="0">
                <a:latin typeface="Times New Roman" panose="02020603050405020304" pitchFamily="18" charset="0"/>
                <a:cs typeface="Times New Roman" panose="02020603050405020304" pitchFamily="18" charset="0"/>
              </a:rPr>
              <a:t>TRandom3* ran = new TRandom3(61520154+49092137+200000);</a:t>
            </a:r>
          </a:p>
          <a:p>
            <a:r>
              <a:rPr lang="en-US" altLang="zh-CN" sz="1400" dirty="0">
                <a:latin typeface="Times New Roman" panose="02020603050405020304" pitchFamily="18" charset="0"/>
                <a:cs typeface="Times New Roman" panose="02020603050405020304" pitchFamily="18" charset="0"/>
              </a:rPr>
              <a:t>rand2 = ran-&gt;</a:t>
            </a:r>
            <a:r>
              <a:rPr lang="en-US" altLang="zh-CN" sz="1400" dirty="0" err="1">
                <a:latin typeface="Times New Roman" panose="02020603050405020304" pitchFamily="18" charset="0"/>
                <a:cs typeface="Times New Roman" panose="02020603050405020304" pitchFamily="18" charset="0"/>
              </a:rPr>
              <a:t>Rndm</a:t>
            </a:r>
            <a:r>
              <a:rPr lang="en-US" altLang="zh-CN" sz="1400" dirty="0">
                <a:latin typeface="Times New Roman" panose="02020603050405020304" pitchFamily="18" charset="0"/>
                <a:cs typeface="Times New Roman" panose="02020603050405020304" pitchFamily="18" charset="0"/>
              </a:rPr>
              <a:t>();</a:t>
            </a:r>
          </a:p>
          <a:p>
            <a:r>
              <a:rPr lang="en-US" altLang="zh-CN" sz="1400" dirty="0">
                <a:latin typeface="Times New Roman" panose="02020603050405020304" pitchFamily="18" charset="0"/>
                <a:cs typeface="Times New Roman" panose="02020603050405020304" pitchFamily="18" charset="0"/>
              </a:rPr>
              <a:t>h2-&gt;Fill(rand2);</a:t>
            </a:r>
          </a:p>
        </p:txBody>
      </p:sp>
      <p:sp>
        <p:nvSpPr>
          <p:cNvPr id="7" name="矩形 6"/>
          <p:cNvSpPr/>
          <p:nvPr/>
        </p:nvSpPr>
        <p:spPr>
          <a:xfrm>
            <a:off x="461053" y="3799080"/>
            <a:ext cx="3928486" cy="523220"/>
          </a:xfrm>
          <a:prstGeom prst="rect">
            <a:avLst/>
          </a:prstGeom>
        </p:spPr>
        <p:txBody>
          <a:bodyPr wrap="square">
            <a:spAutoFit/>
          </a:bodyPr>
          <a:lstStyle/>
          <a:p>
            <a:r>
              <a:rPr lang="en-US" altLang="zh-CN" sz="1400" dirty="0">
                <a:latin typeface="Times New Roman" panose="02020603050405020304" pitchFamily="18" charset="0"/>
                <a:cs typeface="Times New Roman" panose="02020603050405020304" pitchFamily="18" charset="0"/>
              </a:rPr>
              <a:t>rand3=</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-&gt;Uniform(0,1);</a:t>
            </a:r>
          </a:p>
          <a:p>
            <a:r>
              <a:rPr lang="en-US" altLang="zh-CN" sz="1400" dirty="0">
                <a:latin typeface="Times New Roman" panose="02020603050405020304" pitchFamily="18" charset="0"/>
                <a:cs typeface="Times New Roman" panose="02020603050405020304" pitchFamily="18" charset="0"/>
              </a:rPr>
              <a:t>h3-&gt;Fill(rand3);</a:t>
            </a:r>
          </a:p>
        </p:txBody>
      </p:sp>
      <p:pic>
        <p:nvPicPr>
          <p:cNvPr id="8" name="图片 7"/>
          <p:cNvPicPr>
            <a:picLocks noChangeAspect="1"/>
          </p:cNvPicPr>
          <p:nvPr/>
        </p:nvPicPr>
        <p:blipFill>
          <a:blip r:embed="rId5"/>
          <a:stretch>
            <a:fillRect/>
          </a:stretch>
        </p:blipFill>
        <p:spPr>
          <a:xfrm>
            <a:off x="4896000" y="32355"/>
            <a:ext cx="4248000" cy="2884745"/>
          </a:xfrm>
          <a:prstGeom prst="rect">
            <a:avLst/>
          </a:prstGeom>
        </p:spPr>
      </p:pic>
      <p:sp>
        <p:nvSpPr>
          <p:cNvPr id="10" name="矩形 9"/>
          <p:cNvSpPr/>
          <p:nvPr/>
        </p:nvSpPr>
        <p:spPr>
          <a:xfrm>
            <a:off x="5400092" y="676017"/>
            <a:ext cx="2616422"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float rand3 = ran-&gt;Uniform(-1,1);</a:t>
            </a:r>
            <a:endParaRPr lang="zh-CN" alt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020368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文本框 8"/>
              <p:cNvSpPr txBox="1"/>
              <p:nvPr/>
            </p:nvSpPr>
            <p:spPr>
              <a:xfrm>
                <a:off x="0" y="5393867"/>
                <a:ext cx="9192516" cy="35093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sz="2000" i="1" smtClean="0">
                                      <a:latin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=423</m:t>
                                  </m:r>
                                  <m:r>
                                    <a:rPr lang="en-US" sz="2000" b="0" i="1" smtClean="0">
                                      <a:latin typeface="Cambria Math" panose="02040503050406030204" pitchFamily="18" charset="0"/>
                                    </a:rPr>
                                    <m:t>7</m:t>
                                  </m:r>
                                  <m:r>
                                    <a:rPr lang="en-US" sz="2000" i="1">
                                      <a:latin typeface="Cambria Math" panose="02040503050406030204" pitchFamily="18" charset="0"/>
                                    </a:rPr>
                                    <m:t>.</m:t>
                                  </m:r>
                                  <m:r>
                                    <a:rPr lang="en-US" sz="2000" b="0" i="1" smtClean="0">
                                      <a:latin typeface="Cambria Math" panose="02040503050406030204" pitchFamily="18" charset="0"/>
                                    </a:rPr>
                                    <m:t>5034</m:t>
                                  </m:r>
                                  <m:r>
                                    <a:rPr lang="en-US" sz="2000" i="1">
                                      <a:latin typeface="Cambria Math" panose="02040503050406030204" pitchFamily="18" charset="0"/>
                                      <a:ea typeface="Cambria Math" panose="02040503050406030204" pitchFamily="18" charset="0"/>
                                    </a:rPr>
                                    <m:t>±0.2</m:t>
                                  </m:r>
                                  <m:r>
                                    <a:rPr lang="en-US" sz="2000" b="0" i="1" smtClean="0">
                                      <a:latin typeface="Cambria Math" panose="02040503050406030204" pitchFamily="18" charset="0"/>
                                      <a:ea typeface="Cambria Math" panose="02040503050406030204" pitchFamily="18" charset="0"/>
                                    </a:rPr>
                                    <m:t>3368</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2.79805</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e>
                                <m:sub>
                                  <m:r>
                                    <a:rPr lang="en-US" sz="2000" b="0" i="1" smtClean="0">
                                      <a:latin typeface="Cambria Math" panose="02040503050406030204" pitchFamily="18" charset="0"/>
                                    </a:rPr>
                                    <m:t>−0.00000</m:t>
                                  </m:r>
                                </m:sub>
                                <m:sup>
                                  <m:r>
                                    <a:rPr lang="en-US" sz="2000" i="1">
                                      <a:latin typeface="Cambria Math" panose="02040503050406030204" pitchFamily="18" charset="0"/>
                                    </a:rPr>
                                    <m:t>−</m:t>
                                  </m:r>
                                  <m:r>
                                    <a:rPr lang="en-US" sz="2000" b="0" i="1" smtClean="0">
                                      <a:latin typeface="Cambria Math" panose="02040503050406030204" pitchFamily="18" charset="0"/>
                                    </a:rPr>
                                    <m:t>0.00000</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i="1">
                                  <a:latin typeface="Cambria Math" panose="02040503050406030204" pitchFamily="18" charset="0"/>
                                  <a:ea typeface="Cambria Math" panose="02040503050406030204" pitchFamily="18" charset="0"/>
                                </a:rPr>
                                <m:t>+0.0</m:t>
                              </m:r>
                              <m:r>
                                <a:rPr lang="en-US" altLang="zh-CN" sz="2000" b="0" i="1" smtClean="0">
                                  <a:latin typeface="Cambria Math" panose="02040503050406030204" pitchFamily="18" charset="0"/>
                                  <a:ea typeface="Cambria Math" panose="02040503050406030204" pitchFamily="18" charset="0"/>
                                </a:rPr>
                                <m:t>4040</m:t>
                              </m:r>
                            </m:sub>
                            <m:sup>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03009</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0.04881</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0.05317</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9" name="文本框 8"/>
              <p:cNvSpPr txBox="1">
                <a:spLocks noRot="1" noChangeAspect="1" noMove="1" noResize="1" noEditPoints="1" noAdjustHandles="1" noChangeArrowheads="1" noChangeShapeType="1" noTextEdit="1"/>
              </p:cNvSpPr>
              <p:nvPr/>
            </p:nvSpPr>
            <p:spPr>
              <a:xfrm>
                <a:off x="0" y="5393867"/>
                <a:ext cx="9192516" cy="350930"/>
              </a:xfrm>
              <a:prstGeom prst="rect">
                <a:avLst/>
              </a:prstGeom>
              <a:blipFill rotWithShape="0">
                <a:blip r:embed="rId2"/>
                <a:stretch>
                  <a:fillRect l="-928" b="-192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文本框 10"/>
              <p:cNvSpPr txBox="1"/>
              <p:nvPr/>
            </p:nvSpPr>
            <p:spPr>
              <a:xfrm>
                <a:off x="0" y="5956852"/>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4237.50</m:t>
                      </m:r>
                      <m:r>
                        <a:rPr lang="en-US" sz="2000" i="1">
                          <a:solidFill>
                            <a:srgbClr val="0000FF"/>
                          </a:solidFill>
                          <a:latin typeface="Cambria Math" panose="02040503050406030204" pitchFamily="18" charset="0"/>
                          <a:ea typeface="Cambria Math" panose="02040503050406030204" pitchFamily="18" charset="0"/>
                        </a:rPr>
                        <m:t>±</m:t>
                      </m:r>
                      <m:r>
                        <a:rPr lang="en-US" altLang="zh-CN" sz="2000" b="0" i="1">
                          <a:solidFill>
                            <a:srgbClr val="0000FF"/>
                          </a:solidFill>
                          <a:latin typeface="Cambria Math" panose="02040503050406030204" pitchFamily="18" charset="0"/>
                          <a:ea typeface="Cambria Math" panose="02040503050406030204" pitchFamily="18" charset="0"/>
                        </a:rPr>
                        <m:t>2.8</m:t>
                      </m:r>
                      <m:r>
                        <a:rPr lang="en-US" altLang="zh-CN" sz="2000" b="0" i="1" smtClean="0">
                          <a:solidFill>
                            <a:srgbClr val="0000FF"/>
                          </a:solidFill>
                          <a:latin typeface="Cambria Math" panose="02040503050406030204" pitchFamily="18" charset="0"/>
                          <a:ea typeface="Cambria Math" panose="02040503050406030204" pitchFamily="18" charset="0"/>
                        </a:rPr>
                        <m:t>1</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11" name="文本框 10"/>
              <p:cNvSpPr txBox="1">
                <a:spLocks noRot="1" noChangeAspect="1" noMove="1" noResize="1" noEditPoints="1" noAdjustHandles="1" noChangeArrowheads="1" noChangeShapeType="1" noTextEdit="1"/>
              </p:cNvSpPr>
              <p:nvPr/>
            </p:nvSpPr>
            <p:spPr>
              <a:xfrm>
                <a:off x="0" y="5956852"/>
                <a:ext cx="2832763" cy="332270"/>
              </a:xfrm>
              <a:prstGeom prst="rect">
                <a:avLst/>
              </a:prstGeom>
              <a:blipFill rotWithShape="0">
                <a:blip r:embed="rId3"/>
                <a:stretch>
                  <a:fillRect l="-3011"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文本框 14"/>
              <p:cNvSpPr txBox="1"/>
              <p:nvPr/>
            </p:nvSpPr>
            <p:spPr>
              <a:xfrm>
                <a:off x="0" y="391132"/>
                <a:ext cx="9519529" cy="350994"/>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sz="2000" b="0" i="1" smtClean="0">
                                      <a:latin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=1368.</m:t>
                                  </m:r>
                                  <m:r>
                                    <a:rPr lang="en-US" sz="2000" b="0" i="1" smtClean="0">
                                      <a:latin typeface="Cambria Math" panose="02040503050406030204" pitchFamily="18" charset="0"/>
                                    </a:rPr>
                                    <m:t>7269</m:t>
                                  </m:r>
                                  <m:r>
                                    <a:rPr lang="en-US" sz="2000" i="1">
                                      <a:latin typeface="Cambria Math" panose="02040503050406030204" pitchFamily="18" charset="0"/>
                                      <a:ea typeface="Cambria Math" panose="02040503050406030204" pitchFamily="18" charset="0"/>
                                    </a:rPr>
                                    <m:t>±0.01</m:t>
                                  </m:r>
                                  <m:r>
                                    <a:rPr lang="en-US" sz="2000" b="0" i="1" smtClean="0">
                                      <a:latin typeface="Cambria Math" panose="02040503050406030204" pitchFamily="18" charset="0"/>
                                      <a:ea typeface="Cambria Math" panose="02040503050406030204" pitchFamily="18" charset="0"/>
                                    </a:rPr>
                                    <m:t>841</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a:solidFill>
                                        <a:srgbClr val="0000FF"/>
                                      </a:solidFill>
                                      <a:latin typeface="Cambria Math" panose="02040503050406030204" pitchFamily="18" charset="0"/>
                                      <a:ea typeface="Cambria Math" panose="02040503050406030204" pitchFamily="18" charset="0"/>
                                    </a:rPr>
                                    <m:t>0.</m:t>
                                  </m:r>
                                  <m:r>
                                    <a:rPr lang="en-US" sz="2000" b="0" i="1" smtClean="0">
                                      <a:solidFill>
                                        <a:srgbClr val="0000FF"/>
                                      </a:solidFill>
                                      <a:latin typeface="Cambria Math" panose="02040503050406030204" pitchFamily="18" charset="0"/>
                                      <a:ea typeface="Cambria Math" panose="02040503050406030204" pitchFamily="18" charset="0"/>
                                    </a:rPr>
                                    <m:t>52166</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e>
                                <m:sub>
                                  <m:r>
                                    <a:rPr lang="en-US" sz="2000" b="0" i="1" smtClean="0">
                                      <a:latin typeface="Cambria Math" panose="02040503050406030204" pitchFamily="18" charset="0"/>
                                    </a:rPr>
                                    <m:t>−0.00004</m:t>
                                  </m:r>
                                </m:sub>
                                <m:sup>
                                  <m:r>
                                    <a:rPr lang="en-US" sz="2000" b="0" i="1" smtClean="0">
                                      <a:latin typeface="Cambria Math" panose="02040503050406030204" pitchFamily="18" charset="0"/>
                                    </a:rPr>
                                    <m:t>+0.00005</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i="1">
                                  <a:latin typeface="Cambria Math" panose="02040503050406030204" pitchFamily="18" charset="0"/>
                                  <a:ea typeface="Cambria Math" panose="02040503050406030204" pitchFamily="18" charset="0"/>
                                </a:rPr>
                                <m:t>+0.0</m:t>
                              </m:r>
                              <m:r>
                                <a:rPr lang="en-US" altLang="zh-CN" sz="2000" b="0" i="1" smtClean="0">
                                  <a:latin typeface="Cambria Math" panose="02040503050406030204" pitchFamily="18" charset="0"/>
                                  <a:ea typeface="Cambria Math" panose="02040503050406030204" pitchFamily="18" charset="0"/>
                                </a:rPr>
                                <m:t>1164</m:t>
                              </m:r>
                            </m:sub>
                            <m:sup>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00162</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0.01491</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0.02448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15" name="文本框 14"/>
              <p:cNvSpPr txBox="1">
                <a:spLocks noRot="1" noChangeAspect="1" noMove="1" noResize="1" noEditPoints="1" noAdjustHandles="1" noChangeArrowheads="1" noChangeShapeType="1" noTextEdit="1"/>
              </p:cNvSpPr>
              <p:nvPr/>
            </p:nvSpPr>
            <p:spPr>
              <a:xfrm>
                <a:off x="0" y="391132"/>
                <a:ext cx="9519529" cy="350994"/>
              </a:xfrm>
              <a:prstGeom prst="rect">
                <a:avLst/>
              </a:prstGeom>
              <a:blipFill rotWithShape="0">
                <a:blip r:embed="rId4"/>
                <a:stretch>
                  <a:fillRect l="-896" b="-172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0" y="958413"/>
                <a:ext cx="311328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1368.726</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0.52</m:t>
                      </m:r>
                      <m:r>
                        <a:rPr lang="en-US" altLang="zh-CN" sz="2000" b="0" i="0" smtClean="0">
                          <a:solidFill>
                            <a:srgbClr val="0000FF"/>
                          </a:solidFill>
                          <a:latin typeface="Cambria Math" panose="02040503050406030204" pitchFamily="18" charset="0"/>
                          <a:ea typeface="Cambria Math" panose="02040503050406030204" pitchFamily="18" charset="0"/>
                        </a:rPr>
                        <m:t>6</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17" name="文本框 16"/>
              <p:cNvSpPr txBox="1">
                <a:spLocks noRot="1" noChangeAspect="1" noMove="1" noResize="1" noEditPoints="1" noAdjustHandles="1" noChangeArrowheads="1" noChangeShapeType="1" noTextEdit="1"/>
              </p:cNvSpPr>
              <p:nvPr/>
            </p:nvSpPr>
            <p:spPr>
              <a:xfrm>
                <a:off x="0" y="958413"/>
                <a:ext cx="3113288" cy="332270"/>
              </a:xfrm>
              <a:prstGeom prst="rect">
                <a:avLst/>
              </a:prstGeom>
              <a:blipFill rotWithShape="0">
                <a:blip r:embed="rId5"/>
                <a:stretch>
                  <a:fillRect l="-2740" r="-19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文本框 17"/>
              <p:cNvSpPr txBox="1"/>
              <p:nvPr/>
            </p:nvSpPr>
            <p:spPr>
              <a:xfrm>
                <a:off x="0" y="2060142"/>
                <a:ext cx="9513117" cy="35093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altLang="zh-CN" sz="2000" i="1" smtClean="0">
                                      <a:latin typeface="Cambria Math" panose="02040503050406030204" pitchFamily="18" charset="0"/>
                                      <a:ea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=275</m:t>
                                  </m:r>
                                  <m:r>
                                    <a:rPr lang="en-US" sz="2000" b="0" i="1" smtClean="0">
                                      <a:latin typeface="Cambria Math" panose="02040503050406030204" pitchFamily="18" charset="0"/>
                                    </a:rPr>
                                    <m:t>3</m:t>
                                  </m:r>
                                  <m:r>
                                    <a:rPr lang="en-US" sz="2000" i="1">
                                      <a:latin typeface="Cambria Math" panose="02040503050406030204" pitchFamily="18" charset="0"/>
                                    </a:rPr>
                                    <m:t>.</m:t>
                                  </m:r>
                                  <m:r>
                                    <a:rPr lang="en-US" sz="2000" b="0" i="1" smtClean="0">
                                      <a:latin typeface="Cambria Math" panose="02040503050406030204" pitchFamily="18" charset="0"/>
                                    </a:rPr>
                                    <m:t>9264</m:t>
                                  </m:r>
                                  <m:r>
                                    <a:rPr lang="en-US" sz="2000" i="1">
                                      <a:latin typeface="Cambria Math" panose="02040503050406030204" pitchFamily="18" charset="0"/>
                                      <a:ea typeface="Cambria Math" panose="02040503050406030204" pitchFamily="18" charset="0"/>
                                    </a:rPr>
                                    <m:t>±0.</m:t>
                                  </m:r>
                                  <m:r>
                                    <a:rPr lang="en-US" sz="2000" b="0" i="1" smtClean="0">
                                      <a:latin typeface="Cambria Math" panose="02040503050406030204" pitchFamily="18" charset="0"/>
                                      <a:ea typeface="Cambria Math" panose="02040503050406030204" pitchFamily="18" charset="0"/>
                                    </a:rPr>
                                    <m:t>08065</m:t>
                                  </m:r>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i="1" smtClean="0">
                                      <a:solidFill>
                                        <a:srgbClr val="0000FF"/>
                                      </a:solidFill>
                                      <a:latin typeface="Cambria Math" panose="02040503050406030204" pitchFamily="18" charset="0"/>
                                      <a:ea typeface="Cambria Math" panose="02040503050406030204" pitchFamily="18" charset="0"/>
                                    </a:rPr>
                                    <m:t>1</m:t>
                                  </m:r>
                                  <m:r>
                                    <a:rPr lang="en-US" sz="2000" b="0" i="1" smtClean="0">
                                      <a:solidFill>
                                        <a:srgbClr val="0000FF"/>
                                      </a:solidFill>
                                      <a:latin typeface="Cambria Math" panose="02040503050406030204" pitchFamily="18" charset="0"/>
                                      <a:ea typeface="Cambria Math" panose="02040503050406030204" pitchFamily="18" charset="0"/>
                                    </a:rPr>
                                    <m:t>.50405</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0.00039</m:t>
                                  </m:r>
                                </m:sub>
                                <m:sup>
                                  <m:r>
                                    <a:rPr lang="en-US" altLang="zh-CN" sz="2000" b="0" i="1" smtClean="0">
                                      <a:latin typeface="Cambria Math" panose="02040503050406030204" pitchFamily="18" charset="0"/>
                                      <a:ea typeface="Cambria Math" panose="02040503050406030204" pitchFamily="18" charset="0"/>
                                    </a:rPr>
                                    <m:t>−0.00001</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i="1">
                                  <a:latin typeface="Cambria Math" panose="02040503050406030204" pitchFamily="18" charset="0"/>
                                  <a:ea typeface="Cambria Math" panose="02040503050406030204" pitchFamily="18" charset="0"/>
                                </a:rPr>
                                <m:t>+0.</m:t>
                              </m:r>
                              <m:r>
                                <a:rPr lang="en-US" altLang="zh-CN" sz="2000" b="0" i="1" smtClean="0">
                                  <a:latin typeface="Cambria Math" panose="02040503050406030204" pitchFamily="18" charset="0"/>
                                  <a:ea typeface="Cambria Math" panose="02040503050406030204" pitchFamily="18" charset="0"/>
                                </a:rPr>
                                <m:t>01055</m:t>
                              </m:r>
                            </m:sub>
                            <m:sup>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01045</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0.04329</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0.04204</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18" name="文本框 17"/>
              <p:cNvSpPr txBox="1">
                <a:spLocks noRot="1" noChangeAspect="1" noMove="1" noResize="1" noEditPoints="1" noAdjustHandles="1" noChangeArrowheads="1" noChangeShapeType="1" noTextEdit="1"/>
              </p:cNvSpPr>
              <p:nvPr/>
            </p:nvSpPr>
            <p:spPr>
              <a:xfrm>
                <a:off x="0" y="2060142"/>
                <a:ext cx="9513117" cy="350930"/>
              </a:xfrm>
              <a:prstGeom prst="rect">
                <a:avLst/>
              </a:prstGeom>
              <a:blipFill rotWithShape="0">
                <a:blip r:embed="rId6"/>
                <a:stretch>
                  <a:fillRect l="-897" b="-189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文本框 19"/>
              <p:cNvSpPr txBox="1"/>
              <p:nvPr/>
            </p:nvSpPr>
            <p:spPr>
              <a:xfrm>
                <a:off x="0" y="2627551"/>
                <a:ext cx="311328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2753.926</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1.50</m:t>
                      </m:r>
                      <m:r>
                        <a:rPr lang="en-US" altLang="zh-CN" sz="2000" b="0" i="1" smtClean="0">
                          <a:solidFill>
                            <a:srgbClr val="0000FF"/>
                          </a:solidFill>
                          <a:latin typeface="Cambria Math" panose="02040503050406030204" pitchFamily="18" charset="0"/>
                          <a:ea typeface="Cambria Math" panose="02040503050406030204" pitchFamily="18" charset="0"/>
                        </a:rPr>
                        <m:t>7</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0" name="文本框 19"/>
              <p:cNvSpPr txBox="1">
                <a:spLocks noRot="1" noChangeAspect="1" noMove="1" noResize="1" noEditPoints="1" noAdjustHandles="1" noChangeArrowheads="1" noChangeShapeType="1" noTextEdit="1"/>
              </p:cNvSpPr>
              <p:nvPr/>
            </p:nvSpPr>
            <p:spPr>
              <a:xfrm>
                <a:off x="0" y="2627551"/>
                <a:ext cx="3113288" cy="332270"/>
              </a:xfrm>
              <a:prstGeom prst="rect">
                <a:avLst/>
              </a:prstGeom>
              <a:blipFill rotWithShape="0">
                <a:blip r:embed="rId7"/>
                <a:stretch>
                  <a:fillRect l="-2740" r="-19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文本框 20"/>
              <p:cNvSpPr txBox="1"/>
              <p:nvPr/>
            </p:nvSpPr>
            <p:spPr>
              <a:xfrm>
                <a:off x="0" y="3729280"/>
                <a:ext cx="9192516" cy="3465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latin typeface="Cambria Math" panose="02040503050406030204" pitchFamily="18" charset="0"/>
                            </a:rPr>
                          </m:ctrlPr>
                        </m:sSubSupPr>
                        <m:e>
                          <m:sSubSup>
                            <m:sSubSupPr>
                              <m:ctrlPr>
                                <a:rPr lang="en-US" sz="2000" i="1">
                                  <a:latin typeface="Cambria Math" panose="02040503050406030204" pitchFamily="18" charset="0"/>
                                </a:rPr>
                              </m:ctrlPr>
                            </m:sSubSupPr>
                            <m:e>
                              <m:sSubSup>
                                <m:sSubSupPr>
                                  <m:ctrlPr>
                                    <a:rPr lang="en-US" sz="2000" i="1" smtClean="0">
                                      <a:latin typeface="Cambria Math" panose="02040503050406030204" pitchFamily="18" charset="0"/>
                                    </a:rPr>
                                  </m:ctrlPr>
                                </m:sSubSupPr>
                                <m:e>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𝛾</m:t>
                                      </m:r>
                                    </m:sub>
                                  </m:sSub>
                                  <m:r>
                                    <a:rPr lang="en-US" sz="2000" i="1">
                                      <a:latin typeface="Cambria Math" panose="02040503050406030204" pitchFamily="18" charset="0"/>
                                    </a:rPr>
                                    <m:t>=</m:t>
                                  </m:r>
                                  <m:r>
                                    <a:rPr lang="en-US" sz="2000" i="1" smtClean="0">
                                      <a:solidFill>
                                        <a:schemeClr val="tx1"/>
                                      </a:solidFill>
                                      <a:latin typeface="Cambria Math" panose="02040503050406030204" pitchFamily="18" charset="0"/>
                                    </a:rPr>
                                    <m:t>28</m:t>
                                  </m:r>
                                  <m:r>
                                    <a:rPr lang="en-US" sz="2000" b="0" i="1" smtClean="0">
                                      <a:solidFill>
                                        <a:schemeClr val="tx1"/>
                                      </a:solidFill>
                                      <a:latin typeface="Cambria Math" panose="02040503050406030204" pitchFamily="18" charset="0"/>
                                    </a:rPr>
                                    <m:t>69</m:t>
                                  </m:r>
                                  <m:r>
                                    <a:rPr lang="en-US" sz="2000" i="1" smtClean="0">
                                      <a:solidFill>
                                        <a:schemeClr val="tx1"/>
                                      </a:solidFill>
                                      <a:latin typeface="Cambria Math" panose="02040503050406030204" pitchFamily="18" charset="0"/>
                                    </a:rPr>
                                    <m:t>.9</m:t>
                                  </m:r>
                                  <m:r>
                                    <a:rPr lang="en-US" sz="2000" b="0" i="1" smtClean="0">
                                      <a:solidFill>
                                        <a:schemeClr val="tx1"/>
                                      </a:solidFill>
                                      <a:latin typeface="Cambria Math" panose="02040503050406030204" pitchFamily="18" charset="0"/>
                                    </a:rPr>
                                    <m:t>669</m:t>
                                  </m:r>
                                  <m:r>
                                    <a:rPr lang="en-US" sz="2000" i="1">
                                      <a:solidFill>
                                        <a:schemeClr val="tx1"/>
                                      </a:solidFill>
                                      <a:latin typeface="Cambria Math" panose="02040503050406030204" pitchFamily="18" charset="0"/>
                                      <a:ea typeface="Cambria Math" panose="02040503050406030204" pitchFamily="18" charset="0"/>
                                    </a:rPr>
                                    <m:t>±</m:t>
                                  </m:r>
                                  <m:r>
                                    <a:rPr lang="en-US" sz="2000" i="1" smtClean="0">
                                      <a:solidFill>
                                        <a:schemeClr val="tx1"/>
                                      </a:solidFill>
                                      <a:latin typeface="Cambria Math" panose="02040503050406030204" pitchFamily="18" charset="0"/>
                                      <a:ea typeface="Cambria Math" panose="02040503050406030204" pitchFamily="18" charset="0"/>
                                    </a:rPr>
                                    <m:t>0.</m:t>
                                  </m:r>
                                  <m:r>
                                    <a:rPr lang="en-US" sz="2000" i="1">
                                      <a:solidFill>
                                        <a:schemeClr val="tx1"/>
                                      </a:solidFill>
                                      <a:latin typeface="Cambria Math" panose="02040503050406030204" pitchFamily="18" charset="0"/>
                                      <a:ea typeface="Cambria Math" panose="02040503050406030204" pitchFamily="18" charset="0"/>
                                    </a:rPr>
                                    <m:t>3</m:t>
                                  </m:r>
                                  <m:r>
                                    <a:rPr lang="en-US" sz="2000" b="0" i="1" smtClean="0">
                                      <a:solidFill>
                                        <a:schemeClr val="tx1"/>
                                      </a:solidFill>
                                      <a:latin typeface="Cambria Math" panose="02040503050406030204" pitchFamily="18" charset="0"/>
                                      <a:ea typeface="Cambria Math" panose="02040503050406030204" pitchFamily="18" charset="0"/>
                                    </a:rPr>
                                    <m:t>7735</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stat</m:t>
                                      </m:r>
                                    </m:e>
                                  </m:d>
                                  <m:r>
                                    <a:rPr lang="en-US" sz="2000" i="1">
                                      <a:latin typeface="Cambria Math" panose="02040503050406030204" pitchFamily="18" charset="0"/>
                                      <a:ea typeface="Cambria Math" panose="02040503050406030204" pitchFamily="18" charset="0"/>
                                    </a:rPr>
                                    <m:t>±</m:t>
                                  </m:r>
                                  <m:r>
                                    <a:rPr lang="en-US" sz="2000" b="0" i="1" smtClean="0">
                                      <a:solidFill>
                                        <a:srgbClr val="0000FF"/>
                                      </a:solidFill>
                                      <a:latin typeface="Cambria Math" panose="02040503050406030204" pitchFamily="18" charset="0"/>
                                      <a:ea typeface="Cambria Math" panose="02040503050406030204" pitchFamily="18" charset="0"/>
                                    </a:rPr>
                                    <m:t>1.67489</m:t>
                                  </m:r>
                                  <m:d>
                                    <m:dPr>
                                      <m:ctrlPr>
                                        <a:rPr lang="en-US" sz="2000" i="1">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cali</m:t>
                                      </m:r>
                                    </m:e>
                                  </m:d>
                                </m:e>
                                <m:sub>
                                  <m:r>
                                    <a:rPr lang="en-US" altLang="zh-CN" sz="2000" i="1">
                                      <a:latin typeface="Cambria Math" panose="02040503050406030204" pitchFamily="18" charset="0"/>
                                      <a:ea typeface="Cambria Math" panose="02040503050406030204" pitchFamily="18" charset="0"/>
                                    </a:rPr>
                                    <m:t>−0.00</m:t>
                                  </m:r>
                                  <m:r>
                                    <a:rPr lang="en-US" altLang="zh-CN" sz="2000" b="0" i="1" smtClean="0">
                                      <a:latin typeface="Cambria Math" panose="02040503050406030204" pitchFamily="18" charset="0"/>
                                      <a:ea typeface="Cambria Math" panose="02040503050406030204" pitchFamily="18" charset="0"/>
                                    </a:rPr>
                                    <m:t>000</m:t>
                                  </m:r>
                                </m:sub>
                                <m:sup>
                                  <m:r>
                                    <a:rPr lang="en-US" altLang="zh-CN" sz="2000" b="0" i="1" smtClean="0">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ea typeface="Cambria Math" panose="02040503050406030204" pitchFamily="18" charset="0"/>
                                    </a:rPr>
                                    <m:t>0.0000</m:t>
                                  </m:r>
                                  <m:r>
                                    <a:rPr lang="en-US" altLang="zh-CN" sz="2000" b="0" i="1" smtClean="0">
                                      <a:latin typeface="Cambria Math" panose="02040503050406030204" pitchFamily="18" charset="0"/>
                                      <a:ea typeface="Cambria Math" panose="02040503050406030204" pitchFamily="18" charset="0"/>
                                    </a:rPr>
                                    <m:t>0</m:t>
                                  </m:r>
                                </m:sup>
                              </m:sSubSup>
                              <m:d>
                                <m:dPr>
                                  <m:ctrlPr>
                                    <a:rPr lang="en-US"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sp</m:t>
                                  </m:r>
                                </m:e>
                              </m:d>
                            </m:e>
                            <m:sub>
                              <m:r>
                                <a:rPr lang="en-US" altLang="zh-CN" sz="2000" b="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ea typeface="Cambria Math" panose="02040503050406030204" pitchFamily="18" charset="0"/>
                                </a:rPr>
                                <m:t>0.0</m:t>
                              </m:r>
                              <m:r>
                                <a:rPr lang="en-US" altLang="zh-CN" sz="2000" b="0" i="1" smtClean="0">
                                  <a:latin typeface="Cambria Math" panose="02040503050406030204" pitchFamily="18" charset="0"/>
                                  <a:ea typeface="Cambria Math" panose="02040503050406030204" pitchFamily="18" charset="0"/>
                                </a:rPr>
                                <m:t>0000</m:t>
                              </m:r>
                            </m:sub>
                            <m:sup>
                              <m:r>
                                <a:rPr lang="en-US" altLang="zh-CN" sz="2000" i="1">
                                  <a:latin typeface="Cambria Math" panose="02040503050406030204" pitchFamily="18" charset="0"/>
                                  <a:ea typeface="Cambria Math" panose="02040503050406030204" pitchFamily="18" charset="0"/>
                                </a:rPr>
                                <m:t>−</m:t>
                              </m:r>
                              <m:r>
                                <a:rPr lang="en-US" altLang="zh-CN" sz="2000" i="1">
                                  <a:latin typeface="Cambria Math" panose="02040503050406030204" pitchFamily="18" charset="0"/>
                                </a:rPr>
                                <m:t>0.</m:t>
                              </m:r>
                              <m:r>
                                <a:rPr lang="en-US" altLang="zh-CN" sz="2000" b="0" i="1" smtClean="0">
                                  <a:latin typeface="Cambria Math" panose="02040503050406030204" pitchFamily="18" charset="0"/>
                                </a:rPr>
                                <m:t>01298</m:t>
                              </m:r>
                            </m:sup>
                          </m:sSubSup>
                          <m:d>
                            <m:dPr>
                              <m:ctrlPr>
                                <a:rPr lang="en-US" sz="2000" i="1">
                                  <a:latin typeface="Cambria Math" panose="02040503050406030204" pitchFamily="18" charset="0"/>
                                  <a:ea typeface="Cambria Math" panose="02040503050406030204" pitchFamily="18" charset="0"/>
                                </a:rPr>
                              </m:ctrlPr>
                            </m:dPr>
                            <m:e>
                              <m:r>
                                <a:rPr lang="en-US" altLang="zh-CN" sz="2000" i="1">
                                  <a:latin typeface="Cambria Math" panose="02040503050406030204" pitchFamily="18" charset="0"/>
                                  <a:ea typeface="Cambria Math" panose="02040503050406030204" pitchFamily="18" charset="0"/>
                                </a:rPr>
                                <m:t>𝜎</m:t>
                              </m:r>
                            </m:e>
                          </m:d>
                        </m:e>
                        <m:sub>
                          <m:r>
                            <a:rPr lang="en-US" altLang="zh-CN" sz="2000" i="1">
                              <a:latin typeface="Cambria Math" panose="02040503050406030204" pitchFamily="18" charset="0"/>
                              <a:ea typeface="Cambria Math" panose="02040503050406030204" pitchFamily="18" charset="0"/>
                            </a:rPr>
                            <m:t>−</m:t>
                          </m:r>
                          <m:r>
                            <a:rPr lang="en-US" altLang="zh-CN" sz="2000" b="0" i="1" smtClean="0">
                              <a:latin typeface="Cambria Math" panose="02040503050406030204" pitchFamily="18" charset="0"/>
                              <a:ea typeface="Cambria Math" panose="02040503050406030204" pitchFamily="18" charset="0"/>
                            </a:rPr>
                            <m:t>0.05037</m:t>
                          </m:r>
                        </m:sub>
                        <m:sup>
                          <m:r>
                            <a:rPr lang="en-US" altLang="zh-CN" sz="2000" i="1" smtClean="0">
                              <a:latin typeface="Cambria Math" panose="02040503050406030204" pitchFamily="18" charset="0"/>
                            </a:rPr>
                            <m:t>+</m:t>
                          </m:r>
                          <m:r>
                            <a:rPr lang="en-US" altLang="zh-CN" sz="2000" b="0" i="1" smtClean="0">
                              <a:latin typeface="Cambria Math" panose="02040503050406030204" pitchFamily="18" charset="0"/>
                            </a:rPr>
                            <m:t>0.03483</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21" name="文本框 20"/>
              <p:cNvSpPr txBox="1">
                <a:spLocks noRot="1" noChangeAspect="1" noMove="1" noResize="1" noEditPoints="1" noAdjustHandles="1" noChangeArrowheads="1" noChangeShapeType="1" noTextEdit="1"/>
              </p:cNvSpPr>
              <p:nvPr/>
            </p:nvSpPr>
            <p:spPr>
              <a:xfrm>
                <a:off x="0" y="3729280"/>
                <a:ext cx="9192516" cy="346570"/>
              </a:xfrm>
              <a:prstGeom prst="rect">
                <a:avLst/>
              </a:prstGeom>
              <a:blipFill rotWithShape="0">
                <a:blip r:embed="rId8"/>
                <a:stretch>
                  <a:fillRect l="-928" b="-192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文本框 22"/>
              <p:cNvSpPr txBox="1"/>
              <p:nvPr/>
            </p:nvSpPr>
            <p:spPr>
              <a:xfrm>
                <a:off x="0" y="4292137"/>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2869.97</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1.7</m:t>
                      </m:r>
                      <m:r>
                        <a:rPr lang="en-US" altLang="zh-CN" sz="2000" b="0" i="0" smtClean="0">
                          <a:solidFill>
                            <a:srgbClr val="0000FF"/>
                          </a:solidFill>
                          <a:latin typeface="Cambria Math" panose="02040503050406030204" pitchFamily="18" charset="0"/>
                          <a:ea typeface="Cambria Math" panose="02040503050406030204" pitchFamily="18" charset="0"/>
                        </a:rPr>
                        <m:t>2</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3" name="文本框 22"/>
              <p:cNvSpPr txBox="1">
                <a:spLocks noRot="1" noChangeAspect="1" noMove="1" noResize="1" noEditPoints="1" noAdjustHandles="1" noChangeArrowheads="1" noChangeShapeType="1" noTextEdit="1"/>
              </p:cNvSpPr>
              <p:nvPr/>
            </p:nvSpPr>
            <p:spPr>
              <a:xfrm>
                <a:off x="0" y="4292137"/>
                <a:ext cx="2832763" cy="332270"/>
              </a:xfrm>
              <a:prstGeom prst="rect">
                <a:avLst/>
              </a:prstGeom>
              <a:blipFill rotWithShape="0">
                <a:blip r:embed="rId9"/>
                <a:stretch>
                  <a:fillRect l="-3011" b="-20000"/>
                </a:stretch>
              </a:blipFill>
            </p:spPr>
            <p:txBody>
              <a:bodyPr/>
              <a:lstStyle/>
              <a:p>
                <a:r>
                  <a:rPr lang="en-US">
                    <a:noFill/>
                  </a:rPr>
                  <a:t> </a:t>
                </a:r>
              </a:p>
            </p:txBody>
          </p:sp>
        </mc:Fallback>
      </mc:AlternateContent>
      <p:sp>
        <p:nvSpPr>
          <p:cNvPr id="2" name="文本框 1"/>
          <p:cNvSpPr txBox="1"/>
          <p:nvPr/>
        </p:nvSpPr>
        <p:spPr>
          <a:xfrm>
            <a:off x="0" y="8534"/>
            <a:ext cx="2638351" cy="369332"/>
          </a:xfrm>
          <a:prstGeom prst="rect">
            <a:avLst/>
          </a:prstGeom>
          <a:noFill/>
        </p:spPr>
        <p:txBody>
          <a:bodyPr wrap="none" rtlCol="0">
            <a:spAutoFit/>
          </a:bodyPr>
          <a:lstStyle/>
          <a:p>
            <a:r>
              <a:rPr lang="en-US" dirty="0"/>
              <a:t>4peaks </a:t>
            </a:r>
            <a:r>
              <a:rPr lang="en-US" dirty="0" err="1"/>
              <a:t>bgcali</a:t>
            </a:r>
            <a:r>
              <a:rPr lang="en-US" dirty="0"/>
              <a:t> </a:t>
            </a:r>
            <a:r>
              <a:rPr lang="en-US" altLang="zh-CN" dirty="0"/>
              <a:t>Final Formal</a:t>
            </a:r>
            <a:endParaRPr lang="en-US" dirty="0"/>
          </a:p>
        </p:txBody>
      </p:sp>
      <mc:AlternateContent xmlns:mc="http://schemas.openxmlformats.org/markup-compatibility/2006" xmlns:a14="http://schemas.microsoft.com/office/drawing/2010/main">
        <mc:Choice Requires="a14">
          <p:sp>
            <p:nvSpPr>
              <p:cNvPr id="24" name="文本框 23"/>
              <p:cNvSpPr txBox="1"/>
              <p:nvPr/>
            </p:nvSpPr>
            <p:spPr>
              <a:xfrm>
                <a:off x="0" y="1345652"/>
                <a:ext cx="392120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i="1">
                          <a:solidFill>
                            <a:srgbClr val="FF0000"/>
                          </a:solidFill>
                          <a:latin typeface="Cambria Math" panose="02040503050406030204" pitchFamily="18" charset="0"/>
                          <a:ea typeface="Tahoma" panose="020B0604030504040204" pitchFamily="34" charset="0"/>
                          <a:cs typeface="Times New Roman" panose="02020603050405020304" pitchFamily="18" charset="0"/>
                        </a:rPr>
                        <m:t>1368.626</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±0.005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4" name="文本框 23"/>
              <p:cNvSpPr txBox="1">
                <a:spLocks noRot="1" noChangeAspect="1" noMove="1" noResize="1" noEditPoints="1" noAdjustHandles="1" noChangeArrowheads="1" noChangeShapeType="1" noTextEdit="1"/>
              </p:cNvSpPr>
              <p:nvPr/>
            </p:nvSpPr>
            <p:spPr>
              <a:xfrm>
                <a:off x="0" y="1345652"/>
                <a:ext cx="3921202" cy="332270"/>
              </a:xfrm>
              <a:prstGeom prst="rect">
                <a:avLst/>
              </a:prstGeom>
              <a:blipFill rotWithShape="0">
                <a:blip r:embed="rId10"/>
                <a:stretch>
                  <a:fillRect l="-2177"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文本框 24"/>
              <p:cNvSpPr txBox="1"/>
              <p:nvPr/>
            </p:nvSpPr>
            <p:spPr>
              <a:xfrm>
                <a:off x="0" y="3014790"/>
                <a:ext cx="392120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=2754.007</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±0.011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5" name="文本框 24"/>
              <p:cNvSpPr txBox="1">
                <a:spLocks noRot="1" noChangeAspect="1" noMove="1" noResize="1" noEditPoints="1" noAdjustHandles="1" noChangeArrowheads="1" noChangeShapeType="1" noTextEdit="1"/>
              </p:cNvSpPr>
              <p:nvPr/>
            </p:nvSpPr>
            <p:spPr>
              <a:xfrm>
                <a:off x="0" y="3014790"/>
                <a:ext cx="3921202" cy="332270"/>
              </a:xfrm>
              <a:prstGeom prst="rect">
                <a:avLst/>
              </a:prstGeom>
              <a:blipFill rotWithShape="0">
                <a:blip r:embed="rId11"/>
                <a:stretch>
                  <a:fillRect l="-2177"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文本框 25"/>
              <p:cNvSpPr txBox="1"/>
              <p:nvPr/>
            </p:nvSpPr>
            <p:spPr>
              <a:xfrm>
                <a:off x="0" y="4679376"/>
                <a:ext cx="3635867"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=2869.</m:t>
                      </m:r>
                      <m:r>
                        <a:rPr lang="en-US" sz="2000" i="1" smtClean="0">
                          <a:solidFill>
                            <a:srgbClr val="FF0000"/>
                          </a:solidFill>
                          <a:latin typeface="Cambria Math" panose="02040503050406030204" pitchFamily="18" charset="0"/>
                        </a:rPr>
                        <m:t>50</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6" name="文本框 25"/>
              <p:cNvSpPr txBox="1">
                <a:spLocks noRot="1" noChangeAspect="1" noMove="1" noResize="1" noEditPoints="1" noAdjustHandles="1" noChangeArrowheads="1" noChangeShapeType="1" noTextEdit="1"/>
              </p:cNvSpPr>
              <p:nvPr/>
            </p:nvSpPr>
            <p:spPr>
              <a:xfrm>
                <a:off x="0" y="4679376"/>
                <a:ext cx="3635867" cy="332270"/>
              </a:xfrm>
              <a:prstGeom prst="rect">
                <a:avLst/>
              </a:prstGeom>
              <a:blipFill rotWithShape="0">
                <a:blip r:embed="rId12"/>
                <a:stretch>
                  <a:fillRect l="-2349"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文本框 26"/>
              <p:cNvSpPr txBox="1"/>
              <p:nvPr/>
            </p:nvSpPr>
            <p:spPr>
              <a:xfrm>
                <a:off x="0" y="6344096"/>
                <a:ext cx="3635867"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=4237.96</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7" name="文本框 26"/>
              <p:cNvSpPr txBox="1">
                <a:spLocks noRot="1" noChangeAspect="1" noMove="1" noResize="1" noEditPoints="1" noAdjustHandles="1" noChangeArrowheads="1" noChangeShapeType="1" noTextEdit="1"/>
              </p:cNvSpPr>
              <p:nvPr/>
            </p:nvSpPr>
            <p:spPr>
              <a:xfrm>
                <a:off x="0" y="6344096"/>
                <a:ext cx="3635867" cy="332270"/>
              </a:xfrm>
              <a:prstGeom prst="rect">
                <a:avLst/>
              </a:prstGeom>
              <a:blipFill rotWithShape="0">
                <a:blip r:embed="rId13"/>
                <a:stretch>
                  <a:fillRect l="-2349" b="-22222"/>
                </a:stretch>
              </a:blipFill>
            </p:spPr>
            <p:txBody>
              <a:bodyPr/>
              <a:lstStyle/>
              <a:p>
                <a:r>
                  <a:rPr lang="en-US">
                    <a:noFill/>
                  </a:rPr>
                  <a:t> </a:t>
                </a:r>
              </a:p>
            </p:txBody>
          </p:sp>
        </mc:Fallback>
      </mc:AlternateContent>
    </p:spTree>
    <p:extLst>
      <p:ext uri="{BB962C8B-B14F-4D97-AF65-F5344CB8AC3E}">
        <p14:creationId xmlns:p14="http://schemas.microsoft.com/office/powerpoint/2010/main" val="124887518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框 1"/>
              <p:cNvSpPr txBox="1"/>
              <p:nvPr/>
            </p:nvSpPr>
            <p:spPr>
              <a:xfrm>
                <a:off x="145140" y="5550460"/>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𝐸</m:t>
                          </m:r>
                        </m:e>
                        <m:sub>
                          <m:r>
                            <a:rPr lang="en-US" sz="2000" i="1">
                              <a:solidFill>
                                <a:schemeClr val="tx1"/>
                              </a:solidFill>
                              <a:latin typeface="Cambria Math" panose="02040503050406030204" pitchFamily="18" charset="0"/>
                              <a:ea typeface="Cambria Math" panose="02040503050406030204" pitchFamily="18" charset="0"/>
                            </a:rPr>
                            <m:t>𝛾</m:t>
                          </m:r>
                        </m:sub>
                      </m:sSub>
                      <m:r>
                        <a:rPr lang="en-US" sz="2000" i="1">
                          <a:solidFill>
                            <a:schemeClr val="tx1"/>
                          </a:solidFill>
                          <a:latin typeface="Cambria Math" panose="02040503050406030204" pitchFamily="18" charset="0"/>
                        </a:rPr>
                        <m:t>=</m:t>
                      </m:r>
                      <m:r>
                        <a:rPr lang="en-US" sz="2000" b="0" i="1" smtClean="0">
                          <a:solidFill>
                            <a:schemeClr val="tx1"/>
                          </a:solidFill>
                          <a:latin typeface="Cambria Math" panose="02040503050406030204" pitchFamily="18" charset="0"/>
                        </a:rPr>
                        <m:t>4238.23</m:t>
                      </m:r>
                      <m:r>
                        <a:rPr lang="en-US" sz="2000" i="1">
                          <a:solidFill>
                            <a:schemeClr val="tx1"/>
                          </a:solidFill>
                          <a:latin typeface="Cambria Math" panose="02040503050406030204" pitchFamily="18" charset="0"/>
                          <a:ea typeface="Cambria Math" panose="02040503050406030204" pitchFamily="18" charset="0"/>
                        </a:rPr>
                        <m:t>±</m:t>
                      </m:r>
                      <m:r>
                        <a:rPr lang="en-US" sz="2000" b="0" i="1" smtClean="0">
                          <a:solidFill>
                            <a:schemeClr val="tx1"/>
                          </a:solidFill>
                          <a:latin typeface="Cambria Math" panose="02040503050406030204" pitchFamily="18" charset="0"/>
                          <a:ea typeface="Cambria Math" panose="02040503050406030204" pitchFamily="18" charset="0"/>
                        </a:rPr>
                        <m:t>0.</m:t>
                      </m:r>
                      <m:r>
                        <a:rPr lang="en-US" sz="2000" b="0" i="0" smtClean="0">
                          <a:solidFill>
                            <a:schemeClr val="tx1"/>
                          </a:solidFill>
                          <a:latin typeface="Cambria Math" panose="02040503050406030204" pitchFamily="18" charset="0"/>
                          <a:ea typeface="Cambria Math" panose="02040503050406030204" pitchFamily="18" charset="0"/>
                        </a:rPr>
                        <m:t>54 </m:t>
                      </m:r>
                      <m:r>
                        <m:rPr>
                          <m:sty m:val="p"/>
                        </m:rPr>
                        <a:rPr lang="en-US" sz="2000" b="0" i="0" smtClean="0">
                          <a:solidFill>
                            <a:schemeClr val="tx1"/>
                          </a:solidFill>
                          <a:latin typeface="Cambria Math" panose="02040503050406030204" pitchFamily="18" charset="0"/>
                          <a:ea typeface="Cambria Math" panose="02040503050406030204" pitchFamily="18" charset="0"/>
                        </a:rPr>
                        <m:t>keV</m:t>
                      </m:r>
                    </m:oMath>
                  </m:oMathPara>
                </a14:m>
                <a:endParaRPr lang="en-US" sz="2000" dirty="0">
                  <a:solidFill>
                    <a:schemeClr val="tx1"/>
                  </a:solidFill>
                </a:endParaRPr>
              </a:p>
            </p:txBody>
          </p:sp>
        </mc:Choice>
        <mc:Fallback xmlns="">
          <p:sp>
            <p:nvSpPr>
              <p:cNvPr id="2" name="文本框 1"/>
              <p:cNvSpPr txBox="1">
                <a:spLocks noRot="1" noChangeAspect="1" noMove="1" noResize="1" noEditPoints="1" noAdjustHandles="1" noChangeArrowheads="1" noChangeShapeType="1" noTextEdit="1"/>
              </p:cNvSpPr>
              <p:nvPr/>
            </p:nvSpPr>
            <p:spPr>
              <a:xfrm>
                <a:off x="145140" y="5550460"/>
                <a:ext cx="2832763" cy="332270"/>
              </a:xfrm>
              <a:prstGeom prst="rect">
                <a:avLst/>
              </a:prstGeom>
              <a:blipFill rotWithShape="0">
                <a:blip r:embed="rId2"/>
                <a:stretch>
                  <a:fillRect l="-3226"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文本框 2"/>
              <p:cNvSpPr txBox="1"/>
              <p:nvPr/>
            </p:nvSpPr>
            <p:spPr>
              <a:xfrm>
                <a:off x="145140" y="552021"/>
                <a:ext cx="311328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𝐸</m:t>
                          </m:r>
                        </m:e>
                        <m:sub>
                          <m:r>
                            <a:rPr lang="en-US" sz="2000" i="1">
                              <a:solidFill>
                                <a:schemeClr val="tx1"/>
                              </a:solidFill>
                              <a:latin typeface="Cambria Math" panose="02040503050406030204" pitchFamily="18" charset="0"/>
                              <a:ea typeface="Cambria Math" panose="02040503050406030204" pitchFamily="18" charset="0"/>
                            </a:rPr>
                            <m:t>𝛾</m:t>
                          </m:r>
                        </m:sub>
                      </m:sSub>
                      <m:r>
                        <a:rPr lang="en-US" sz="2000" i="1">
                          <a:solidFill>
                            <a:schemeClr val="tx1"/>
                          </a:solidFill>
                          <a:latin typeface="Cambria Math" panose="02040503050406030204" pitchFamily="18" charset="0"/>
                        </a:rPr>
                        <m:t>=</m:t>
                      </m:r>
                      <m:r>
                        <a:rPr lang="en-US" sz="2000" b="0" i="1" smtClean="0">
                          <a:solidFill>
                            <a:schemeClr val="tx1"/>
                          </a:solidFill>
                          <a:latin typeface="Cambria Math" panose="02040503050406030204" pitchFamily="18" charset="0"/>
                        </a:rPr>
                        <m:t>1368.992</m:t>
                      </m:r>
                      <m:r>
                        <a:rPr lang="en-US" sz="2000" i="1">
                          <a:solidFill>
                            <a:schemeClr val="tx1"/>
                          </a:solidFill>
                          <a:latin typeface="Cambria Math" panose="02040503050406030204" pitchFamily="18" charset="0"/>
                          <a:ea typeface="Cambria Math" panose="02040503050406030204" pitchFamily="18" charset="0"/>
                        </a:rPr>
                        <m:t>±</m:t>
                      </m:r>
                      <m:r>
                        <a:rPr lang="en-US" sz="2000" b="0" i="1" smtClean="0">
                          <a:solidFill>
                            <a:schemeClr val="tx1"/>
                          </a:solidFill>
                          <a:latin typeface="Cambria Math" panose="02040503050406030204" pitchFamily="18" charset="0"/>
                          <a:ea typeface="Cambria Math" panose="02040503050406030204" pitchFamily="18" charset="0"/>
                        </a:rPr>
                        <m:t>0.</m:t>
                      </m:r>
                      <m:r>
                        <a:rPr lang="en-US" sz="2000" b="0" i="0" smtClean="0">
                          <a:solidFill>
                            <a:schemeClr val="tx1"/>
                          </a:solidFill>
                          <a:latin typeface="Cambria Math" panose="02040503050406030204" pitchFamily="18" charset="0"/>
                          <a:ea typeface="Cambria Math" panose="02040503050406030204" pitchFamily="18" charset="0"/>
                        </a:rPr>
                        <m:t>190 </m:t>
                      </m:r>
                      <m:r>
                        <m:rPr>
                          <m:sty m:val="p"/>
                        </m:rPr>
                        <a:rPr lang="en-US" sz="2000" b="0" i="0" smtClean="0">
                          <a:solidFill>
                            <a:schemeClr val="tx1"/>
                          </a:solidFill>
                          <a:latin typeface="Cambria Math" panose="02040503050406030204" pitchFamily="18" charset="0"/>
                          <a:ea typeface="Cambria Math" panose="02040503050406030204" pitchFamily="18" charset="0"/>
                        </a:rPr>
                        <m:t>keV</m:t>
                      </m:r>
                    </m:oMath>
                  </m:oMathPara>
                </a14:m>
                <a:endParaRPr lang="en-US" sz="2000" dirty="0">
                  <a:solidFill>
                    <a:schemeClr val="tx1"/>
                  </a:solidFill>
                </a:endParaRPr>
              </a:p>
            </p:txBody>
          </p:sp>
        </mc:Choice>
        <mc:Fallback xmlns="">
          <p:sp>
            <p:nvSpPr>
              <p:cNvPr id="3" name="文本框 2"/>
              <p:cNvSpPr txBox="1">
                <a:spLocks noRot="1" noChangeAspect="1" noMove="1" noResize="1" noEditPoints="1" noAdjustHandles="1" noChangeArrowheads="1" noChangeShapeType="1" noTextEdit="1"/>
              </p:cNvSpPr>
              <p:nvPr/>
            </p:nvSpPr>
            <p:spPr>
              <a:xfrm>
                <a:off x="145140" y="552021"/>
                <a:ext cx="3113288" cy="332270"/>
              </a:xfrm>
              <a:prstGeom prst="rect">
                <a:avLst/>
              </a:prstGeom>
              <a:blipFill rotWithShape="0">
                <a:blip r:embed="rId3"/>
                <a:stretch>
                  <a:fillRect l="-2935" r="-196"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文本框 3"/>
              <p:cNvSpPr txBox="1"/>
              <p:nvPr/>
            </p:nvSpPr>
            <p:spPr>
              <a:xfrm>
                <a:off x="145140" y="2221159"/>
                <a:ext cx="311809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𝐸</m:t>
                          </m:r>
                        </m:e>
                        <m:sub>
                          <m:r>
                            <a:rPr lang="en-US" sz="2000" i="1">
                              <a:solidFill>
                                <a:schemeClr val="tx1"/>
                              </a:solidFill>
                              <a:latin typeface="Cambria Math" panose="02040503050406030204" pitchFamily="18" charset="0"/>
                              <a:ea typeface="Cambria Math" panose="02040503050406030204" pitchFamily="18" charset="0"/>
                            </a:rPr>
                            <m:t>𝛾</m:t>
                          </m:r>
                        </m:sub>
                      </m:sSub>
                      <m:r>
                        <a:rPr lang="en-US" sz="2000" i="1">
                          <a:solidFill>
                            <a:schemeClr val="tx1"/>
                          </a:solidFill>
                          <a:latin typeface="Cambria Math" panose="02040503050406030204" pitchFamily="18" charset="0"/>
                        </a:rPr>
                        <m:t>=</m:t>
                      </m:r>
                      <m:r>
                        <a:rPr lang="en-US" sz="2000" b="0" i="1" smtClean="0">
                          <a:solidFill>
                            <a:schemeClr val="tx1"/>
                          </a:solidFill>
                          <a:latin typeface="Cambria Math" panose="02040503050406030204" pitchFamily="18" charset="0"/>
                        </a:rPr>
                        <m:t>2754.494</m:t>
                      </m:r>
                      <m:r>
                        <a:rPr lang="en-US" sz="2000" i="1">
                          <a:solidFill>
                            <a:schemeClr val="tx1"/>
                          </a:solidFill>
                          <a:latin typeface="Cambria Math" panose="02040503050406030204" pitchFamily="18" charset="0"/>
                          <a:ea typeface="Cambria Math" panose="02040503050406030204" pitchFamily="18" charset="0"/>
                        </a:rPr>
                        <m:t>±</m:t>
                      </m:r>
                      <m:r>
                        <a:rPr lang="en-US" sz="2000" b="0" i="1" smtClean="0">
                          <a:solidFill>
                            <a:schemeClr val="tx1"/>
                          </a:solidFill>
                          <a:latin typeface="Cambria Math" panose="02040503050406030204" pitchFamily="18" charset="0"/>
                          <a:ea typeface="Cambria Math" panose="02040503050406030204" pitchFamily="18" charset="0"/>
                        </a:rPr>
                        <m:t>0.</m:t>
                      </m:r>
                      <m:r>
                        <a:rPr lang="en-US" sz="2000" b="0" i="0" smtClean="0">
                          <a:solidFill>
                            <a:schemeClr val="tx1"/>
                          </a:solidFill>
                          <a:latin typeface="Cambria Math" panose="02040503050406030204" pitchFamily="18" charset="0"/>
                          <a:ea typeface="Cambria Math" panose="02040503050406030204" pitchFamily="18" charset="0"/>
                        </a:rPr>
                        <m:t>309 </m:t>
                      </m:r>
                      <m:r>
                        <m:rPr>
                          <m:sty m:val="p"/>
                        </m:rPr>
                        <a:rPr lang="en-US" sz="2000" b="0" i="0" smtClean="0">
                          <a:solidFill>
                            <a:schemeClr val="tx1"/>
                          </a:solidFill>
                          <a:latin typeface="Cambria Math" panose="02040503050406030204" pitchFamily="18" charset="0"/>
                          <a:ea typeface="Cambria Math" panose="02040503050406030204" pitchFamily="18" charset="0"/>
                        </a:rPr>
                        <m:t>keV</m:t>
                      </m:r>
                    </m:oMath>
                  </m:oMathPara>
                </a14:m>
                <a:endParaRPr lang="en-US" sz="2000" dirty="0">
                  <a:solidFill>
                    <a:schemeClr val="tx1"/>
                  </a:solidFill>
                </a:endParaRPr>
              </a:p>
            </p:txBody>
          </p:sp>
        </mc:Choice>
        <mc:Fallback xmlns="">
          <p:sp>
            <p:nvSpPr>
              <p:cNvPr id="4" name="文本框 3"/>
              <p:cNvSpPr txBox="1">
                <a:spLocks noRot="1" noChangeAspect="1" noMove="1" noResize="1" noEditPoints="1" noAdjustHandles="1" noChangeArrowheads="1" noChangeShapeType="1" noTextEdit="1"/>
              </p:cNvSpPr>
              <p:nvPr/>
            </p:nvSpPr>
            <p:spPr>
              <a:xfrm>
                <a:off x="145140" y="2221159"/>
                <a:ext cx="3118098" cy="332270"/>
              </a:xfrm>
              <a:prstGeom prst="rect">
                <a:avLst/>
              </a:prstGeom>
              <a:blipFill rotWithShape="0">
                <a:blip r:embed="rId4"/>
                <a:stretch>
                  <a:fillRect l="-2935" r="-19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文本框 4"/>
              <p:cNvSpPr txBox="1"/>
              <p:nvPr/>
            </p:nvSpPr>
            <p:spPr>
              <a:xfrm>
                <a:off x="145140" y="3885745"/>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𝐸</m:t>
                          </m:r>
                        </m:e>
                        <m:sub>
                          <m:r>
                            <a:rPr lang="en-US" sz="2000" i="1">
                              <a:solidFill>
                                <a:schemeClr val="tx1"/>
                              </a:solidFill>
                              <a:latin typeface="Cambria Math" panose="02040503050406030204" pitchFamily="18" charset="0"/>
                              <a:ea typeface="Cambria Math" panose="02040503050406030204" pitchFamily="18" charset="0"/>
                            </a:rPr>
                            <m:t>𝛾</m:t>
                          </m:r>
                        </m:sub>
                      </m:sSub>
                      <m:r>
                        <a:rPr lang="en-US" sz="2000" i="1">
                          <a:solidFill>
                            <a:schemeClr val="tx1"/>
                          </a:solidFill>
                          <a:latin typeface="Cambria Math" panose="02040503050406030204" pitchFamily="18" charset="0"/>
                        </a:rPr>
                        <m:t>=</m:t>
                      </m:r>
                      <m:r>
                        <a:rPr lang="en-US" sz="2000" b="0" i="1" smtClean="0">
                          <a:solidFill>
                            <a:schemeClr val="tx1"/>
                          </a:solidFill>
                          <a:latin typeface="Cambria Math" panose="02040503050406030204" pitchFamily="18" charset="0"/>
                        </a:rPr>
                        <m:t>2870.41</m:t>
                      </m:r>
                      <m:r>
                        <a:rPr lang="en-US" sz="2000" i="1">
                          <a:solidFill>
                            <a:schemeClr val="tx1"/>
                          </a:solidFill>
                          <a:latin typeface="Cambria Math" panose="02040503050406030204" pitchFamily="18" charset="0"/>
                          <a:ea typeface="Cambria Math" panose="02040503050406030204" pitchFamily="18" charset="0"/>
                        </a:rPr>
                        <m:t>±</m:t>
                      </m:r>
                      <m:r>
                        <a:rPr lang="en-US" sz="2000" b="0" i="1" smtClean="0">
                          <a:solidFill>
                            <a:schemeClr val="tx1"/>
                          </a:solidFill>
                          <a:latin typeface="Cambria Math" panose="02040503050406030204" pitchFamily="18" charset="0"/>
                          <a:ea typeface="Cambria Math" panose="02040503050406030204" pitchFamily="18" charset="0"/>
                        </a:rPr>
                        <m:t>0.</m:t>
                      </m:r>
                      <m:r>
                        <a:rPr lang="en-US" sz="2000" b="0" i="0" smtClean="0">
                          <a:solidFill>
                            <a:schemeClr val="tx1"/>
                          </a:solidFill>
                          <a:latin typeface="Cambria Math" panose="02040503050406030204" pitchFamily="18" charset="0"/>
                          <a:ea typeface="Cambria Math" panose="02040503050406030204" pitchFamily="18" charset="0"/>
                        </a:rPr>
                        <m:t>49 </m:t>
                      </m:r>
                      <m:r>
                        <m:rPr>
                          <m:sty m:val="p"/>
                        </m:rPr>
                        <a:rPr lang="en-US" sz="2000" b="0" i="0" smtClean="0">
                          <a:solidFill>
                            <a:schemeClr val="tx1"/>
                          </a:solidFill>
                          <a:latin typeface="Cambria Math" panose="02040503050406030204" pitchFamily="18" charset="0"/>
                          <a:ea typeface="Cambria Math" panose="02040503050406030204" pitchFamily="18" charset="0"/>
                        </a:rPr>
                        <m:t>keV</m:t>
                      </m:r>
                    </m:oMath>
                  </m:oMathPara>
                </a14:m>
                <a:endParaRPr lang="en-US" sz="2000" dirty="0">
                  <a:solidFill>
                    <a:schemeClr val="tx1"/>
                  </a:solidFill>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145140" y="3885745"/>
                <a:ext cx="2832763" cy="332270"/>
              </a:xfrm>
              <a:prstGeom prst="rect">
                <a:avLst/>
              </a:prstGeom>
              <a:blipFill rotWithShape="0">
                <a:blip r:embed="rId5"/>
                <a:stretch>
                  <a:fillRect l="-322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p:cNvSpPr txBox="1"/>
              <p:nvPr/>
            </p:nvSpPr>
            <p:spPr>
              <a:xfrm>
                <a:off x="145140" y="1345652"/>
                <a:ext cx="3119700"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i="1">
                          <a:solidFill>
                            <a:srgbClr val="FF0000"/>
                          </a:solidFill>
                          <a:latin typeface="Cambria Math" panose="02040503050406030204" pitchFamily="18" charset="0"/>
                          <a:ea typeface="Tahoma" panose="020B0604030504040204" pitchFamily="34" charset="0"/>
                          <a:cs typeface="Times New Roman" panose="02020603050405020304" pitchFamily="18" charset="0"/>
                        </a:rPr>
                        <m:t>1368.626</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±0.005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6" name="文本框 5"/>
              <p:cNvSpPr txBox="1">
                <a:spLocks noRot="1" noChangeAspect="1" noMove="1" noResize="1" noEditPoints="1" noAdjustHandles="1" noChangeArrowheads="1" noChangeShapeType="1" noTextEdit="1"/>
              </p:cNvSpPr>
              <p:nvPr/>
            </p:nvSpPr>
            <p:spPr>
              <a:xfrm>
                <a:off x="145140" y="1345652"/>
                <a:ext cx="3119700" cy="332270"/>
              </a:xfrm>
              <a:prstGeom prst="rect">
                <a:avLst/>
              </a:prstGeom>
              <a:blipFill rotWithShape="0">
                <a:blip r:embed="rId6"/>
                <a:stretch>
                  <a:fillRect l="-2930"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文本框 6"/>
              <p:cNvSpPr txBox="1"/>
              <p:nvPr/>
            </p:nvSpPr>
            <p:spPr>
              <a:xfrm>
                <a:off x="145140" y="3014790"/>
                <a:ext cx="3119700"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=2754.007</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±0.011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7" name="文本框 6"/>
              <p:cNvSpPr txBox="1">
                <a:spLocks noRot="1" noChangeAspect="1" noMove="1" noResize="1" noEditPoints="1" noAdjustHandles="1" noChangeArrowheads="1" noChangeShapeType="1" noTextEdit="1"/>
              </p:cNvSpPr>
              <p:nvPr/>
            </p:nvSpPr>
            <p:spPr>
              <a:xfrm>
                <a:off x="145140" y="3014790"/>
                <a:ext cx="3119700" cy="332270"/>
              </a:xfrm>
              <a:prstGeom prst="rect">
                <a:avLst/>
              </a:prstGeom>
              <a:blipFill rotWithShape="0">
                <a:blip r:embed="rId7"/>
                <a:stretch>
                  <a:fillRect l="-2930"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文本框 7"/>
              <p:cNvSpPr txBox="1"/>
              <p:nvPr/>
            </p:nvSpPr>
            <p:spPr>
              <a:xfrm>
                <a:off x="145140" y="4679376"/>
                <a:ext cx="294657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=2869.50</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8" name="文本框 7"/>
              <p:cNvSpPr txBox="1">
                <a:spLocks noRot="1" noChangeAspect="1" noMove="1" noResize="1" noEditPoints="1" noAdjustHandles="1" noChangeArrowheads="1" noChangeShapeType="1" noTextEdit="1"/>
              </p:cNvSpPr>
              <p:nvPr/>
            </p:nvSpPr>
            <p:spPr>
              <a:xfrm>
                <a:off x="145140" y="4679376"/>
                <a:ext cx="2946576" cy="332270"/>
              </a:xfrm>
              <a:prstGeom prst="rect">
                <a:avLst/>
              </a:prstGeom>
              <a:blipFill rotWithShape="0">
                <a:blip r:embed="rId8"/>
                <a:stretch>
                  <a:fillRect l="-3106"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文本框 8"/>
              <p:cNvSpPr txBox="1"/>
              <p:nvPr/>
            </p:nvSpPr>
            <p:spPr>
              <a:xfrm>
                <a:off x="145140" y="6344096"/>
                <a:ext cx="283436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=4237.96</m:t>
                      </m:r>
                      <m:r>
                        <a:rPr lang="en-US" sz="20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keV</m:t>
                      </m:r>
                    </m:oMath>
                  </m:oMathPara>
                </a14:m>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9" name="文本框 8"/>
              <p:cNvSpPr txBox="1">
                <a:spLocks noRot="1" noChangeAspect="1" noMove="1" noResize="1" noEditPoints="1" noAdjustHandles="1" noChangeArrowheads="1" noChangeShapeType="1" noTextEdit="1"/>
              </p:cNvSpPr>
              <p:nvPr/>
            </p:nvSpPr>
            <p:spPr>
              <a:xfrm>
                <a:off x="145140" y="6344096"/>
                <a:ext cx="2834366" cy="332270"/>
              </a:xfrm>
              <a:prstGeom prst="rect">
                <a:avLst/>
              </a:prstGeom>
              <a:blipFill rotWithShape="0">
                <a:blip r:embed="rId9"/>
                <a:stretch>
                  <a:fillRect l="-3226" b="-22222"/>
                </a:stretch>
              </a:blipFill>
            </p:spPr>
            <p:txBody>
              <a:bodyPr/>
              <a:lstStyle/>
              <a:p>
                <a:r>
                  <a:rPr lang="en-US">
                    <a:noFill/>
                  </a:rPr>
                  <a:t> </a:t>
                </a:r>
              </a:p>
            </p:txBody>
          </p:sp>
        </mc:Fallback>
      </mc:AlternateContent>
      <p:sp>
        <p:nvSpPr>
          <p:cNvPr id="14" name="文本框 13"/>
          <p:cNvSpPr txBox="1"/>
          <p:nvPr/>
        </p:nvSpPr>
        <p:spPr>
          <a:xfrm>
            <a:off x="5486400" y="536534"/>
            <a:ext cx="2781531"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25</a:t>
            </a:r>
            <a:r>
              <a:rPr lang="en-US" sz="2000" dirty="0">
                <a:latin typeface="Times New Roman" panose="02020603050405020304" pitchFamily="18" charset="0"/>
                <a:cs typeface="Times New Roman" panose="02020603050405020304" pitchFamily="18" charset="0"/>
              </a:rPr>
              <a:t>Si+</a:t>
            </a:r>
            <a:r>
              <a:rPr lang="en-US" sz="2000" baseline="30000" dirty="0">
                <a:latin typeface="Times New Roman" panose="02020603050405020304" pitchFamily="18" charset="0"/>
                <a:cs typeface="Times New Roman" panose="02020603050405020304" pitchFamily="18" charset="0"/>
              </a:rPr>
              <a:t>23</a:t>
            </a:r>
            <a:r>
              <a:rPr lang="en-US" sz="2000" dirty="0">
                <a:latin typeface="Times New Roman" panose="02020603050405020304" pitchFamily="18" charset="0"/>
                <a:cs typeface="Times New Roman" panose="02020603050405020304" pitchFamily="18" charset="0"/>
              </a:rPr>
              <a:t>Al 8</a:t>
            </a:r>
            <a:r>
              <a:rPr lang="en-US" altLang="zh-CN" sz="2000" dirty="0">
                <a:latin typeface="Times New Roman" panose="02020603050405020304" pitchFamily="18" charset="0"/>
                <a:cs typeface="Times New Roman" panose="02020603050405020304" pitchFamily="18" charset="0"/>
              </a:rPr>
              <a:t>-</a:t>
            </a:r>
            <a:r>
              <a:rPr lang="en-US" altLang="zh-CN" sz="2000" i="1" dirty="0">
                <a:latin typeface="Times New Roman" panose="02020603050405020304" pitchFamily="18" charset="0"/>
                <a:cs typeface="Times New Roman" panose="02020603050405020304" pitchFamily="18" charset="0"/>
              </a:rPr>
              <a:t>βγ</a:t>
            </a:r>
            <a:r>
              <a:rPr 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calibration</a:t>
            </a:r>
            <a:endParaRPr lang="en-US" sz="20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6036230" y="945542"/>
            <a:ext cx="2231701" cy="400110"/>
          </a:xfrm>
          <a:prstGeom prst="rect">
            <a:avLst/>
          </a:prstGeom>
          <a:noFill/>
        </p:spPr>
        <p:txBody>
          <a:bodyPr wrap="none" rtlCol="0">
            <a:spAutoFit/>
          </a:bodyPr>
          <a:lstStyle/>
          <a:p>
            <a:r>
              <a:rPr lang="en-US" sz="2000" baseline="30000" dirty="0">
                <a:solidFill>
                  <a:srgbClr val="0000FF"/>
                </a:solidFill>
                <a:latin typeface="Times New Roman" panose="02020603050405020304" pitchFamily="18" charset="0"/>
                <a:cs typeface="Times New Roman" panose="02020603050405020304" pitchFamily="18" charset="0"/>
              </a:rPr>
              <a:t>25</a:t>
            </a:r>
            <a:r>
              <a:rPr lang="en-US" sz="2000" dirty="0">
                <a:solidFill>
                  <a:srgbClr val="0000FF"/>
                </a:solidFill>
                <a:latin typeface="Times New Roman" panose="02020603050405020304" pitchFamily="18" charset="0"/>
                <a:cs typeface="Times New Roman" panose="02020603050405020304" pitchFamily="18" charset="0"/>
              </a:rPr>
              <a:t>Si 4</a:t>
            </a:r>
            <a:r>
              <a:rPr lang="en-US" altLang="zh-CN" sz="2000" dirty="0">
                <a:solidFill>
                  <a:srgbClr val="0000FF"/>
                </a:solidFill>
                <a:latin typeface="Times New Roman" panose="02020603050405020304" pitchFamily="18" charset="0"/>
                <a:cs typeface="Times New Roman" panose="02020603050405020304" pitchFamily="18" charset="0"/>
              </a:rPr>
              <a:t>-</a:t>
            </a:r>
            <a:r>
              <a:rPr lang="en-US" altLang="zh-CN" sz="2000" i="1" dirty="0">
                <a:solidFill>
                  <a:srgbClr val="0000FF"/>
                </a:solidFill>
                <a:latin typeface="Times New Roman" panose="02020603050405020304" pitchFamily="18" charset="0"/>
                <a:cs typeface="Times New Roman" panose="02020603050405020304" pitchFamily="18" charset="0"/>
              </a:rPr>
              <a:t>βγ</a:t>
            </a:r>
            <a:r>
              <a:rPr 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calibration</a:t>
            </a:r>
            <a:endParaRPr lang="en-US" sz="2000" dirty="0">
              <a:solidFill>
                <a:srgbClr val="0000FF"/>
              </a:solidFill>
              <a:latin typeface="Times New Roman" panose="02020603050405020304" pitchFamily="18" charset="0"/>
              <a:cs typeface="Times New Roman" panose="02020603050405020304" pitchFamily="18" charset="0"/>
            </a:endParaRPr>
          </a:p>
        </p:txBody>
      </p:sp>
      <p:sp>
        <p:nvSpPr>
          <p:cNvPr id="16" name="矩形 15"/>
          <p:cNvSpPr/>
          <p:nvPr/>
        </p:nvSpPr>
        <p:spPr>
          <a:xfrm>
            <a:off x="6036230" y="4266954"/>
            <a:ext cx="1618704" cy="2554545"/>
          </a:xfrm>
          <a:prstGeom prst="rect">
            <a:avLst/>
          </a:prstGeom>
        </p:spPr>
        <p:txBody>
          <a:bodyPr wrap="square" anchor="ctr">
            <a:spAutoFit/>
          </a:bodyPr>
          <a:lstStyle/>
          <a:p>
            <a:r>
              <a:rPr lang="en-US" sz="1600" baseline="30000" dirty="0">
                <a:latin typeface="Times New Roman" panose="02020603050405020304" pitchFamily="18" charset="0"/>
                <a:cs typeface="Times New Roman" panose="02020603050405020304" pitchFamily="18" charset="0"/>
              </a:rPr>
              <a:t>25</a:t>
            </a:r>
            <a:r>
              <a:rPr lang="en-US" altLang="zh-CN" sz="1600" dirty="0">
                <a:latin typeface="Times New Roman" panose="02020603050405020304" pitchFamily="18" charset="0"/>
                <a:cs typeface="Times New Roman" panose="02020603050405020304" pitchFamily="18" charset="0"/>
              </a:rPr>
              <a:t>Si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451.7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493.3</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0.7</a:t>
            </a:r>
          </a:p>
          <a:p>
            <a:r>
              <a:rPr lang="en-US" sz="1600" dirty="0">
                <a:latin typeface="Times New Roman" panose="02020603050405020304" pitchFamily="18" charset="0"/>
                <a:cs typeface="Times New Roman" panose="02020603050405020304" pitchFamily="18" charset="0"/>
              </a:rPr>
              <a:t>944.9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1612.4</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baseline="30000" dirty="0">
                <a:latin typeface="Times New Roman" panose="02020603050405020304" pitchFamily="18" charset="0"/>
                <a:cs typeface="Times New Roman" panose="02020603050405020304" pitchFamily="18" charset="0"/>
              </a:rPr>
              <a:t>23</a:t>
            </a:r>
            <a:r>
              <a:rPr lang="en-US" sz="1600" dirty="0">
                <a:latin typeface="Times New Roman" panose="02020603050405020304" pitchFamily="18" charset="0"/>
                <a:cs typeface="Times New Roman" panose="02020603050405020304" pitchFamily="18" charset="0"/>
              </a:rPr>
              <a:t>Al </a:t>
            </a:r>
            <a:r>
              <a:rPr lang="en-US" altLang="zh-CN" sz="1600" i="1" dirty="0">
                <a:latin typeface="Times New Roman" panose="02020603050405020304" pitchFamily="18" charset="0"/>
                <a:cs typeface="Times New Roman" panose="02020603050405020304" pitchFamily="18" charset="0"/>
              </a:rPr>
              <a:t>βγ </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450.70</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0.15</a:t>
            </a:r>
          </a:p>
          <a:p>
            <a:r>
              <a:rPr lang="en-US" sz="1600" dirty="0">
                <a:latin typeface="Times New Roman" panose="02020603050405020304" pitchFamily="18" charset="0"/>
                <a:cs typeface="Times New Roman" panose="02020603050405020304" pitchFamily="18" charset="0"/>
              </a:rPr>
              <a:t>1599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a:p>
            <a:r>
              <a:rPr lang="en-US" sz="1600" dirty="0">
                <a:latin typeface="Times New Roman" panose="02020603050405020304" pitchFamily="18" charset="0"/>
                <a:cs typeface="Times New Roman" panose="02020603050405020304" pitchFamily="18" charset="0"/>
              </a:rPr>
              <a:t>2908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3</a:t>
            </a:r>
          </a:p>
          <a:p>
            <a:r>
              <a:rPr lang="en-US" sz="1600" dirty="0">
                <a:latin typeface="Times New Roman" panose="02020603050405020304" pitchFamily="18" charset="0"/>
                <a:cs typeface="Times New Roman" panose="02020603050405020304" pitchFamily="18" charset="0"/>
              </a:rPr>
              <a:t>7801</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p:txBody>
      </p:sp>
      <p:sp>
        <p:nvSpPr>
          <p:cNvPr id="17" name="矩形 16"/>
          <p:cNvSpPr/>
          <p:nvPr/>
        </p:nvSpPr>
        <p:spPr>
          <a:xfrm>
            <a:off x="7525296" y="4266955"/>
            <a:ext cx="1618704" cy="2554545"/>
          </a:xfrm>
          <a:prstGeom prst="rect">
            <a:avLst/>
          </a:prstGeom>
        </p:spPr>
        <p:txBody>
          <a:bodyPr wrap="square" anchor="ctr">
            <a:spAutoFit/>
          </a:bodyPr>
          <a:lstStyle/>
          <a:p>
            <a:r>
              <a:rPr lang="en-US" sz="1600" baseline="30000" dirty="0">
                <a:latin typeface="Times New Roman" panose="02020603050405020304" pitchFamily="18" charset="0"/>
                <a:cs typeface="Times New Roman" panose="02020603050405020304" pitchFamily="18" charset="0"/>
              </a:rPr>
              <a:t>25</a:t>
            </a:r>
            <a:r>
              <a:rPr lang="en-US" altLang="zh-CN" sz="1600" dirty="0">
                <a:latin typeface="Times New Roman" panose="02020603050405020304" pitchFamily="18" charset="0"/>
                <a:cs typeface="Times New Roman" panose="02020603050405020304" pitchFamily="18" charset="0"/>
              </a:rPr>
              <a:t>Si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451.78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0.38</a:t>
            </a:r>
          </a:p>
          <a:p>
            <a:r>
              <a:rPr lang="en-US" sz="1600" dirty="0">
                <a:latin typeface="Times New Roman" panose="02020603050405020304" pitchFamily="18" charset="0"/>
                <a:cs typeface="Times New Roman" panose="02020603050405020304" pitchFamily="18" charset="0"/>
              </a:rPr>
              <a:t>493.18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0.46</a:t>
            </a:r>
          </a:p>
          <a:p>
            <a:r>
              <a:rPr lang="en-US" sz="1600" dirty="0">
                <a:latin typeface="Times New Roman" panose="02020603050405020304" pitchFamily="18" charset="0"/>
                <a:cs typeface="Times New Roman" panose="02020603050405020304" pitchFamily="18" charset="0"/>
              </a:rPr>
              <a:t>944.65</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0.35</a:t>
            </a:r>
          </a:p>
          <a:p>
            <a:r>
              <a:rPr lang="en-US" sz="1600" dirty="0">
                <a:latin typeface="Times New Roman" panose="02020603050405020304" pitchFamily="18" charset="0"/>
                <a:cs typeface="Times New Roman" panose="02020603050405020304" pitchFamily="18" charset="0"/>
              </a:rPr>
              <a:t>1612.69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0.38</a:t>
            </a:r>
          </a:p>
          <a:p>
            <a:r>
              <a:rPr lang="en-US" sz="1600" baseline="30000" dirty="0">
                <a:latin typeface="Times New Roman" panose="02020603050405020304" pitchFamily="18" charset="0"/>
                <a:cs typeface="Times New Roman" panose="02020603050405020304" pitchFamily="18" charset="0"/>
              </a:rPr>
              <a:t>23</a:t>
            </a:r>
            <a:r>
              <a:rPr lang="en-US" sz="1600" dirty="0">
                <a:latin typeface="Times New Roman" panose="02020603050405020304" pitchFamily="18" charset="0"/>
                <a:cs typeface="Times New Roman" panose="02020603050405020304" pitchFamily="18" charset="0"/>
              </a:rPr>
              <a:t>Al </a:t>
            </a:r>
            <a:r>
              <a:rPr lang="en-US" altLang="zh-CN" sz="1600" i="1" dirty="0">
                <a:latin typeface="Times New Roman" panose="02020603050405020304" pitchFamily="18" charset="0"/>
                <a:cs typeface="Times New Roman" panose="02020603050405020304" pitchFamily="18" charset="0"/>
              </a:rPr>
              <a:t>βγ </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450.69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0.14</a:t>
            </a:r>
          </a:p>
          <a:p>
            <a:r>
              <a:rPr lang="en-US" sz="1600" dirty="0">
                <a:latin typeface="Times New Roman" panose="02020603050405020304" pitchFamily="18" charset="0"/>
                <a:cs typeface="Times New Roman" panose="02020603050405020304" pitchFamily="18" charset="0"/>
              </a:rPr>
              <a:t>1599.</a:t>
            </a:r>
            <a:r>
              <a:rPr lang="en-US" altLang="zh-CN" sz="1600" dirty="0">
                <a:latin typeface="Times New Roman" panose="02020603050405020304" pitchFamily="18" charset="0"/>
                <a:cs typeface="Times New Roman" panose="02020603050405020304" pitchFamily="18" charset="0"/>
              </a:rPr>
              <a:t>55</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0.37</a:t>
            </a:r>
          </a:p>
          <a:p>
            <a:r>
              <a:rPr lang="en-US" sz="1600" dirty="0">
                <a:latin typeface="Times New Roman" panose="02020603050405020304" pitchFamily="18" charset="0"/>
                <a:cs typeface="Times New Roman" panose="02020603050405020304" pitchFamily="18" charset="0"/>
              </a:rPr>
              <a:t>2904.78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0.60</a:t>
            </a:r>
          </a:p>
          <a:p>
            <a:r>
              <a:rPr lang="en-US" sz="1600" dirty="0">
                <a:latin typeface="Times New Roman" panose="02020603050405020304" pitchFamily="18" charset="0"/>
                <a:cs typeface="Times New Roman" panose="02020603050405020304" pitchFamily="18" charset="0"/>
              </a:rPr>
              <a:t>7801.47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0.49</a:t>
            </a:r>
          </a:p>
        </p:txBody>
      </p:sp>
      <p:sp>
        <p:nvSpPr>
          <p:cNvPr id="18" name="文本框 17"/>
          <p:cNvSpPr txBox="1"/>
          <p:nvPr/>
        </p:nvSpPr>
        <p:spPr>
          <a:xfrm>
            <a:off x="6160900" y="3830085"/>
            <a:ext cx="783676" cy="369332"/>
          </a:xfrm>
          <a:prstGeom prst="rect">
            <a:avLst/>
          </a:prstGeom>
          <a:noFill/>
        </p:spPr>
        <p:txBody>
          <a:bodyPr wrap="none" rtlCol="0">
            <a:spAutoFit/>
          </a:bodyPr>
          <a:lstStyle/>
          <a:p>
            <a:r>
              <a:rPr lang="en-US" dirty="0" err="1"/>
              <a:t>NuDat</a:t>
            </a:r>
            <a:endParaRPr lang="en-US" dirty="0"/>
          </a:p>
        </p:txBody>
      </p:sp>
      <p:sp>
        <p:nvSpPr>
          <p:cNvPr id="19" name="文本框 18"/>
          <p:cNvSpPr txBox="1"/>
          <p:nvPr/>
        </p:nvSpPr>
        <p:spPr>
          <a:xfrm>
            <a:off x="7834196" y="3848683"/>
            <a:ext cx="613117" cy="369332"/>
          </a:xfrm>
          <a:prstGeom prst="rect">
            <a:avLst/>
          </a:prstGeom>
          <a:noFill/>
        </p:spPr>
        <p:txBody>
          <a:bodyPr wrap="none" rtlCol="0">
            <a:spAutoFit/>
          </a:bodyPr>
          <a:lstStyle/>
          <a:p>
            <a:r>
              <a:rPr lang="en-US" dirty="0"/>
              <a:t>New</a:t>
            </a:r>
          </a:p>
        </p:txBody>
      </p:sp>
      <p:sp>
        <p:nvSpPr>
          <p:cNvPr id="20" name="矩形 19"/>
          <p:cNvSpPr/>
          <p:nvPr/>
        </p:nvSpPr>
        <p:spPr>
          <a:xfrm>
            <a:off x="7327902" y="1311732"/>
            <a:ext cx="869149" cy="400110"/>
          </a:xfrm>
          <a:prstGeom prst="rect">
            <a:avLst/>
          </a:prstGeom>
        </p:spPr>
        <p:txBody>
          <a:bodyPr wrap="none">
            <a:spAutoFit/>
          </a:bodyPr>
          <a:lstStyle/>
          <a:p>
            <a:r>
              <a:rPr lang="en-US" sz="20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NuDat</a:t>
            </a:r>
            <a:endParaRPr lang="en-US" sz="2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1" name="文本框 20"/>
              <p:cNvSpPr txBox="1"/>
              <p:nvPr/>
            </p:nvSpPr>
            <p:spPr>
              <a:xfrm>
                <a:off x="145140" y="5956852"/>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4237.50</m:t>
                      </m:r>
                      <m:r>
                        <a:rPr lang="en-US" sz="2000" i="1">
                          <a:solidFill>
                            <a:srgbClr val="0000FF"/>
                          </a:solidFill>
                          <a:latin typeface="Cambria Math" panose="02040503050406030204" pitchFamily="18" charset="0"/>
                          <a:ea typeface="Cambria Math" panose="02040503050406030204" pitchFamily="18" charset="0"/>
                        </a:rPr>
                        <m:t>±</m:t>
                      </m:r>
                      <m:r>
                        <a:rPr lang="en-US" altLang="zh-CN" sz="2000" b="0" i="1">
                          <a:solidFill>
                            <a:srgbClr val="0000FF"/>
                          </a:solidFill>
                          <a:latin typeface="Cambria Math" panose="02040503050406030204" pitchFamily="18" charset="0"/>
                          <a:ea typeface="Cambria Math" panose="02040503050406030204" pitchFamily="18" charset="0"/>
                        </a:rPr>
                        <m:t>2.8</m:t>
                      </m:r>
                      <m:r>
                        <a:rPr lang="en-US" altLang="zh-CN" sz="2000" b="0" i="1" smtClean="0">
                          <a:solidFill>
                            <a:srgbClr val="0000FF"/>
                          </a:solidFill>
                          <a:latin typeface="Cambria Math" panose="02040503050406030204" pitchFamily="18" charset="0"/>
                          <a:ea typeface="Cambria Math" panose="02040503050406030204" pitchFamily="18" charset="0"/>
                        </a:rPr>
                        <m:t>1</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1" name="文本框 20"/>
              <p:cNvSpPr txBox="1">
                <a:spLocks noRot="1" noChangeAspect="1" noMove="1" noResize="1" noEditPoints="1" noAdjustHandles="1" noChangeArrowheads="1" noChangeShapeType="1" noTextEdit="1"/>
              </p:cNvSpPr>
              <p:nvPr/>
            </p:nvSpPr>
            <p:spPr>
              <a:xfrm>
                <a:off x="145140" y="5956852"/>
                <a:ext cx="2832763" cy="332270"/>
              </a:xfrm>
              <a:prstGeom prst="rect">
                <a:avLst/>
              </a:prstGeom>
              <a:blipFill rotWithShape="0">
                <a:blip r:embed="rId10"/>
                <a:stretch>
                  <a:fillRect l="-322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文本框 21"/>
              <p:cNvSpPr txBox="1"/>
              <p:nvPr/>
            </p:nvSpPr>
            <p:spPr>
              <a:xfrm>
                <a:off x="145140" y="958413"/>
                <a:ext cx="311328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1368.726</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0.52</m:t>
                      </m:r>
                      <m:r>
                        <a:rPr lang="en-US" altLang="zh-CN" sz="2000" b="0" i="0" smtClean="0">
                          <a:solidFill>
                            <a:srgbClr val="0000FF"/>
                          </a:solidFill>
                          <a:latin typeface="Cambria Math" panose="02040503050406030204" pitchFamily="18" charset="0"/>
                          <a:ea typeface="Cambria Math" panose="02040503050406030204" pitchFamily="18" charset="0"/>
                        </a:rPr>
                        <m:t>6</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2" name="文本框 21"/>
              <p:cNvSpPr txBox="1">
                <a:spLocks noRot="1" noChangeAspect="1" noMove="1" noResize="1" noEditPoints="1" noAdjustHandles="1" noChangeArrowheads="1" noChangeShapeType="1" noTextEdit="1"/>
              </p:cNvSpPr>
              <p:nvPr/>
            </p:nvSpPr>
            <p:spPr>
              <a:xfrm>
                <a:off x="145140" y="958413"/>
                <a:ext cx="3113288" cy="332270"/>
              </a:xfrm>
              <a:prstGeom prst="rect">
                <a:avLst/>
              </a:prstGeom>
              <a:blipFill rotWithShape="0">
                <a:blip r:embed="rId11"/>
                <a:stretch>
                  <a:fillRect l="-2935" r="-19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文本框 22"/>
              <p:cNvSpPr txBox="1"/>
              <p:nvPr/>
            </p:nvSpPr>
            <p:spPr>
              <a:xfrm>
                <a:off x="145140" y="2627551"/>
                <a:ext cx="311328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2753.926</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1.50</m:t>
                      </m:r>
                      <m:r>
                        <a:rPr lang="en-US" altLang="zh-CN" sz="2000" b="0" i="1" smtClean="0">
                          <a:solidFill>
                            <a:srgbClr val="0000FF"/>
                          </a:solidFill>
                          <a:latin typeface="Cambria Math" panose="02040503050406030204" pitchFamily="18" charset="0"/>
                          <a:ea typeface="Cambria Math" panose="02040503050406030204" pitchFamily="18" charset="0"/>
                        </a:rPr>
                        <m:t>7</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3" name="文本框 22"/>
              <p:cNvSpPr txBox="1">
                <a:spLocks noRot="1" noChangeAspect="1" noMove="1" noResize="1" noEditPoints="1" noAdjustHandles="1" noChangeArrowheads="1" noChangeShapeType="1" noTextEdit="1"/>
              </p:cNvSpPr>
              <p:nvPr/>
            </p:nvSpPr>
            <p:spPr>
              <a:xfrm>
                <a:off x="145140" y="2627551"/>
                <a:ext cx="3113288" cy="332270"/>
              </a:xfrm>
              <a:prstGeom prst="rect">
                <a:avLst/>
              </a:prstGeom>
              <a:blipFill rotWithShape="0">
                <a:blip r:embed="rId12"/>
                <a:stretch>
                  <a:fillRect l="-2935" r="-19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文本框 23"/>
              <p:cNvSpPr txBox="1"/>
              <p:nvPr/>
            </p:nvSpPr>
            <p:spPr>
              <a:xfrm>
                <a:off x="145140" y="4292137"/>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2869.97</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1.7</m:t>
                      </m:r>
                      <m:r>
                        <a:rPr lang="en-US" altLang="zh-CN" sz="2000" b="0" i="0" smtClean="0">
                          <a:solidFill>
                            <a:srgbClr val="0000FF"/>
                          </a:solidFill>
                          <a:latin typeface="Cambria Math" panose="02040503050406030204" pitchFamily="18" charset="0"/>
                          <a:ea typeface="Cambria Math" panose="02040503050406030204" pitchFamily="18" charset="0"/>
                        </a:rPr>
                        <m:t>2</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24" name="文本框 23"/>
              <p:cNvSpPr txBox="1">
                <a:spLocks noRot="1" noChangeAspect="1" noMove="1" noResize="1" noEditPoints="1" noAdjustHandles="1" noChangeArrowheads="1" noChangeShapeType="1" noTextEdit="1"/>
              </p:cNvSpPr>
              <p:nvPr/>
            </p:nvSpPr>
            <p:spPr>
              <a:xfrm>
                <a:off x="145140" y="4292137"/>
                <a:ext cx="2832763" cy="332270"/>
              </a:xfrm>
              <a:prstGeom prst="rect">
                <a:avLst/>
              </a:prstGeom>
              <a:blipFill rotWithShape="0">
                <a:blip r:embed="rId13"/>
                <a:stretch>
                  <a:fillRect l="-3226" b="-20000"/>
                </a:stretch>
              </a:blipFill>
            </p:spPr>
            <p:txBody>
              <a:bodyPr/>
              <a:lstStyle/>
              <a:p>
                <a:r>
                  <a:rPr lang="en-US">
                    <a:noFill/>
                  </a:rPr>
                  <a:t> </a:t>
                </a:r>
              </a:p>
            </p:txBody>
          </p:sp>
        </mc:Fallback>
      </mc:AlternateContent>
    </p:spTree>
    <p:extLst>
      <p:ext uri="{BB962C8B-B14F-4D97-AF65-F5344CB8AC3E}">
        <p14:creationId xmlns:p14="http://schemas.microsoft.com/office/powerpoint/2010/main" val="127860673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文本框 8"/>
              <p:cNvSpPr txBox="1"/>
              <p:nvPr/>
            </p:nvSpPr>
            <p:spPr>
              <a:xfrm>
                <a:off x="-4808" y="5370632"/>
                <a:ext cx="9192516" cy="34439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solidFill>
                                <a:schemeClr val="bg1">
                                  <a:lumMod val="65000"/>
                                </a:schemeClr>
                              </a:solidFill>
                              <a:latin typeface="Cambria Math" panose="02040503050406030204" pitchFamily="18" charset="0"/>
                            </a:rPr>
                          </m:ctrlPr>
                        </m:sSubSupPr>
                        <m:e>
                          <m:sSubSup>
                            <m:sSubSupPr>
                              <m:ctrlPr>
                                <a:rPr lang="en-US" sz="2000" i="1">
                                  <a:solidFill>
                                    <a:schemeClr val="bg1">
                                      <a:lumMod val="65000"/>
                                    </a:schemeClr>
                                  </a:solidFill>
                                  <a:latin typeface="Cambria Math" panose="02040503050406030204" pitchFamily="18" charset="0"/>
                                </a:rPr>
                              </m:ctrlPr>
                            </m:sSubSupPr>
                            <m:e>
                              <m:sSubSup>
                                <m:sSubSupPr>
                                  <m:ctrlPr>
                                    <a:rPr lang="en-US" sz="2000" i="1" smtClean="0">
                                      <a:solidFill>
                                        <a:schemeClr val="bg1">
                                          <a:lumMod val="65000"/>
                                        </a:schemeClr>
                                      </a:solidFill>
                                      <a:latin typeface="Cambria Math" panose="02040503050406030204" pitchFamily="18" charset="0"/>
                                    </a:rPr>
                                  </m:ctrlPr>
                                </m:sSubSupPr>
                                <m:e>
                                  <m:sSub>
                                    <m:sSubPr>
                                      <m:ctrlPr>
                                        <a:rPr lang="en-US" sz="2000" i="1">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=423</m:t>
                                  </m:r>
                                  <m:r>
                                    <a:rPr lang="en-US" sz="2000" b="0" i="1" smtClean="0">
                                      <a:solidFill>
                                        <a:schemeClr val="bg1">
                                          <a:lumMod val="65000"/>
                                        </a:schemeClr>
                                      </a:solidFill>
                                      <a:latin typeface="Cambria Math" panose="02040503050406030204" pitchFamily="18" charset="0"/>
                                    </a:rPr>
                                    <m:t>7.3694</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i="1" smtClean="0">
                                      <a:solidFill>
                                        <a:schemeClr val="bg1">
                                          <a:lumMod val="65000"/>
                                        </a:schemeClr>
                                      </a:solidFill>
                                      <a:latin typeface="Cambria Math" panose="02040503050406030204" pitchFamily="18" charset="0"/>
                                      <a:ea typeface="Cambria Math" panose="02040503050406030204" pitchFamily="18" charset="0"/>
                                    </a:rPr>
                                    <m:t>0.22</m:t>
                                  </m:r>
                                  <m:r>
                                    <a:rPr lang="en-US" sz="2000" b="0" i="1" smtClean="0">
                                      <a:solidFill>
                                        <a:schemeClr val="bg1">
                                          <a:lumMod val="65000"/>
                                        </a:schemeClr>
                                      </a:solidFill>
                                      <a:latin typeface="Cambria Math" panose="02040503050406030204" pitchFamily="18" charset="0"/>
                                      <a:ea typeface="Cambria Math" panose="02040503050406030204" pitchFamily="18" charset="0"/>
                                    </a:rPr>
                                    <m:t>438</m:t>
                                  </m:r>
                                  <m:d>
                                    <m:dPr>
                                      <m:ctrlPr>
                                        <a:rPr lang="en-US" sz="2000" i="1" smtClean="0">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i="1" smtClean="0">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22813</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e>
                                <m:sub>
                                  <m:r>
                                    <a:rPr lang="en-US" sz="2000" b="0" i="1" smtClean="0">
                                      <a:solidFill>
                                        <a:schemeClr val="bg1">
                                          <a:lumMod val="65000"/>
                                        </a:schemeClr>
                                      </a:solidFill>
                                      <a:latin typeface="Cambria Math" panose="02040503050406030204" pitchFamily="18" charset="0"/>
                                    </a:rPr>
                                    <m:t>−0.00010</m:t>
                                  </m:r>
                                </m:sub>
                                <m:sup>
                                  <m:r>
                                    <a:rPr lang="en-US" sz="2000" b="0" i="1" smtClean="0">
                                      <a:solidFill>
                                        <a:schemeClr val="bg1">
                                          <a:lumMod val="65000"/>
                                        </a:schemeClr>
                                      </a:solidFill>
                                      <a:latin typeface="Cambria Math" panose="02040503050406030204" pitchFamily="18" charset="0"/>
                                    </a:rPr>
                                    <m:t>+0.00000</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sp</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+0.0</m:t>
                              </m:r>
                              <m:r>
                                <a:rPr lang="en-US" altLang="zh-CN" sz="2000" i="1" smtClean="0">
                                  <a:solidFill>
                                    <a:schemeClr val="bg1">
                                      <a:lumMod val="65000"/>
                                    </a:schemeClr>
                                  </a:solidFill>
                                  <a:latin typeface="Cambria Math" panose="02040503050406030204" pitchFamily="18" charset="0"/>
                                  <a:ea typeface="Cambria Math" panose="02040503050406030204" pitchFamily="18" charset="0"/>
                                </a:rPr>
                                <m:t>3</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m:t>
                              </m:r>
                              <m:r>
                                <a:rPr lang="en-US" altLang="zh-CN" sz="2000" i="1">
                                  <a:solidFill>
                                    <a:schemeClr val="bg1">
                                      <a:lumMod val="65000"/>
                                    </a:schemeClr>
                                  </a:solidFill>
                                  <a:latin typeface="Cambria Math" panose="02040503050406030204" pitchFamily="18" charset="0"/>
                                  <a:ea typeface="Cambria Math" panose="02040503050406030204" pitchFamily="18" charset="0"/>
                                </a:rPr>
                                <m:t>0</m:t>
                              </m:r>
                            </m:sub>
                            <m:sup>
                              <m:r>
                                <a:rPr lang="en-US" altLang="zh-CN" sz="2000" i="1">
                                  <a:solidFill>
                                    <a:schemeClr val="bg1">
                                      <a:lumMod val="65000"/>
                                    </a:schemeClr>
                                  </a:solidFill>
                                  <a:latin typeface="Cambria Math" panose="02040503050406030204" pitchFamily="18" charset="0"/>
                                  <a:ea typeface="Cambria Math" panose="02040503050406030204" pitchFamily="18" charset="0"/>
                                </a:rPr>
                                <m:t>−</m:t>
                              </m:r>
                              <m:r>
                                <a:rPr lang="en-US" altLang="zh-CN" sz="2000" i="1">
                                  <a:solidFill>
                                    <a:schemeClr val="bg1">
                                      <a:lumMod val="65000"/>
                                    </a:schemeClr>
                                  </a:solidFill>
                                  <a:latin typeface="Cambria Math" panose="02040503050406030204" pitchFamily="18" charset="0"/>
                                </a:rPr>
                                <m:t>0.</m:t>
                              </m:r>
                              <m:r>
                                <a:rPr lang="en-US" altLang="zh-CN" sz="2000" b="0" i="1" smtClean="0">
                                  <a:solidFill>
                                    <a:schemeClr val="bg1">
                                      <a:lumMod val="65000"/>
                                    </a:schemeClr>
                                  </a:solidFill>
                                  <a:latin typeface="Cambria Math" panose="02040503050406030204" pitchFamily="18" charset="0"/>
                                </a:rPr>
                                <m:t>0227</m:t>
                              </m:r>
                              <m:r>
                                <a:rPr lang="en-US" altLang="zh-CN" sz="2000" i="1">
                                  <a:solidFill>
                                    <a:schemeClr val="bg1">
                                      <a:lumMod val="65000"/>
                                    </a:schemeClr>
                                  </a:solidFill>
                                  <a:latin typeface="Cambria Math" panose="02040503050406030204" pitchFamily="18" charset="0"/>
                                </a:rPr>
                                <m:t>0</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a:rPr lang="en-US" altLang="zh-CN" sz="2000" i="1">
                                  <a:solidFill>
                                    <a:schemeClr val="bg1">
                                      <a:lumMod val="65000"/>
                                    </a:schemeClr>
                                  </a:solidFill>
                                  <a:latin typeface="Cambria Math" panose="02040503050406030204" pitchFamily="18" charset="0"/>
                                  <a:ea typeface="Cambria Math" panose="02040503050406030204" pitchFamily="18" charset="0"/>
                                </a:rPr>
                                <m:t>𝜎</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0.06040</m:t>
                          </m:r>
                        </m:sub>
                        <m:sup>
                          <m:r>
                            <a:rPr lang="en-US" altLang="zh-CN" sz="2000" i="1" smtClean="0">
                              <a:solidFill>
                                <a:schemeClr val="bg1">
                                  <a:lumMod val="65000"/>
                                </a:schemeClr>
                              </a:solidFill>
                              <a:latin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rPr>
                            <m:t>0.06180</m:t>
                          </m:r>
                        </m:sup>
                      </m:sSubSup>
                      <m:d>
                        <m:dPr>
                          <m:ctrlPr>
                            <a:rPr lang="en-US" sz="2000" i="1" smtClean="0">
                              <a:solidFill>
                                <a:schemeClr val="bg1">
                                  <a:lumMod val="65000"/>
                                </a:schemeClr>
                              </a:solidFill>
                              <a:latin typeface="Cambria Math" panose="02040503050406030204" pitchFamily="18" charset="0"/>
                            </a:rPr>
                          </m:ctrlPr>
                        </m:dPr>
                        <m:e>
                          <m:r>
                            <a:rPr lang="en-US" sz="2000" i="1" smtClean="0">
                              <a:solidFill>
                                <a:schemeClr val="bg1">
                                  <a:lumMod val="65000"/>
                                </a:schemeClr>
                              </a:solidFill>
                              <a:latin typeface="Cambria Math" panose="02040503050406030204" pitchFamily="18" charset="0"/>
                              <a:ea typeface="Cambria Math" panose="02040503050406030204" pitchFamily="18" charset="0"/>
                            </a:rPr>
                            <m:t>𝜏</m:t>
                          </m:r>
                        </m:e>
                      </m:d>
                    </m:oMath>
                  </m:oMathPara>
                </a14:m>
                <a:endParaRPr lang="en-US" sz="2000" dirty="0">
                  <a:solidFill>
                    <a:schemeClr val="bg1">
                      <a:lumMod val="65000"/>
                    </a:schemeClr>
                  </a:solidFill>
                </a:endParaRPr>
              </a:p>
            </p:txBody>
          </p:sp>
        </mc:Choice>
        <mc:Fallback xmlns="">
          <p:sp>
            <p:nvSpPr>
              <p:cNvPr id="9" name="文本框 8"/>
              <p:cNvSpPr txBox="1">
                <a:spLocks noRot="1" noChangeAspect="1" noMove="1" noResize="1" noEditPoints="1" noAdjustHandles="1" noChangeArrowheads="1" noChangeShapeType="1" noTextEdit="1"/>
              </p:cNvSpPr>
              <p:nvPr/>
            </p:nvSpPr>
            <p:spPr>
              <a:xfrm>
                <a:off x="-4808" y="5370632"/>
                <a:ext cx="9192516" cy="344390"/>
              </a:xfrm>
              <a:prstGeom prst="rect">
                <a:avLst/>
              </a:prstGeom>
              <a:blipFill rotWithShape="0">
                <a:blip r:embed="rId2"/>
                <a:stretch>
                  <a:fillRect l="-928" b="-192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文本框 10"/>
              <p:cNvSpPr txBox="1"/>
              <p:nvPr/>
            </p:nvSpPr>
            <p:spPr>
              <a:xfrm>
                <a:off x="-4808" y="5923332"/>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4237.37</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rPr>
                        <m:t>0.</m:t>
                      </m:r>
                      <m:r>
                        <a:rPr lang="en-US" sz="2000" b="0" i="0" smtClean="0">
                          <a:solidFill>
                            <a:schemeClr val="bg1">
                              <a:lumMod val="65000"/>
                            </a:schemeClr>
                          </a:solidFill>
                          <a:latin typeface="Cambria Math" panose="02040503050406030204" pitchFamily="18" charset="0"/>
                          <a:ea typeface="Cambria Math" panose="02040503050406030204" pitchFamily="18" charset="0"/>
                        </a:rPr>
                        <m:t>33 </m:t>
                      </m:r>
                      <m:r>
                        <m:rPr>
                          <m:sty m:val="p"/>
                        </m:rPr>
                        <a:rPr lang="en-US" sz="2000" b="0" i="0" smtClean="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endParaRPr>
              </a:p>
            </p:txBody>
          </p:sp>
        </mc:Choice>
        <mc:Fallback xmlns="">
          <p:sp>
            <p:nvSpPr>
              <p:cNvPr id="11" name="文本框 10"/>
              <p:cNvSpPr txBox="1">
                <a:spLocks noRot="1" noChangeAspect="1" noMove="1" noResize="1" noEditPoints="1" noAdjustHandles="1" noChangeArrowheads="1" noChangeShapeType="1" noTextEdit="1"/>
              </p:cNvSpPr>
              <p:nvPr/>
            </p:nvSpPr>
            <p:spPr>
              <a:xfrm>
                <a:off x="-4808" y="5923332"/>
                <a:ext cx="2832763" cy="332270"/>
              </a:xfrm>
              <a:prstGeom prst="rect">
                <a:avLst/>
              </a:prstGeom>
              <a:blipFill rotWithShape="0">
                <a:blip r:embed="rId3"/>
                <a:stretch>
                  <a:fillRect l="-3011"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文本框 14"/>
              <p:cNvSpPr txBox="1"/>
              <p:nvPr/>
            </p:nvSpPr>
            <p:spPr>
              <a:xfrm>
                <a:off x="-4808" y="396332"/>
                <a:ext cx="9192516" cy="36000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solidFill>
                                <a:schemeClr val="bg1">
                                  <a:lumMod val="65000"/>
                                </a:schemeClr>
                              </a:solidFill>
                              <a:latin typeface="Cambria Math" panose="02040503050406030204" pitchFamily="18" charset="0"/>
                            </a:rPr>
                          </m:ctrlPr>
                        </m:sSubSupPr>
                        <m:e>
                          <m:sSubSup>
                            <m:sSubSupPr>
                              <m:ctrlPr>
                                <a:rPr lang="en-US" sz="2000" i="1">
                                  <a:solidFill>
                                    <a:schemeClr val="bg1">
                                      <a:lumMod val="65000"/>
                                    </a:schemeClr>
                                  </a:solidFill>
                                  <a:latin typeface="Cambria Math" panose="02040503050406030204" pitchFamily="18" charset="0"/>
                                </a:rPr>
                              </m:ctrlPr>
                            </m:sSubSupPr>
                            <m:e>
                              <m:sSubSup>
                                <m:sSubSupPr>
                                  <m:ctrlPr>
                                    <a:rPr lang="en-US" sz="2000" b="0" i="1" smtClean="0">
                                      <a:solidFill>
                                        <a:schemeClr val="bg1">
                                          <a:lumMod val="65000"/>
                                        </a:schemeClr>
                                      </a:solidFill>
                                      <a:latin typeface="Cambria Math" panose="02040503050406030204" pitchFamily="18" charset="0"/>
                                    </a:rPr>
                                  </m:ctrlPr>
                                </m:sSubSupPr>
                                <m:e>
                                  <m:sSub>
                                    <m:sSubPr>
                                      <m:ctrlPr>
                                        <a:rPr lang="en-US" sz="2000" i="1">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=1368.</m:t>
                                  </m:r>
                                  <m:r>
                                    <a:rPr lang="en-US" sz="2000" i="1" smtClean="0">
                                      <a:solidFill>
                                        <a:schemeClr val="bg1">
                                          <a:lumMod val="65000"/>
                                        </a:schemeClr>
                                      </a:solidFill>
                                      <a:latin typeface="Cambria Math" panose="02040503050406030204" pitchFamily="18" charset="0"/>
                                    </a:rPr>
                                    <m:t>5</m:t>
                                  </m:r>
                                  <m:r>
                                    <a:rPr lang="en-US" sz="2000" b="0" i="1" smtClean="0">
                                      <a:solidFill>
                                        <a:schemeClr val="bg1">
                                          <a:lumMod val="65000"/>
                                        </a:schemeClr>
                                      </a:solidFill>
                                      <a:latin typeface="Cambria Math" panose="02040503050406030204" pitchFamily="18" charset="0"/>
                                    </a:rPr>
                                    <m:t>736</m:t>
                                  </m:r>
                                  <m:r>
                                    <a:rPr lang="en-US" sz="2000" i="1">
                                      <a:solidFill>
                                        <a:schemeClr val="bg1">
                                          <a:lumMod val="65000"/>
                                        </a:schemeClr>
                                      </a:solidFill>
                                      <a:latin typeface="Cambria Math" panose="02040503050406030204" pitchFamily="18" charset="0"/>
                                      <a:ea typeface="Cambria Math" panose="02040503050406030204" pitchFamily="18" charset="0"/>
                                    </a:rPr>
                                    <m:t>±0.013</m:t>
                                  </m:r>
                                  <m:r>
                                    <a:rPr lang="en-US" sz="2000" b="0" i="1" smtClean="0">
                                      <a:solidFill>
                                        <a:schemeClr val="bg1">
                                          <a:lumMod val="65000"/>
                                        </a:schemeClr>
                                      </a:solidFill>
                                      <a:latin typeface="Cambria Math" panose="02040503050406030204" pitchFamily="18" charset="0"/>
                                      <a:ea typeface="Cambria Math" panose="02040503050406030204" pitchFamily="18" charset="0"/>
                                    </a:rPr>
                                    <m:t>29</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0</m:t>
                                  </m:r>
                                  <m:r>
                                    <a:rPr lang="en-US" sz="2000" i="1">
                                      <a:solidFill>
                                        <a:schemeClr val="bg1">
                                          <a:lumMod val="65000"/>
                                        </a:schemeClr>
                                      </a:solidFill>
                                      <a:latin typeface="Cambria Math" panose="02040503050406030204" pitchFamily="18" charset="0"/>
                                      <a:ea typeface="Cambria Math" panose="02040503050406030204" pitchFamily="18" charset="0"/>
                                    </a:rPr>
                                    <m:t>559</m:t>
                                  </m:r>
                                  <m:r>
                                    <a:rPr lang="en-US" sz="2000" b="0" i="1" smtClean="0">
                                      <a:solidFill>
                                        <a:schemeClr val="bg1">
                                          <a:lumMod val="65000"/>
                                        </a:schemeClr>
                                      </a:solidFill>
                                      <a:latin typeface="Cambria Math" panose="02040503050406030204" pitchFamily="18" charset="0"/>
                                      <a:ea typeface="Cambria Math" panose="02040503050406030204" pitchFamily="18" charset="0"/>
                                    </a:rPr>
                                    <m:t>3</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e>
                                <m:sub>
                                  <m:r>
                                    <a:rPr lang="en-US" sz="2000" b="0" i="1" smtClean="0">
                                      <a:solidFill>
                                        <a:schemeClr val="bg1">
                                          <a:lumMod val="65000"/>
                                        </a:schemeClr>
                                      </a:solidFill>
                                      <a:latin typeface="Cambria Math" panose="02040503050406030204" pitchFamily="18" charset="0"/>
                                    </a:rPr>
                                    <m:t>−0.00003</m:t>
                                  </m:r>
                                </m:sub>
                                <m:sup>
                                  <m:r>
                                    <a:rPr lang="en-US" sz="2000" b="0" i="1" smtClean="0">
                                      <a:solidFill>
                                        <a:schemeClr val="bg1">
                                          <a:lumMod val="65000"/>
                                        </a:schemeClr>
                                      </a:solidFill>
                                      <a:latin typeface="Cambria Math" panose="02040503050406030204" pitchFamily="18" charset="0"/>
                                    </a:rPr>
                                    <m:t>+0.00003</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sp</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+0.0</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1123</m:t>
                              </m:r>
                            </m:sub>
                            <m:sup>
                              <m:r>
                                <a:rPr lang="en-US" altLang="zh-CN" sz="2000" i="1">
                                  <a:solidFill>
                                    <a:schemeClr val="bg1">
                                      <a:lumMod val="65000"/>
                                    </a:schemeClr>
                                  </a:solidFill>
                                  <a:latin typeface="Cambria Math" panose="02040503050406030204" pitchFamily="18" charset="0"/>
                                  <a:ea typeface="Cambria Math" panose="02040503050406030204" pitchFamily="18" charset="0"/>
                                </a:rPr>
                                <m:t>−</m:t>
                              </m:r>
                              <m:r>
                                <a:rPr lang="en-US" altLang="zh-CN" sz="2000" i="1">
                                  <a:solidFill>
                                    <a:schemeClr val="bg1">
                                      <a:lumMod val="65000"/>
                                    </a:schemeClr>
                                  </a:solidFill>
                                  <a:latin typeface="Cambria Math" panose="02040503050406030204" pitchFamily="18" charset="0"/>
                                </a:rPr>
                                <m:t>0.</m:t>
                              </m:r>
                              <m:r>
                                <a:rPr lang="en-US" altLang="zh-CN" sz="2000" b="0" i="1" smtClean="0">
                                  <a:solidFill>
                                    <a:schemeClr val="bg1">
                                      <a:lumMod val="65000"/>
                                    </a:schemeClr>
                                  </a:solidFill>
                                  <a:latin typeface="Cambria Math" panose="02040503050406030204" pitchFamily="18" charset="0"/>
                                </a:rPr>
                                <m:t>00127</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a:rPr lang="en-US" altLang="zh-CN" sz="2000" i="1">
                                  <a:solidFill>
                                    <a:schemeClr val="bg1">
                                      <a:lumMod val="65000"/>
                                    </a:schemeClr>
                                  </a:solidFill>
                                  <a:latin typeface="Cambria Math" panose="02040503050406030204" pitchFamily="18" charset="0"/>
                                  <a:ea typeface="Cambria Math" panose="02040503050406030204" pitchFamily="18" charset="0"/>
                                </a:rPr>
                                <m:t>𝜎</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0.01488</m:t>
                          </m:r>
                        </m:sub>
                        <m:sup>
                          <m:r>
                            <a:rPr lang="en-US" altLang="zh-CN" sz="2000" i="1" smtClean="0">
                              <a:solidFill>
                                <a:schemeClr val="bg1">
                                  <a:lumMod val="65000"/>
                                </a:schemeClr>
                              </a:solidFill>
                              <a:latin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rPr>
                            <m:t>0.02502</m:t>
                          </m:r>
                        </m:sup>
                      </m:sSubSup>
                      <m:d>
                        <m:dPr>
                          <m:ctrlPr>
                            <a:rPr lang="en-US" sz="2000" i="1" smtClean="0">
                              <a:solidFill>
                                <a:schemeClr val="bg1">
                                  <a:lumMod val="65000"/>
                                </a:schemeClr>
                              </a:solidFill>
                              <a:latin typeface="Cambria Math" panose="02040503050406030204" pitchFamily="18" charset="0"/>
                            </a:rPr>
                          </m:ctrlPr>
                        </m:dPr>
                        <m:e>
                          <m:r>
                            <a:rPr lang="en-US" sz="2000" i="1" smtClean="0">
                              <a:solidFill>
                                <a:schemeClr val="bg1">
                                  <a:lumMod val="65000"/>
                                </a:schemeClr>
                              </a:solidFill>
                              <a:latin typeface="Cambria Math" panose="02040503050406030204" pitchFamily="18" charset="0"/>
                              <a:ea typeface="Cambria Math" panose="02040503050406030204" pitchFamily="18" charset="0"/>
                            </a:rPr>
                            <m:t>𝜏</m:t>
                          </m:r>
                        </m:e>
                      </m:d>
                    </m:oMath>
                  </m:oMathPara>
                </a14:m>
                <a:endParaRPr lang="en-US" sz="2000" dirty="0">
                  <a:solidFill>
                    <a:schemeClr val="bg1">
                      <a:lumMod val="65000"/>
                    </a:schemeClr>
                  </a:solidFill>
                </a:endParaRPr>
              </a:p>
            </p:txBody>
          </p:sp>
        </mc:Choice>
        <mc:Fallback xmlns="">
          <p:sp>
            <p:nvSpPr>
              <p:cNvPr id="15" name="文本框 14"/>
              <p:cNvSpPr txBox="1">
                <a:spLocks noRot="1" noChangeAspect="1" noMove="1" noResize="1" noEditPoints="1" noAdjustHandles="1" noChangeArrowheads="1" noChangeShapeType="1" noTextEdit="1"/>
              </p:cNvSpPr>
              <p:nvPr/>
            </p:nvSpPr>
            <p:spPr>
              <a:xfrm>
                <a:off x="-4808" y="396332"/>
                <a:ext cx="9192516" cy="360000"/>
              </a:xfrm>
              <a:prstGeom prst="rect">
                <a:avLst/>
              </a:prstGeom>
              <a:blipFill rotWithShape="0">
                <a:blip r:embed="rId4"/>
                <a:stretch>
                  <a:fillRect l="-928" b="-152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4808" y="949032"/>
                <a:ext cx="3124510"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=1368.574</m:t>
                      </m:r>
                      <m:r>
                        <a:rPr lang="en-US" sz="2000" i="1">
                          <a:solidFill>
                            <a:schemeClr val="bg1">
                              <a:lumMod val="65000"/>
                            </a:schemeClr>
                          </a:solidFill>
                          <a:latin typeface="Cambria Math" panose="02040503050406030204" pitchFamily="18" charset="0"/>
                          <a:ea typeface="Cambria Math" panose="02040503050406030204" pitchFamily="18" charset="0"/>
                        </a:rPr>
                        <m:t>±0.</m:t>
                      </m:r>
                      <m:r>
                        <a:rPr lang="en-US" sz="2000">
                          <a:solidFill>
                            <a:schemeClr val="bg1">
                              <a:lumMod val="65000"/>
                            </a:schemeClr>
                          </a:solidFill>
                          <a:latin typeface="Cambria Math" panose="02040503050406030204" pitchFamily="18" charset="0"/>
                          <a:ea typeface="Cambria Math" panose="02040503050406030204" pitchFamily="18" charset="0"/>
                        </a:rPr>
                        <m:t>064 </m:t>
                      </m:r>
                      <m:r>
                        <m:rPr>
                          <m:sty m:val="p"/>
                        </m:rPr>
                        <a:rPr lang="en-US" sz="200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latin typeface="Times New Roman" panose="02020603050405020304" pitchFamily="18" charset="0"/>
                  <a:cs typeface="Times New Roman" panose="02020603050405020304" pitchFamily="18" charset="0"/>
                </a:endParaRPr>
              </a:p>
            </p:txBody>
          </p:sp>
        </mc:Choice>
        <mc:Fallback xmlns="">
          <p:sp>
            <p:nvSpPr>
              <p:cNvPr id="17" name="文本框 16"/>
              <p:cNvSpPr txBox="1">
                <a:spLocks noRot="1" noChangeAspect="1" noMove="1" noResize="1" noEditPoints="1" noAdjustHandles="1" noChangeArrowheads="1" noChangeShapeType="1" noTextEdit="1"/>
              </p:cNvSpPr>
              <p:nvPr/>
            </p:nvSpPr>
            <p:spPr>
              <a:xfrm>
                <a:off x="-4808" y="949032"/>
                <a:ext cx="3124510" cy="332270"/>
              </a:xfrm>
              <a:prstGeom prst="rect">
                <a:avLst/>
              </a:prstGeom>
              <a:blipFill rotWithShape="0">
                <a:blip r:embed="rId5"/>
                <a:stretch>
                  <a:fillRect l="-2729"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文本框 17"/>
              <p:cNvSpPr txBox="1"/>
              <p:nvPr/>
            </p:nvSpPr>
            <p:spPr>
              <a:xfrm>
                <a:off x="-4808" y="2054432"/>
                <a:ext cx="9248622" cy="36000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solidFill>
                                <a:schemeClr val="bg1">
                                  <a:lumMod val="65000"/>
                                </a:schemeClr>
                              </a:solidFill>
                              <a:latin typeface="Cambria Math" panose="02040503050406030204" pitchFamily="18" charset="0"/>
                            </a:rPr>
                          </m:ctrlPr>
                        </m:sSubSupPr>
                        <m:e>
                          <m:sSubSup>
                            <m:sSubSupPr>
                              <m:ctrlPr>
                                <a:rPr lang="en-US" sz="2000" i="1">
                                  <a:solidFill>
                                    <a:schemeClr val="bg1">
                                      <a:lumMod val="65000"/>
                                    </a:schemeClr>
                                  </a:solidFill>
                                  <a:latin typeface="Cambria Math" panose="02040503050406030204" pitchFamily="18" charset="0"/>
                                </a:rPr>
                              </m:ctrlPr>
                            </m:sSubSupPr>
                            <m:e>
                              <m:sSubSup>
                                <m:sSubSupPr>
                                  <m:ctrlPr>
                                    <a:rPr lang="en-US" altLang="zh-CN" sz="2000" i="1" smtClean="0">
                                      <a:solidFill>
                                        <a:schemeClr val="bg1">
                                          <a:lumMod val="65000"/>
                                        </a:schemeClr>
                                      </a:solidFill>
                                      <a:latin typeface="Cambria Math" panose="02040503050406030204" pitchFamily="18" charset="0"/>
                                      <a:ea typeface="Cambria Math" panose="02040503050406030204" pitchFamily="18" charset="0"/>
                                    </a:rPr>
                                  </m:ctrlPr>
                                </m:sSubSupPr>
                                <m:e>
                                  <m:sSub>
                                    <m:sSubPr>
                                      <m:ctrlPr>
                                        <a:rPr lang="en-US" sz="2000" i="1">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=275</m:t>
                                  </m:r>
                                  <m:r>
                                    <a:rPr lang="en-US" sz="2000" b="0" i="1" smtClean="0">
                                      <a:solidFill>
                                        <a:schemeClr val="bg1">
                                          <a:lumMod val="65000"/>
                                        </a:schemeClr>
                                      </a:solidFill>
                                      <a:latin typeface="Cambria Math" panose="02040503050406030204" pitchFamily="18" charset="0"/>
                                    </a:rPr>
                                    <m:t>3</m:t>
                                  </m:r>
                                  <m:r>
                                    <a:rPr lang="en-US" sz="2000" i="1">
                                      <a:solidFill>
                                        <a:schemeClr val="bg1">
                                          <a:lumMod val="65000"/>
                                        </a:schemeClr>
                                      </a:solidFill>
                                      <a:latin typeface="Cambria Math" panose="02040503050406030204" pitchFamily="18" charset="0"/>
                                    </a:rPr>
                                    <m:t>.</m:t>
                                  </m:r>
                                  <m:r>
                                    <a:rPr lang="en-US" sz="2000" i="1" smtClean="0">
                                      <a:solidFill>
                                        <a:schemeClr val="bg1">
                                          <a:lumMod val="65000"/>
                                        </a:schemeClr>
                                      </a:solidFill>
                                      <a:latin typeface="Cambria Math" panose="02040503050406030204" pitchFamily="18" charset="0"/>
                                    </a:rPr>
                                    <m:t>8</m:t>
                                  </m:r>
                                  <m:r>
                                    <a:rPr lang="en-US" sz="2000" b="0" i="1" smtClean="0">
                                      <a:solidFill>
                                        <a:schemeClr val="bg1">
                                          <a:lumMod val="65000"/>
                                        </a:schemeClr>
                                      </a:solidFill>
                                      <a:latin typeface="Cambria Math" panose="02040503050406030204" pitchFamily="18" charset="0"/>
                                    </a:rPr>
                                    <m:t>455</m:t>
                                  </m:r>
                                  <m:r>
                                    <a:rPr lang="en-US" sz="2000" i="1">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07861</m:t>
                                  </m:r>
                                  <m:r>
                                    <a:rPr lang="en-US" sz="2000" i="1">
                                      <a:solidFill>
                                        <a:schemeClr val="bg1">
                                          <a:lumMod val="65000"/>
                                        </a:schemeClr>
                                      </a:solidFill>
                                      <a:latin typeface="Cambria Math" panose="02040503050406030204" pitchFamily="18" charset="0"/>
                                      <a:ea typeface="Cambria Math" panose="02040503050406030204" pitchFamily="18" charset="0"/>
                                    </a:rPr>
                                    <m:t> </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i="1" smtClean="0">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10274</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e>
                                <m:sub>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+0.00001</m:t>
                                  </m:r>
                                </m:sub>
                                <m:sup>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−0.00041</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sp</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+0.</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01240</m:t>
                              </m:r>
                            </m:sub>
                            <m:sup>
                              <m:r>
                                <a:rPr lang="en-US" altLang="zh-CN" sz="2000" i="1">
                                  <a:solidFill>
                                    <a:schemeClr val="bg1">
                                      <a:lumMod val="65000"/>
                                    </a:schemeClr>
                                  </a:solidFill>
                                  <a:latin typeface="Cambria Math" panose="02040503050406030204" pitchFamily="18" charset="0"/>
                                  <a:ea typeface="Cambria Math" panose="02040503050406030204" pitchFamily="18" charset="0"/>
                                </a:rPr>
                                <m:t>−</m:t>
                              </m:r>
                              <m:r>
                                <a:rPr lang="en-US" altLang="zh-CN" sz="2000" i="1">
                                  <a:solidFill>
                                    <a:schemeClr val="bg1">
                                      <a:lumMod val="65000"/>
                                    </a:schemeClr>
                                  </a:solidFill>
                                  <a:latin typeface="Cambria Math" panose="02040503050406030204" pitchFamily="18" charset="0"/>
                                </a:rPr>
                                <m:t>0.</m:t>
                              </m:r>
                              <m:r>
                                <a:rPr lang="en-US" altLang="zh-CN" sz="2000" b="0" i="1" smtClean="0">
                                  <a:solidFill>
                                    <a:schemeClr val="bg1">
                                      <a:lumMod val="65000"/>
                                    </a:schemeClr>
                                  </a:solidFill>
                                  <a:latin typeface="Cambria Math" panose="02040503050406030204" pitchFamily="18" charset="0"/>
                                </a:rPr>
                                <m:t>01161</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a:rPr lang="en-US" altLang="zh-CN" sz="2000" i="1">
                                  <a:solidFill>
                                    <a:schemeClr val="bg1">
                                      <a:lumMod val="65000"/>
                                    </a:schemeClr>
                                  </a:solidFill>
                                  <a:latin typeface="Cambria Math" panose="02040503050406030204" pitchFamily="18" charset="0"/>
                                  <a:ea typeface="Cambria Math" panose="02040503050406030204" pitchFamily="18" charset="0"/>
                                </a:rPr>
                                <m:t>𝜎</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0.04204</m:t>
                          </m:r>
                        </m:sub>
                        <m:sup>
                          <m:r>
                            <a:rPr lang="en-US" altLang="zh-CN" sz="2000" i="1" smtClean="0">
                              <a:solidFill>
                                <a:schemeClr val="bg1">
                                  <a:lumMod val="65000"/>
                                </a:schemeClr>
                              </a:solidFill>
                              <a:latin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rPr>
                            <m:t>0.04115</m:t>
                          </m:r>
                        </m:sup>
                      </m:sSubSup>
                      <m:d>
                        <m:dPr>
                          <m:ctrlPr>
                            <a:rPr lang="en-US" sz="2000" i="1" smtClean="0">
                              <a:solidFill>
                                <a:schemeClr val="bg1">
                                  <a:lumMod val="65000"/>
                                </a:schemeClr>
                              </a:solidFill>
                              <a:latin typeface="Cambria Math" panose="02040503050406030204" pitchFamily="18" charset="0"/>
                            </a:rPr>
                          </m:ctrlPr>
                        </m:dPr>
                        <m:e>
                          <m:r>
                            <a:rPr lang="en-US" sz="2000" i="1" smtClean="0">
                              <a:solidFill>
                                <a:schemeClr val="bg1">
                                  <a:lumMod val="65000"/>
                                </a:schemeClr>
                              </a:solidFill>
                              <a:latin typeface="Cambria Math" panose="02040503050406030204" pitchFamily="18" charset="0"/>
                              <a:ea typeface="Cambria Math" panose="02040503050406030204" pitchFamily="18" charset="0"/>
                            </a:rPr>
                            <m:t>𝜏</m:t>
                          </m:r>
                        </m:e>
                      </m:d>
                    </m:oMath>
                  </m:oMathPara>
                </a14:m>
                <a:endParaRPr lang="en-US" sz="2000" dirty="0">
                  <a:solidFill>
                    <a:schemeClr val="bg1">
                      <a:lumMod val="65000"/>
                    </a:schemeClr>
                  </a:solidFill>
                </a:endParaRPr>
              </a:p>
            </p:txBody>
          </p:sp>
        </mc:Choice>
        <mc:Fallback xmlns="">
          <p:sp>
            <p:nvSpPr>
              <p:cNvPr id="18" name="文本框 17"/>
              <p:cNvSpPr txBox="1">
                <a:spLocks noRot="1" noChangeAspect="1" noMove="1" noResize="1" noEditPoints="1" noAdjustHandles="1" noChangeArrowheads="1" noChangeShapeType="1" noTextEdit="1"/>
              </p:cNvSpPr>
              <p:nvPr/>
            </p:nvSpPr>
            <p:spPr>
              <a:xfrm>
                <a:off x="-4808" y="2054432"/>
                <a:ext cx="9248622" cy="360000"/>
              </a:xfrm>
              <a:prstGeom prst="rect">
                <a:avLst/>
              </a:prstGeom>
              <a:blipFill rotWithShape="0">
                <a:blip r:embed="rId6"/>
                <a:stretch>
                  <a:fillRect l="-923" b="-152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文本框 19"/>
              <p:cNvSpPr txBox="1"/>
              <p:nvPr/>
            </p:nvSpPr>
            <p:spPr>
              <a:xfrm>
                <a:off x="-4808" y="2607132"/>
                <a:ext cx="3118098"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2753.846</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rPr>
                        <m:t>0.</m:t>
                      </m:r>
                      <m:r>
                        <a:rPr lang="en-US" sz="2000" b="0" i="0" smtClean="0">
                          <a:solidFill>
                            <a:schemeClr val="bg1">
                              <a:lumMod val="65000"/>
                            </a:schemeClr>
                          </a:solidFill>
                          <a:latin typeface="Cambria Math" panose="02040503050406030204" pitchFamily="18" charset="0"/>
                          <a:ea typeface="Cambria Math" panose="02040503050406030204" pitchFamily="18" charset="0"/>
                        </a:rPr>
                        <m:t>136 </m:t>
                      </m:r>
                      <m:r>
                        <m:rPr>
                          <m:sty m:val="p"/>
                        </m:rPr>
                        <a:rPr lang="en-US" sz="2000" b="0" i="0" smtClean="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endParaRPr>
              </a:p>
            </p:txBody>
          </p:sp>
        </mc:Choice>
        <mc:Fallback xmlns="">
          <p:sp>
            <p:nvSpPr>
              <p:cNvPr id="20" name="文本框 19"/>
              <p:cNvSpPr txBox="1">
                <a:spLocks noRot="1" noChangeAspect="1" noMove="1" noResize="1" noEditPoints="1" noAdjustHandles="1" noChangeArrowheads="1" noChangeShapeType="1" noTextEdit="1"/>
              </p:cNvSpPr>
              <p:nvPr/>
            </p:nvSpPr>
            <p:spPr>
              <a:xfrm>
                <a:off x="-4808" y="2607132"/>
                <a:ext cx="3118098" cy="332270"/>
              </a:xfrm>
              <a:prstGeom prst="rect">
                <a:avLst/>
              </a:prstGeom>
              <a:blipFill rotWithShape="0">
                <a:blip r:embed="rId7"/>
                <a:stretch>
                  <a:fillRect l="-2734"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文本框 20"/>
              <p:cNvSpPr txBox="1"/>
              <p:nvPr/>
            </p:nvSpPr>
            <p:spPr>
              <a:xfrm>
                <a:off x="-4808" y="3712532"/>
                <a:ext cx="9192516" cy="344261"/>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Sup>
                        <m:sSubSupPr>
                          <m:ctrlPr>
                            <a:rPr lang="en-US" sz="2000" i="1" smtClean="0">
                              <a:solidFill>
                                <a:schemeClr val="bg1">
                                  <a:lumMod val="65000"/>
                                </a:schemeClr>
                              </a:solidFill>
                              <a:latin typeface="Cambria Math" panose="02040503050406030204" pitchFamily="18" charset="0"/>
                            </a:rPr>
                          </m:ctrlPr>
                        </m:sSubSupPr>
                        <m:e>
                          <m:sSubSup>
                            <m:sSubSupPr>
                              <m:ctrlPr>
                                <a:rPr lang="en-US" sz="2000" i="1">
                                  <a:solidFill>
                                    <a:schemeClr val="bg1">
                                      <a:lumMod val="65000"/>
                                    </a:schemeClr>
                                  </a:solidFill>
                                  <a:latin typeface="Cambria Math" panose="02040503050406030204" pitchFamily="18" charset="0"/>
                                </a:rPr>
                              </m:ctrlPr>
                            </m:sSubSupPr>
                            <m:e>
                              <m:sSubSup>
                                <m:sSubSupPr>
                                  <m:ctrlPr>
                                    <a:rPr lang="en-US" sz="2000" i="1" smtClean="0">
                                      <a:solidFill>
                                        <a:schemeClr val="bg1">
                                          <a:lumMod val="65000"/>
                                        </a:schemeClr>
                                      </a:solidFill>
                                      <a:latin typeface="Cambria Math" panose="02040503050406030204" pitchFamily="18" charset="0"/>
                                    </a:rPr>
                                  </m:ctrlPr>
                                </m:sSubSupPr>
                                <m:e>
                                  <m:sSub>
                                    <m:sSubPr>
                                      <m:ctrlPr>
                                        <a:rPr lang="en-US" sz="2000" i="1">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=28</m:t>
                                  </m:r>
                                  <m:r>
                                    <a:rPr lang="en-US" sz="2000" b="0" i="1" smtClean="0">
                                      <a:solidFill>
                                        <a:schemeClr val="bg1">
                                          <a:lumMod val="65000"/>
                                        </a:schemeClr>
                                      </a:solidFill>
                                      <a:latin typeface="Cambria Math" panose="02040503050406030204" pitchFamily="18" charset="0"/>
                                    </a:rPr>
                                    <m:t>69</m:t>
                                  </m:r>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8390</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i="1" smtClean="0">
                                      <a:solidFill>
                                        <a:schemeClr val="bg1">
                                          <a:lumMod val="65000"/>
                                        </a:schemeClr>
                                      </a:solidFill>
                                      <a:latin typeface="Cambria Math" panose="02040503050406030204" pitchFamily="18" charset="0"/>
                                      <a:ea typeface="Cambria Math" panose="02040503050406030204" pitchFamily="18" charset="0"/>
                                    </a:rPr>
                                    <m:t>0.</m:t>
                                  </m:r>
                                  <m:r>
                                    <a:rPr lang="en-US" sz="2000" i="1">
                                      <a:solidFill>
                                        <a:schemeClr val="bg1">
                                          <a:lumMod val="65000"/>
                                        </a:schemeClr>
                                      </a:solidFill>
                                      <a:latin typeface="Cambria Math" panose="02040503050406030204" pitchFamily="18" charset="0"/>
                                      <a:ea typeface="Cambria Math" panose="02040503050406030204" pitchFamily="18" charset="0"/>
                                    </a:rPr>
                                    <m:t>3</m:t>
                                  </m:r>
                                  <m:r>
                                    <a:rPr lang="en-US" sz="2000" b="0" i="1" smtClean="0">
                                      <a:solidFill>
                                        <a:schemeClr val="bg1">
                                          <a:lumMod val="65000"/>
                                        </a:schemeClr>
                                      </a:solidFill>
                                      <a:latin typeface="Cambria Math" panose="02040503050406030204" pitchFamily="18" charset="0"/>
                                      <a:ea typeface="Cambria Math" panose="02040503050406030204" pitchFamily="18" charset="0"/>
                                    </a:rPr>
                                    <m:t>8187</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i="1" smtClean="0">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11312</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−0.00</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429</m:t>
                                  </m:r>
                                </m:sub>
                                <m:sup>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m:t>
                                  </m:r>
                                  <m:r>
                                    <a:rPr lang="en-US" altLang="zh-CN" sz="2000" i="1">
                                      <a:solidFill>
                                        <a:schemeClr val="bg1">
                                          <a:lumMod val="65000"/>
                                        </a:schemeClr>
                                      </a:solidFill>
                                      <a:latin typeface="Cambria Math" panose="02040503050406030204" pitchFamily="18" charset="0"/>
                                      <a:ea typeface="Cambria Math" panose="02040503050406030204" pitchFamily="18" charset="0"/>
                                    </a:rPr>
                                    <m:t>0.0000</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3</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sp</m:t>
                                  </m:r>
                                </m:e>
                              </m:d>
                            </m:e>
                            <m:sub>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m:t>
                              </m:r>
                              <m:r>
                                <a:rPr lang="en-US" altLang="zh-CN" sz="2000" i="1">
                                  <a:solidFill>
                                    <a:schemeClr val="bg1">
                                      <a:lumMod val="65000"/>
                                    </a:schemeClr>
                                  </a:solidFill>
                                  <a:latin typeface="Cambria Math" panose="02040503050406030204" pitchFamily="18" charset="0"/>
                                  <a:ea typeface="Cambria Math" panose="02040503050406030204" pitchFamily="18" charset="0"/>
                                </a:rPr>
                                <m:t>0.0</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0000</m:t>
                              </m:r>
                            </m:sub>
                            <m:sup>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m:t>
                              </m:r>
                              <m:r>
                                <a:rPr lang="en-US" altLang="zh-CN" sz="2000" i="1">
                                  <a:solidFill>
                                    <a:schemeClr val="bg1">
                                      <a:lumMod val="65000"/>
                                    </a:schemeClr>
                                  </a:solidFill>
                                  <a:latin typeface="Cambria Math" panose="02040503050406030204" pitchFamily="18" charset="0"/>
                                </a:rPr>
                                <m:t>0.</m:t>
                              </m:r>
                              <m:r>
                                <a:rPr lang="en-US" altLang="zh-CN" sz="2000" b="0" i="1" smtClean="0">
                                  <a:solidFill>
                                    <a:schemeClr val="bg1">
                                      <a:lumMod val="65000"/>
                                    </a:schemeClr>
                                  </a:solidFill>
                                  <a:latin typeface="Cambria Math" panose="02040503050406030204" pitchFamily="18" charset="0"/>
                                </a:rPr>
                                <m:t>00001</m:t>
                              </m:r>
                            </m:sup>
                          </m:sSubSup>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a:rPr lang="en-US" altLang="zh-CN" sz="2000" i="1">
                                  <a:solidFill>
                                    <a:schemeClr val="bg1">
                                      <a:lumMod val="65000"/>
                                    </a:schemeClr>
                                  </a:solidFill>
                                  <a:latin typeface="Cambria Math" panose="02040503050406030204" pitchFamily="18" charset="0"/>
                                  <a:ea typeface="Cambria Math" panose="02040503050406030204" pitchFamily="18" charset="0"/>
                                </a:rPr>
                                <m:t>𝜎</m:t>
                              </m:r>
                            </m:e>
                          </m:d>
                        </m:e>
                        <m:sub>
                          <m:r>
                            <a:rPr lang="en-US" altLang="zh-CN" sz="2000" i="1">
                              <a:solidFill>
                                <a:schemeClr val="bg1">
                                  <a:lumMod val="65000"/>
                                </a:schemeClr>
                              </a:solidFill>
                              <a:latin typeface="Cambria Math" panose="02040503050406030204" pitchFamily="18" charset="0"/>
                              <a:ea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ea typeface="Cambria Math" panose="02040503050406030204" pitchFamily="18" charset="0"/>
                            </a:rPr>
                            <m:t>0.04107</m:t>
                          </m:r>
                        </m:sub>
                        <m:sup>
                          <m:r>
                            <a:rPr lang="en-US" altLang="zh-CN" sz="2000" i="1" smtClean="0">
                              <a:solidFill>
                                <a:schemeClr val="bg1">
                                  <a:lumMod val="65000"/>
                                </a:schemeClr>
                              </a:solidFill>
                              <a:latin typeface="Cambria Math" panose="02040503050406030204" pitchFamily="18" charset="0"/>
                            </a:rPr>
                            <m:t>+</m:t>
                          </m:r>
                          <m:r>
                            <a:rPr lang="en-US" altLang="zh-CN" sz="2000" b="0" i="1" smtClean="0">
                              <a:solidFill>
                                <a:schemeClr val="bg1">
                                  <a:lumMod val="65000"/>
                                </a:schemeClr>
                              </a:solidFill>
                              <a:latin typeface="Cambria Math" panose="02040503050406030204" pitchFamily="18" charset="0"/>
                            </a:rPr>
                            <m:t>0.04096</m:t>
                          </m:r>
                        </m:sup>
                      </m:sSubSup>
                      <m:d>
                        <m:dPr>
                          <m:ctrlPr>
                            <a:rPr lang="en-US" sz="2000" i="1" smtClean="0">
                              <a:solidFill>
                                <a:schemeClr val="bg1">
                                  <a:lumMod val="65000"/>
                                </a:schemeClr>
                              </a:solidFill>
                              <a:latin typeface="Cambria Math" panose="02040503050406030204" pitchFamily="18" charset="0"/>
                            </a:rPr>
                          </m:ctrlPr>
                        </m:dPr>
                        <m:e>
                          <m:r>
                            <a:rPr lang="en-US" sz="2000" i="1" smtClean="0">
                              <a:solidFill>
                                <a:schemeClr val="bg1">
                                  <a:lumMod val="65000"/>
                                </a:schemeClr>
                              </a:solidFill>
                              <a:latin typeface="Cambria Math" panose="02040503050406030204" pitchFamily="18" charset="0"/>
                              <a:ea typeface="Cambria Math" panose="02040503050406030204" pitchFamily="18" charset="0"/>
                            </a:rPr>
                            <m:t>𝜏</m:t>
                          </m:r>
                        </m:e>
                      </m:d>
                    </m:oMath>
                  </m:oMathPara>
                </a14:m>
                <a:endParaRPr lang="en-US" sz="2000" dirty="0">
                  <a:solidFill>
                    <a:schemeClr val="bg1">
                      <a:lumMod val="65000"/>
                    </a:schemeClr>
                  </a:solidFill>
                </a:endParaRPr>
              </a:p>
            </p:txBody>
          </p:sp>
        </mc:Choice>
        <mc:Fallback xmlns="">
          <p:sp>
            <p:nvSpPr>
              <p:cNvPr id="21" name="文本框 20"/>
              <p:cNvSpPr txBox="1">
                <a:spLocks noRot="1" noChangeAspect="1" noMove="1" noResize="1" noEditPoints="1" noAdjustHandles="1" noChangeArrowheads="1" noChangeShapeType="1" noTextEdit="1"/>
              </p:cNvSpPr>
              <p:nvPr/>
            </p:nvSpPr>
            <p:spPr>
              <a:xfrm>
                <a:off x="-4808" y="3712532"/>
                <a:ext cx="9192516" cy="344261"/>
              </a:xfrm>
              <a:prstGeom prst="rect">
                <a:avLst/>
              </a:prstGeom>
              <a:blipFill rotWithShape="0">
                <a:blip r:embed="rId8"/>
                <a:stretch>
                  <a:fillRect l="-928"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文本框 22"/>
              <p:cNvSpPr txBox="1"/>
              <p:nvPr/>
            </p:nvSpPr>
            <p:spPr>
              <a:xfrm>
                <a:off x="-4808" y="4265232"/>
                <a:ext cx="2832763"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2869.84</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rPr>
                        <m:t>0.</m:t>
                      </m:r>
                      <m:r>
                        <a:rPr lang="en-US" sz="2000" b="0" i="0" smtClean="0">
                          <a:solidFill>
                            <a:schemeClr val="bg1">
                              <a:lumMod val="65000"/>
                            </a:schemeClr>
                          </a:solidFill>
                          <a:latin typeface="Cambria Math" panose="02040503050406030204" pitchFamily="18" charset="0"/>
                          <a:ea typeface="Cambria Math" panose="02040503050406030204" pitchFamily="18" charset="0"/>
                        </a:rPr>
                        <m:t>40 </m:t>
                      </m:r>
                      <m:r>
                        <m:rPr>
                          <m:sty m:val="p"/>
                        </m:rPr>
                        <a:rPr lang="en-US" sz="2000" b="0" i="0" smtClean="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endParaRPr>
              </a:p>
            </p:txBody>
          </p:sp>
        </mc:Choice>
        <mc:Fallback xmlns="">
          <p:sp>
            <p:nvSpPr>
              <p:cNvPr id="23" name="文本框 22"/>
              <p:cNvSpPr txBox="1">
                <a:spLocks noRot="1" noChangeAspect="1" noMove="1" noResize="1" noEditPoints="1" noAdjustHandles="1" noChangeArrowheads="1" noChangeShapeType="1" noTextEdit="1"/>
              </p:cNvSpPr>
              <p:nvPr/>
            </p:nvSpPr>
            <p:spPr>
              <a:xfrm>
                <a:off x="-4808" y="4265232"/>
                <a:ext cx="2832763" cy="332270"/>
              </a:xfrm>
              <a:prstGeom prst="rect">
                <a:avLst/>
              </a:prstGeom>
              <a:blipFill rotWithShape="0">
                <a:blip r:embed="rId9"/>
                <a:stretch>
                  <a:fillRect l="-3011" b="-22222"/>
                </a:stretch>
              </a:blipFill>
            </p:spPr>
            <p:txBody>
              <a:bodyPr/>
              <a:lstStyle/>
              <a:p>
                <a:r>
                  <a:rPr lang="en-US">
                    <a:noFill/>
                  </a:rPr>
                  <a:t> </a:t>
                </a:r>
              </a:p>
            </p:txBody>
          </p:sp>
        </mc:Fallback>
      </mc:AlternateContent>
      <p:sp>
        <p:nvSpPr>
          <p:cNvPr id="2" name="文本框 1"/>
          <p:cNvSpPr txBox="1"/>
          <p:nvPr/>
        </p:nvSpPr>
        <p:spPr>
          <a:xfrm>
            <a:off x="0" y="7123"/>
            <a:ext cx="1657249" cy="369332"/>
          </a:xfrm>
          <a:prstGeom prst="rect">
            <a:avLst/>
          </a:prstGeom>
          <a:noFill/>
        </p:spPr>
        <p:txBody>
          <a:bodyPr wrap="none" rtlCol="0">
            <a:spAutoFit/>
          </a:bodyPr>
          <a:lstStyle/>
          <a:p>
            <a:r>
              <a:rPr lang="en-US" dirty="0">
                <a:solidFill>
                  <a:schemeClr val="bg1">
                    <a:lumMod val="65000"/>
                  </a:schemeClr>
                </a:solidFill>
              </a:rPr>
              <a:t>10peaks </a:t>
            </a:r>
            <a:r>
              <a:rPr lang="en-US" dirty="0" err="1">
                <a:solidFill>
                  <a:schemeClr val="bg1">
                    <a:lumMod val="65000"/>
                  </a:schemeClr>
                </a:solidFill>
              </a:rPr>
              <a:t>bkgcali</a:t>
            </a:r>
            <a:endParaRPr lang="en-US" dirty="0">
              <a:solidFill>
                <a:schemeClr val="bg1">
                  <a:lumMod val="65000"/>
                </a:schemeClr>
              </a:solidFill>
            </a:endParaRPr>
          </a:p>
        </p:txBody>
      </p:sp>
      <mc:AlternateContent xmlns:mc="http://schemas.openxmlformats.org/markup-compatibility/2006" xmlns:a14="http://schemas.microsoft.com/office/drawing/2010/main">
        <mc:Choice Requires="a14">
          <p:sp>
            <p:nvSpPr>
              <p:cNvPr id="24" name="文本框 23"/>
              <p:cNvSpPr txBox="1"/>
              <p:nvPr/>
            </p:nvSpPr>
            <p:spPr>
              <a:xfrm>
                <a:off x="-4808" y="1362586"/>
                <a:ext cx="393723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i="1">
                          <a:solidFill>
                            <a:schemeClr val="bg1">
                              <a:lumMod val="65000"/>
                            </a:schemeClr>
                          </a:solidFill>
                          <a:latin typeface="Cambria Math" panose="02040503050406030204" pitchFamily="18" charset="0"/>
                          <a:ea typeface="Tahoma" panose="020B0604030504040204" pitchFamily="34" charset="0"/>
                          <a:cs typeface="Times New Roman" panose="02020603050405020304" pitchFamily="18" charset="0"/>
                        </a:rPr>
                        <m:t>1368.626</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±0.005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Times New Roman" panose="020206030504050203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4" name="文本框 23"/>
              <p:cNvSpPr txBox="1">
                <a:spLocks noRot="1" noChangeAspect="1" noMove="1" noResize="1" noEditPoints="1" noAdjustHandles="1" noChangeArrowheads="1" noChangeShapeType="1" noTextEdit="1"/>
              </p:cNvSpPr>
              <p:nvPr/>
            </p:nvSpPr>
            <p:spPr>
              <a:xfrm>
                <a:off x="-4808" y="1362586"/>
                <a:ext cx="3937232" cy="332270"/>
              </a:xfrm>
              <a:prstGeom prst="rect">
                <a:avLst/>
              </a:prstGeom>
              <a:blipFill rotWithShape="0">
                <a:blip r:embed="rId10"/>
                <a:stretch>
                  <a:fillRect l="-2167"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文本框 24"/>
              <p:cNvSpPr txBox="1"/>
              <p:nvPr/>
            </p:nvSpPr>
            <p:spPr>
              <a:xfrm>
                <a:off x="-4808" y="3020686"/>
                <a:ext cx="392120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=2754.007</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±0.011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5" name="文本框 24"/>
              <p:cNvSpPr txBox="1">
                <a:spLocks noRot="1" noChangeAspect="1" noMove="1" noResize="1" noEditPoints="1" noAdjustHandles="1" noChangeArrowheads="1" noChangeShapeType="1" noTextEdit="1"/>
              </p:cNvSpPr>
              <p:nvPr/>
            </p:nvSpPr>
            <p:spPr>
              <a:xfrm>
                <a:off x="-4808" y="3020686"/>
                <a:ext cx="3921202" cy="332270"/>
              </a:xfrm>
              <a:prstGeom prst="rect">
                <a:avLst/>
              </a:prstGeom>
              <a:blipFill rotWithShape="0">
                <a:blip r:embed="rId11"/>
                <a:stretch>
                  <a:fillRect l="-2177"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文本框 25"/>
              <p:cNvSpPr txBox="1"/>
              <p:nvPr/>
            </p:nvSpPr>
            <p:spPr>
              <a:xfrm>
                <a:off x="-4808" y="4678786"/>
                <a:ext cx="3635867"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=2869.50</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6" name="文本框 25"/>
              <p:cNvSpPr txBox="1">
                <a:spLocks noRot="1" noChangeAspect="1" noMove="1" noResize="1" noEditPoints="1" noAdjustHandles="1" noChangeArrowheads="1" noChangeShapeType="1" noTextEdit="1"/>
              </p:cNvSpPr>
              <p:nvPr/>
            </p:nvSpPr>
            <p:spPr>
              <a:xfrm>
                <a:off x="-4808" y="4678786"/>
                <a:ext cx="3635867" cy="332270"/>
              </a:xfrm>
              <a:prstGeom prst="rect">
                <a:avLst/>
              </a:prstGeom>
              <a:blipFill rotWithShape="0">
                <a:blip r:embed="rId12"/>
                <a:stretch>
                  <a:fillRect l="-2345"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文本框 26"/>
              <p:cNvSpPr txBox="1"/>
              <p:nvPr/>
            </p:nvSpPr>
            <p:spPr>
              <a:xfrm>
                <a:off x="-4808" y="6336889"/>
                <a:ext cx="3635867"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=4237.96</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±0.06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27" name="文本框 26"/>
              <p:cNvSpPr txBox="1">
                <a:spLocks noRot="1" noChangeAspect="1" noMove="1" noResize="1" noEditPoints="1" noAdjustHandles="1" noChangeArrowheads="1" noChangeShapeType="1" noTextEdit="1"/>
              </p:cNvSpPr>
              <p:nvPr/>
            </p:nvSpPr>
            <p:spPr>
              <a:xfrm>
                <a:off x="-4808" y="6336889"/>
                <a:ext cx="3635867" cy="332270"/>
              </a:xfrm>
              <a:prstGeom prst="rect">
                <a:avLst/>
              </a:prstGeom>
              <a:blipFill rotWithShape="0">
                <a:blip r:embed="rId13"/>
                <a:stretch>
                  <a:fillRect l="-2345" b="-22222"/>
                </a:stretch>
              </a:blipFill>
            </p:spPr>
            <p:txBody>
              <a:bodyPr/>
              <a:lstStyle/>
              <a:p>
                <a:r>
                  <a:rPr lang="en-US">
                    <a:noFill/>
                  </a:rPr>
                  <a:t> </a:t>
                </a:r>
              </a:p>
            </p:txBody>
          </p:sp>
        </mc:Fallback>
      </mc:AlternateContent>
    </p:spTree>
    <p:extLst>
      <p:ext uri="{BB962C8B-B14F-4D97-AF65-F5344CB8AC3E}">
        <p14:creationId xmlns:p14="http://schemas.microsoft.com/office/powerpoint/2010/main" val="250301986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7123"/>
            <a:ext cx="1657249" cy="369332"/>
          </a:xfrm>
          <a:prstGeom prst="rect">
            <a:avLst/>
          </a:prstGeom>
          <a:noFill/>
        </p:spPr>
        <p:txBody>
          <a:bodyPr wrap="none" rtlCol="0">
            <a:spAutoFit/>
          </a:bodyPr>
          <a:lstStyle/>
          <a:p>
            <a:r>
              <a:rPr lang="en-US" dirty="0">
                <a:solidFill>
                  <a:schemeClr val="bg1">
                    <a:lumMod val="65000"/>
                  </a:schemeClr>
                </a:solidFill>
              </a:rPr>
              <a:t>10peaks </a:t>
            </a:r>
            <a:r>
              <a:rPr lang="en-US" dirty="0" err="1">
                <a:solidFill>
                  <a:schemeClr val="bg1">
                    <a:lumMod val="65000"/>
                  </a:schemeClr>
                </a:solidFill>
              </a:rPr>
              <a:t>bkgcali</a:t>
            </a:r>
            <a:endParaRPr lang="en-US" dirty="0">
              <a:solidFill>
                <a:schemeClr val="bg1">
                  <a:lumMod val="65000"/>
                </a:schemeClr>
              </a:solidFill>
            </a:endParaRPr>
          </a:p>
        </p:txBody>
      </p:sp>
      <mc:AlternateContent xmlns:mc="http://schemas.openxmlformats.org/markup-compatibility/2006" xmlns:a14="http://schemas.microsoft.com/office/drawing/2010/main">
        <mc:Choice Requires="a14">
          <p:sp>
            <p:nvSpPr>
              <p:cNvPr id="16" name="文本框 15"/>
              <p:cNvSpPr txBox="1"/>
              <p:nvPr/>
            </p:nvSpPr>
            <p:spPr>
              <a:xfrm>
                <a:off x="0" y="5393867"/>
                <a:ext cx="5360250"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=1612.30</m:t>
                      </m:r>
                      <m:r>
                        <a:rPr lang="en-US" sz="2000" b="0" i="1" smtClean="0">
                          <a:solidFill>
                            <a:schemeClr val="bg1">
                              <a:lumMod val="65000"/>
                            </a:schemeClr>
                          </a:solidFill>
                          <a:latin typeface="Cambria Math" panose="02040503050406030204" pitchFamily="18" charset="0"/>
                        </a:rPr>
                        <m:t>0</m:t>
                      </m:r>
                      <m:r>
                        <a:rPr lang="en-US" sz="2000" i="1">
                          <a:solidFill>
                            <a:schemeClr val="bg1">
                              <a:lumMod val="65000"/>
                            </a:schemeClr>
                          </a:solidFill>
                          <a:latin typeface="Cambria Math" panose="02040503050406030204" pitchFamily="18" charset="0"/>
                          <a:ea typeface="Cambria Math" panose="02040503050406030204" pitchFamily="18" charset="0"/>
                        </a:rPr>
                        <m:t>±0.02</m:t>
                      </m:r>
                      <m:r>
                        <a:rPr lang="en-US" sz="2000" b="0" i="1" smtClean="0">
                          <a:solidFill>
                            <a:schemeClr val="bg1">
                              <a:lumMod val="65000"/>
                            </a:schemeClr>
                          </a:solidFill>
                          <a:latin typeface="Cambria Math" panose="02040503050406030204" pitchFamily="18" charset="0"/>
                          <a:ea typeface="Cambria Math" panose="02040503050406030204" pitchFamily="18" charset="0"/>
                        </a:rPr>
                        <m:t>074</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04810</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oMath>
                  </m:oMathPara>
                </a14:m>
                <a:endParaRPr lang="en-US" sz="2000" dirty="0">
                  <a:solidFill>
                    <a:schemeClr val="bg1">
                      <a:lumMod val="65000"/>
                    </a:schemeClr>
                  </a:solidFill>
                </a:endParaRPr>
              </a:p>
            </p:txBody>
          </p:sp>
        </mc:Choice>
        <mc:Fallback xmlns="">
          <p:sp>
            <p:nvSpPr>
              <p:cNvPr id="16" name="文本框 15"/>
              <p:cNvSpPr txBox="1">
                <a:spLocks noRot="1" noChangeAspect="1" noMove="1" noResize="1" noEditPoints="1" noAdjustHandles="1" noChangeArrowheads="1" noChangeShapeType="1" noTextEdit="1"/>
              </p:cNvSpPr>
              <p:nvPr/>
            </p:nvSpPr>
            <p:spPr>
              <a:xfrm>
                <a:off x="0" y="5393867"/>
                <a:ext cx="5360250" cy="332270"/>
              </a:xfrm>
              <a:prstGeom prst="rect">
                <a:avLst/>
              </a:prstGeom>
              <a:blipFill rotWithShape="0">
                <a:blip r:embed="rId2"/>
                <a:stretch>
                  <a:fillRect l="-1593"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文本框 18"/>
              <p:cNvSpPr txBox="1"/>
              <p:nvPr/>
            </p:nvSpPr>
            <p:spPr>
              <a:xfrm>
                <a:off x="0" y="5956852"/>
                <a:ext cx="2542619"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1612.3</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rPr>
                        <m:t>0.</m:t>
                      </m:r>
                      <m:r>
                        <a:rPr lang="en-US" sz="2000" b="0" i="0" smtClean="0">
                          <a:solidFill>
                            <a:schemeClr val="bg1">
                              <a:lumMod val="65000"/>
                            </a:schemeClr>
                          </a:solidFill>
                          <a:latin typeface="Cambria Math" panose="02040503050406030204" pitchFamily="18" charset="0"/>
                          <a:ea typeface="Cambria Math" panose="02040503050406030204" pitchFamily="18" charset="0"/>
                        </a:rPr>
                        <m:t>1 </m:t>
                      </m:r>
                      <m:r>
                        <m:rPr>
                          <m:sty m:val="p"/>
                        </m:rPr>
                        <a:rPr lang="en-US" sz="2000" b="0" i="0" smtClean="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endParaRPr>
              </a:p>
            </p:txBody>
          </p:sp>
        </mc:Choice>
        <mc:Fallback xmlns="">
          <p:sp>
            <p:nvSpPr>
              <p:cNvPr id="19" name="文本框 18"/>
              <p:cNvSpPr txBox="1">
                <a:spLocks noRot="1" noChangeAspect="1" noMove="1" noResize="1" noEditPoints="1" noAdjustHandles="1" noChangeArrowheads="1" noChangeShapeType="1" noTextEdit="1"/>
              </p:cNvSpPr>
              <p:nvPr/>
            </p:nvSpPr>
            <p:spPr>
              <a:xfrm>
                <a:off x="0" y="5956852"/>
                <a:ext cx="2542619" cy="332270"/>
              </a:xfrm>
              <a:prstGeom prst="rect">
                <a:avLst/>
              </a:prstGeom>
              <a:blipFill rotWithShape="0">
                <a:blip r:embed="rId3"/>
                <a:stretch>
                  <a:fillRect l="-3357" r="-48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文本框 21"/>
              <p:cNvSpPr txBox="1"/>
              <p:nvPr/>
            </p:nvSpPr>
            <p:spPr>
              <a:xfrm>
                <a:off x="0" y="391132"/>
                <a:ext cx="521758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=451.</m:t>
                      </m:r>
                      <m:r>
                        <a:rPr lang="en-US" sz="2000" b="0" i="1" smtClean="0">
                          <a:solidFill>
                            <a:schemeClr val="bg1">
                              <a:lumMod val="65000"/>
                            </a:schemeClr>
                          </a:solidFill>
                          <a:latin typeface="Cambria Math" panose="02040503050406030204" pitchFamily="18" charset="0"/>
                        </a:rPr>
                        <m:t>45</m:t>
                      </m:r>
                      <m:r>
                        <a:rPr lang="en-US" sz="2000" i="1">
                          <a:solidFill>
                            <a:schemeClr val="bg1">
                              <a:lumMod val="65000"/>
                            </a:schemeClr>
                          </a:solidFill>
                          <a:latin typeface="Cambria Math" panose="02040503050406030204" pitchFamily="18" charset="0"/>
                        </a:rPr>
                        <m:t>3</m:t>
                      </m:r>
                      <m:r>
                        <a:rPr lang="en-US" sz="2000" i="1">
                          <a:solidFill>
                            <a:schemeClr val="bg1">
                              <a:lumMod val="65000"/>
                            </a:schemeClr>
                          </a:solidFill>
                          <a:latin typeface="Cambria Math" panose="02040503050406030204" pitchFamily="18" charset="0"/>
                          <a:ea typeface="Cambria Math" panose="02040503050406030204" pitchFamily="18" charset="0"/>
                        </a:rPr>
                        <m:t>±0.02</m:t>
                      </m:r>
                      <m:r>
                        <a:rPr lang="en-US" sz="2000" b="0" i="1" smtClean="0">
                          <a:solidFill>
                            <a:schemeClr val="bg1">
                              <a:lumMod val="65000"/>
                            </a:schemeClr>
                          </a:solidFill>
                          <a:latin typeface="Cambria Math" panose="02040503050406030204" pitchFamily="18" charset="0"/>
                          <a:ea typeface="Cambria Math" panose="02040503050406030204" pitchFamily="18" charset="0"/>
                        </a:rPr>
                        <m:t>156</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1188</m:t>
                      </m:r>
                      <m:r>
                        <a:rPr lang="en-US" sz="2000" i="1">
                          <a:solidFill>
                            <a:schemeClr val="bg1">
                              <a:lumMod val="65000"/>
                            </a:schemeClr>
                          </a:solidFill>
                          <a:latin typeface="Cambria Math" panose="02040503050406030204" pitchFamily="18" charset="0"/>
                          <a:ea typeface="Cambria Math" panose="02040503050406030204" pitchFamily="18" charset="0"/>
                        </a:rPr>
                        <m:t>3</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oMath>
                  </m:oMathPara>
                </a14:m>
                <a:endParaRPr lang="en-US" sz="2000" dirty="0">
                  <a:solidFill>
                    <a:schemeClr val="bg1">
                      <a:lumMod val="65000"/>
                    </a:schemeClr>
                  </a:solidFill>
                </a:endParaRPr>
              </a:p>
            </p:txBody>
          </p:sp>
        </mc:Choice>
        <mc:Fallback xmlns="">
          <p:sp>
            <p:nvSpPr>
              <p:cNvPr id="22" name="文本框 21"/>
              <p:cNvSpPr txBox="1">
                <a:spLocks noRot="1" noChangeAspect="1" noMove="1" noResize="1" noEditPoints="1" noAdjustHandles="1" noChangeArrowheads="1" noChangeShapeType="1" noTextEdit="1"/>
              </p:cNvSpPr>
              <p:nvPr/>
            </p:nvSpPr>
            <p:spPr>
              <a:xfrm>
                <a:off x="0" y="391132"/>
                <a:ext cx="5217582" cy="332270"/>
              </a:xfrm>
              <a:prstGeom prst="rect">
                <a:avLst/>
              </a:prstGeom>
              <a:blipFill rotWithShape="0">
                <a:blip r:embed="rId4"/>
                <a:stretch>
                  <a:fillRect l="-1636"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文本框 27"/>
              <p:cNvSpPr txBox="1"/>
              <p:nvPr/>
            </p:nvSpPr>
            <p:spPr>
              <a:xfrm>
                <a:off x="0" y="958413"/>
                <a:ext cx="240476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451.5</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rPr>
                        <m:t>0.1</m:t>
                      </m:r>
                      <m:r>
                        <a:rPr lang="en-US" sz="2000" b="0" i="0" smtClean="0">
                          <a:solidFill>
                            <a:schemeClr val="bg1">
                              <a:lumMod val="65000"/>
                            </a:schemeClr>
                          </a:solidFill>
                          <a:latin typeface="Cambria Math" panose="02040503050406030204" pitchFamily="18" charset="0"/>
                          <a:ea typeface="Cambria Math" panose="02040503050406030204" pitchFamily="18" charset="0"/>
                        </a:rPr>
                        <m:t> </m:t>
                      </m:r>
                      <m:r>
                        <m:rPr>
                          <m:sty m:val="p"/>
                        </m:rPr>
                        <a:rPr lang="en-US" sz="2000" b="0" i="0" smtClean="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endParaRPr>
              </a:p>
            </p:txBody>
          </p:sp>
        </mc:Choice>
        <mc:Fallback xmlns="">
          <p:sp>
            <p:nvSpPr>
              <p:cNvPr id="28" name="文本框 27"/>
              <p:cNvSpPr txBox="1">
                <a:spLocks noRot="1" noChangeAspect="1" noMove="1" noResize="1" noEditPoints="1" noAdjustHandles="1" noChangeArrowheads="1" noChangeShapeType="1" noTextEdit="1"/>
              </p:cNvSpPr>
              <p:nvPr/>
            </p:nvSpPr>
            <p:spPr>
              <a:xfrm>
                <a:off x="0" y="958413"/>
                <a:ext cx="2404761" cy="332270"/>
              </a:xfrm>
              <a:prstGeom prst="rect">
                <a:avLst/>
              </a:prstGeom>
              <a:blipFill rotWithShape="0">
                <a:blip r:embed="rId5"/>
                <a:stretch>
                  <a:fillRect l="-3553" r="-508"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文本框 28"/>
              <p:cNvSpPr txBox="1"/>
              <p:nvPr/>
            </p:nvSpPr>
            <p:spPr>
              <a:xfrm>
                <a:off x="0" y="2060142"/>
                <a:ext cx="5416355"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=49</m:t>
                      </m:r>
                      <m:r>
                        <a:rPr lang="en-US" sz="2000" b="0" i="1" smtClean="0">
                          <a:solidFill>
                            <a:schemeClr val="bg1">
                              <a:lumMod val="65000"/>
                            </a:schemeClr>
                          </a:solidFill>
                          <a:latin typeface="Cambria Math" panose="02040503050406030204" pitchFamily="18" charset="0"/>
                        </a:rPr>
                        <m:t>2</m:t>
                      </m:r>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775</m:t>
                      </m:r>
                      <m:r>
                        <a:rPr lang="en-US" sz="2000" i="1">
                          <a:solidFill>
                            <a:schemeClr val="bg1">
                              <a:lumMod val="65000"/>
                            </a:schemeClr>
                          </a:solidFill>
                          <a:latin typeface="Cambria Math" panose="02040503050406030204" pitchFamily="18" charset="0"/>
                          <a:ea typeface="Cambria Math" panose="02040503050406030204" pitchFamily="18" charset="0"/>
                        </a:rPr>
                        <m:t>±0.0</m:t>
                      </m:r>
                      <m:r>
                        <a:rPr lang="en-US" sz="2000" b="0" i="1" smtClean="0">
                          <a:solidFill>
                            <a:schemeClr val="bg1">
                              <a:lumMod val="65000"/>
                            </a:schemeClr>
                          </a:solidFill>
                          <a:latin typeface="Cambria Math" panose="02040503050406030204" pitchFamily="18" charset="0"/>
                          <a:ea typeface="Cambria Math" panose="02040503050406030204" pitchFamily="18" charset="0"/>
                        </a:rPr>
                        <m:t>4</m:t>
                      </m:r>
                      <m:r>
                        <a:rPr lang="en-US" sz="2000" i="1">
                          <a:solidFill>
                            <a:schemeClr val="bg1">
                              <a:lumMod val="65000"/>
                            </a:schemeClr>
                          </a:solidFill>
                          <a:latin typeface="Cambria Math" panose="02040503050406030204" pitchFamily="18" charset="0"/>
                          <a:ea typeface="Cambria Math" panose="02040503050406030204" pitchFamily="18" charset="0"/>
                        </a:rPr>
                        <m:t>42</m:t>
                      </m:r>
                      <m:r>
                        <a:rPr lang="en-US" sz="2000" b="0" i="1" smtClean="0">
                          <a:solidFill>
                            <a:schemeClr val="bg1">
                              <a:lumMod val="65000"/>
                            </a:schemeClr>
                          </a:solidFill>
                          <a:latin typeface="Cambria Math" panose="02040503050406030204" pitchFamily="18" charset="0"/>
                          <a:ea typeface="Cambria Math" panose="02040503050406030204" pitchFamily="18" charset="0"/>
                        </a:rPr>
                        <m:t>3</m:t>
                      </m:r>
                      <m:r>
                        <a:rPr lang="en-US" sz="2000" i="1">
                          <a:solidFill>
                            <a:schemeClr val="bg1">
                              <a:lumMod val="65000"/>
                            </a:schemeClr>
                          </a:solidFill>
                          <a:latin typeface="Cambria Math" panose="02040503050406030204" pitchFamily="18" charset="0"/>
                          <a:ea typeface="Cambria Math" panose="02040503050406030204" pitchFamily="18" charset="0"/>
                        </a:rPr>
                        <m:t> </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11526</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oMath>
                  </m:oMathPara>
                </a14:m>
                <a:endParaRPr lang="en-US" sz="2000" dirty="0">
                  <a:solidFill>
                    <a:schemeClr val="bg1">
                      <a:lumMod val="65000"/>
                    </a:schemeClr>
                  </a:solidFill>
                </a:endParaRPr>
              </a:p>
            </p:txBody>
          </p:sp>
        </mc:Choice>
        <mc:Fallback xmlns="">
          <p:sp>
            <p:nvSpPr>
              <p:cNvPr id="29" name="文本框 28"/>
              <p:cNvSpPr txBox="1">
                <a:spLocks noRot="1" noChangeAspect="1" noMove="1" noResize="1" noEditPoints="1" noAdjustHandles="1" noChangeArrowheads="1" noChangeShapeType="1" noTextEdit="1"/>
              </p:cNvSpPr>
              <p:nvPr/>
            </p:nvSpPr>
            <p:spPr>
              <a:xfrm>
                <a:off x="0" y="2060142"/>
                <a:ext cx="5416355" cy="332270"/>
              </a:xfrm>
              <a:prstGeom prst="rect">
                <a:avLst/>
              </a:prstGeom>
              <a:blipFill rotWithShape="0">
                <a:blip r:embed="rId6"/>
                <a:stretch>
                  <a:fillRect l="-1575"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文本框 29"/>
              <p:cNvSpPr txBox="1"/>
              <p:nvPr/>
            </p:nvSpPr>
            <p:spPr>
              <a:xfrm>
                <a:off x="0" y="2627551"/>
                <a:ext cx="240476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492.8</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rPr>
                        <m:t>0.</m:t>
                      </m:r>
                      <m:r>
                        <a:rPr lang="en-US" sz="2000" b="0" i="0" smtClean="0">
                          <a:solidFill>
                            <a:schemeClr val="bg1">
                              <a:lumMod val="65000"/>
                            </a:schemeClr>
                          </a:solidFill>
                          <a:latin typeface="Cambria Math" panose="02040503050406030204" pitchFamily="18" charset="0"/>
                          <a:ea typeface="Cambria Math" panose="02040503050406030204" pitchFamily="18" charset="0"/>
                        </a:rPr>
                        <m:t>1 </m:t>
                      </m:r>
                      <m:r>
                        <m:rPr>
                          <m:sty m:val="p"/>
                        </m:rPr>
                        <a:rPr lang="en-US" sz="2000" b="0" i="0" smtClean="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endParaRPr>
              </a:p>
            </p:txBody>
          </p:sp>
        </mc:Choice>
        <mc:Fallback xmlns="">
          <p:sp>
            <p:nvSpPr>
              <p:cNvPr id="30" name="文本框 29"/>
              <p:cNvSpPr txBox="1">
                <a:spLocks noRot="1" noChangeAspect="1" noMove="1" noResize="1" noEditPoints="1" noAdjustHandles="1" noChangeArrowheads="1" noChangeShapeType="1" noTextEdit="1"/>
              </p:cNvSpPr>
              <p:nvPr/>
            </p:nvSpPr>
            <p:spPr>
              <a:xfrm>
                <a:off x="0" y="2627551"/>
                <a:ext cx="2404761" cy="332270"/>
              </a:xfrm>
              <a:prstGeom prst="rect">
                <a:avLst/>
              </a:prstGeom>
              <a:blipFill rotWithShape="0">
                <a:blip r:embed="rId7"/>
                <a:stretch>
                  <a:fillRect l="-3553" r="-508"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文本框 30"/>
              <p:cNvSpPr txBox="1"/>
              <p:nvPr/>
            </p:nvSpPr>
            <p:spPr>
              <a:xfrm>
                <a:off x="0" y="3729280"/>
                <a:ext cx="521758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i="1" smtClean="0">
                          <a:solidFill>
                            <a:schemeClr val="bg1">
                              <a:lumMod val="65000"/>
                            </a:schemeClr>
                          </a:solidFill>
                          <a:latin typeface="Cambria Math" panose="02040503050406030204" pitchFamily="18" charset="0"/>
                        </a:rPr>
                        <m:t>945.</m:t>
                      </m:r>
                      <m:r>
                        <a:rPr lang="en-US" sz="2000" b="0" i="1" smtClean="0">
                          <a:solidFill>
                            <a:schemeClr val="bg1">
                              <a:lumMod val="65000"/>
                            </a:schemeClr>
                          </a:solidFill>
                          <a:latin typeface="Cambria Math" panose="02040503050406030204" pitchFamily="18" charset="0"/>
                        </a:rPr>
                        <m:t>062</m:t>
                      </m:r>
                      <m:r>
                        <a:rPr lang="en-US" sz="2000" i="1">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02895</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stat</m:t>
                          </m:r>
                        </m:e>
                      </m:d>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i="1" smtClean="0">
                          <a:solidFill>
                            <a:schemeClr val="bg1">
                              <a:lumMod val="65000"/>
                            </a:schemeClr>
                          </a:solidFill>
                          <a:latin typeface="Cambria Math" panose="02040503050406030204" pitchFamily="18" charset="0"/>
                          <a:ea typeface="Cambria Math" panose="020405030504060302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rPr>
                        <m:t>08146</m:t>
                      </m:r>
                      <m:d>
                        <m:dPr>
                          <m:ctrlPr>
                            <a:rPr lang="en-US" sz="2000" i="1">
                              <a:solidFill>
                                <a:schemeClr val="bg1">
                                  <a:lumMod val="65000"/>
                                </a:schemeClr>
                              </a:solidFill>
                              <a:latin typeface="Cambria Math" panose="02040503050406030204" pitchFamily="18" charset="0"/>
                              <a:ea typeface="Cambria Math" panose="02040503050406030204" pitchFamily="18" charset="0"/>
                            </a:rPr>
                          </m:ctrlPr>
                        </m:dPr>
                        <m:e>
                          <m:r>
                            <m:rPr>
                              <m:sty m:val="p"/>
                            </m:rPr>
                            <a:rPr lang="en-US" altLang="zh-CN" sz="2000" i="1">
                              <a:solidFill>
                                <a:schemeClr val="bg1">
                                  <a:lumMod val="65000"/>
                                </a:schemeClr>
                              </a:solidFill>
                              <a:latin typeface="Cambria Math" panose="02040503050406030204" pitchFamily="18" charset="0"/>
                              <a:ea typeface="Cambria Math" panose="02040503050406030204" pitchFamily="18" charset="0"/>
                            </a:rPr>
                            <m:t>cali</m:t>
                          </m:r>
                        </m:e>
                      </m:d>
                    </m:oMath>
                  </m:oMathPara>
                </a14:m>
                <a:endParaRPr lang="en-US" sz="2000" dirty="0">
                  <a:solidFill>
                    <a:schemeClr val="bg1">
                      <a:lumMod val="65000"/>
                    </a:schemeClr>
                  </a:solidFill>
                </a:endParaRPr>
              </a:p>
            </p:txBody>
          </p:sp>
        </mc:Choice>
        <mc:Fallback xmlns="">
          <p:sp>
            <p:nvSpPr>
              <p:cNvPr id="31" name="文本框 30"/>
              <p:cNvSpPr txBox="1">
                <a:spLocks noRot="1" noChangeAspect="1" noMove="1" noResize="1" noEditPoints="1" noAdjustHandles="1" noChangeArrowheads="1" noChangeShapeType="1" noTextEdit="1"/>
              </p:cNvSpPr>
              <p:nvPr/>
            </p:nvSpPr>
            <p:spPr>
              <a:xfrm>
                <a:off x="0" y="3729280"/>
                <a:ext cx="5217582" cy="332270"/>
              </a:xfrm>
              <a:prstGeom prst="rect">
                <a:avLst/>
              </a:prstGeom>
              <a:blipFill rotWithShape="0">
                <a:blip r:embed="rId8"/>
                <a:stretch>
                  <a:fillRect l="-1636"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文本框 31"/>
              <p:cNvSpPr txBox="1"/>
              <p:nvPr/>
            </p:nvSpPr>
            <p:spPr>
              <a:xfrm>
                <a:off x="0" y="4292137"/>
                <a:ext cx="240476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945.1</m:t>
                      </m:r>
                      <m:r>
                        <a:rPr lang="en-US" sz="2000" i="1">
                          <a:solidFill>
                            <a:schemeClr val="bg1">
                              <a:lumMod val="65000"/>
                            </a:schemeClr>
                          </a:solidFill>
                          <a:latin typeface="Cambria Math" panose="02040503050406030204" pitchFamily="18" charset="0"/>
                          <a:ea typeface="Cambria Math" panose="020405030504060302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rPr>
                        <m:t>0.</m:t>
                      </m:r>
                      <m:r>
                        <a:rPr lang="en-US" sz="2000" b="0" i="0" smtClean="0">
                          <a:solidFill>
                            <a:schemeClr val="bg1">
                              <a:lumMod val="65000"/>
                            </a:schemeClr>
                          </a:solidFill>
                          <a:latin typeface="Cambria Math" panose="02040503050406030204" pitchFamily="18" charset="0"/>
                          <a:ea typeface="Cambria Math" panose="02040503050406030204" pitchFamily="18" charset="0"/>
                        </a:rPr>
                        <m:t>1 </m:t>
                      </m:r>
                      <m:r>
                        <m:rPr>
                          <m:sty m:val="p"/>
                        </m:rPr>
                        <a:rPr lang="en-US" sz="2000" b="0" i="0" smtClean="0">
                          <a:solidFill>
                            <a:schemeClr val="bg1">
                              <a:lumMod val="65000"/>
                            </a:schemeClr>
                          </a:solidFill>
                          <a:latin typeface="Cambria Math" panose="02040503050406030204" pitchFamily="18" charset="0"/>
                          <a:ea typeface="Cambria Math" panose="02040503050406030204" pitchFamily="18" charset="0"/>
                        </a:rPr>
                        <m:t>keV</m:t>
                      </m:r>
                    </m:oMath>
                  </m:oMathPara>
                </a14:m>
                <a:endParaRPr lang="en-US" sz="2000" dirty="0">
                  <a:solidFill>
                    <a:schemeClr val="bg1">
                      <a:lumMod val="65000"/>
                    </a:schemeClr>
                  </a:solidFill>
                </a:endParaRPr>
              </a:p>
            </p:txBody>
          </p:sp>
        </mc:Choice>
        <mc:Fallback xmlns="">
          <p:sp>
            <p:nvSpPr>
              <p:cNvPr id="32" name="文本框 31"/>
              <p:cNvSpPr txBox="1">
                <a:spLocks noRot="1" noChangeAspect="1" noMove="1" noResize="1" noEditPoints="1" noAdjustHandles="1" noChangeArrowheads="1" noChangeShapeType="1" noTextEdit="1"/>
              </p:cNvSpPr>
              <p:nvPr/>
            </p:nvSpPr>
            <p:spPr>
              <a:xfrm>
                <a:off x="0" y="4292137"/>
                <a:ext cx="2404761" cy="332270"/>
              </a:xfrm>
              <a:prstGeom prst="rect">
                <a:avLst/>
              </a:prstGeom>
              <a:blipFill rotWithShape="0">
                <a:blip r:embed="rId9"/>
                <a:stretch>
                  <a:fillRect l="-3553" r="-508"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文本框 32"/>
              <p:cNvSpPr txBox="1"/>
              <p:nvPr/>
            </p:nvSpPr>
            <p:spPr>
              <a:xfrm>
                <a:off x="0" y="1345652"/>
                <a:ext cx="320786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451.7</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±0.5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33" name="文本框 32"/>
              <p:cNvSpPr txBox="1">
                <a:spLocks noRot="1" noChangeAspect="1" noMove="1" noResize="1" noEditPoints="1" noAdjustHandles="1" noChangeArrowheads="1" noChangeShapeType="1" noTextEdit="1"/>
              </p:cNvSpPr>
              <p:nvPr/>
            </p:nvSpPr>
            <p:spPr>
              <a:xfrm>
                <a:off x="0" y="1345652"/>
                <a:ext cx="3207866" cy="332270"/>
              </a:xfrm>
              <a:prstGeom prst="rect">
                <a:avLst/>
              </a:prstGeom>
              <a:blipFill rotWithShape="0">
                <a:blip r:embed="rId10"/>
                <a:stretch>
                  <a:fillRect l="-2662" r="-190"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文本框 33"/>
              <p:cNvSpPr txBox="1"/>
              <p:nvPr/>
            </p:nvSpPr>
            <p:spPr>
              <a:xfrm>
                <a:off x="0" y="3014790"/>
                <a:ext cx="320786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493.3</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0" i="1" smtClean="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0.7</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34" name="文本框 33"/>
              <p:cNvSpPr txBox="1">
                <a:spLocks noRot="1" noChangeAspect="1" noMove="1" noResize="1" noEditPoints="1" noAdjustHandles="1" noChangeArrowheads="1" noChangeShapeType="1" noTextEdit="1"/>
              </p:cNvSpPr>
              <p:nvPr/>
            </p:nvSpPr>
            <p:spPr>
              <a:xfrm>
                <a:off x="0" y="3014790"/>
                <a:ext cx="3207866" cy="332270"/>
              </a:xfrm>
              <a:prstGeom prst="rect">
                <a:avLst/>
              </a:prstGeom>
              <a:blipFill rotWithShape="0">
                <a:blip r:embed="rId11"/>
                <a:stretch>
                  <a:fillRect l="-2662" r="-190"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文本框 34"/>
              <p:cNvSpPr txBox="1"/>
              <p:nvPr/>
            </p:nvSpPr>
            <p:spPr>
              <a:xfrm>
                <a:off x="0" y="4679376"/>
                <a:ext cx="3203056"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944.9</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5</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35" name="文本框 34"/>
              <p:cNvSpPr txBox="1">
                <a:spLocks noRot="1" noChangeAspect="1" noMove="1" noResize="1" noEditPoints="1" noAdjustHandles="1" noChangeArrowheads="1" noChangeShapeType="1" noTextEdit="1"/>
              </p:cNvSpPr>
              <p:nvPr/>
            </p:nvSpPr>
            <p:spPr>
              <a:xfrm>
                <a:off x="0" y="4679376"/>
                <a:ext cx="3203056" cy="332270"/>
              </a:xfrm>
              <a:prstGeom prst="rect">
                <a:avLst/>
              </a:prstGeom>
              <a:blipFill rotWithShape="0">
                <a:blip r:embed="rId12"/>
                <a:stretch>
                  <a:fillRect l="-2667" r="-381" b="-22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文本框 35"/>
              <p:cNvSpPr txBox="1"/>
              <p:nvPr/>
            </p:nvSpPr>
            <p:spPr>
              <a:xfrm>
                <a:off x="0" y="6344096"/>
                <a:ext cx="3345724"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chemeClr val="bg1">
                                  <a:lumMod val="65000"/>
                                </a:schemeClr>
                              </a:solidFill>
                              <a:latin typeface="Cambria Math" panose="02040503050406030204" pitchFamily="18" charset="0"/>
                            </a:rPr>
                          </m:ctrlPr>
                        </m:sSubPr>
                        <m:e>
                          <m:r>
                            <a:rPr lang="en-US" sz="2000" i="1">
                              <a:solidFill>
                                <a:schemeClr val="bg1">
                                  <a:lumMod val="65000"/>
                                </a:schemeClr>
                              </a:solidFill>
                              <a:latin typeface="Cambria Math" panose="02040503050406030204" pitchFamily="18" charset="0"/>
                            </a:rPr>
                            <m:t>𝐸</m:t>
                          </m:r>
                        </m:e>
                        <m:sub>
                          <m:r>
                            <a:rPr lang="en-US" sz="2000" i="1">
                              <a:solidFill>
                                <a:schemeClr val="bg1">
                                  <a:lumMod val="65000"/>
                                </a:schemeClr>
                              </a:solidFill>
                              <a:latin typeface="Cambria Math" panose="02040503050406030204" pitchFamily="18" charset="0"/>
                              <a:ea typeface="Cambria Math" panose="02040503050406030204" pitchFamily="18" charset="0"/>
                            </a:rPr>
                            <m:t>𝛾</m:t>
                          </m:r>
                        </m:sub>
                      </m:sSub>
                      <m:r>
                        <a:rPr lang="en-US" sz="2000" i="1">
                          <a:solidFill>
                            <a:schemeClr val="bg1">
                              <a:lumMod val="65000"/>
                            </a:schemeClr>
                          </a:solidFill>
                          <a:latin typeface="Cambria Math" panose="02040503050406030204" pitchFamily="18" charset="0"/>
                        </a:rPr>
                        <m:t>=</m:t>
                      </m:r>
                      <m:r>
                        <a:rPr lang="en-US" sz="2000" b="0" i="1" smtClean="0">
                          <a:solidFill>
                            <a:schemeClr val="bg1">
                              <a:lumMod val="65000"/>
                            </a:schemeClr>
                          </a:solidFill>
                          <a:latin typeface="Cambria Math" panose="02040503050406030204" pitchFamily="18" charset="0"/>
                        </a:rPr>
                        <m:t>1612.4</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±0.</m:t>
                      </m:r>
                      <m:r>
                        <a:rPr lang="en-US" sz="2000" b="0" i="1" smtClean="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5</m:t>
                      </m:r>
                      <m:r>
                        <a:rPr lang="en-US" sz="2000" i="1">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sty m:val="p"/>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keV</m:t>
                      </m:r>
                      <m:r>
                        <m:rPr>
                          <m:nor/>
                        </m:rPr>
                        <a:rPr lang="en-US" sz="2000">
                          <a:solidFill>
                            <a:schemeClr val="bg1">
                              <a:lumMod val="65000"/>
                            </a:schemeClr>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m:t>NuDat</m:t>
                      </m:r>
                    </m:oMath>
                  </m:oMathPara>
                </a14:m>
                <a:endParaRPr lang="en-US" sz="2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mc:Choice>
        <mc:Fallback xmlns="">
          <p:sp>
            <p:nvSpPr>
              <p:cNvPr id="36" name="文本框 35"/>
              <p:cNvSpPr txBox="1">
                <a:spLocks noRot="1" noChangeAspect="1" noMove="1" noResize="1" noEditPoints="1" noAdjustHandles="1" noChangeArrowheads="1" noChangeShapeType="1" noTextEdit="1"/>
              </p:cNvSpPr>
              <p:nvPr/>
            </p:nvSpPr>
            <p:spPr>
              <a:xfrm>
                <a:off x="0" y="6344096"/>
                <a:ext cx="3345724" cy="332270"/>
              </a:xfrm>
              <a:prstGeom prst="rect">
                <a:avLst/>
              </a:prstGeom>
              <a:blipFill rotWithShape="0">
                <a:blip r:embed="rId13"/>
                <a:stretch>
                  <a:fillRect l="-2550" r="-182" b="-22222"/>
                </a:stretch>
              </a:blipFill>
            </p:spPr>
            <p:txBody>
              <a:bodyPr/>
              <a:lstStyle/>
              <a:p>
                <a:r>
                  <a:rPr lang="en-US">
                    <a:noFill/>
                  </a:rPr>
                  <a:t> </a:t>
                </a:r>
              </a:p>
            </p:txBody>
          </p:sp>
        </mc:Fallback>
      </mc:AlternateContent>
    </p:spTree>
    <p:extLst>
      <p:ext uri="{BB962C8B-B14F-4D97-AF65-F5344CB8AC3E}">
        <p14:creationId xmlns:p14="http://schemas.microsoft.com/office/powerpoint/2010/main" val="347880280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614882132"/>
              </p:ext>
            </p:extLst>
          </p:nvPr>
        </p:nvGraphicFramePr>
        <p:xfrm>
          <a:off x="30608" y="1244564"/>
          <a:ext cx="9073007" cy="3672000"/>
        </p:xfrm>
        <a:graphic>
          <a:graphicData uri="http://schemas.openxmlformats.org/drawingml/2006/table">
            <a:tbl>
              <a:tblPr firstRow="1" bandRow="1">
                <a:tableStyleId>{5C22544A-7EE6-4342-B048-85BDC9FD1C3A}</a:tableStyleId>
              </a:tblPr>
              <a:tblGrid>
                <a:gridCol w="1217930">
                  <a:extLst>
                    <a:ext uri="{9D8B030D-6E8A-4147-A177-3AD203B41FA5}">
                      <a16:colId xmlns:a16="http://schemas.microsoft.com/office/drawing/2014/main" val="20000"/>
                    </a:ext>
                  </a:extLst>
                </a:gridCol>
                <a:gridCol w="1875155">
                  <a:extLst>
                    <a:ext uri="{9D8B030D-6E8A-4147-A177-3AD203B41FA5}">
                      <a16:colId xmlns:a16="http://schemas.microsoft.com/office/drawing/2014/main" val="20001"/>
                    </a:ext>
                  </a:extLst>
                </a:gridCol>
                <a:gridCol w="1246505">
                  <a:extLst>
                    <a:ext uri="{9D8B030D-6E8A-4147-A177-3AD203B41FA5}">
                      <a16:colId xmlns:a16="http://schemas.microsoft.com/office/drawing/2014/main" val="20002"/>
                    </a:ext>
                  </a:extLst>
                </a:gridCol>
                <a:gridCol w="1875155">
                  <a:extLst>
                    <a:ext uri="{9D8B030D-6E8A-4147-A177-3AD203B41FA5}">
                      <a16:colId xmlns:a16="http://schemas.microsoft.com/office/drawing/2014/main" val="20003"/>
                    </a:ext>
                  </a:extLst>
                </a:gridCol>
                <a:gridCol w="1246505">
                  <a:extLst>
                    <a:ext uri="{9D8B030D-6E8A-4147-A177-3AD203B41FA5}">
                      <a16:colId xmlns:a16="http://schemas.microsoft.com/office/drawing/2014/main" val="20004"/>
                    </a:ext>
                  </a:extLst>
                </a:gridCol>
                <a:gridCol w="1611757">
                  <a:extLst>
                    <a:ext uri="{9D8B030D-6E8A-4147-A177-3AD203B41FA5}">
                      <a16:colId xmlns:a16="http://schemas.microsoft.com/office/drawing/2014/main" val="20005"/>
                    </a:ext>
                  </a:extLst>
                </a:gridCol>
              </a:tblGrid>
              <a:tr h="612000">
                <a:tc>
                  <a:txBody>
                    <a:bodyPr/>
                    <a:lstStyle/>
                    <a:p>
                      <a:pPr algn="ctr">
                        <a:lnSpc>
                          <a:spcPct val="150000"/>
                        </a:lnSpc>
                      </a:pPr>
                      <a:r>
                        <a:rPr lang="en-US" altLang="zh-CN"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Proton</a:t>
                      </a:r>
                      <a:endPar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J. D. Robertson_PRC1993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J. C. Thomas_EPJA2004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hMerge="1">
                  <a:txBody>
                    <a:bodyPr/>
                    <a:lstStyle/>
                    <a:p>
                      <a:pPr algn="ctr">
                        <a:lnSpc>
                          <a:spcPct val="150000"/>
                        </a:lnSpc>
                      </a:pPr>
                      <a:endParaRPr lang="en-US" sz="16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000" b="0" dirty="0" err="1">
                          <a:solidFill>
                            <a:schemeClr val="tx1"/>
                          </a:solidFill>
                          <a:latin typeface="Times New Roman" panose="02020603050405020304" pitchFamily="18" charset="0"/>
                          <a:cs typeface="Times New Roman" panose="02020603050405020304" pitchFamily="18" charset="0"/>
                        </a:rPr>
                        <a:t>NuDat</a:t>
                      </a:r>
                      <a:endParaRPr lang="en-US" sz="2000" b="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612000">
                <a:tc>
                  <a:txBody>
                    <a:bodyPr/>
                    <a:lstStyle/>
                    <a:p>
                      <a:pPr algn="ctr">
                        <a:lnSpc>
                          <a:spcPct val="150000"/>
                        </a:lnSpc>
                      </a:pPr>
                      <a:r>
                        <a:rPr lang="en-US" altLang="zh-CN"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Spectrum</a:t>
                      </a:r>
                      <a:endPar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lnSpc>
                          <a:spcPct val="150000"/>
                        </a:lnSpc>
                      </a:pPr>
                      <a:r>
                        <a:rPr lang="en-US" sz="20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2000" b="0" i="1" baseline="-250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γ</a:t>
                      </a:r>
                      <a:r>
                        <a:rPr lang="en-US" sz="20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20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50000"/>
                        </a:lnSpc>
                      </a:pPr>
                      <a:r>
                        <a:rPr lang="en-US" sz="2000" b="0" i="0" kern="1200" dirty="0">
                          <a:solidFill>
                            <a:schemeClr val="tx1"/>
                          </a:solidFill>
                          <a:effectLst/>
                          <a:latin typeface="Times New Roman" panose="02020603050405020304" pitchFamily="18" charset="0"/>
                          <a:ea typeface="+mn-ea"/>
                          <a:cs typeface="Times New Roman" panose="02020603050405020304" pitchFamily="18" charset="0"/>
                        </a:rPr>
                        <a:t>–2ln</a:t>
                      </a:r>
                      <a:r>
                        <a:rPr lang="en-US" sz="2000" b="0" i="1" kern="1200" dirty="0">
                          <a:solidFill>
                            <a:schemeClr val="tx1"/>
                          </a:solidFill>
                          <a:effectLst/>
                          <a:latin typeface="Times New Roman" panose="02020603050405020304" pitchFamily="18" charset="0"/>
                          <a:ea typeface="+mn-ea"/>
                          <a:cs typeface="Times New Roman" panose="02020603050405020304" pitchFamily="18" charset="0"/>
                        </a:rPr>
                        <a:t>L</a:t>
                      </a:r>
                      <a:r>
                        <a:rPr lang="en-US" altLang="zh-CN"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2000" b="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ndf</a:t>
                      </a:r>
                      <a:endPar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50000"/>
                        </a:lnSpc>
                      </a:pPr>
                      <a:r>
                        <a:rPr lang="en-US" sz="20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2000" b="0" i="1" baseline="-250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γ</a:t>
                      </a:r>
                      <a:r>
                        <a:rPr lang="en-US" sz="20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20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2000" b="0" i="0" kern="1200" dirty="0">
                          <a:solidFill>
                            <a:schemeClr val="tx1"/>
                          </a:solidFill>
                          <a:effectLst/>
                          <a:latin typeface="Times New Roman" panose="02020603050405020304" pitchFamily="18" charset="0"/>
                          <a:ea typeface="+mn-ea"/>
                          <a:cs typeface="Times New Roman" panose="02020603050405020304" pitchFamily="18" charset="0"/>
                        </a:rPr>
                        <a:t>–2ln</a:t>
                      </a:r>
                      <a:r>
                        <a:rPr lang="en-US" sz="2000" b="0" i="1" kern="1200" dirty="0">
                          <a:solidFill>
                            <a:schemeClr val="tx1"/>
                          </a:solidFill>
                          <a:effectLst/>
                          <a:latin typeface="Times New Roman" panose="02020603050405020304" pitchFamily="18" charset="0"/>
                          <a:ea typeface="+mn-ea"/>
                          <a:cs typeface="Times New Roman" panose="02020603050405020304" pitchFamily="18" charset="0"/>
                        </a:rPr>
                        <a:t>L</a:t>
                      </a:r>
                      <a:r>
                        <a:rPr lang="en-US" altLang="zh-CN"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2000" b="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ndf</a:t>
                      </a:r>
                      <a:endPar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20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E</a:t>
                      </a:r>
                      <a:r>
                        <a:rPr lang="en-US" sz="2000" b="0" i="0" baseline="-25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nds</a:t>
                      </a:r>
                      <a:r>
                        <a:rPr lang="en-US" sz="2000" b="0" i="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20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1"/>
                  </a:ext>
                </a:extLst>
              </a:tr>
              <a:tr h="612000">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Gated</a:t>
                      </a:r>
                    </a:p>
                  </a:txBody>
                  <a:tcPr anchor="ctr">
                    <a:solidFill>
                      <a:schemeClr val="bg1">
                        <a:lumMod val="95000"/>
                      </a:schemeClr>
                    </a:solidFill>
                  </a:tcPr>
                </a:tc>
                <a:tc>
                  <a:txBody>
                    <a:bodyPr/>
                    <a:lstStyle/>
                    <a:p>
                      <a:pPr algn="ctr" fontAlgn="ctr">
                        <a:lnSpc>
                          <a:spcPct val="150000"/>
                        </a:lnSpc>
                      </a:pPr>
                      <a:r>
                        <a:rPr lang="en-US" sz="2000" b="0" i="0" u="none" strike="noStrike" dirty="0">
                          <a:solidFill>
                            <a:schemeClr val="tx1"/>
                          </a:solidFill>
                          <a:effectLst/>
                          <a:latin typeface="Times New Roman" panose="02020603050405020304" pitchFamily="18" charset="0"/>
                          <a:cs typeface="Times New Roman" panose="02020603050405020304" pitchFamily="18" charset="0"/>
                        </a:rPr>
                        <a:t>1368.726(526)</a:t>
                      </a:r>
                    </a:p>
                  </a:txBody>
                  <a:tcPr anchor="ctr">
                    <a:solidFill>
                      <a:schemeClr val="accent1">
                        <a:lumMod val="20000"/>
                        <a:lumOff val="80000"/>
                      </a:schemeClr>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1.1258</a:t>
                      </a:r>
                    </a:p>
                  </a:txBody>
                  <a:tcPr anchor="ctr">
                    <a:solidFill>
                      <a:schemeClr val="accent1">
                        <a:lumMod val="20000"/>
                        <a:lumOff val="80000"/>
                      </a:schemeClr>
                    </a:solidFill>
                  </a:tcPr>
                </a:tc>
                <a:tc>
                  <a:txBody>
                    <a:bodyPr/>
                    <a:lstStyle/>
                    <a:p>
                      <a:pPr algn="ctr" fontAlgn="ctr">
                        <a:lnSpc>
                          <a:spcPct val="150000"/>
                        </a:lnSpc>
                      </a:pPr>
                      <a:r>
                        <a:rPr lang="en-US" sz="2000" b="0" i="0" u="none" strike="noStrike" dirty="0">
                          <a:solidFill>
                            <a:schemeClr val="tx1"/>
                          </a:solidFill>
                          <a:effectLst/>
                          <a:latin typeface="Times New Roman" panose="02020603050405020304" pitchFamily="18" charset="0"/>
                          <a:cs typeface="Times New Roman" panose="02020603050405020304" pitchFamily="18" charset="0"/>
                        </a:rPr>
                        <a:t>1368.724(526)</a:t>
                      </a:r>
                    </a:p>
                  </a:txBody>
                  <a:tcPr anchor="ctr">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1.1374</a:t>
                      </a:r>
                    </a:p>
                  </a:txBody>
                  <a:tcPr anchor="ctr">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1368.626(5)</a:t>
                      </a:r>
                    </a:p>
                  </a:txBody>
                  <a:tcPr anchor="ctr">
                    <a:solidFill>
                      <a:schemeClr val="accent4">
                        <a:lumMod val="20000"/>
                        <a:lumOff val="80000"/>
                      </a:schemeClr>
                    </a:solidFill>
                  </a:tcPr>
                </a:tc>
                <a:extLst>
                  <a:ext uri="{0D108BD9-81ED-4DB2-BD59-A6C34878D82A}">
                    <a16:rowId xmlns:a16="http://schemas.microsoft.com/office/drawing/2014/main" val="10002"/>
                  </a:ext>
                </a:extLst>
              </a:tr>
              <a:tr h="612000">
                <a:tc>
                  <a:txBody>
                    <a:bodyPr/>
                    <a:lstStyle/>
                    <a:p>
                      <a:pPr algn="ctr">
                        <a:lnSpc>
                          <a:spcPct val="150000"/>
                        </a:lnSpc>
                      </a:pPr>
                      <a:r>
                        <a:rPr lang="en-US" sz="2000" b="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Ungated</a:t>
                      </a:r>
                      <a:endPar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2000" b="0" i="0" u="none" strike="noStrike" dirty="0">
                          <a:solidFill>
                            <a:schemeClr val="tx1"/>
                          </a:solidFill>
                          <a:effectLst/>
                          <a:latin typeface="Times New Roman" panose="02020603050405020304" pitchFamily="18" charset="0"/>
                          <a:cs typeface="Times New Roman" panose="02020603050405020304" pitchFamily="18" charset="0"/>
                        </a:rPr>
                        <a:t>2753.926(1507)</a:t>
                      </a:r>
                    </a:p>
                  </a:txBody>
                  <a:tcPr anchor="ctr">
                    <a:solidFill>
                      <a:schemeClr val="accent1">
                        <a:lumMod val="20000"/>
                        <a:lumOff val="80000"/>
                      </a:schemeClr>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1.0158</a:t>
                      </a:r>
                    </a:p>
                  </a:txBody>
                  <a:tcPr anchor="ctr">
                    <a:solidFill>
                      <a:schemeClr val="accent1">
                        <a:lumMod val="20000"/>
                        <a:lumOff val="80000"/>
                      </a:schemeClr>
                    </a:solidFill>
                  </a:tcPr>
                </a:tc>
                <a:tc>
                  <a:txBody>
                    <a:bodyPr/>
                    <a:lstStyle/>
                    <a:p>
                      <a:pPr algn="ctr" fontAlgn="ctr">
                        <a:lnSpc>
                          <a:spcPct val="150000"/>
                        </a:lnSpc>
                      </a:pPr>
                      <a:r>
                        <a:rPr lang="en-US" sz="2000" b="0" i="0" u="none" strike="noStrike" dirty="0">
                          <a:solidFill>
                            <a:schemeClr val="tx1"/>
                          </a:solidFill>
                          <a:effectLst/>
                          <a:latin typeface="Times New Roman" panose="02020603050405020304" pitchFamily="18" charset="0"/>
                          <a:cs typeface="Times New Roman" panose="02020603050405020304" pitchFamily="18" charset="0"/>
                        </a:rPr>
                        <a:t>2753.927(1507)</a:t>
                      </a:r>
                    </a:p>
                  </a:txBody>
                  <a:tcPr anchor="ctr">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1.0057</a:t>
                      </a:r>
                    </a:p>
                  </a:txBody>
                  <a:tcPr anchor="ctr">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2754.007(11)</a:t>
                      </a:r>
                    </a:p>
                  </a:txBody>
                  <a:tcPr anchor="ctr">
                    <a:solidFill>
                      <a:schemeClr val="accent4">
                        <a:lumMod val="20000"/>
                        <a:lumOff val="80000"/>
                      </a:schemeClr>
                    </a:solidFill>
                  </a:tcPr>
                </a:tc>
                <a:extLst>
                  <a:ext uri="{0D108BD9-81ED-4DB2-BD59-A6C34878D82A}">
                    <a16:rowId xmlns:a16="http://schemas.microsoft.com/office/drawing/2014/main" val="10003"/>
                  </a:ext>
                </a:extLst>
              </a:tr>
              <a:tr h="612000">
                <a:tc>
                  <a:txBody>
                    <a:bodyPr/>
                    <a:lstStyle/>
                    <a:p>
                      <a:pPr algn="ctr">
                        <a:lnSpc>
                          <a:spcPct val="150000"/>
                        </a:lnSpc>
                      </a:pPr>
                      <a:r>
                        <a:rPr lang="en-US" sz="2000" b="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Ungated</a:t>
                      </a:r>
                      <a:endPar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2000" b="0" i="0" u="none" strike="noStrike" dirty="0">
                          <a:solidFill>
                            <a:schemeClr val="tx1"/>
                          </a:solidFill>
                          <a:effectLst/>
                          <a:latin typeface="Times New Roman" panose="02020603050405020304" pitchFamily="18" charset="0"/>
                          <a:cs typeface="Times New Roman" panose="02020603050405020304" pitchFamily="18" charset="0"/>
                        </a:rPr>
                        <a:t>2869.967(1717)</a:t>
                      </a:r>
                    </a:p>
                  </a:txBody>
                  <a:tcPr anchor="ctr">
                    <a:solidFill>
                      <a:schemeClr val="accent1">
                        <a:lumMod val="20000"/>
                        <a:lumOff val="80000"/>
                      </a:schemeClr>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1.0247</a:t>
                      </a:r>
                    </a:p>
                  </a:txBody>
                  <a:tcPr anchor="ctr">
                    <a:solidFill>
                      <a:schemeClr val="accent1">
                        <a:lumMod val="20000"/>
                        <a:lumOff val="80000"/>
                      </a:schemeClr>
                    </a:solidFill>
                  </a:tcPr>
                </a:tc>
                <a:tc>
                  <a:txBody>
                    <a:bodyPr/>
                    <a:lstStyle/>
                    <a:p>
                      <a:pPr algn="ctr" fontAlgn="ctr">
                        <a:lnSpc>
                          <a:spcPct val="150000"/>
                        </a:lnSpc>
                      </a:pPr>
                      <a:r>
                        <a:rPr lang="en-US" sz="2000" b="0" i="0" u="none" strike="noStrike" dirty="0">
                          <a:solidFill>
                            <a:schemeClr val="tx1"/>
                          </a:solidFill>
                          <a:effectLst/>
                          <a:latin typeface="Times New Roman" panose="02020603050405020304" pitchFamily="18" charset="0"/>
                          <a:cs typeface="Times New Roman" panose="02020603050405020304" pitchFamily="18" charset="0"/>
                        </a:rPr>
                        <a:t>2869.940(1715)</a:t>
                      </a:r>
                    </a:p>
                  </a:txBody>
                  <a:tcPr anchor="ctr">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1.0258</a:t>
                      </a:r>
                    </a:p>
                  </a:txBody>
                  <a:tcPr anchor="ctr">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2869.50(6)</a:t>
                      </a:r>
                    </a:p>
                  </a:txBody>
                  <a:tcPr anchor="ctr">
                    <a:solidFill>
                      <a:schemeClr val="accent4">
                        <a:lumMod val="20000"/>
                        <a:lumOff val="80000"/>
                      </a:schemeClr>
                    </a:solidFill>
                  </a:tcPr>
                </a:tc>
                <a:extLst>
                  <a:ext uri="{0D108BD9-81ED-4DB2-BD59-A6C34878D82A}">
                    <a16:rowId xmlns:a16="http://schemas.microsoft.com/office/drawing/2014/main" val="10004"/>
                  </a:ext>
                </a:extLst>
              </a:tr>
              <a:tr h="612000">
                <a:tc>
                  <a:txBody>
                    <a:bodyPr/>
                    <a:lstStyle/>
                    <a:p>
                      <a:pPr algn="ctr">
                        <a:lnSpc>
                          <a:spcPct val="150000"/>
                        </a:lnSpc>
                      </a:pPr>
                      <a:r>
                        <a:rPr lang="en-US" sz="2000" b="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Ungated</a:t>
                      </a:r>
                      <a:endPar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lnSpc>
                          <a:spcPct val="150000"/>
                        </a:lnSpc>
                      </a:pPr>
                      <a:r>
                        <a:rPr lang="en-US" sz="2000" b="0" i="0" u="none" strike="noStrike" dirty="0">
                          <a:solidFill>
                            <a:schemeClr val="tx1"/>
                          </a:solidFill>
                          <a:effectLst/>
                          <a:latin typeface="Times New Roman" panose="02020603050405020304" pitchFamily="18" charset="0"/>
                          <a:cs typeface="Times New Roman" panose="02020603050405020304" pitchFamily="18" charset="0"/>
                        </a:rPr>
                        <a:t>4237.</a:t>
                      </a:r>
                      <a:r>
                        <a:rPr lang="en-US" altLang="zh-CN" sz="2000" b="0" i="0" u="none" strike="noStrike" dirty="0">
                          <a:solidFill>
                            <a:schemeClr val="tx1"/>
                          </a:solidFill>
                          <a:effectLst/>
                          <a:latin typeface="Times New Roman" panose="02020603050405020304" pitchFamily="18" charset="0"/>
                          <a:cs typeface="Times New Roman" panose="02020603050405020304" pitchFamily="18" charset="0"/>
                        </a:rPr>
                        <a:t>503(2798)</a:t>
                      </a:r>
                      <a:endParaRPr lang="en-US" sz="2000" b="0" i="0" u="none" strike="noStrike" dirty="0">
                        <a:solidFill>
                          <a:schemeClr val="tx1"/>
                        </a:solidFill>
                        <a:effectLst/>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1.0460</a:t>
                      </a: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lnSpc>
                          <a:spcPct val="150000"/>
                        </a:lnSpc>
                      </a:pPr>
                      <a:r>
                        <a:rPr lang="en-US" sz="2000" b="0" i="0" u="none" strike="noStrike">
                          <a:solidFill>
                            <a:schemeClr val="tx1"/>
                          </a:solidFill>
                          <a:effectLst/>
                          <a:latin typeface="Times New Roman" panose="02020603050405020304" pitchFamily="18" charset="0"/>
                          <a:cs typeface="Times New Roman" panose="02020603050405020304" pitchFamily="18" charset="0"/>
                        </a:rPr>
                        <a:t>4237.530(2809)</a:t>
                      </a: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1.0547</a:t>
                      </a: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20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4237.96(6)</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5"/>
                  </a:ext>
                </a:extLst>
              </a:tr>
            </a:tbl>
          </a:graphicData>
        </a:graphic>
      </p:graphicFrame>
      <p:sp>
        <p:nvSpPr>
          <p:cNvPr id="3" name="矩形 2"/>
          <p:cNvSpPr/>
          <p:nvPr/>
        </p:nvSpPr>
        <p:spPr>
          <a:xfrm>
            <a:off x="0" y="670802"/>
            <a:ext cx="9144000" cy="384721"/>
          </a:xfrm>
          <a:prstGeom prst="rect">
            <a:avLst/>
          </a:prstGeom>
        </p:spPr>
        <p:txBody>
          <a:bodyPr wrap="square">
            <a:spAutoFit/>
          </a:bodyPr>
          <a:lstStyle/>
          <a:p>
            <a:pPr algn="ctr"/>
            <a:r>
              <a:rPr lang="en-US" altLang="zh-CN" sz="1900" i="1" dirty="0">
                <a:solidFill>
                  <a:srgbClr val="000000"/>
                </a:solidFill>
                <a:latin typeface="Times New Roman" panose="02020603050405020304" pitchFamily="18" charset="0"/>
                <a:cs typeface="Times New Roman" panose="02020603050405020304" pitchFamily="18" charset="0"/>
              </a:rPr>
              <a:t>γ</a:t>
            </a:r>
            <a:r>
              <a:rPr lang="en-US" altLang="zh-CN" sz="1900" dirty="0">
                <a:solidFill>
                  <a:srgbClr val="000000"/>
                </a:solidFill>
                <a:latin typeface="Times New Roman" panose="02020603050405020304" pitchFamily="18" charset="0"/>
                <a:cs typeface="Times New Roman" panose="02020603050405020304" pitchFamily="18" charset="0"/>
              </a:rPr>
              <a:t> ray energies </a:t>
            </a:r>
            <a:r>
              <a:rPr lang="en-US" sz="1900" dirty="0">
                <a:solidFill>
                  <a:srgbClr val="000000"/>
                </a:solidFill>
                <a:latin typeface="Times New Roman" panose="02020603050405020304" pitchFamily="18" charset="0"/>
                <a:cs typeface="Times New Roman" panose="02020603050405020304" pitchFamily="18" charset="0"/>
              </a:rPr>
              <a:t>measured in the present work compared with the adopted values from </a:t>
            </a:r>
            <a:r>
              <a:rPr lang="en-US" sz="1900" dirty="0" err="1">
                <a:solidFill>
                  <a:srgbClr val="000000"/>
                </a:solidFill>
                <a:latin typeface="Times New Roman" panose="02020603050405020304" pitchFamily="18" charset="0"/>
                <a:cs typeface="Times New Roman" panose="02020603050405020304" pitchFamily="18" charset="0"/>
              </a:rPr>
              <a:t>N</a:t>
            </a:r>
            <a:r>
              <a:rPr lang="en-US" altLang="zh-CN" sz="1900" dirty="0" err="1">
                <a:solidFill>
                  <a:srgbClr val="000000"/>
                </a:solidFill>
                <a:latin typeface="Times New Roman" panose="02020603050405020304" pitchFamily="18" charset="0"/>
                <a:cs typeface="Times New Roman" panose="02020603050405020304" pitchFamily="18" charset="0"/>
              </a:rPr>
              <a:t>uDat</a:t>
            </a:r>
            <a:r>
              <a:rPr lang="en-US" sz="1900" dirty="0">
                <a:solidFill>
                  <a:srgbClr val="000000"/>
                </a:solidFill>
                <a:latin typeface="Times New Roman" panose="02020603050405020304" pitchFamily="18" charset="0"/>
                <a:cs typeface="Times New Roman" panose="02020603050405020304" pitchFamily="18" charset="0"/>
              </a:rPr>
              <a:t>.</a:t>
            </a:r>
            <a:endParaRPr lang="en-US" sz="19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0" y="8534"/>
            <a:ext cx="2638351" cy="369332"/>
          </a:xfrm>
          <a:prstGeom prst="rect">
            <a:avLst/>
          </a:prstGeom>
          <a:noFill/>
        </p:spPr>
        <p:txBody>
          <a:bodyPr wrap="none" rtlCol="0">
            <a:spAutoFit/>
          </a:bodyPr>
          <a:lstStyle/>
          <a:p>
            <a:r>
              <a:rPr lang="en-US" dirty="0"/>
              <a:t>4peaks </a:t>
            </a:r>
            <a:r>
              <a:rPr lang="en-US" dirty="0" err="1"/>
              <a:t>bgcali</a:t>
            </a:r>
            <a:r>
              <a:rPr lang="en-US" dirty="0"/>
              <a:t> </a:t>
            </a:r>
            <a:r>
              <a:rPr lang="en-US" altLang="zh-CN" dirty="0"/>
              <a:t>Final Formal</a:t>
            </a:r>
            <a:endParaRPr lang="en-US" dirty="0"/>
          </a:p>
        </p:txBody>
      </p:sp>
    </p:spTree>
    <p:extLst>
      <p:ext uri="{BB962C8B-B14F-4D97-AF65-F5344CB8AC3E}">
        <p14:creationId xmlns:p14="http://schemas.microsoft.com/office/powerpoint/2010/main" val="104142268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15035613"/>
              </p:ext>
            </p:extLst>
          </p:nvPr>
        </p:nvGraphicFramePr>
        <p:xfrm>
          <a:off x="206192" y="681786"/>
          <a:ext cx="8734534" cy="6120000"/>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20000"/>
                    </a:ext>
                  </a:extLst>
                </a:gridCol>
                <a:gridCol w="1706880">
                  <a:extLst>
                    <a:ext uri="{9D8B030D-6E8A-4147-A177-3AD203B41FA5}">
                      <a16:colId xmlns:a16="http://schemas.microsoft.com/office/drawing/2014/main" val="20001"/>
                    </a:ext>
                  </a:extLst>
                </a:gridCol>
                <a:gridCol w="1141730">
                  <a:extLst>
                    <a:ext uri="{9D8B030D-6E8A-4147-A177-3AD203B41FA5}">
                      <a16:colId xmlns:a16="http://schemas.microsoft.com/office/drawing/2014/main" val="20002"/>
                    </a:ext>
                  </a:extLst>
                </a:gridCol>
                <a:gridCol w="1706880">
                  <a:extLst>
                    <a:ext uri="{9D8B030D-6E8A-4147-A177-3AD203B41FA5}">
                      <a16:colId xmlns:a16="http://schemas.microsoft.com/office/drawing/2014/main" val="20003"/>
                    </a:ext>
                  </a:extLst>
                </a:gridCol>
                <a:gridCol w="1141730">
                  <a:extLst>
                    <a:ext uri="{9D8B030D-6E8A-4147-A177-3AD203B41FA5}">
                      <a16:colId xmlns:a16="http://schemas.microsoft.com/office/drawing/2014/main" val="20004"/>
                    </a:ext>
                  </a:extLst>
                </a:gridCol>
                <a:gridCol w="1469771">
                  <a:extLst>
                    <a:ext uri="{9D8B030D-6E8A-4147-A177-3AD203B41FA5}">
                      <a16:colId xmlns:a16="http://schemas.microsoft.com/office/drawing/2014/main" val="20005"/>
                    </a:ext>
                  </a:extLst>
                </a:gridCol>
              </a:tblGrid>
              <a:tr h="612000">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Proton</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J. D. Robertson_PRC1993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pPr algn="ctr">
                        <a:lnSpc>
                          <a:spcPct val="150000"/>
                        </a:lnSpc>
                      </a:pP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J. C. Thomas_EPJA2004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hMerge="1">
                  <a:txBody>
                    <a:bodyPr/>
                    <a:lstStyle/>
                    <a:p>
                      <a:pPr algn="ctr">
                        <a:lnSpc>
                          <a:spcPct val="150000"/>
                        </a:lnSpc>
                      </a:pP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800" b="0" i="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NuDat</a:t>
                      </a:r>
                      <a:endParaRPr lang="en-US" sz="1800" b="0" i="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612000">
                <a:tc>
                  <a:txBody>
                    <a:bodyPr/>
                    <a:lstStyle/>
                    <a:p>
                      <a:pPr algn="ctr">
                        <a:lnSpc>
                          <a:spcPct val="100000"/>
                        </a:lnSpc>
                      </a:pPr>
                      <a:r>
                        <a:rPr lang="el-GR"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rays</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ct val="100000"/>
                        </a:lnSpc>
                      </a:pPr>
                      <a:r>
                        <a:rPr lang="en-US" sz="18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γ</a:t>
                      </a:r>
                      <a:r>
                        <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Deviation</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8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δE</a:t>
                      </a:r>
                      <a:r>
                        <a:rPr lang="en-US" altLang="zh-CN" sz="1800" b="0" i="1" baseline="-250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Deviation</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8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γ</a:t>
                      </a:r>
                      <a:r>
                        <a:rPr lang="en-US" sz="1800" b="0" i="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1368.726(526)</a:t>
                      </a: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0.19</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1368.724(526)</a:t>
                      </a: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0.19</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1368.626(5)</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2"/>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2753.926(1507)</a:t>
                      </a:r>
                    </a:p>
                  </a:txBody>
                  <a:tcPr anchor="ctr">
                    <a:solidFill>
                      <a:schemeClr val="accent1">
                        <a:lumMod val="20000"/>
                        <a:lumOff val="80000"/>
                      </a:schemeClr>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–0.05</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2753.927(1507)</a:t>
                      </a:r>
                    </a:p>
                  </a:txBody>
                  <a:tcPr anchor="ctr">
                    <a:solidFill>
                      <a:srgbClr val="FFCCCC"/>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–0.05</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2754.007(11)</a:t>
                      </a:r>
                    </a:p>
                  </a:txBody>
                  <a:tcPr anchor="ctr">
                    <a:solidFill>
                      <a:schemeClr val="accent4">
                        <a:lumMod val="20000"/>
                        <a:lumOff val="80000"/>
                      </a:schemeClr>
                    </a:solidFill>
                  </a:tcPr>
                </a:tc>
                <a:extLst>
                  <a:ext uri="{0D108BD9-81ED-4DB2-BD59-A6C34878D82A}">
                    <a16:rowId xmlns:a16="http://schemas.microsoft.com/office/drawing/2014/main" val="10003"/>
                  </a:ext>
                </a:extLst>
              </a:tr>
              <a:tr h="612000">
                <a:tc>
                  <a:txBody>
                    <a:bodyPr/>
                    <a:lstStyle/>
                    <a:p>
                      <a:pPr algn="ctr">
                        <a:lnSpc>
                          <a:spcPct val="100000"/>
                        </a:lnSpc>
                      </a:pPr>
                      <a:r>
                        <a:rPr lang="en-US" altLang="zh-CN" sz="1800" b="0" baseline="3000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a:solidFill>
                            <a:schemeClr val="tx1"/>
                          </a:solidFill>
                          <a:latin typeface="Times New Roman" panose="02020603050405020304" pitchFamily="18" charset="0"/>
                          <a:ea typeface="Tahoma" panose="020B0604030504040204" pitchFamily="34" charset="0"/>
                          <a:cs typeface="Times New Roman" panose="02020603050405020304" pitchFamily="18" charset="0"/>
                        </a:rPr>
                        <a:t>βpγ</a:t>
                      </a:r>
                      <a:r>
                        <a:rPr lang="en-US" altLang="zh-CN" sz="1800" b="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a:solidFill>
                            <a:schemeClr val="tx1"/>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a:solidFill>
                            <a:schemeClr val="tx1"/>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2869.967(1717)</a:t>
                      </a:r>
                    </a:p>
                  </a:txBody>
                  <a:tcPr anchor="ctr">
                    <a:solidFill>
                      <a:schemeClr val="accent1">
                        <a:lumMod val="20000"/>
                        <a:lumOff val="80000"/>
                      </a:schemeClr>
                    </a:solidFill>
                  </a:tcPr>
                </a:tc>
                <a:tc>
                  <a:txBody>
                    <a:bodyPr/>
                    <a:lstStyle/>
                    <a:p>
                      <a:pPr algn="ctr">
                        <a:lnSpc>
                          <a:spcPct val="100000"/>
                        </a:lnSpc>
                      </a:pPr>
                      <a:r>
                        <a:rPr lang="en-US" altLang="zh-CN" sz="1800" b="0" i="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0.27</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2869.940(1715)</a:t>
                      </a:r>
                    </a:p>
                  </a:txBody>
                  <a:tcPr anchor="ctr">
                    <a:solidFill>
                      <a:srgbClr val="FFCCCC"/>
                    </a:solidFill>
                  </a:tcPr>
                </a:tc>
                <a:tc>
                  <a:txBody>
                    <a:bodyPr/>
                    <a:lstStyle/>
                    <a:p>
                      <a:pPr algn="ctr">
                        <a:lnSpc>
                          <a:spcPct val="100000"/>
                        </a:lnSpc>
                      </a:pPr>
                      <a:r>
                        <a:rPr lang="en-US" altLang="zh-CN" sz="1800" b="0" i="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0.26</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2869.50(6)</a:t>
                      </a:r>
                    </a:p>
                  </a:txBody>
                  <a:tcPr anchor="ctr">
                    <a:solidFill>
                      <a:schemeClr val="accent4">
                        <a:lumMod val="20000"/>
                        <a:lumOff val="80000"/>
                      </a:schemeClr>
                    </a:solidFill>
                  </a:tcPr>
                </a:tc>
                <a:extLst>
                  <a:ext uri="{0D108BD9-81ED-4DB2-BD59-A6C34878D82A}">
                    <a16:rowId xmlns:a16="http://schemas.microsoft.com/office/drawing/2014/main" val="10004"/>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4237.</a:t>
                      </a:r>
                      <a:r>
                        <a:rPr lang="en-US" altLang="zh-CN" sz="1800" b="0" i="0" u="none" strike="noStrike" dirty="0">
                          <a:solidFill>
                            <a:schemeClr val="tx1"/>
                          </a:solidFill>
                          <a:effectLst/>
                          <a:latin typeface="Times New Roman" panose="02020603050405020304" pitchFamily="18" charset="0"/>
                          <a:cs typeface="Times New Roman" panose="02020603050405020304" pitchFamily="18" charset="0"/>
                        </a:rPr>
                        <a:t>503(2798)</a:t>
                      </a:r>
                      <a:endParaRPr lang="en-US" sz="1800" b="0" i="0" u="none" strike="noStrike" dirty="0">
                        <a:solidFill>
                          <a:schemeClr val="tx1"/>
                        </a:solidFill>
                        <a:effectLst/>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a:t>
                      </a: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0.16</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cs typeface="Times New Roman" panose="02020603050405020304" pitchFamily="18" charset="0"/>
                        </a:rPr>
                        <a:t>4237.530(2809)</a:t>
                      </a: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a:t>
                      </a: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0.15</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4237.96(6)</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5"/>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451.547(533)</a:t>
                      </a:r>
                    </a:p>
                  </a:txBody>
                  <a:tcPr marL="9525" marR="9525" marT="9525" marB="0"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–0.21</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451.547(533)</a:t>
                      </a:r>
                    </a:p>
                  </a:txBody>
                  <a:tcPr marL="9525" marR="9525" marT="9525" marB="0"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–0.21</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451.7(5)</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6"/>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492.982(510)</a:t>
                      </a:r>
                    </a:p>
                  </a:txBody>
                  <a:tcPr marL="9525" marR="9525" marT="9525" marB="0" anchor="ctr">
                    <a:solidFill>
                      <a:schemeClr val="accent1">
                        <a:lumMod val="20000"/>
                        <a:lumOff val="80000"/>
                      </a:schemeClr>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–0.37</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492.982(510)</a:t>
                      </a:r>
                    </a:p>
                  </a:txBody>
                  <a:tcPr marL="9525" marR="9525" marT="9525" marB="0" anchor="ctr">
                    <a:solidFill>
                      <a:srgbClr val="FFCCCC"/>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–0.37</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493.3(7)</a:t>
                      </a:r>
                    </a:p>
                  </a:txBody>
                  <a:tcPr anchor="ctr">
                    <a:solidFill>
                      <a:schemeClr val="accent4">
                        <a:lumMod val="20000"/>
                        <a:lumOff val="80000"/>
                      </a:schemeClr>
                    </a:solidFill>
                  </a:tcPr>
                </a:tc>
                <a:extLst>
                  <a:ext uri="{0D108BD9-81ED-4DB2-BD59-A6C34878D82A}">
                    <a16:rowId xmlns:a16="http://schemas.microsoft.com/office/drawing/2014/main" val="10007"/>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945.182(382)</a:t>
                      </a:r>
                    </a:p>
                  </a:txBody>
                  <a:tcPr marL="9525" marR="9525" marT="9525" marB="0" anchor="ctr">
                    <a:solidFill>
                      <a:schemeClr val="accent1">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0.45</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945.182(382)</a:t>
                      </a:r>
                    </a:p>
                  </a:txBody>
                  <a:tcPr marL="9525" marR="9525" marT="9525" marB="0" anchor="ctr">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0.45</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944.9(5)</a:t>
                      </a:r>
                    </a:p>
                  </a:txBody>
                  <a:tcPr anchor="ctr">
                    <a:solidFill>
                      <a:schemeClr val="accent4">
                        <a:lumMod val="20000"/>
                        <a:lumOff val="80000"/>
                      </a:schemeClr>
                    </a:solidFill>
                  </a:tcPr>
                </a:tc>
                <a:extLst>
                  <a:ext uri="{0D108BD9-81ED-4DB2-BD59-A6C34878D82A}">
                    <a16:rowId xmlns:a16="http://schemas.microsoft.com/office/drawing/2014/main" val="10008"/>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1612.430(668)</a:t>
                      </a:r>
                    </a:p>
                  </a:txBody>
                  <a:tcPr marL="9525" marR="9525" marT="9525" marB="0"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0.04</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1612.430(668)</a:t>
                      </a:r>
                    </a:p>
                  </a:txBody>
                  <a:tcPr marL="9525" marR="9525" marT="9525" marB="0"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0.04</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1612.4(5)</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9"/>
                  </a:ext>
                </a:extLst>
              </a:tr>
            </a:tbl>
          </a:graphicData>
        </a:graphic>
      </p:graphicFrame>
      <p:sp>
        <p:nvSpPr>
          <p:cNvPr id="3" name="矩形 2"/>
          <p:cNvSpPr/>
          <p:nvPr/>
        </p:nvSpPr>
        <p:spPr>
          <a:xfrm>
            <a:off x="0" y="249762"/>
            <a:ext cx="9144000" cy="384721"/>
          </a:xfrm>
          <a:prstGeom prst="rect">
            <a:avLst/>
          </a:prstGeom>
        </p:spPr>
        <p:txBody>
          <a:bodyPr wrap="square">
            <a:spAutoFit/>
          </a:bodyPr>
          <a:lstStyle/>
          <a:p>
            <a:pPr algn="ctr"/>
            <a:r>
              <a:rPr lang="en-US" altLang="zh-CN" sz="1900" i="1" dirty="0">
                <a:solidFill>
                  <a:srgbClr val="000000"/>
                </a:solidFill>
                <a:latin typeface="Times New Roman" panose="02020603050405020304" pitchFamily="18" charset="0"/>
                <a:cs typeface="Times New Roman" panose="02020603050405020304" pitchFamily="18" charset="0"/>
              </a:rPr>
              <a:t>γ</a:t>
            </a:r>
            <a:r>
              <a:rPr lang="en-US" altLang="zh-CN" sz="1900" dirty="0">
                <a:solidFill>
                  <a:srgbClr val="000000"/>
                </a:solidFill>
                <a:latin typeface="Times New Roman" panose="02020603050405020304" pitchFamily="18" charset="0"/>
                <a:cs typeface="Times New Roman" panose="02020603050405020304" pitchFamily="18" charset="0"/>
              </a:rPr>
              <a:t> ray energies </a:t>
            </a:r>
            <a:r>
              <a:rPr lang="en-US" sz="1900" dirty="0">
                <a:solidFill>
                  <a:srgbClr val="000000"/>
                </a:solidFill>
                <a:latin typeface="Times New Roman" panose="02020603050405020304" pitchFamily="18" charset="0"/>
                <a:cs typeface="Times New Roman" panose="02020603050405020304" pitchFamily="18" charset="0"/>
              </a:rPr>
              <a:t>measured in the present work compared with the adopted values from </a:t>
            </a:r>
            <a:r>
              <a:rPr lang="en-US" sz="1900" dirty="0" err="1">
                <a:solidFill>
                  <a:srgbClr val="000000"/>
                </a:solidFill>
                <a:latin typeface="Times New Roman" panose="02020603050405020304" pitchFamily="18" charset="0"/>
                <a:cs typeface="Times New Roman" panose="02020603050405020304" pitchFamily="18" charset="0"/>
              </a:rPr>
              <a:t>N</a:t>
            </a:r>
            <a:r>
              <a:rPr lang="en-US" altLang="zh-CN" sz="1900" dirty="0" err="1">
                <a:solidFill>
                  <a:srgbClr val="000000"/>
                </a:solidFill>
                <a:latin typeface="Times New Roman" panose="02020603050405020304" pitchFamily="18" charset="0"/>
                <a:cs typeface="Times New Roman" panose="02020603050405020304" pitchFamily="18" charset="0"/>
              </a:rPr>
              <a:t>uDat</a:t>
            </a:r>
            <a:r>
              <a:rPr lang="en-US" sz="1900" dirty="0">
                <a:solidFill>
                  <a:srgbClr val="000000"/>
                </a:solidFill>
                <a:latin typeface="Times New Roman" panose="02020603050405020304" pitchFamily="18" charset="0"/>
                <a:cs typeface="Times New Roman" panose="02020603050405020304" pitchFamily="18" charset="0"/>
              </a:rPr>
              <a:t>.</a:t>
            </a:r>
            <a:endParaRPr lang="en-US" sz="19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0" y="8534"/>
            <a:ext cx="2638351" cy="369332"/>
          </a:xfrm>
          <a:prstGeom prst="rect">
            <a:avLst/>
          </a:prstGeom>
          <a:noFill/>
        </p:spPr>
        <p:txBody>
          <a:bodyPr wrap="none" rtlCol="0">
            <a:spAutoFit/>
          </a:bodyPr>
          <a:lstStyle/>
          <a:p>
            <a:r>
              <a:rPr lang="en-US" dirty="0"/>
              <a:t>4peaks </a:t>
            </a:r>
            <a:r>
              <a:rPr lang="en-US" dirty="0" err="1"/>
              <a:t>bgcali</a:t>
            </a:r>
            <a:r>
              <a:rPr lang="en-US" dirty="0"/>
              <a:t> </a:t>
            </a:r>
            <a:r>
              <a:rPr lang="en-US" altLang="zh-CN" dirty="0"/>
              <a:t>Final Formal</a:t>
            </a:r>
            <a:endParaRPr lang="en-US" dirty="0"/>
          </a:p>
        </p:txBody>
      </p:sp>
    </p:spTree>
    <p:extLst>
      <p:ext uri="{BB962C8B-B14F-4D97-AF65-F5344CB8AC3E}">
        <p14:creationId xmlns:p14="http://schemas.microsoft.com/office/powerpoint/2010/main" val="54709306"/>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428760947"/>
              </p:ext>
            </p:extLst>
          </p:nvPr>
        </p:nvGraphicFramePr>
        <p:xfrm>
          <a:off x="1629038" y="814308"/>
          <a:ext cx="5885924" cy="4896000"/>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20000"/>
                    </a:ext>
                  </a:extLst>
                </a:gridCol>
                <a:gridCol w="1706880">
                  <a:extLst>
                    <a:ext uri="{9D8B030D-6E8A-4147-A177-3AD203B41FA5}">
                      <a16:colId xmlns:a16="http://schemas.microsoft.com/office/drawing/2014/main" val="20001"/>
                    </a:ext>
                  </a:extLst>
                </a:gridCol>
                <a:gridCol w="1141730">
                  <a:extLst>
                    <a:ext uri="{9D8B030D-6E8A-4147-A177-3AD203B41FA5}">
                      <a16:colId xmlns:a16="http://schemas.microsoft.com/office/drawing/2014/main" val="20002"/>
                    </a:ext>
                  </a:extLst>
                </a:gridCol>
                <a:gridCol w="1469771">
                  <a:extLst>
                    <a:ext uri="{9D8B030D-6E8A-4147-A177-3AD203B41FA5}">
                      <a16:colId xmlns:a16="http://schemas.microsoft.com/office/drawing/2014/main" val="20003"/>
                    </a:ext>
                  </a:extLst>
                </a:gridCol>
              </a:tblGrid>
              <a:tr h="612000">
                <a:tc>
                  <a:txBody>
                    <a:bodyPr/>
                    <a:lstStyle/>
                    <a:p>
                      <a:pPr algn="ctr">
                        <a:lnSpc>
                          <a:spcPct val="100000"/>
                        </a:lnSpc>
                      </a:pP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Present</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pP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800" b="0" i="0" dirty="0" err="1">
                          <a:solidFill>
                            <a:schemeClr val="tx1"/>
                          </a:solidFill>
                          <a:latin typeface="Times New Roman" panose="02020603050405020304" pitchFamily="18" charset="0"/>
                          <a:ea typeface="Tahoma" panose="020B0604030504040204" pitchFamily="34" charset="0"/>
                          <a:cs typeface="Times New Roman" panose="02020603050405020304" pitchFamily="18" charset="0"/>
                        </a:rPr>
                        <a:t>NuDat</a:t>
                      </a:r>
                      <a:endParaRPr lang="en-US" sz="1800" b="0" i="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612000">
                <a:tc>
                  <a:txBody>
                    <a:bodyPr/>
                    <a:lstStyle/>
                    <a:p>
                      <a:pPr algn="ctr">
                        <a:lnSpc>
                          <a:spcPct val="100000"/>
                        </a:lnSpc>
                      </a:pPr>
                      <a:r>
                        <a:rPr lang="en-US" altLang="zh-CN" sz="1800" b="0" i="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Nucleus</a:t>
                      </a:r>
                      <a:endParaRPr lang="en-US" sz="1800" b="0" i="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ct val="100000"/>
                        </a:lnSpc>
                      </a:pPr>
                      <a:r>
                        <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x</a:t>
                      </a:r>
                      <a:r>
                        <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Deviation</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x</a:t>
                      </a:r>
                      <a:r>
                        <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r>
                        <a:rPr lang="en-US" sz="1800" b="0" i="0" u="none" strike="noStrike" dirty="0">
                          <a:solidFill>
                            <a:schemeClr val="tx1"/>
                          </a:solidFill>
                          <a:effectLst/>
                          <a:latin typeface="Times New Roman" panose="02020603050405020304" pitchFamily="18" charset="0"/>
                        </a:rPr>
                        <a:t>1368.725(526)</a:t>
                      </a:r>
                    </a:p>
                  </a:txBody>
                  <a:tcPr marL="9525" marR="9525" marT="9525" marB="0"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0.18</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6">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1368.672(5)</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2"/>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b"/>
                      <a:r>
                        <a:rPr lang="en-US" sz="1800" b="0" i="0" u="none" strike="noStrike" dirty="0">
                          <a:solidFill>
                            <a:schemeClr val="tx1"/>
                          </a:solidFill>
                          <a:effectLst/>
                          <a:latin typeface="Times New Roman" panose="02020603050405020304" pitchFamily="18" charset="0"/>
                        </a:rPr>
                        <a:t>4122.865(1596)</a:t>
                      </a:r>
                    </a:p>
                  </a:txBody>
                  <a:tcPr marL="9525" marR="9525" marT="9525" marB="0" anchor="ctr">
                    <a:solidFill>
                      <a:schemeClr val="accent1">
                        <a:lumMod val="20000"/>
                        <a:lumOff val="80000"/>
                      </a:schemeClr>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–0.01</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6">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4122.889(12)</a:t>
                      </a:r>
                    </a:p>
                  </a:txBody>
                  <a:tcPr anchor="ctr">
                    <a:solidFill>
                      <a:schemeClr val="accent4">
                        <a:lumMod val="20000"/>
                        <a:lumOff val="80000"/>
                      </a:schemeClr>
                    </a:solidFill>
                  </a:tcPr>
                </a:tc>
                <a:extLst>
                  <a:ext uri="{0D108BD9-81ED-4DB2-BD59-A6C34878D82A}">
                    <a16:rowId xmlns:a16="http://schemas.microsoft.com/office/drawing/2014/main" val="10003"/>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chemeClr val="tx1"/>
                          </a:solidFill>
                          <a:effectLst/>
                          <a:latin typeface="Times New Roman" panose="02020603050405020304" pitchFamily="18" charset="0"/>
                        </a:rPr>
                        <a:t>4238.620(1513)</a:t>
                      </a:r>
                    </a:p>
                  </a:txBody>
                  <a:tcPr marL="9525" marR="9525" marT="9525" marB="0"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0.25</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4238.24(3)</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4"/>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451.551(533)</a:t>
                      </a:r>
                    </a:p>
                  </a:txBody>
                  <a:tcPr marL="9525" marR="9525" marT="9525" marB="0"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–0.20</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6">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451.7(5)</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5"/>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945.182(339)</a:t>
                      </a:r>
                    </a:p>
                  </a:txBody>
                  <a:tcPr marL="9525" marR="9525" marT="9525" marB="0" anchor="ctr">
                    <a:solidFill>
                      <a:schemeClr val="accent1">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0.27</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6">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944.9(5)</a:t>
                      </a:r>
                    </a:p>
                  </a:txBody>
                  <a:tcPr anchor="ctr">
                    <a:solidFill>
                      <a:schemeClr val="accent4">
                        <a:lumMod val="20000"/>
                        <a:lumOff val="80000"/>
                      </a:schemeClr>
                    </a:solidFill>
                  </a:tcPr>
                </a:tc>
                <a:extLst>
                  <a:ext uri="{0D108BD9-81ED-4DB2-BD59-A6C34878D82A}">
                    <a16:rowId xmlns:a16="http://schemas.microsoft.com/office/drawing/2014/main" val="10006"/>
                  </a:ext>
                </a:extLst>
              </a:tr>
              <a:tr h="612000">
                <a:tc>
                  <a:txBody>
                    <a:bodyPr/>
                    <a:lstStyle/>
                    <a:p>
                      <a:pPr algn="ctr">
                        <a:lnSpc>
                          <a:spcPct val="100000"/>
                        </a:lnSpc>
                      </a:pPr>
                      <a:r>
                        <a:rPr lang="en-US" altLang="zh-CN" sz="1800" b="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lnSpc>
                          <a:spcPct val="100000"/>
                        </a:lnSpc>
                      </a:pPr>
                      <a:r>
                        <a:rPr lang="en-US" sz="1800" b="0" i="0" u="none" strike="noStrike" dirty="0">
                          <a:solidFill>
                            <a:srgbClr val="000000"/>
                          </a:solidFill>
                          <a:effectLst/>
                          <a:latin typeface="Times New Roman" panose="02020603050405020304" pitchFamily="18" charset="0"/>
                        </a:rPr>
                        <a:t>1612.486(668)</a:t>
                      </a:r>
                    </a:p>
                  </a:txBody>
                  <a:tcPr marL="9525" marR="9525" marT="9525" marB="0"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800" b="0" i="0" kern="1200" dirty="0">
                          <a:solidFill>
                            <a:schemeClr val="dk1"/>
                          </a:solidFill>
                          <a:effectLst/>
                          <a:latin typeface="Times New Roman" panose="02020603050405020304" pitchFamily="18" charset="0"/>
                          <a:ea typeface="+mn-ea"/>
                          <a:cs typeface="Times New Roman" panose="02020603050405020304" pitchFamily="18" charset="0"/>
                        </a:rPr>
                        <a:t>–</a:t>
                      </a: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0.02</a:t>
                      </a:r>
                      <a:r>
                        <a:rPr lang="en-US" altLang="zh-CN" sz="18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1612.5(5)</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7"/>
                  </a:ext>
                </a:extLst>
              </a:tr>
            </a:tbl>
          </a:graphicData>
        </a:graphic>
      </p:graphicFrame>
      <p:sp>
        <p:nvSpPr>
          <p:cNvPr id="3" name="矩形 2"/>
          <p:cNvSpPr/>
          <p:nvPr/>
        </p:nvSpPr>
        <p:spPr>
          <a:xfrm>
            <a:off x="0" y="249762"/>
            <a:ext cx="9144000" cy="369332"/>
          </a:xfrm>
          <a:prstGeom prst="rect">
            <a:avLst/>
          </a:prstGeom>
        </p:spPr>
        <p:txBody>
          <a:bodyPr wrap="square">
            <a:spAutoFit/>
          </a:bodyPr>
          <a:lstStyle/>
          <a:p>
            <a:pPr algn="ctr"/>
            <a:r>
              <a:rPr lang="en-US" altLang="zh-CN" dirty="0">
                <a:solidFill>
                  <a:srgbClr val="000000"/>
                </a:solidFill>
                <a:latin typeface="Times New Roman" panose="02020603050405020304" pitchFamily="18" charset="0"/>
                <a:cs typeface="Times New Roman" panose="02020603050405020304" pitchFamily="18" charset="0"/>
              </a:rPr>
              <a:t>Excitation energies </a:t>
            </a:r>
            <a:r>
              <a:rPr lang="en-US" dirty="0">
                <a:solidFill>
                  <a:srgbClr val="000000"/>
                </a:solidFill>
                <a:latin typeface="Times New Roman" panose="02020603050405020304" pitchFamily="18" charset="0"/>
                <a:cs typeface="Times New Roman" panose="02020603050405020304" pitchFamily="18" charset="0"/>
              </a:rPr>
              <a:t>measured in the present work compared with the adopted values from </a:t>
            </a:r>
            <a:r>
              <a:rPr lang="en-US" dirty="0" err="1">
                <a:solidFill>
                  <a:srgbClr val="000000"/>
                </a:solidFill>
                <a:latin typeface="Times New Roman" panose="02020603050405020304" pitchFamily="18" charset="0"/>
                <a:cs typeface="Times New Roman" panose="02020603050405020304" pitchFamily="18" charset="0"/>
              </a:rPr>
              <a:t>N</a:t>
            </a:r>
            <a:r>
              <a:rPr lang="en-US" altLang="zh-CN" dirty="0" err="1">
                <a:solidFill>
                  <a:srgbClr val="000000"/>
                </a:solidFill>
                <a:latin typeface="Times New Roman" panose="02020603050405020304" pitchFamily="18" charset="0"/>
                <a:cs typeface="Times New Roman" panose="02020603050405020304" pitchFamily="18" charset="0"/>
              </a:rPr>
              <a:t>uDat</a:t>
            </a:r>
            <a:r>
              <a:rPr lang="en-US" dirty="0">
                <a:solidFill>
                  <a:srgbClr val="000000"/>
                </a:solidFill>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0" y="8534"/>
            <a:ext cx="2638351" cy="369332"/>
          </a:xfrm>
          <a:prstGeom prst="rect">
            <a:avLst/>
          </a:prstGeom>
          <a:noFill/>
        </p:spPr>
        <p:txBody>
          <a:bodyPr wrap="none" rtlCol="0">
            <a:spAutoFit/>
          </a:bodyPr>
          <a:lstStyle/>
          <a:p>
            <a:r>
              <a:rPr lang="en-US" dirty="0"/>
              <a:t>4peaks </a:t>
            </a:r>
            <a:r>
              <a:rPr lang="en-US" dirty="0" err="1"/>
              <a:t>bgcali</a:t>
            </a:r>
            <a:r>
              <a:rPr lang="en-US" dirty="0"/>
              <a:t> </a:t>
            </a:r>
            <a:r>
              <a:rPr lang="en-US" altLang="zh-CN" dirty="0"/>
              <a:t>Final Formal</a:t>
            </a:r>
            <a:endParaRPr lang="en-US" dirty="0"/>
          </a:p>
        </p:txBody>
      </p:sp>
    </p:spTree>
    <p:extLst>
      <p:ext uri="{BB962C8B-B14F-4D97-AF65-F5344CB8AC3E}">
        <p14:creationId xmlns:p14="http://schemas.microsoft.com/office/powerpoint/2010/main" val="187261604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27662293"/>
              </p:ext>
            </p:extLst>
          </p:nvPr>
        </p:nvGraphicFramePr>
        <p:xfrm>
          <a:off x="146720" y="1244564"/>
          <a:ext cx="8819007" cy="3672000"/>
        </p:xfrm>
        <a:graphic>
          <a:graphicData uri="http://schemas.openxmlformats.org/drawingml/2006/table">
            <a:tbl>
              <a:tblPr firstRow="1" bandRow="1">
                <a:tableStyleId>{5C22544A-7EE6-4342-B048-85BDC9FD1C3A}</a:tableStyleId>
              </a:tblPr>
              <a:tblGrid>
                <a:gridCol w="1217930">
                  <a:extLst>
                    <a:ext uri="{9D8B030D-6E8A-4147-A177-3AD203B41FA5}">
                      <a16:colId xmlns:a16="http://schemas.microsoft.com/office/drawing/2014/main" val="20000"/>
                    </a:ext>
                  </a:extLst>
                </a:gridCol>
                <a:gridCol w="1748155">
                  <a:extLst>
                    <a:ext uri="{9D8B030D-6E8A-4147-A177-3AD203B41FA5}">
                      <a16:colId xmlns:a16="http://schemas.microsoft.com/office/drawing/2014/main" val="20001"/>
                    </a:ext>
                  </a:extLst>
                </a:gridCol>
                <a:gridCol w="1246505">
                  <a:extLst>
                    <a:ext uri="{9D8B030D-6E8A-4147-A177-3AD203B41FA5}">
                      <a16:colId xmlns:a16="http://schemas.microsoft.com/office/drawing/2014/main" val="20002"/>
                    </a:ext>
                  </a:extLst>
                </a:gridCol>
                <a:gridCol w="1748155">
                  <a:extLst>
                    <a:ext uri="{9D8B030D-6E8A-4147-A177-3AD203B41FA5}">
                      <a16:colId xmlns:a16="http://schemas.microsoft.com/office/drawing/2014/main" val="20003"/>
                    </a:ext>
                  </a:extLst>
                </a:gridCol>
                <a:gridCol w="1246505">
                  <a:extLst>
                    <a:ext uri="{9D8B030D-6E8A-4147-A177-3AD203B41FA5}">
                      <a16:colId xmlns:a16="http://schemas.microsoft.com/office/drawing/2014/main" val="20004"/>
                    </a:ext>
                  </a:extLst>
                </a:gridCol>
                <a:gridCol w="1611757">
                  <a:extLst>
                    <a:ext uri="{9D8B030D-6E8A-4147-A177-3AD203B41FA5}">
                      <a16:colId xmlns:a16="http://schemas.microsoft.com/office/drawing/2014/main" val="20005"/>
                    </a:ext>
                  </a:extLst>
                </a:gridCol>
              </a:tblGrid>
              <a:tr h="612000">
                <a:tc>
                  <a:txBody>
                    <a:bodyPr/>
                    <a:lstStyle/>
                    <a:p>
                      <a:pPr algn="ctr">
                        <a:lnSpc>
                          <a:spcPct val="150000"/>
                        </a:lnSpc>
                      </a:pPr>
                      <a:r>
                        <a:rPr lang="en-US" altLang="zh-CN"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Proton</a:t>
                      </a:r>
                      <a:endPar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J. D. Robertson_PRC1993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J. C. Thomas_EPJA2004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hMerge="1">
                  <a:txBody>
                    <a:bodyPr/>
                    <a:lstStyle/>
                    <a:p>
                      <a:pPr algn="ctr">
                        <a:lnSpc>
                          <a:spcPct val="150000"/>
                        </a:lnSpc>
                      </a:pPr>
                      <a:endParaRPr lang="en-US" sz="1600" b="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2000" b="0" dirty="0" err="1">
                          <a:solidFill>
                            <a:schemeClr val="bg1">
                              <a:lumMod val="65000"/>
                            </a:schemeClr>
                          </a:solidFill>
                          <a:latin typeface="Times New Roman" panose="02020603050405020304" pitchFamily="18" charset="0"/>
                          <a:cs typeface="Times New Roman" panose="02020603050405020304" pitchFamily="18" charset="0"/>
                        </a:rPr>
                        <a:t>NuDat</a:t>
                      </a:r>
                      <a:endParaRPr lang="en-US" sz="2000" b="0" dirty="0">
                        <a:solidFill>
                          <a:schemeClr val="bg1">
                            <a:lumMod val="65000"/>
                          </a:schemeClr>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612000">
                <a:tc>
                  <a:txBody>
                    <a:bodyPr/>
                    <a:lstStyle/>
                    <a:p>
                      <a:pPr algn="ctr">
                        <a:lnSpc>
                          <a:spcPct val="150000"/>
                        </a:lnSpc>
                      </a:pPr>
                      <a:r>
                        <a:rPr lang="en-US" altLang="zh-CN"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Spectrum</a:t>
                      </a:r>
                      <a:endPar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a:lnSpc>
                          <a:spcPct val="150000"/>
                        </a:lnSpc>
                      </a:pPr>
                      <a:r>
                        <a:rPr lang="en-US" sz="20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20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sz="20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20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50000"/>
                        </a:lnSpc>
                      </a:pPr>
                      <a:r>
                        <a:rPr lang="en-US" sz="20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–2ln</a:t>
                      </a:r>
                      <a:r>
                        <a:rPr lang="en-US" sz="2000" b="0" i="1" kern="1200" dirty="0">
                          <a:solidFill>
                            <a:schemeClr val="bg1">
                              <a:lumMod val="65000"/>
                            </a:schemeClr>
                          </a:solidFill>
                          <a:effectLst/>
                          <a:latin typeface="Times New Roman" panose="02020603050405020304" pitchFamily="18" charset="0"/>
                          <a:ea typeface="+mn-ea"/>
                          <a:cs typeface="Times New Roman" panose="02020603050405020304" pitchFamily="18" charset="0"/>
                        </a:rPr>
                        <a:t>L</a:t>
                      </a:r>
                      <a:r>
                        <a:rPr lang="en-US" altLang="zh-CN"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2000" b="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ndf</a:t>
                      </a:r>
                      <a:endPar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50000"/>
                        </a:lnSpc>
                      </a:pPr>
                      <a:r>
                        <a:rPr lang="en-US" sz="20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20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sz="20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20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20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–2ln</a:t>
                      </a:r>
                      <a:r>
                        <a:rPr lang="en-US" sz="2000" b="0" i="1" kern="1200" dirty="0">
                          <a:solidFill>
                            <a:schemeClr val="bg1">
                              <a:lumMod val="65000"/>
                            </a:schemeClr>
                          </a:solidFill>
                          <a:effectLst/>
                          <a:latin typeface="Times New Roman" panose="02020603050405020304" pitchFamily="18" charset="0"/>
                          <a:ea typeface="+mn-ea"/>
                          <a:cs typeface="Times New Roman" panose="02020603050405020304" pitchFamily="18" charset="0"/>
                        </a:rPr>
                        <a:t>L</a:t>
                      </a:r>
                      <a:r>
                        <a:rPr lang="en-US" altLang="zh-CN"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2000" b="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ndf</a:t>
                      </a:r>
                      <a:endPar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20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E</a:t>
                      </a:r>
                      <a:r>
                        <a:rPr lang="en-US" sz="2000" b="0" i="0" baseline="-25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nds</a:t>
                      </a:r>
                      <a:r>
                        <a:rPr lang="en-US" sz="2000" b="0" i="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20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1"/>
                  </a:ext>
                </a:extLst>
              </a:tr>
              <a:tr h="612000">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Gated</a:t>
                      </a:r>
                    </a:p>
                  </a:txBody>
                  <a:tcPr anchor="ctr">
                    <a:solidFill>
                      <a:schemeClr val="bg1">
                        <a:lumMod val="95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1368.992(190)</a:t>
                      </a:r>
                    </a:p>
                  </a:txBody>
                  <a:tcPr anchor="ctr">
                    <a:solidFill>
                      <a:schemeClr val="accent1">
                        <a:lumMod val="20000"/>
                        <a:lumOff val="80000"/>
                      </a:schemeClr>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1.6999</a:t>
                      </a:r>
                    </a:p>
                  </a:txBody>
                  <a:tcPr anchor="ctr">
                    <a:solidFill>
                      <a:schemeClr val="accent1">
                        <a:lumMod val="20000"/>
                        <a:lumOff val="80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1368.994(190)</a:t>
                      </a:r>
                    </a:p>
                  </a:txBody>
                  <a:tcPr anchor="ctr">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1.7296</a:t>
                      </a:r>
                    </a:p>
                  </a:txBody>
                  <a:tcPr anchor="ctr">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1368.626(5)</a:t>
                      </a:r>
                    </a:p>
                  </a:txBody>
                  <a:tcPr anchor="ctr">
                    <a:solidFill>
                      <a:schemeClr val="accent4">
                        <a:lumMod val="20000"/>
                        <a:lumOff val="80000"/>
                      </a:schemeClr>
                    </a:solidFill>
                  </a:tcPr>
                </a:tc>
                <a:extLst>
                  <a:ext uri="{0D108BD9-81ED-4DB2-BD59-A6C34878D82A}">
                    <a16:rowId xmlns:a16="http://schemas.microsoft.com/office/drawing/2014/main" val="10002"/>
                  </a:ext>
                </a:extLst>
              </a:tr>
              <a:tr h="612000">
                <a:tc>
                  <a:txBody>
                    <a:bodyPr/>
                    <a:lstStyle/>
                    <a:p>
                      <a:pPr algn="ctr">
                        <a:lnSpc>
                          <a:spcPct val="150000"/>
                        </a:lnSpc>
                      </a:pPr>
                      <a:r>
                        <a:rPr lang="en-US" sz="2000" b="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Ungated</a:t>
                      </a:r>
                      <a:endPar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2754.494(309)</a:t>
                      </a:r>
                    </a:p>
                  </a:txBody>
                  <a:tcPr anchor="ctr">
                    <a:solidFill>
                      <a:schemeClr val="accent1">
                        <a:lumMod val="20000"/>
                        <a:lumOff val="80000"/>
                      </a:schemeClr>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1.0471</a:t>
                      </a:r>
                    </a:p>
                  </a:txBody>
                  <a:tcPr anchor="ctr">
                    <a:solidFill>
                      <a:schemeClr val="accent1">
                        <a:lumMod val="20000"/>
                        <a:lumOff val="80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2754.494(309)</a:t>
                      </a:r>
                    </a:p>
                  </a:txBody>
                  <a:tcPr anchor="ctr">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1.0373</a:t>
                      </a:r>
                    </a:p>
                  </a:txBody>
                  <a:tcPr anchor="ctr">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2754.007(11)</a:t>
                      </a:r>
                    </a:p>
                  </a:txBody>
                  <a:tcPr anchor="ctr">
                    <a:solidFill>
                      <a:schemeClr val="accent4">
                        <a:lumMod val="20000"/>
                        <a:lumOff val="80000"/>
                      </a:schemeClr>
                    </a:solidFill>
                  </a:tcPr>
                </a:tc>
                <a:extLst>
                  <a:ext uri="{0D108BD9-81ED-4DB2-BD59-A6C34878D82A}">
                    <a16:rowId xmlns:a16="http://schemas.microsoft.com/office/drawing/2014/main" val="10003"/>
                  </a:ext>
                </a:extLst>
              </a:tr>
              <a:tr h="612000">
                <a:tc>
                  <a:txBody>
                    <a:bodyPr/>
                    <a:lstStyle/>
                    <a:p>
                      <a:pPr algn="ctr">
                        <a:lnSpc>
                          <a:spcPct val="150000"/>
                        </a:lnSpc>
                      </a:pPr>
                      <a:r>
                        <a:rPr lang="en-US" sz="2000" b="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Ungated</a:t>
                      </a:r>
                      <a:endPar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2870.411(493)</a:t>
                      </a:r>
                    </a:p>
                  </a:txBody>
                  <a:tcPr anchor="ctr">
                    <a:solidFill>
                      <a:schemeClr val="accent1">
                        <a:lumMod val="20000"/>
                        <a:lumOff val="80000"/>
                      </a:schemeClr>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0.9250</a:t>
                      </a:r>
                    </a:p>
                  </a:txBody>
                  <a:tcPr anchor="ctr">
                    <a:solidFill>
                      <a:schemeClr val="accent1">
                        <a:lumMod val="20000"/>
                        <a:lumOff val="80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2870.385(493)</a:t>
                      </a:r>
                    </a:p>
                  </a:txBody>
                  <a:tcPr anchor="ctr">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0.9275</a:t>
                      </a:r>
                    </a:p>
                  </a:txBody>
                  <a:tcPr anchor="ctr">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2869.50(6)</a:t>
                      </a:r>
                    </a:p>
                  </a:txBody>
                  <a:tcPr anchor="ctr">
                    <a:solidFill>
                      <a:schemeClr val="accent4">
                        <a:lumMod val="20000"/>
                        <a:lumOff val="80000"/>
                      </a:schemeClr>
                    </a:solidFill>
                  </a:tcPr>
                </a:tc>
                <a:extLst>
                  <a:ext uri="{0D108BD9-81ED-4DB2-BD59-A6C34878D82A}">
                    <a16:rowId xmlns:a16="http://schemas.microsoft.com/office/drawing/2014/main" val="10004"/>
                  </a:ext>
                </a:extLst>
              </a:tr>
              <a:tr h="612000">
                <a:tc>
                  <a:txBody>
                    <a:bodyPr/>
                    <a:lstStyle/>
                    <a:p>
                      <a:pPr algn="ctr">
                        <a:lnSpc>
                          <a:spcPct val="150000"/>
                        </a:lnSpc>
                      </a:pPr>
                      <a:r>
                        <a:rPr lang="en-US" sz="2000" b="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Ungated</a:t>
                      </a:r>
                      <a:endPar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4238.</a:t>
                      </a:r>
                      <a:r>
                        <a:rPr lang="en-US" altLang="zh-CN"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226(535)</a:t>
                      </a:r>
                      <a:endPar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1.0456</a:t>
                      </a: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lnSpc>
                          <a:spcPct val="150000"/>
                        </a:lnSpc>
                      </a:pPr>
                      <a:r>
                        <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4238.</a:t>
                      </a:r>
                      <a:r>
                        <a:rPr lang="en-US" altLang="zh-CN"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218(535)</a:t>
                      </a:r>
                      <a:endParaRPr lang="en-US" sz="2000" b="0" i="0" u="none" strike="noStrike" dirty="0">
                        <a:solidFill>
                          <a:schemeClr val="bg1">
                            <a:lumMod val="65000"/>
                          </a:schemeClr>
                        </a:solidFill>
                        <a:effectLst/>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1.0526</a:t>
                      </a: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20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4237.96(6)</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5"/>
                  </a:ext>
                </a:extLst>
              </a:tr>
            </a:tbl>
          </a:graphicData>
        </a:graphic>
      </p:graphicFrame>
      <p:sp>
        <p:nvSpPr>
          <p:cNvPr id="3" name="矩形 2"/>
          <p:cNvSpPr/>
          <p:nvPr/>
        </p:nvSpPr>
        <p:spPr>
          <a:xfrm>
            <a:off x="0" y="670802"/>
            <a:ext cx="9144000" cy="384721"/>
          </a:xfrm>
          <a:prstGeom prst="rect">
            <a:avLst/>
          </a:prstGeom>
        </p:spPr>
        <p:txBody>
          <a:bodyPr wrap="square">
            <a:spAutoFit/>
          </a:bodyPr>
          <a:lstStyle/>
          <a:p>
            <a:pPr algn="ctr"/>
            <a:r>
              <a:rPr lang="en-US" altLang="zh-CN" sz="1900" i="1" dirty="0">
                <a:solidFill>
                  <a:schemeClr val="bg1">
                    <a:lumMod val="65000"/>
                  </a:schemeClr>
                </a:solidFill>
                <a:latin typeface="Times New Roman" panose="02020603050405020304" pitchFamily="18" charset="0"/>
                <a:cs typeface="Times New Roman" panose="02020603050405020304" pitchFamily="18" charset="0"/>
              </a:rPr>
              <a:t>γ</a:t>
            </a:r>
            <a:r>
              <a:rPr lang="en-US" altLang="zh-CN" sz="1900" dirty="0">
                <a:solidFill>
                  <a:schemeClr val="bg1">
                    <a:lumMod val="65000"/>
                  </a:schemeClr>
                </a:solidFill>
                <a:latin typeface="Times New Roman" panose="02020603050405020304" pitchFamily="18" charset="0"/>
                <a:cs typeface="Times New Roman" panose="02020603050405020304" pitchFamily="18" charset="0"/>
              </a:rPr>
              <a:t> ray energies </a:t>
            </a:r>
            <a:r>
              <a:rPr lang="en-US" sz="1900" dirty="0">
                <a:solidFill>
                  <a:schemeClr val="bg1">
                    <a:lumMod val="65000"/>
                  </a:schemeClr>
                </a:solidFill>
                <a:latin typeface="Times New Roman" panose="02020603050405020304" pitchFamily="18" charset="0"/>
                <a:cs typeface="Times New Roman" panose="02020603050405020304" pitchFamily="18" charset="0"/>
              </a:rPr>
              <a:t>measured in the present work compared with the adopted values from </a:t>
            </a:r>
            <a:r>
              <a:rPr lang="en-US" sz="1900" dirty="0" err="1">
                <a:solidFill>
                  <a:schemeClr val="bg1">
                    <a:lumMod val="65000"/>
                  </a:schemeClr>
                </a:solidFill>
                <a:latin typeface="Times New Roman" panose="02020603050405020304" pitchFamily="18" charset="0"/>
                <a:cs typeface="Times New Roman" panose="02020603050405020304" pitchFamily="18" charset="0"/>
              </a:rPr>
              <a:t>N</a:t>
            </a:r>
            <a:r>
              <a:rPr lang="en-US" altLang="zh-CN" sz="1900" dirty="0" err="1">
                <a:solidFill>
                  <a:schemeClr val="bg1">
                    <a:lumMod val="65000"/>
                  </a:schemeClr>
                </a:solidFill>
                <a:latin typeface="Times New Roman" panose="02020603050405020304" pitchFamily="18" charset="0"/>
                <a:cs typeface="Times New Roman" panose="02020603050405020304" pitchFamily="18" charset="0"/>
              </a:rPr>
              <a:t>uDat</a:t>
            </a:r>
            <a:r>
              <a:rPr lang="en-US" sz="1900" dirty="0">
                <a:solidFill>
                  <a:schemeClr val="bg1">
                    <a:lumMod val="65000"/>
                  </a:schemeClr>
                </a:solidFill>
                <a:latin typeface="Times New Roman" panose="02020603050405020304" pitchFamily="18" charset="0"/>
                <a:cs typeface="Times New Roman" panose="02020603050405020304" pitchFamily="18" charset="0"/>
              </a:rPr>
              <a:t>.</a:t>
            </a:r>
          </a:p>
        </p:txBody>
      </p:sp>
      <p:sp>
        <p:nvSpPr>
          <p:cNvPr id="4" name="文本框 3"/>
          <p:cNvSpPr txBox="1"/>
          <p:nvPr/>
        </p:nvSpPr>
        <p:spPr>
          <a:xfrm>
            <a:off x="0" y="8534"/>
            <a:ext cx="1436034" cy="369332"/>
          </a:xfrm>
          <a:prstGeom prst="rect">
            <a:avLst/>
          </a:prstGeom>
          <a:noFill/>
        </p:spPr>
        <p:txBody>
          <a:bodyPr wrap="none" rtlCol="0">
            <a:spAutoFit/>
          </a:bodyPr>
          <a:lstStyle/>
          <a:p>
            <a:r>
              <a:rPr lang="en-US" dirty="0">
                <a:solidFill>
                  <a:schemeClr val="bg1">
                    <a:lumMod val="65000"/>
                  </a:schemeClr>
                </a:solidFill>
              </a:rPr>
              <a:t>8peaks </a:t>
            </a:r>
            <a:r>
              <a:rPr lang="en-US" dirty="0" err="1">
                <a:solidFill>
                  <a:schemeClr val="bg1">
                    <a:lumMod val="65000"/>
                  </a:schemeClr>
                </a:solidFill>
              </a:rPr>
              <a:t>bgcali</a:t>
            </a:r>
            <a:endParaRPr lang="en-US" dirty="0">
              <a:solidFill>
                <a:schemeClr val="bg1">
                  <a:lumMod val="65000"/>
                </a:schemeClr>
              </a:solidFill>
            </a:endParaRPr>
          </a:p>
        </p:txBody>
      </p:sp>
    </p:spTree>
    <p:extLst>
      <p:ext uri="{BB962C8B-B14F-4D97-AF65-F5344CB8AC3E}">
        <p14:creationId xmlns:p14="http://schemas.microsoft.com/office/powerpoint/2010/main" val="28772695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114955762"/>
              </p:ext>
            </p:extLst>
          </p:nvPr>
        </p:nvGraphicFramePr>
        <p:xfrm>
          <a:off x="319314" y="634651"/>
          <a:ext cx="8505934" cy="6120000"/>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20000"/>
                    </a:ext>
                  </a:extLst>
                </a:gridCol>
                <a:gridCol w="1592580">
                  <a:extLst>
                    <a:ext uri="{9D8B030D-6E8A-4147-A177-3AD203B41FA5}">
                      <a16:colId xmlns:a16="http://schemas.microsoft.com/office/drawing/2014/main" val="20001"/>
                    </a:ext>
                  </a:extLst>
                </a:gridCol>
                <a:gridCol w="1141730">
                  <a:extLst>
                    <a:ext uri="{9D8B030D-6E8A-4147-A177-3AD203B41FA5}">
                      <a16:colId xmlns:a16="http://schemas.microsoft.com/office/drawing/2014/main" val="20002"/>
                    </a:ext>
                  </a:extLst>
                </a:gridCol>
                <a:gridCol w="1592580">
                  <a:extLst>
                    <a:ext uri="{9D8B030D-6E8A-4147-A177-3AD203B41FA5}">
                      <a16:colId xmlns:a16="http://schemas.microsoft.com/office/drawing/2014/main" val="20003"/>
                    </a:ext>
                  </a:extLst>
                </a:gridCol>
                <a:gridCol w="1141730">
                  <a:extLst>
                    <a:ext uri="{9D8B030D-6E8A-4147-A177-3AD203B41FA5}">
                      <a16:colId xmlns:a16="http://schemas.microsoft.com/office/drawing/2014/main" val="20004"/>
                    </a:ext>
                  </a:extLst>
                </a:gridCol>
                <a:gridCol w="1469771">
                  <a:extLst>
                    <a:ext uri="{9D8B030D-6E8A-4147-A177-3AD203B41FA5}">
                      <a16:colId xmlns:a16="http://schemas.microsoft.com/office/drawing/2014/main" val="20005"/>
                    </a:ext>
                  </a:extLst>
                </a:gridCol>
              </a:tblGrid>
              <a:tr h="612000">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Proton</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J. D. Robertson_PRC1993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pPr algn="ctr">
                        <a:lnSpc>
                          <a:spcPct val="150000"/>
                        </a:lnSpc>
                      </a:pP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J. C. Thomas_EPJA2004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hMerge="1">
                  <a:txBody>
                    <a:bodyPr/>
                    <a:lstStyle/>
                    <a:p>
                      <a:pPr algn="ctr">
                        <a:lnSpc>
                          <a:spcPct val="150000"/>
                        </a:lnSpc>
                      </a:pPr>
                      <a:endParaRPr lang="en-US" sz="1800" b="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i="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NuDat</a:t>
                      </a:r>
                      <a:endParaRPr lang="en-US" sz="1800" b="0" i="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612000">
                <a:tc>
                  <a:txBody>
                    <a:bodyPr/>
                    <a:lstStyle/>
                    <a:p>
                      <a:pPr algn="ctr">
                        <a:lnSpc>
                          <a:spcPct val="150000"/>
                        </a:lnSpc>
                      </a:pPr>
                      <a:r>
                        <a:rPr lang="el-GR"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rays</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ct val="150000"/>
                        </a:lnSpc>
                      </a:pPr>
                      <a:r>
                        <a:rPr lang="en-US"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pP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Deviation</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pP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δE</a:t>
                      </a:r>
                      <a:r>
                        <a:rPr lang="en-US" altLang="zh-CN" sz="18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Deviation</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sz="1800" b="0" i="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1368.992(190)</a:t>
                      </a: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1.93</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1368.994(190)</a:t>
                      </a: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1.94</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1368.626(5)</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2"/>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2754.494(309)</a:t>
                      </a:r>
                    </a:p>
                  </a:txBody>
                  <a:tcPr anchor="ctr">
                    <a:solidFill>
                      <a:schemeClr val="accent1">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1.58</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2754.494(309)</a:t>
                      </a: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1.57</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2754.007(11)</a:t>
                      </a:r>
                    </a:p>
                  </a:txBody>
                  <a:tcPr anchor="ctr">
                    <a:solidFill>
                      <a:schemeClr val="accent4">
                        <a:lumMod val="20000"/>
                        <a:lumOff val="80000"/>
                      </a:schemeClr>
                    </a:solidFill>
                  </a:tcPr>
                </a:tc>
                <a:extLst>
                  <a:ext uri="{0D108BD9-81ED-4DB2-BD59-A6C34878D82A}">
                    <a16:rowId xmlns:a16="http://schemas.microsoft.com/office/drawing/2014/main" val="10003"/>
                  </a:ext>
                </a:extLst>
              </a:tr>
              <a:tr h="612000">
                <a:tc>
                  <a:txBody>
                    <a:bodyPr/>
                    <a:lstStyle/>
                    <a:p>
                      <a:pPr algn="ctr">
                        <a:lnSpc>
                          <a:spcPct val="150000"/>
                        </a:lnSpc>
                      </a:pPr>
                      <a:r>
                        <a:rPr lang="en-US" altLang="zh-CN" sz="1800" b="0" baseline="3000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βpγ</a:t>
                      </a:r>
                      <a:r>
                        <a:rPr lang="en-US" altLang="zh-CN" sz="1800" b="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2870.411(493)</a:t>
                      </a:r>
                    </a:p>
                  </a:txBody>
                  <a:tcPr anchor="ctr">
                    <a:solidFill>
                      <a:schemeClr val="accent1">
                        <a:lumMod val="20000"/>
                        <a:lumOff val="80000"/>
                      </a:schemeClr>
                    </a:solidFill>
                  </a:tcPr>
                </a:tc>
                <a:tc>
                  <a:txBody>
                    <a:bodyPr/>
                    <a:lstStyle/>
                    <a:p>
                      <a:pPr algn="ctr">
                        <a:lnSpc>
                          <a:spcPct val="150000"/>
                        </a:lnSpc>
                      </a:pPr>
                      <a:r>
                        <a:rPr lang="en-US" altLang="zh-CN" sz="1800" b="0" i="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1.84</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2870.385(493)</a:t>
                      </a:r>
                    </a:p>
                  </a:txBody>
                  <a:tcPr anchor="ctr">
                    <a:solidFill>
                      <a:srgbClr val="FFCCCC"/>
                    </a:solidFill>
                  </a:tcPr>
                </a:tc>
                <a:tc>
                  <a:txBody>
                    <a:bodyPr/>
                    <a:lstStyle/>
                    <a:p>
                      <a:pPr algn="ctr">
                        <a:lnSpc>
                          <a:spcPct val="150000"/>
                        </a:lnSpc>
                      </a:pPr>
                      <a:r>
                        <a:rPr lang="en-US" altLang="zh-CN" sz="1800" b="0" i="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1.80</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2869.50(6)</a:t>
                      </a:r>
                    </a:p>
                  </a:txBody>
                  <a:tcPr anchor="ctr">
                    <a:solidFill>
                      <a:schemeClr val="accent4">
                        <a:lumMod val="20000"/>
                        <a:lumOff val="80000"/>
                      </a:schemeClr>
                    </a:solidFill>
                  </a:tcPr>
                </a:tc>
                <a:extLst>
                  <a:ext uri="{0D108BD9-81ED-4DB2-BD59-A6C34878D82A}">
                    <a16:rowId xmlns:a16="http://schemas.microsoft.com/office/drawing/2014/main" val="10004"/>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4238.</a:t>
                      </a:r>
                      <a:r>
                        <a:rPr lang="en-US" altLang="zh-CN"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226(535)</a:t>
                      </a:r>
                      <a:endPar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0.49</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4238.</a:t>
                      </a:r>
                      <a:r>
                        <a:rPr lang="en-US" altLang="zh-CN"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218(535)</a:t>
                      </a:r>
                      <a:endPar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0.48</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4237.96(6)</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5"/>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451.618(177)</a:t>
                      </a: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–0.15</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451.618(177)</a:t>
                      </a: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–0.15</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451.7(5)</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6"/>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493.009(209)</a:t>
                      </a:r>
                    </a:p>
                  </a:txBody>
                  <a:tcPr anchor="ctr">
                    <a:solidFill>
                      <a:schemeClr val="accent1">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–0.40</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493.009(209)</a:t>
                      </a:r>
                    </a:p>
                  </a:txBody>
                  <a:tcPr anchor="ctr">
                    <a:solidFill>
                      <a:srgbClr val="FFCCCC"/>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–0.40</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493.3(7)</a:t>
                      </a:r>
                    </a:p>
                  </a:txBody>
                  <a:tcPr anchor="ctr">
                    <a:solidFill>
                      <a:schemeClr val="accent4">
                        <a:lumMod val="20000"/>
                        <a:lumOff val="80000"/>
                      </a:schemeClr>
                    </a:solidFill>
                  </a:tcPr>
                </a:tc>
                <a:extLst>
                  <a:ext uri="{0D108BD9-81ED-4DB2-BD59-A6C34878D82A}">
                    <a16:rowId xmlns:a16="http://schemas.microsoft.com/office/drawing/2014/main" val="10007"/>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945.341(188)</a:t>
                      </a:r>
                    </a:p>
                  </a:txBody>
                  <a:tcPr anchor="ctr">
                    <a:solidFill>
                      <a:schemeClr val="accent1">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0.83</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945.341(188)</a:t>
                      </a: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0.83</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944.9(5)</a:t>
                      </a:r>
                    </a:p>
                  </a:txBody>
                  <a:tcPr anchor="ctr">
                    <a:solidFill>
                      <a:schemeClr val="accent4">
                        <a:lumMod val="20000"/>
                        <a:lumOff val="80000"/>
                      </a:schemeClr>
                    </a:solidFill>
                  </a:tcPr>
                </a:tc>
                <a:extLst>
                  <a:ext uri="{0D108BD9-81ED-4DB2-BD59-A6C34878D82A}">
                    <a16:rowId xmlns:a16="http://schemas.microsoft.com/office/drawing/2014/main" val="10008"/>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1612.710(193)</a:t>
                      </a: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0.58</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1612.710(193)</a:t>
                      </a: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0.58</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1612.4(5)</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9"/>
                  </a:ext>
                </a:extLst>
              </a:tr>
            </a:tbl>
          </a:graphicData>
        </a:graphic>
      </p:graphicFrame>
      <p:sp>
        <p:nvSpPr>
          <p:cNvPr id="3" name="矩形 2"/>
          <p:cNvSpPr/>
          <p:nvPr/>
        </p:nvSpPr>
        <p:spPr>
          <a:xfrm>
            <a:off x="0" y="148288"/>
            <a:ext cx="9144000" cy="384721"/>
          </a:xfrm>
          <a:prstGeom prst="rect">
            <a:avLst/>
          </a:prstGeom>
        </p:spPr>
        <p:txBody>
          <a:bodyPr wrap="square">
            <a:spAutoFit/>
          </a:bodyPr>
          <a:lstStyle/>
          <a:p>
            <a:pPr algn="ctr"/>
            <a:r>
              <a:rPr lang="en-US" altLang="zh-CN" sz="1900" i="1" dirty="0">
                <a:solidFill>
                  <a:schemeClr val="bg1">
                    <a:lumMod val="65000"/>
                  </a:schemeClr>
                </a:solidFill>
                <a:latin typeface="Times New Roman" panose="02020603050405020304" pitchFamily="18" charset="0"/>
                <a:cs typeface="Times New Roman" panose="02020603050405020304" pitchFamily="18" charset="0"/>
              </a:rPr>
              <a:t>γ</a:t>
            </a:r>
            <a:r>
              <a:rPr lang="en-US" altLang="zh-CN" sz="1900" dirty="0">
                <a:solidFill>
                  <a:schemeClr val="bg1">
                    <a:lumMod val="65000"/>
                  </a:schemeClr>
                </a:solidFill>
                <a:latin typeface="Times New Roman" panose="02020603050405020304" pitchFamily="18" charset="0"/>
                <a:cs typeface="Times New Roman" panose="02020603050405020304" pitchFamily="18" charset="0"/>
              </a:rPr>
              <a:t> ray energies </a:t>
            </a:r>
            <a:r>
              <a:rPr lang="en-US" sz="1900" dirty="0">
                <a:solidFill>
                  <a:schemeClr val="bg1">
                    <a:lumMod val="65000"/>
                  </a:schemeClr>
                </a:solidFill>
                <a:latin typeface="Times New Roman" panose="02020603050405020304" pitchFamily="18" charset="0"/>
                <a:cs typeface="Times New Roman" panose="02020603050405020304" pitchFamily="18" charset="0"/>
              </a:rPr>
              <a:t>measured in the present work compared with the adopted values from </a:t>
            </a:r>
            <a:r>
              <a:rPr lang="en-US" sz="1900" dirty="0" err="1">
                <a:solidFill>
                  <a:schemeClr val="bg1">
                    <a:lumMod val="65000"/>
                  </a:schemeClr>
                </a:solidFill>
                <a:latin typeface="Times New Roman" panose="02020603050405020304" pitchFamily="18" charset="0"/>
                <a:cs typeface="Times New Roman" panose="02020603050405020304" pitchFamily="18" charset="0"/>
              </a:rPr>
              <a:t>N</a:t>
            </a:r>
            <a:r>
              <a:rPr lang="en-US" altLang="zh-CN" sz="1900" dirty="0" err="1">
                <a:solidFill>
                  <a:schemeClr val="bg1">
                    <a:lumMod val="65000"/>
                  </a:schemeClr>
                </a:solidFill>
                <a:latin typeface="Times New Roman" panose="02020603050405020304" pitchFamily="18" charset="0"/>
                <a:cs typeface="Times New Roman" panose="02020603050405020304" pitchFamily="18" charset="0"/>
              </a:rPr>
              <a:t>uDat</a:t>
            </a:r>
            <a:r>
              <a:rPr lang="en-US" sz="1900" dirty="0">
                <a:solidFill>
                  <a:schemeClr val="bg1">
                    <a:lumMod val="65000"/>
                  </a:schemeClr>
                </a:solidFill>
                <a:latin typeface="Times New Roman" panose="02020603050405020304" pitchFamily="18" charset="0"/>
                <a:cs typeface="Times New Roman" panose="02020603050405020304" pitchFamily="18" charset="0"/>
              </a:rPr>
              <a:t>.</a:t>
            </a:r>
          </a:p>
        </p:txBody>
      </p:sp>
      <p:sp>
        <p:nvSpPr>
          <p:cNvPr id="4" name="文本框 3"/>
          <p:cNvSpPr txBox="1"/>
          <p:nvPr/>
        </p:nvSpPr>
        <p:spPr>
          <a:xfrm>
            <a:off x="0" y="8534"/>
            <a:ext cx="1436034" cy="369332"/>
          </a:xfrm>
          <a:prstGeom prst="rect">
            <a:avLst/>
          </a:prstGeom>
          <a:noFill/>
        </p:spPr>
        <p:txBody>
          <a:bodyPr wrap="none" rtlCol="0">
            <a:spAutoFit/>
          </a:bodyPr>
          <a:lstStyle/>
          <a:p>
            <a:r>
              <a:rPr lang="en-US" dirty="0">
                <a:solidFill>
                  <a:schemeClr val="bg1">
                    <a:lumMod val="65000"/>
                  </a:schemeClr>
                </a:solidFill>
              </a:rPr>
              <a:t>8peaks </a:t>
            </a:r>
            <a:r>
              <a:rPr lang="en-US" dirty="0" err="1">
                <a:solidFill>
                  <a:schemeClr val="bg1">
                    <a:lumMod val="65000"/>
                  </a:schemeClr>
                </a:solidFill>
              </a:rPr>
              <a:t>bgcali</a:t>
            </a:r>
            <a:endParaRPr lang="en-US" dirty="0">
              <a:solidFill>
                <a:schemeClr val="bg1">
                  <a:lumMod val="65000"/>
                </a:schemeClr>
              </a:solidFill>
            </a:endParaRPr>
          </a:p>
        </p:txBody>
      </p:sp>
    </p:spTree>
    <p:extLst>
      <p:ext uri="{BB962C8B-B14F-4D97-AF65-F5344CB8AC3E}">
        <p14:creationId xmlns:p14="http://schemas.microsoft.com/office/powerpoint/2010/main" val="300286759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057369095"/>
              </p:ext>
            </p:extLst>
          </p:nvPr>
        </p:nvGraphicFramePr>
        <p:xfrm>
          <a:off x="149085" y="794305"/>
          <a:ext cx="8823109" cy="5508000"/>
        </p:xfrm>
        <a:graphic>
          <a:graphicData uri="http://schemas.openxmlformats.org/drawingml/2006/table">
            <a:tbl>
              <a:tblPr firstRow="1" bandRow="1">
                <a:tableStyleId>{5C22544A-7EE6-4342-B048-85BDC9FD1C3A}</a:tableStyleId>
              </a:tblPr>
              <a:tblGrid>
                <a:gridCol w="1912705">
                  <a:extLst>
                    <a:ext uri="{9D8B030D-6E8A-4147-A177-3AD203B41FA5}">
                      <a16:colId xmlns:a16="http://schemas.microsoft.com/office/drawing/2014/main" val="20000"/>
                    </a:ext>
                  </a:extLst>
                </a:gridCol>
                <a:gridCol w="1436784">
                  <a:extLst>
                    <a:ext uri="{9D8B030D-6E8A-4147-A177-3AD203B41FA5}">
                      <a16:colId xmlns:a16="http://schemas.microsoft.com/office/drawing/2014/main" val="20001"/>
                    </a:ext>
                  </a:extLst>
                </a:gridCol>
                <a:gridCol w="1301525">
                  <a:extLst>
                    <a:ext uri="{9D8B030D-6E8A-4147-A177-3AD203B41FA5}">
                      <a16:colId xmlns:a16="http://schemas.microsoft.com/office/drawing/2014/main" val="20002"/>
                    </a:ext>
                  </a:extLst>
                </a:gridCol>
                <a:gridCol w="1402000">
                  <a:extLst>
                    <a:ext uri="{9D8B030D-6E8A-4147-A177-3AD203B41FA5}">
                      <a16:colId xmlns:a16="http://schemas.microsoft.com/office/drawing/2014/main" val="20003"/>
                    </a:ext>
                  </a:extLst>
                </a:gridCol>
                <a:gridCol w="1454979">
                  <a:extLst>
                    <a:ext uri="{9D8B030D-6E8A-4147-A177-3AD203B41FA5}">
                      <a16:colId xmlns:a16="http://schemas.microsoft.com/office/drawing/2014/main" val="20004"/>
                    </a:ext>
                  </a:extLst>
                </a:gridCol>
                <a:gridCol w="1315116">
                  <a:extLst>
                    <a:ext uri="{9D8B030D-6E8A-4147-A177-3AD203B41FA5}">
                      <a16:colId xmlns:a16="http://schemas.microsoft.com/office/drawing/2014/main" val="20005"/>
                    </a:ext>
                  </a:extLst>
                </a:gridCol>
              </a:tblGrid>
              <a:tr h="612000">
                <a:tc>
                  <a:txBody>
                    <a:bodyPr/>
                    <a:lstStyle/>
                    <a:p>
                      <a:pPr algn="ctr">
                        <a:lnSpc>
                          <a:spcPct val="150000"/>
                        </a:lnSpc>
                      </a:pP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ct val="150000"/>
                        </a:lnSpc>
                      </a:pPr>
                      <a:r>
                        <a:rPr lang="en-US"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50000"/>
                        </a:lnSpc>
                      </a:pP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δE</a:t>
                      </a:r>
                      <a:r>
                        <a:rPr lang="en-US" altLang="zh-CN" sz="18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50000"/>
                        </a:lnSpc>
                      </a:pP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Deviation</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50000"/>
                        </a:lnSpc>
                      </a:pPr>
                      <a:r>
                        <a:rPr lang="en-US"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E</a:t>
                      </a:r>
                      <a:r>
                        <a:rPr lang="en-US" altLang="zh-CN" sz="18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sz="1800" b="0" i="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δE</a:t>
                      </a:r>
                      <a:r>
                        <a:rPr lang="en-US" altLang="zh-CN" sz="1800" b="0" i="1" baseline="-25000"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(keV)</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0"/>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1368.574</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0.064</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–0.82</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1368.626</a:t>
                      </a: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0.005</a:t>
                      </a:r>
                    </a:p>
                  </a:txBody>
                  <a:tcPr anchor="ctr">
                    <a:lnT w="12700" cap="flat" cmpd="sng" algn="ctr">
                      <a:solidFill>
                        <a:schemeClr val="tx1"/>
                      </a:solidFill>
                      <a:prstDash val="solid"/>
                      <a:round/>
                      <a:headEnd type="none" w="med" len="med"/>
                      <a:tailEnd type="none" w="med" len="med"/>
                    </a:lnT>
                    <a:solidFill>
                      <a:srgbClr val="FFCCCC"/>
                    </a:solidFill>
                  </a:tcPr>
                </a:tc>
                <a:extLst>
                  <a:ext uri="{0D108BD9-81ED-4DB2-BD59-A6C34878D82A}">
                    <a16:rowId xmlns:a16="http://schemas.microsoft.com/office/drawing/2014/main" val="10001"/>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2753.846</a:t>
                      </a:r>
                    </a:p>
                  </a:txBody>
                  <a:tcPr anchor="ctr">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0.136</a:t>
                      </a:r>
                    </a:p>
                  </a:txBody>
                  <a:tcPr anchor="ctr">
                    <a:solidFill>
                      <a:schemeClr val="accent4">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a:t>
                      </a: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1.18</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2754.007</a:t>
                      </a: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0.011</a:t>
                      </a:r>
                    </a:p>
                  </a:txBody>
                  <a:tcPr anchor="ctr">
                    <a:solidFill>
                      <a:srgbClr val="FFCCCC"/>
                    </a:solidFill>
                  </a:tcPr>
                </a:tc>
                <a:extLst>
                  <a:ext uri="{0D108BD9-81ED-4DB2-BD59-A6C34878D82A}">
                    <a16:rowId xmlns:a16="http://schemas.microsoft.com/office/drawing/2014/main" val="10002"/>
                  </a:ext>
                </a:extLst>
              </a:tr>
              <a:tr h="612000">
                <a:tc>
                  <a:txBody>
                    <a:bodyPr/>
                    <a:lstStyle/>
                    <a:p>
                      <a:pPr algn="ctr">
                        <a:lnSpc>
                          <a:spcPct val="150000"/>
                        </a:lnSpc>
                      </a:pPr>
                      <a:r>
                        <a:rPr lang="en-US" altLang="zh-CN" sz="1800" b="0" baseline="3000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βpγ</a:t>
                      </a:r>
                      <a:r>
                        <a:rPr lang="en-US" altLang="zh-CN" sz="1800" b="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2869.839</a:t>
                      </a:r>
                    </a:p>
                  </a:txBody>
                  <a:tcPr anchor="ctr">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0.400</a:t>
                      </a:r>
                    </a:p>
                  </a:txBody>
                  <a:tcPr anchor="ctr">
                    <a:solidFill>
                      <a:schemeClr val="accent4">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0.84</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2869.50</a:t>
                      </a: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0.06</a:t>
                      </a:r>
                    </a:p>
                  </a:txBody>
                  <a:tcPr anchor="ctr">
                    <a:solidFill>
                      <a:srgbClr val="FFCCCC"/>
                    </a:solidFill>
                  </a:tcPr>
                </a:tc>
                <a:extLst>
                  <a:ext uri="{0D108BD9-81ED-4DB2-BD59-A6C34878D82A}">
                    <a16:rowId xmlns:a16="http://schemas.microsoft.com/office/drawing/2014/main" val="10003"/>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800" b="0" i="1" dirty="0" err="1">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pγ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24</a:t>
                      </a:r>
                      <a:r>
                        <a:rPr lang="en-US" altLang="zh-CN" sz="1800" b="0" baseline="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Mg</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4237.369</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0.327</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–1.77</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4237.96</a:t>
                      </a: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0.06</a:t>
                      </a:r>
                    </a:p>
                  </a:txBody>
                  <a:tcPr anchor="ctr">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4"/>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451.453</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0.121</a:t>
                      </a:r>
                    </a:p>
                  </a:txBody>
                  <a:tcPr anchor="ct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–0.48</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451.7</a:t>
                      </a:r>
                    </a:p>
                  </a:txBody>
                  <a:tcPr anchor="ctr">
                    <a:lnT w="12700" cap="flat" cmpd="sng" algn="ctr">
                      <a:solidFill>
                        <a:schemeClr val="tx1"/>
                      </a:solidFill>
                      <a:prstDash val="solid"/>
                      <a:round/>
                      <a:headEnd type="none" w="med" len="med"/>
                      <a:tailEnd type="none" w="med" len="med"/>
                    </a:lnT>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0.5</a:t>
                      </a:r>
                    </a:p>
                  </a:txBody>
                  <a:tcPr anchor="ctr">
                    <a:lnT w="12700" cap="flat" cmpd="sng" algn="ctr">
                      <a:solidFill>
                        <a:schemeClr val="tx1"/>
                      </a:solidFill>
                      <a:prstDash val="solid"/>
                      <a:round/>
                      <a:headEnd type="none" w="med" len="med"/>
                      <a:tailEnd type="none" w="med" len="med"/>
                    </a:lnT>
                    <a:solidFill>
                      <a:srgbClr val="FFCCCC"/>
                    </a:solidFill>
                  </a:tcPr>
                </a:tc>
                <a:extLst>
                  <a:ext uri="{0D108BD9-81ED-4DB2-BD59-A6C34878D82A}">
                    <a16:rowId xmlns:a16="http://schemas.microsoft.com/office/drawing/2014/main" val="10005"/>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492.775</a:t>
                      </a:r>
                    </a:p>
                  </a:txBody>
                  <a:tcPr anchor="ctr">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0.123</a:t>
                      </a:r>
                    </a:p>
                  </a:txBody>
                  <a:tcPr anchor="ctr">
                    <a:solidFill>
                      <a:schemeClr val="accent4">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–0.74</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493.3</a:t>
                      </a: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0.7</a:t>
                      </a:r>
                    </a:p>
                  </a:txBody>
                  <a:tcPr anchor="ctr">
                    <a:solidFill>
                      <a:srgbClr val="FFCCCC"/>
                    </a:solidFill>
                  </a:tcPr>
                </a:tc>
                <a:extLst>
                  <a:ext uri="{0D108BD9-81ED-4DB2-BD59-A6C34878D82A}">
                    <a16:rowId xmlns:a16="http://schemas.microsoft.com/office/drawing/2014/main" val="10006"/>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945.062</a:t>
                      </a:r>
                    </a:p>
                  </a:txBody>
                  <a:tcPr anchor="ctr">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0.099</a:t>
                      </a:r>
                    </a:p>
                  </a:txBody>
                  <a:tcPr anchor="ctr">
                    <a:solidFill>
                      <a:schemeClr val="accent4">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0.32</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944.9</a:t>
                      </a:r>
                    </a:p>
                  </a:txBody>
                  <a:tcPr anchor="ctr">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0.5</a:t>
                      </a:r>
                    </a:p>
                  </a:txBody>
                  <a:tcPr anchor="ctr">
                    <a:solidFill>
                      <a:srgbClr val="FFCCCC"/>
                    </a:solidFill>
                  </a:tcPr>
                </a:tc>
                <a:extLst>
                  <a:ext uri="{0D108BD9-81ED-4DB2-BD59-A6C34878D82A}">
                    <a16:rowId xmlns:a16="http://schemas.microsoft.com/office/drawing/2014/main" val="10007"/>
                  </a:ext>
                </a:extLst>
              </a:tr>
              <a:tr h="612000">
                <a:tc>
                  <a:txBody>
                    <a:bodyPr/>
                    <a:lstStyle/>
                    <a:p>
                      <a:pPr algn="ctr">
                        <a:lnSpc>
                          <a:spcPct val="150000"/>
                        </a:lnSpc>
                      </a:pP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Si(</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βγ</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t>
                      </a:r>
                      <a:r>
                        <a:rPr lang="en-US" altLang="zh-CN" sz="1800" b="0" baseline="3000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Al</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1612.300</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lnSpc>
                          <a:spcPct val="150000"/>
                        </a:lnSpc>
                      </a:pPr>
                      <a:r>
                        <a:rPr lang="en-US" sz="1800" b="0" i="0" u="none" strike="noStrike" dirty="0">
                          <a:solidFill>
                            <a:schemeClr val="bg1">
                              <a:lumMod val="65000"/>
                            </a:schemeClr>
                          </a:solidFill>
                          <a:effectLst/>
                          <a:latin typeface="Times New Roman" panose="02020603050405020304" pitchFamily="18" charset="0"/>
                          <a:cs typeface="Times New Roman" panose="02020603050405020304" pitchFamily="18" charset="0"/>
                        </a:rPr>
                        <a:t>0.052</a:t>
                      </a: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50000"/>
                        </a:lnSpc>
                      </a:pPr>
                      <a:r>
                        <a:rPr lang="en-US" sz="1800" b="0" i="0" kern="1200" dirty="0">
                          <a:solidFill>
                            <a:schemeClr val="bg1">
                              <a:lumMod val="65000"/>
                            </a:schemeClr>
                          </a:solidFill>
                          <a:effectLst/>
                          <a:latin typeface="Times New Roman" panose="02020603050405020304" pitchFamily="18" charset="0"/>
                          <a:ea typeface="+mn-ea"/>
                          <a:cs typeface="Times New Roman" panose="02020603050405020304" pitchFamily="18" charset="0"/>
                        </a:rPr>
                        <a:t>–</a:t>
                      </a: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0.20</a:t>
                      </a:r>
                      <a:r>
                        <a:rPr lang="en-US" altLang="zh-CN" sz="1800" b="0" i="1"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σ</a:t>
                      </a:r>
                      <a:endPar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1612.4</a:t>
                      </a:r>
                    </a:p>
                  </a:txBody>
                  <a:tcPr anchor="ctr">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50000"/>
                        </a:lnSpc>
                      </a:pPr>
                      <a:r>
                        <a:rPr lang="en-US" sz="1800" b="0" dirty="0">
                          <a:solidFill>
                            <a:schemeClr val="bg1">
                              <a:lumMod val="65000"/>
                            </a:schemeClr>
                          </a:solidFill>
                          <a:latin typeface="Times New Roman" panose="02020603050405020304" pitchFamily="18" charset="0"/>
                          <a:ea typeface="Tahoma" panose="020B0604030504040204" pitchFamily="34" charset="0"/>
                          <a:cs typeface="Times New Roman" panose="02020603050405020304" pitchFamily="18" charset="0"/>
                        </a:rPr>
                        <a:t>0.5</a:t>
                      </a:r>
                    </a:p>
                  </a:txBody>
                  <a:tcPr anchor="ctr">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8"/>
                  </a:ext>
                </a:extLst>
              </a:tr>
            </a:tbl>
          </a:graphicData>
        </a:graphic>
      </p:graphicFrame>
      <p:sp>
        <p:nvSpPr>
          <p:cNvPr id="3" name="矩形 2"/>
          <p:cNvSpPr/>
          <p:nvPr/>
        </p:nvSpPr>
        <p:spPr>
          <a:xfrm>
            <a:off x="0" y="235372"/>
            <a:ext cx="9263270" cy="369332"/>
          </a:xfrm>
          <a:prstGeom prst="rect">
            <a:avLst/>
          </a:prstGeom>
        </p:spPr>
        <p:txBody>
          <a:bodyPr wrap="square">
            <a:spAutoFit/>
          </a:bodyPr>
          <a:lstStyle/>
          <a:p>
            <a:r>
              <a:rPr lang="en-US" altLang="zh-CN" i="1" dirty="0">
                <a:solidFill>
                  <a:schemeClr val="bg1">
                    <a:lumMod val="65000"/>
                  </a:schemeClr>
                </a:solidFill>
                <a:latin typeface="Times New Roman" panose="02020603050405020304" pitchFamily="18" charset="0"/>
                <a:cs typeface="Times New Roman" panose="02020603050405020304" pitchFamily="18" charset="0"/>
              </a:rPr>
              <a:t>γ</a:t>
            </a:r>
            <a:r>
              <a:rPr lang="en-US" altLang="zh-CN" dirty="0">
                <a:solidFill>
                  <a:schemeClr val="bg1">
                    <a:lumMod val="65000"/>
                  </a:schemeClr>
                </a:solidFill>
                <a:latin typeface="Times New Roman" panose="02020603050405020304" pitchFamily="18" charset="0"/>
                <a:cs typeface="Times New Roman" panose="02020603050405020304" pitchFamily="18" charset="0"/>
              </a:rPr>
              <a:t> ray energies </a:t>
            </a:r>
            <a:r>
              <a:rPr lang="en-US" dirty="0">
                <a:solidFill>
                  <a:schemeClr val="bg1">
                    <a:lumMod val="65000"/>
                  </a:schemeClr>
                </a:solidFill>
                <a:latin typeface="Times New Roman" panose="02020603050405020304" pitchFamily="18" charset="0"/>
                <a:cs typeface="Times New Roman" panose="02020603050405020304" pitchFamily="18" charset="0"/>
              </a:rPr>
              <a:t>measured in the present work compared with the corresponding values from NNDC.</a:t>
            </a:r>
          </a:p>
        </p:txBody>
      </p:sp>
      <p:sp>
        <p:nvSpPr>
          <p:cNvPr id="4" name="文本框 3"/>
          <p:cNvSpPr txBox="1"/>
          <p:nvPr/>
        </p:nvSpPr>
        <p:spPr>
          <a:xfrm>
            <a:off x="0" y="6459639"/>
            <a:ext cx="1553054" cy="369332"/>
          </a:xfrm>
          <a:prstGeom prst="rect">
            <a:avLst/>
          </a:prstGeom>
          <a:noFill/>
        </p:spPr>
        <p:txBody>
          <a:bodyPr wrap="none" rtlCol="0">
            <a:spAutoFit/>
          </a:bodyPr>
          <a:lstStyle/>
          <a:p>
            <a:r>
              <a:rPr lang="en-US" dirty="0">
                <a:solidFill>
                  <a:schemeClr val="bg1">
                    <a:lumMod val="65000"/>
                  </a:schemeClr>
                </a:solidFill>
              </a:rPr>
              <a:t>10peaks </a:t>
            </a:r>
            <a:r>
              <a:rPr lang="en-US" dirty="0" err="1">
                <a:solidFill>
                  <a:schemeClr val="bg1">
                    <a:lumMod val="65000"/>
                  </a:schemeClr>
                </a:solidFill>
              </a:rPr>
              <a:t>bgcali</a:t>
            </a:r>
            <a:endParaRPr lang="en-US" dirty="0">
              <a:solidFill>
                <a:schemeClr val="bg1">
                  <a:lumMod val="65000"/>
                </a:schemeClr>
              </a:solidFill>
            </a:endParaRPr>
          </a:p>
        </p:txBody>
      </p:sp>
    </p:spTree>
    <p:extLst>
      <p:ext uri="{BB962C8B-B14F-4D97-AF65-F5344CB8AC3E}">
        <p14:creationId xmlns:p14="http://schemas.microsoft.com/office/powerpoint/2010/main" val="1942019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76" y="477196"/>
            <a:ext cx="5598441" cy="3501366"/>
          </a:xfrm>
          <a:prstGeom prst="rect">
            <a:avLst/>
          </a:prstGeom>
        </p:spPr>
      </p:pic>
      <p:sp>
        <p:nvSpPr>
          <p:cNvPr id="3" name="矩形 2"/>
          <p:cNvSpPr/>
          <p:nvPr/>
        </p:nvSpPr>
        <p:spPr>
          <a:xfrm>
            <a:off x="-1" y="60382"/>
            <a:ext cx="3493969" cy="369332"/>
          </a:xfrm>
          <a:prstGeom prst="rect">
            <a:avLst/>
          </a:prstGeom>
        </p:spPr>
        <p:txBody>
          <a:bodyPr wrap="square">
            <a:spAutoFit/>
          </a:bodyPr>
          <a:lstStyle/>
          <a:p>
            <a:r>
              <a:rPr lang="en-US" altLang="zh-CN" b="1" dirty="0">
                <a:solidFill>
                  <a:srgbClr val="FF0000"/>
                </a:solidFill>
              </a:rPr>
              <a:t>Doppler-Broadening </a:t>
            </a:r>
            <a:r>
              <a:rPr lang="en-US" altLang="zh-CN" b="1" dirty="0" err="1">
                <a:solidFill>
                  <a:srgbClr val="FF0000"/>
                </a:solidFill>
              </a:rPr>
              <a:t>Simulation.C</a:t>
            </a:r>
            <a:endParaRPr lang="en-US" altLang="zh-CN" b="1" dirty="0">
              <a:solidFill>
                <a:srgbClr val="FF0000"/>
              </a:solidFill>
            </a:endParaRPr>
          </a:p>
        </p:txBody>
      </p:sp>
      <p:sp>
        <p:nvSpPr>
          <p:cNvPr id="4" name="矩形 3"/>
          <p:cNvSpPr/>
          <p:nvPr/>
        </p:nvSpPr>
        <p:spPr>
          <a:xfrm>
            <a:off x="5046217" y="602782"/>
            <a:ext cx="4111967" cy="4031873"/>
          </a:xfrm>
          <a:prstGeom prst="rect">
            <a:avLst/>
          </a:prstGeom>
        </p:spPr>
        <p:txBody>
          <a:bodyPr wrap="square">
            <a:spAutoFit/>
          </a:bodyPr>
          <a:lstStyle/>
          <a:p>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(1) sample decay time, divided into 300 steps</a:t>
            </a:r>
          </a:p>
          <a:p>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(2) In every step: calculate the distance (dx) using the initial velocity, then calculate the energy loss (</a:t>
            </a:r>
            <a:r>
              <a:rPr lang="en-US" altLang="zh-CN" sz="16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dE</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using the stopping power from graph (</a:t>
            </a:r>
            <a:r>
              <a:rPr lang="en-US" altLang="zh-CN" sz="16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E_recoil</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zh-CN" altLang="en-US" sz="1600" dirty="0">
                <a:solidFill>
                  <a:schemeClr val="accent6">
                    <a:lumMod val="50000"/>
                  </a:schemeClr>
                </a:solidFill>
                <a:latin typeface="Tahoma" panose="020B0604030504040204" pitchFamily="34" charset="0"/>
                <a:cs typeface="Tahoma" panose="020B0604030504040204" pitchFamily="34" charset="0"/>
              </a:rPr>
              <a:t>→</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altLang="zh-CN" sz="16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dE</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/dx) and the distance (dx). Calculate the </a:t>
            </a:r>
            <a:r>
              <a:rPr lang="en-US" altLang="zh-CN" sz="16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E_recoil</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after this time step.</a:t>
            </a:r>
          </a:p>
          <a:p>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(3) Until the decay occurs or the Recoil stops. After steps, calculate the final velocity using the final </a:t>
            </a:r>
            <a:r>
              <a:rPr lang="en-US" altLang="zh-CN" sz="16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E_recoil</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t>
            </a:r>
          </a:p>
          <a:p>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(4) Sample an angle, then calculate the </a:t>
            </a:r>
            <a:r>
              <a:rPr lang="en-US" altLang="zh-CN" sz="16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Dopper</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shift for γ energy using final </a:t>
            </a:r>
            <a:r>
              <a:rPr lang="en-US" altLang="zh-CN" sz="1600"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E_recoil</a:t>
            </a:r>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and angle.</a:t>
            </a:r>
          </a:p>
          <a:p>
            <a:r>
              <a:rPr lang="en-US" altLang="zh-CN" sz="16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(5) Choose a detector, sample its response function to obtain the measured γ energy.</a:t>
            </a:r>
          </a:p>
        </p:txBody>
      </p:sp>
      <p:sp>
        <p:nvSpPr>
          <p:cNvPr id="6" name="矩形 5"/>
          <p:cNvSpPr/>
          <p:nvPr/>
        </p:nvSpPr>
        <p:spPr>
          <a:xfrm>
            <a:off x="4459063" y="67903"/>
            <a:ext cx="4542269" cy="646331"/>
          </a:xfrm>
          <a:prstGeom prst="rect">
            <a:avLst/>
          </a:prstGeom>
        </p:spPr>
        <p:txBody>
          <a:bodyPr wrap="none">
            <a:spAutoFit/>
          </a:bodyPr>
          <a:lstStyle/>
          <a:p>
            <a:r>
              <a:rPr lang="en-US" altLang="zh-CN" dirty="0"/>
              <a:t>dx = beta*c*</a:t>
            </a:r>
            <a:r>
              <a:rPr lang="en-US" altLang="zh-CN" dirty="0" err="1"/>
              <a:t>decaytime</a:t>
            </a:r>
            <a:r>
              <a:rPr lang="en-US" altLang="zh-CN" dirty="0"/>
              <a:t>/(float)</a:t>
            </a:r>
            <a:r>
              <a:rPr lang="en-US" altLang="zh-CN" dirty="0" err="1"/>
              <a:t>NumberofSteps</a:t>
            </a:r>
            <a:r>
              <a:rPr lang="en-US" altLang="zh-CN" dirty="0"/>
              <a:t>;</a:t>
            </a:r>
          </a:p>
          <a:p>
            <a:r>
              <a:rPr lang="en-US" altLang="zh-CN" dirty="0" err="1"/>
              <a:t>dE</a:t>
            </a:r>
            <a:r>
              <a:rPr lang="en-US" altLang="zh-CN" dirty="0"/>
              <a:t> = 0.001*dx*g-&gt;</a:t>
            </a:r>
            <a:r>
              <a:rPr lang="en-US" altLang="zh-CN" dirty="0" err="1"/>
              <a:t>Eval</a:t>
            </a:r>
            <a:r>
              <a:rPr lang="en-US" altLang="zh-CN" dirty="0"/>
              <a:t>(</a:t>
            </a:r>
            <a:r>
              <a:rPr lang="en-US" altLang="zh-CN" dirty="0" err="1"/>
              <a:t>ERecoil</a:t>
            </a:r>
            <a:r>
              <a:rPr lang="en-US" altLang="zh-CN" dirty="0"/>
              <a:t>);</a:t>
            </a:r>
          </a:p>
        </p:txBody>
      </p:sp>
      <p:cxnSp>
        <p:nvCxnSpPr>
          <p:cNvPr id="8" name="直接箭头连接符 7"/>
          <p:cNvCxnSpPr/>
          <p:nvPr/>
        </p:nvCxnSpPr>
        <p:spPr>
          <a:xfrm flipV="1">
            <a:off x="4965505" y="979913"/>
            <a:ext cx="0" cy="25883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613649" y="954226"/>
            <a:ext cx="42844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413449" y="1949851"/>
            <a:ext cx="1045351" cy="369332"/>
          </a:xfrm>
          <a:prstGeom prst="rect">
            <a:avLst/>
          </a:prstGeom>
          <a:noFill/>
        </p:spPr>
        <p:txBody>
          <a:bodyPr wrap="none" rtlCol="0">
            <a:spAutoFit/>
          </a:bodyPr>
          <a:lstStyle/>
          <a:p>
            <a:r>
              <a:rPr lang="en-US" altLang="zh-CN" dirty="0"/>
              <a:t>E_recoil0</a:t>
            </a:r>
            <a:endParaRPr lang="zh-CN" altLang="en-US" dirty="0"/>
          </a:p>
        </p:txBody>
      </p:sp>
      <p:sp>
        <p:nvSpPr>
          <p:cNvPr id="16" name="文本框 15"/>
          <p:cNvSpPr txBox="1"/>
          <p:nvPr/>
        </p:nvSpPr>
        <p:spPr>
          <a:xfrm>
            <a:off x="613649" y="1198432"/>
            <a:ext cx="846707" cy="369332"/>
          </a:xfrm>
          <a:prstGeom prst="rect">
            <a:avLst/>
          </a:prstGeom>
          <a:noFill/>
        </p:spPr>
        <p:txBody>
          <a:bodyPr wrap="none" rtlCol="0">
            <a:spAutoFit/>
          </a:bodyPr>
          <a:lstStyle/>
          <a:p>
            <a:r>
              <a:rPr lang="en-US" altLang="zh-CN" dirty="0" err="1"/>
              <a:t>dE</a:t>
            </a:r>
            <a:r>
              <a:rPr lang="en-US" altLang="zh-CN" dirty="0"/>
              <a:t>/dx1</a:t>
            </a:r>
            <a:endParaRPr lang="zh-CN" altLang="en-US" dirty="0"/>
          </a:p>
        </p:txBody>
      </p:sp>
      <p:cxnSp>
        <p:nvCxnSpPr>
          <p:cNvPr id="18" name="直接箭头连接符 17"/>
          <p:cNvCxnSpPr/>
          <p:nvPr/>
        </p:nvCxnSpPr>
        <p:spPr>
          <a:xfrm flipH="1">
            <a:off x="3493970" y="1386274"/>
            <a:ext cx="14715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983530" y="1353677"/>
            <a:ext cx="535724" cy="369332"/>
          </a:xfrm>
          <a:prstGeom prst="rect">
            <a:avLst/>
          </a:prstGeom>
          <a:noFill/>
        </p:spPr>
        <p:txBody>
          <a:bodyPr wrap="none" rtlCol="0">
            <a:spAutoFit/>
          </a:bodyPr>
          <a:lstStyle/>
          <a:p>
            <a:r>
              <a:rPr lang="en-US" altLang="zh-CN" dirty="0"/>
              <a:t>dE1</a:t>
            </a:r>
            <a:endParaRPr lang="zh-CN" altLang="en-US" dirty="0"/>
          </a:p>
        </p:txBody>
      </p:sp>
      <p:cxnSp>
        <p:nvCxnSpPr>
          <p:cNvPr id="21" name="直接箭头连接符 20"/>
          <p:cNvCxnSpPr/>
          <p:nvPr/>
        </p:nvCxnSpPr>
        <p:spPr>
          <a:xfrm flipV="1">
            <a:off x="3493969" y="1406757"/>
            <a:ext cx="0" cy="21615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165493" y="2214925"/>
            <a:ext cx="1045351" cy="369332"/>
          </a:xfrm>
          <a:prstGeom prst="rect">
            <a:avLst/>
          </a:prstGeom>
          <a:noFill/>
        </p:spPr>
        <p:txBody>
          <a:bodyPr wrap="none" rtlCol="0">
            <a:spAutoFit/>
          </a:bodyPr>
          <a:lstStyle/>
          <a:p>
            <a:r>
              <a:rPr lang="en-US" altLang="zh-CN" dirty="0"/>
              <a:t>E_recoil1</a:t>
            </a:r>
            <a:endParaRPr lang="zh-CN" altLang="en-US" dirty="0"/>
          </a:p>
        </p:txBody>
      </p:sp>
      <p:cxnSp>
        <p:nvCxnSpPr>
          <p:cNvPr id="23" name="直接箭头连接符 22"/>
          <p:cNvCxnSpPr/>
          <p:nvPr/>
        </p:nvCxnSpPr>
        <p:spPr>
          <a:xfrm flipH="1" flipV="1">
            <a:off x="2701882" y="1759065"/>
            <a:ext cx="792087" cy="132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a:off x="598551" y="1386274"/>
            <a:ext cx="278740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H="1">
            <a:off x="605390" y="1772354"/>
            <a:ext cx="19344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97169" y="1528149"/>
            <a:ext cx="846707" cy="369332"/>
          </a:xfrm>
          <a:prstGeom prst="rect">
            <a:avLst/>
          </a:prstGeom>
          <a:noFill/>
        </p:spPr>
        <p:txBody>
          <a:bodyPr wrap="none" rtlCol="0">
            <a:spAutoFit/>
          </a:bodyPr>
          <a:lstStyle/>
          <a:p>
            <a:r>
              <a:rPr lang="en-US" altLang="zh-CN" dirty="0" err="1"/>
              <a:t>dE</a:t>
            </a:r>
            <a:r>
              <a:rPr lang="en-US" altLang="zh-CN" dirty="0"/>
              <a:t>/dx2</a:t>
            </a:r>
            <a:endParaRPr lang="zh-CN" altLang="en-US" dirty="0"/>
          </a:p>
        </p:txBody>
      </p:sp>
      <p:sp>
        <p:nvSpPr>
          <p:cNvPr id="34" name="文本框 33"/>
          <p:cNvSpPr txBox="1"/>
          <p:nvPr/>
        </p:nvSpPr>
        <p:spPr>
          <a:xfrm>
            <a:off x="2843807" y="1788715"/>
            <a:ext cx="535724" cy="369332"/>
          </a:xfrm>
          <a:prstGeom prst="rect">
            <a:avLst/>
          </a:prstGeom>
          <a:noFill/>
        </p:spPr>
        <p:txBody>
          <a:bodyPr wrap="none" rtlCol="0">
            <a:spAutoFit/>
          </a:bodyPr>
          <a:lstStyle/>
          <a:p>
            <a:r>
              <a:rPr lang="en-US" altLang="zh-CN" dirty="0"/>
              <a:t>dE2</a:t>
            </a:r>
            <a:endParaRPr lang="zh-CN" altLang="en-US" dirty="0"/>
          </a:p>
        </p:txBody>
      </p:sp>
      <p:cxnSp>
        <p:nvCxnSpPr>
          <p:cNvPr id="37" name="直接箭头连接符 36"/>
          <p:cNvCxnSpPr/>
          <p:nvPr/>
        </p:nvCxnSpPr>
        <p:spPr>
          <a:xfrm flipV="1">
            <a:off x="2676687" y="1759066"/>
            <a:ext cx="0" cy="1809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2254419" y="2497998"/>
            <a:ext cx="1045351" cy="369332"/>
          </a:xfrm>
          <a:prstGeom prst="rect">
            <a:avLst/>
          </a:prstGeom>
          <a:noFill/>
        </p:spPr>
        <p:txBody>
          <a:bodyPr wrap="none" rtlCol="0">
            <a:spAutoFit/>
          </a:bodyPr>
          <a:lstStyle/>
          <a:p>
            <a:r>
              <a:rPr lang="en-US" altLang="zh-CN" dirty="0"/>
              <a:t>E_recoil2</a:t>
            </a:r>
            <a:endParaRPr lang="zh-CN" altLang="en-US" dirty="0"/>
          </a:p>
        </p:txBody>
      </p:sp>
      <p:cxnSp>
        <p:nvCxnSpPr>
          <p:cNvPr id="40" name="直接箭头连接符 39"/>
          <p:cNvCxnSpPr/>
          <p:nvPr/>
        </p:nvCxnSpPr>
        <p:spPr>
          <a:xfrm flipH="1" flipV="1">
            <a:off x="2254419" y="1973381"/>
            <a:ext cx="422270" cy="74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590667" y="1960197"/>
            <a:ext cx="1582266"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2172933" y="1973381"/>
            <a:ext cx="671" cy="15948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1647957" y="2907921"/>
            <a:ext cx="1045351" cy="369332"/>
          </a:xfrm>
          <a:prstGeom prst="rect">
            <a:avLst/>
          </a:prstGeom>
          <a:noFill/>
        </p:spPr>
        <p:txBody>
          <a:bodyPr wrap="none" rtlCol="0">
            <a:spAutoFit/>
          </a:bodyPr>
          <a:lstStyle/>
          <a:p>
            <a:r>
              <a:rPr lang="en-US" altLang="zh-CN" dirty="0"/>
              <a:t>E_recoil3</a:t>
            </a:r>
            <a:endParaRPr lang="zh-CN" altLang="en-US" dirty="0"/>
          </a:p>
        </p:txBody>
      </p:sp>
      <p:sp>
        <p:nvSpPr>
          <p:cNvPr id="51" name="文本框 50"/>
          <p:cNvSpPr txBox="1"/>
          <p:nvPr/>
        </p:nvSpPr>
        <p:spPr>
          <a:xfrm>
            <a:off x="610389" y="1759065"/>
            <a:ext cx="846707" cy="369332"/>
          </a:xfrm>
          <a:prstGeom prst="rect">
            <a:avLst/>
          </a:prstGeom>
          <a:noFill/>
        </p:spPr>
        <p:txBody>
          <a:bodyPr wrap="none" rtlCol="0">
            <a:spAutoFit/>
          </a:bodyPr>
          <a:lstStyle/>
          <a:p>
            <a:r>
              <a:rPr lang="en-US" altLang="zh-CN" dirty="0" err="1"/>
              <a:t>dE</a:t>
            </a:r>
            <a:r>
              <a:rPr lang="en-US" altLang="zh-CN" dirty="0"/>
              <a:t>/dx3</a:t>
            </a:r>
            <a:endParaRPr lang="zh-CN" altLang="en-US" dirty="0"/>
          </a:p>
        </p:txBody>
      </p:sp>
      <p:sp>
        <p:nvSpPr>
          <p:cNvPr id="52" name="文本框 51"/>
          <p:cNvSpPr txBox="1"/>
          <p:nvPr/>
        </p:nvSpPr>
        <p:spPr>
          <a:xfrm>
            <a:off x="613649" y="795247"/>
            <a:ext cx="846707" cy="369332"/>
          </a:xfrm>
          <a:prstGeom prst="rect">
            <a:avLst/>
          </a:prstGeom>
          <a:noFill/>
        </p:spPr>
        <p:txBody>
          <a:bodyPr wrap="none" rtlCol="0">
            <a:spAutoFit/>
          </a:bodyPr>
          <a:lstStyle/>
          <a:p>
            <a:r>
              <a:rPr lang="en-US" altLang="zh-CN" dirty="0" err="1"/>
              <a:t>dE</a:t>
            </a:r>
            <a:r>
              <a:rPr lang="en-US" altLang="zh-CN" dirty="0"/>
              <a:t>/dx0</a:t>
            </a:r>
            <a:endParaRPr lang="zh-CN" altLang="en-US" dirty="0"/>
          </a:p>
        </p:txBody>
      </p:sp>
      <p:sp>
        <p:nvSpPr>
          <p:cNvPr id="53" name="文本框 52"/>
          <p:cNvSpPr txBox="1"/>
          <p:nvPr/>
        </p:nvSpPr>
        <p:spPr>
          <a:xfrm>
            <a:off x="2152366" y="1956926"/>
            <a:ext cx="535724" cy="369332"/>
          </a:xfrm>
          <a:prstGeom prst="rect">
            <a:avLst/>
          </a:prstGeom>
          <a:noFill/>
        </p:spPr>
        <p:txBody>
          <a:bodyPr wrap="none" rtlCol="0">
            <a:spAutoFit/>
          </a:bodyPr>
          <a:lstStyle/>
          <a:p>
            <a:r>
              <a:rPr lang="en-US" altLang="zh-CN" dirty="0"/>
              <a:t>dE3</a:t>
            </a:r>
            <a:endParaRPr lang="zh-CN" altLang="en-US" dirty="0"/>
          </a:p>
        </p:txBody>
      </p:sp>
      <p:sp>
        <p:nvSpPr>
          <p:cNvPr id="54" name="文本框 53"/>
          <p:cNvSpPr txBox="1"/>
          <p:nvPr/>
        </p:nvSpPr>
        <p:spPr>
          <a:xfrm>
            <a:off x="0" y="4455128"/>
            <a:ext cx="9102709" cy="2308324"/>
          </a:xfrm>
          <a:prstGeom prst="rect">
            <a:avLst/>
          </a:prstGeom>
          <a:noFill/>
        </p:spPr>
        <p:txBody>
          <a:bodyPr wrap="square" rtlCol="0" anchor="b">
            <a:spAutoFit/>
          </a:bodyPr>
          <a:lstStyle/>
          <a:p>
            <a:r>
              <a:rPr lang="zh-CN" altLang="en-US" dirty="0"/>
              <a:t>从初始能量（速度）开始，走一个</a:t>
            </a:r>
            <a:r>
              <a:rPr lang="en-US" altLang="zh-CN" dirty="0" err="1"/>
              <a:t>timestep</a:t>
            </a:r>
            <a:r>
              <a:rPr lang="zh-CN" altLang="en-US" dirty="0"/>
              <a:t>，速度*</a:t>
            </a:r>
            <a:r>
              <a:rPr lang="en-US" altLang="zh-CN" dirty="0" err="1"/>
              <a:t>timestep</a:t>
            </a:r>
            <a:r>
              <a:rPr lang="en-US" altLang="zh-CN" dirty="0"/>
              <a:t>=</a:t>
            </a:r>
            <a:r>
              <a:rPr lang="zh-CN" altLang="en-US" dirty="0"/>
              <a:t>距离；距离*阻止本领</a:t>
            </a:r>
            <a:r>
              <a:rPr lang="en-US" altLang="zh-CN" dirty="0"/>
              <a:t>=</a:t>
            </a:r>
            <a:r>
              <a:rPr lang="zh-CN" altLang="en-US" dirty="0"/>
              <a:t>能损。</a:t>
            </a:r>
            <a:endParaRPr lang="en-US" altLang="zh-CN" dirty="0"/>
          </a:p>
          <a:p>
            <a:r>
              <a:rPr lang="zh-CN" altLang="en-US" dirty="0"/>
              <a:t>初始能量</a:t>
            </a:r>
            <a:r>
              <a:rPr lang="en-US" altLang="zh-CN" dirty="0"/>
              <a:t>–</a:t>
            </a:r>
            <a:r>
              <a:rPr lang="zh-CN" altLang="en-US" dirty="0"/>
              <a:t>能损，算剩余能量，再走一个</a:t>
            </a:r>
            <a:r>
              <a:rPr lang="en-US" altLang="zh-CN" dirty="0" err="1"/>
              <a:t>timestep</a:t>
            </a:r>
            <a:r>
              <a:rPr lang="zh-CN" altLang="en-US" dirty="0"/>
              <a:t>，速度*</a:t>
            </a:r>
            <a:r>
              <a:rPr lang="en-US" altLang="zh-CN" dirty="0" err="1"/>
              <a:t>timestep</a:t>
            </a:r>
            <a:r>
              <a:rPr lang="en-US" altLang="zh-CN" dirty="0"/>
              <a:t>=</a:t>
            </a:r>
            <a:r>
              <a:rPr lang="zh-CN" altLang="en-US" dirty="0"/>
              <a:t>距离；距离*阻止本领</a:t>
            </a:r>
            <a:r>
              <a:rPr lang="en-US" altLang="zh-CN" dirty="0"/>
              <a:t>=</a:t>
            </a:r>
            <a:r>
              <a:rPr lang="zh-CN" altLang="en-US" dirty="0"/>
              <a:t>能损。</a:t>
            </a:r>
            <a:endParaRPr lang="en-US" altLang="zh-CN" dirty="0"/>
          </a:p>
          <a:p>
            <a:r>
              <a:rPr lang="zh-CN" altLang="en-US" dirty="0"/>
              <a:t>剩余能量</a:t>
            </a:r>
            <a:r>
              <a:rPr lang="en-US" altLang="zh-CN" dirty="0"/>
              <a:t>–</a:t>
            </a:r>
            <a:r>
              <a:rPr lang="zh-CN" altLang="en-US" dirty="0"/>
              <a:t>能损，算此时剩余能量再走一个</a:t>
            </a:r>
            <a:r>
              <a:rPr lang="en-US" altLang="zh-CN" dirty="0" err="1"/>
              <a:t>timestep</a:t>
            </a:r>
            <a:r>
              <a:rPr lang="zh-CN" altLang="en-US" dirty="0"/>
              <a:t>，速度*</a:t>
            </a:r>
            <a:r>
              <a:rPr lang="en-US" altLang="zh-CN" dirty="0" err="1"/>
              <a:t>timestep</a:t>
            </a:r>
            <a:r>
              <a:rPr lang="en-US" altLang="zh-CN" dirty="0"/>
              <a:t>=</a:t>
            </a:r>
            <a:r>
              <a:rPr lang="zh-CN" altLang="en-US" dirty="0"/>
              <a:t>距离；距离*阻止本领</a:t>
            </a:r>
            <a:r>
              <a:rPr lang="en-US" altLang="zh-CN" dirty="0"/>
              <a:t>=</a:t>
            </a:r>
            <a:r>
              <a:rPr lang="zh-CN" altLang="en-US" dirty="0"/>
              <a:t>能损。</a:t>
            </a:r>
            <a:endParaRPr lang="en-US" altLang="zh-CN" dirty="0"/>
          </a:p>
          <a:p>
            <a:r>
              <a:rPr lang="zh-CN" altLang="en-US" dirty="0"/>
              <a:t>一直到剩余能量为</a:t>
            </a:r>
            <a:r>
              <a:rPr lang="en-US" altLang="zh-CN" dirty="0"/>
              <a:t>0</a:t>
            </a:r>
            <a:r>
              <a:rPr lang="zh-CN" altLang="en-US" dirty="0"/>
              <a:t>（即停阻），此时发射</a:t>
            </a:r>
            <a:r>
              <a:rPr lang="en-US" altLang="zh-CN" dirty="0"/>
              <a:t>γ</a:t>
            </a:r>
            <a:r>
              <a:rPr lang="zh-CN" altLang="en-US" dirty="0"/>
              <a:t>没有</a:t>
            </a:r>
            <a:r>
              <a:rPr lang="en-US" altLang="zh-CN" dirty="0"/>
              <a:t>Doppler shift</a:t>
            </a:r>
            <a:r>
              <a:rPr lang="zh-CN" altLang="en-US" dirty="0"/>
              <a:t>。</a:t>
            </a:r>
            <a:endParaRPr lang="en-US" altLang="zh-CN" dirty="0"/>
          </a:p>
          <a:p>
            <a:r>
              <a:rPr lang="zh-CN" altLang="en-US" dirty="0"/>
              <a:t>如果</a:t>
            </a:r>
            <a:r>
              <a:rPr lang="en-US" altLang="zh-CN" dirty="0"/>
              <a:t>step</a:t>
            </a:r>
            <a:r>
              <a:rPr lang="zh-CN" altLang="en-US" dirty="0"/>
              <a:t>循环完了（即</a:t>
            </a:r>
            <a:r>
              <a:rPr lang="en-US" altLang="zh-CN" dirty="0"/>
              <a:t>decay</a:t>
            </a:r>
            <a:r>
              <a:rPr lang="zh-CN" altLang="en-US" dirty="0"/>
              <a:t>发生），反冲核能量还没损失完，由此时的剩余速度可计算发射</a:t>
            </a:r>
            <a:r>
              <a:rPr lang="en-US" altLang="zh-CN" dirty="0"/>
              <a:t>γ</a:t>
            </a:r>
            <a:r>
              <a:rPr lang="zh-CN" altLang="en-US" dirty="0"/>
              <a:t>的</a:t>
            </a:r>
            <a:r>
              <a:rPr lang="en-US" altLang="zh-CN" dirty="0"/>
              <a:t>Doppler shift</a:t>
            </a:r>
            <a:r>
              <a:rPr lang="zh-CN" altLang="en-US" dirty="0"/>
              <a:t>。</a:t>
            </a:r>
            <a:endParaRPr lang="en-US" altLang="zh-CN" dirty="0"/>
          </a:p>
        </p:txBody>
      </p:sp>
    </p:spTree>
    <p:extLst>
      <p:ext uri="{BB962C8B-B14F-4D97-AF65-F5344CB8AC3E}">
        <p14:creationId xmlns:p14="http://schemas.microsoft.com/office/powerpoint/2010/main" val="411085563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5294133" cy="3384000"/>
          </a:xfrm>
          <a:prstGeom prst="rect">
            <a:avLst/>
          </a:prstGeom>
        </p:spPr>
      </p:pic>
      <p:pic>
        <p:nvPicPr>
          <p:cNvPr id="3" name="图片 2"/>
          <p:cNvPicPr>
            <a:picLocks noChangeAspect="1"/>
          </p:cNvPicPr>
          <p:nvPr/>
        </p:nvPicPr>
        <p:blipFill>
          <a:blip r:embed="rId3"/>
          <a:stretch>
            <a:fillRect/>
          </a:stretch>
        </p:blipFill>
        <p:spPr>
          <a:xfrm>
            <a:off x="3" y="3474000"/>
            <a:ext cx="5294131" cy="3384000"/>
          </a:xfrm>
          <a:prstGeom prst="rect">
            <a:avLst/>
          </a:prstGeom>
        </p:spPr>
      </p:pic>
      <p:sp>
        <p:nvSpPr>
          <p:cNvPr id="5" name="文本框 4"/>
          <p:cNvSpPr txBox="1"/>
          <p:nvPr/>
        </p:nvSpPr>
        <p:spPr>
          <a:xfrm>
            <a:off x="1" y="1"/>
            <a:ext cx="726417" cy="369332"/>
          </a:xfrm>
          <a:prstGeom prst="rect">
            <a:avLst/>
          </a:prstGeom>
          <a:noFill/>
        </p:spPr>
        <p:txBody>
          <a:bodyPr wrap="none" rtlCol="0">
            <a:spAutoFit/>
          </a:bodyPr>
          <a:lstStyle/>
          <a:p>
            <a:r>
              <a:rPr lang="en-US" altLang="zh-CN" dirty="0" err="1"/>
              <a:t>bgcali</a:t>
            </a:r>
            <a:endParaRPr lang="en-US" dirty="0"/>
          </a:p>
        </p:txBody>
      </p:sp>
      <p:sp>
        <p:nvSpPr>
          <p:cNvPr id="6" name="文本框 5"/>
          <p:cNvSpPr txBox="1"/>
          <p:nvPr/>
        </p:nvSpPr>
        <p:spPr>
          <a:xfrm>
            <a:off x="1" y="3384001"/>
            <a:ext cx="830612" cy="369332"/>
          </a:xfrm>
          <a:prstGeom prst="rect">
            <a:avLst/>
          </a:prstGeom>
          <a:noFill/>
        </p:spPr>
        <p:txBody>
          <a:bodyPr wrap="none" rtlCol="0">
            <a:spAutoFit/>
          </a:bodyPr>
          <a:lstStyle/>
          <a:p>
            <a:r>
              <a:rPr lang="en-US" altLang="zh-CN" dirty="0" err="1"/>
              <a:t>bkgcali</a:t>
            </a:r>
            <a:endParaRPr lang="en-US" dirty="0"/>
          </a:p>
        </p:txBody>
      </p:sp>
      <p:pic>
        <p:nvPicPr>
          <p:cNvPr id="7" name="图片 6"/>
          <p:cNvPicPr>
            <a:picLocks noChangeAspect="1"/>
          </p:cNvPicPr>
          <p:nvPr/>
        </p:nvPicPr>
        <p:blipFill>
          <a:blip r:embed="rId4"/>
          <a:stretch>
            <a:fillRect/>
          </a:stretch>
        </p:blipFill>
        <p:spPr>
          <a:xfrm>
            <a:off x="5353050" y="1"/>
            <a:ext cx="3790950" cy="2457450"/>
          </a:xfrm>
          <a:prstGeom prst="rect">
            <a:avLst/>
          </a:prstGeom>
        </p:spPr>
      </p:pic>
    </p:spTree>
    <p:extLst>
      <p:ext uri="{BB962C8B-B14F-4D97-AF65-F5344CB8AC3E}">
        <p14:creationId xmlns:p14="http://schemas.microsoft.com/office/powerpoint/2010/main" val="274211072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37592"/>
            <a:ext cx="3379234" cy="2160000"/>
          </a:xfrm>
          <a:prstGeom prst="rect">
            <a:avLst/>
          </a:prstGeom>
        </p:spPr>
      </p:pic>
      <p:pic>
        <p:nvPicPr>
          <p:cNvPr id="9" name="图片 8"/>
          <p:cNvPicPr>
            <a:picLocks noChangeAspect="1"/>
          </p:cNvPicPr>
          <p:nvPr/>
        </p:nvPicPr>
        <p:blipFill>
          <a:blip r:embed="rId3"/>
          <a:stretch>
            <a:fillRect/>
          </a:stretch>
        </p:blipFill>
        <p:spPr>
          <a:xfrm>
            <a:off x="0" y="2197592"/>
            <a:ext cx="3379234" cy="2160000"/>
          </a:xfrm>
          <a:prstGeom prst="rect">
            <a:avLst/>
          </a:prstGeom>
        </p:spPr>
      </p:pic>
      <p:pic>
        <p:nvPicPr>
          <p:cNvPr id="10" name="图片 9"/>
          <p:cNvPicPr>
            <a:picLocks noChangeAspect="1"/>
          </p:cNvPicPr>
          <p:nvPr/>
        </p:nvPicPr>
        <p:blipFill>
          <a:blip r:embed="rId4"/>
          <a:stretch>
            <a:fillRect/>
          </a:stretch>
        </p:blipFill>
        <p:spPr>
          <a:xfrm>
            <a:off x="1" y="4439602"/>
            <a:ext cx="3379233" cy="2160000"/>
          </a:xfrm>
          <a:prstGeom prst="rect">
            <a:avLst/>
          </a:prstGeom>
        </p:spPr>
      </p:pic>
      <p:pic>
        <p:nvPicPr>
          <p:cNvPr id="11" name="图片 10"/>
          <p:cNvPicPr>
            <a:picLocks noChangeAspect="1"/>
          </p:cNvPicPr>
          <p:nvPr/>
        </p:nvPicPr>
        <p:blipFill>
          <a:blip r:embed="rId5"/>
          <a:stretch>
            <a:fillRect/>
          </a:stretch>
        </p:blipFill>
        <p:spPr>
          <a:xfrm>
            <a:off x="3016561" y="37592"/>
            <a:ext cx="3379233" cy="2160000"/>
          </a:xfrm>
          <a:prstGeom prst="rect">
            <a:avLst/>
          </a:prstGeom>
        </p:spPr>
      </p:pic>
      <p:pic>
        <p:nvPicPr>
          <p:cNvPr id="12" name="图片 11"/>
          <p:cNvPicPr>
            <a:picLocks noChangeAspect="1"/>
          </p:cNvPicPr>
          <p:nvPr/>
        </p:nvPicPr>
        <p:blipFill>
          <a:blip r:embed="rId6"/>
          <a:stretch>
            <a:fillRect/>
          </a:stretch>
        </p:blipFill>
        <p:spPr>
          <a:xfrm>
            <a:off x="3016561" y="2197592"/>
            <a:ext cx="3379234" cy="2160000"/>
          </a:xfrm>
          <a:prstGeom prst="rect">
            <a:avLst/>
          </a:prstGeom>
        </p:spPr>
      </p:pic>
      <p:pic>
        <p:nvPicPr>
          <p:cNvPr id="13" name="图片 12"/>
          <p:cNvPicPr>
            <a:picLocks noChangeAspect="1"/>
          </p:cNvPicPr>
          <p:nvPr/>
        </p:nvPicPr>
        <p:blipFill>
          <a:blip r:embed="rId7"/>
          <a:stretch>
            <a:fillRect/>
          </a:stretch>
        </p:blipFill>
        <p:spPr>
          <a:xfrm>
            <a:off x="3016561" y="4439602"/>
            <a:ext cx="3379233" cy="2160000"/>
          </a:xfrm>
          <a:prstGeom prst="rect">
            <a:avLst/>
          </a:prstGeom>
        </p:spPr>
      </p:pic>
      <p:pic>
        <p:nvPicPr>
          <p:cNvPr id="14" name="图片 13"/>
          <p:cNvPicPr>
            <a:picLocks noChangeAspect="1"/>
          </p:cNvPicPr>
          <p:nvPr/>
        </p:nvPicPr>
        <p:blipFill rotWithShape="1">
          <a:blip r:embed="rId8"/>
          <a:srcRect r="8529"/>
          <a:stretch/>
        </p:blipFill>
        <p:spPr>
          <a:xfrm>
            <a:off x="6033122" y="37592"/>
            <a:ext cx="3091000" cy="2160000"/>
          </a:xfrm>
          <a:prstGeom prst="rect">
            <a:avLst/>
          </a:prstGeom>
        </p:spPr>
      </p:pic>
      <p:pic>
        <p:nvPicPr>
          <p:cNvPr id="15" name="图片 14"/>
          <p:cNvPicPr>
            <a:picLocks noChangeAspect="1"/>
          </p:cNvPicPr>
          <p:nvPr/>
        </p:nvPicPr>
        <p:blipFill rotWithShape="1">
          <a:blip r:embed="rId9"/>
          <a:srcRect r="8235"/>
          <a:stretch/>
        </p:blipFill>
        <p:spPr>
          <a:xfrm>
            <a:off x="6033122" y="2197592"/>
            <a:ext cx="3100939" cy="2160000"/>
          </a:xfrm>
          <a:prstGeom prst="rect">
            <a:avLst/>
          </a:prstGeom>
        </p:spPr>
      </p:pic>
      <p:pic>
        <p:nvPicPr>
          <p:cNvPr id="16" name="图片 15"/>
          <p:cNvPicPr>
            <a:picLocks noChangeAspect="1"/>
          </p:cNvPicPr>
          <p:nvPr/>
        </p:nvPicPr>
        <p:blipFill rotWithShape="1">
          <a:blip r:embed="rId10"/>
          <a:srcRect r="8235"/>
          <a:stretch/>
        </p:blipFill>
        <p:spPr>
          <a:xfrm>
            <a:off x="6033122" y="4439602"/>
            <a:ext cx="3100939" cy="2160000"/>
          </a:xfrm>
          <a:prstGeom prst="rect">
            <a:avLst/>
          </a:prstGeom>
        </p:spPr>
      </p:pic>
      <p:sp>
        <p:nvSpPr>
          <p:cNvPr id="17" name="文本框 16"/>
          <p:cNvSpPr txBox="1"/>
          <p:nvPr/>
        </p:nvSpPr>
        <p:spPr>
          <a:xfrm>
            <a:off x="1243309" y="1117592"/>
            <a:ext cx="927433" cy="338554"/>
          </a:xfrm>
          <a:prstGeom prst="rect">
            <a:avLst/>
          </a:prstGeom>
          <a:noFill/>
        </p:spPr>
        <p:txBody>
          <a:bodyPr wrap="none" rtlCol="0">
            <a:spAutoFit/>
          </a:bodyPr>
          <a:lstStyle/>
          <a:p>
            <a:r>
              <a:rPr lang="en-US" sz="1600" dirty="0"/>
              <a:t>power=1</a:t>
            </a:r>
          </a:p>
        </p:txBody>
      </p:sp>
      <p:sp>
        <p:nvSpPr>
          <p:cNvPr id="18" name="文本框 17"/>
          <p:cNvSpPr txBox="1"/>
          <p:nvPr/>
        </p:nvSpPr>
        <p:spPr>
          <a:xfrm>
            <a:off x="1243309" y="3277592"/>
            <a:ext cx="927433" cy="338554"/>
          </a:xfrm>
          <a:prstGeom prst="rect">
            <a:avLst/>
          </a:prstGeom>
          <a:noFill/>
        </p:spPr>
        <p:txBody>
          <a:bodyPr wrap="none" rtlCol="0">
            <a:spAutoFit/>
          </a:bodyPr>
          <a:lstStyle/>
          <a:p>
            <a:r>
              <a:rPr lang="en-US" sz="1600" dirty="0"/>
              <a:t>power=2</a:t>
            </a:r>
          </a:p>
        </p:txBody>
      </p:sp>
      <p:sp>
        <p:nvSpPr>
          <p:cNvPr id="19" name="文本框 18"/>
          <p:cNvSpPr txBox="1"/>
          <p:nvPr/>
        </p:nvSpPr>
        <p:spPr>
          <a:xfrm>
            <a:off x="1243309" y="5557661"/>
            <a:ext cx="927433" cy="338554"/>
          </a:xfrm>
          <a:prstGeom prst="rect">
            <a:avLst/>
          </a:prstGeom>
          <a:noFill/>
        </p:spPr>
        <p:txBody>
          <a:bodyPr wrap="none" rtlCol="0">
            <a:spAutoFit/>
          </a:bodyPr>
          <a:lstStyle/>
          <a:p>
            <a:r>
              <a:rPr lang="en-US" sz="1600" dirty="0"/>
              <a:t>power=3</a:t>
            </a:r>
          </a:p>
        </p:txBody>
      </p:sp>
      <p:sp>
        <p:nvSpPr>
          <p:cNvPr id="24" name="文本框 23"/>
          <p:cNvSpPr txBox="1"/>
          <p:nvPr/>
        </p:nvSpPr>
        <p:spPr>
          <a:xfrm>
            <a:off x="4280228" y="1117592"/>
            <a:ext cx="927433" cy="338554"/>
          </a:xfrm>
          <a:prstGeom prst="rect">
            <a:avLst/>
          </a:prstGeom>
          <a:noFill/>
        </p:spPr>
        <p:txBody>
          <a:bodyPr wrap="none" rtlCol="0">
            <a:spAutoFit/>
          </a:bodyPr>
          <a:lstStyle/>
          <a:p>
            <a:r>
              <a:rPr lang="en-US" sz="1600" dirty="0"/>
              <a:t>power=4</a:t>
            </a:r>
          </a:p>
        </p:txBody>
      </p:sp>
      <p:sp>
        <p:nvSpPr>
          <p:cNvPr id="25" name="文本框 24"/>
          <p:cNvSpPr txBox="1"/>
          <p:nvPr/>
        </p:nvSpPr>
        <p:spPr>
          <a:xfrm>
            <a:off x="4280228" y="3277592"/>
            <a:ext cx="927433" cy="338554"/>
          </a:xfrm>
          <a:prstGeom prst="rect">
            <a:avLst/>
          </a:prstGeom>
          <a:noFill/>
        </p:spPr>
        <p:txBody>
          <a:bodyPr wrap="none" rtlCol="0">
            <a:spAutoFit/>
          </a:bodyPr>
          <a:lstStyle/>
          <a:p>
            <a:r>
              <a:rPr lang="en-US" sz="1600" dirty="0"/>
              <a:t>power=5</a:t>
            </a:r>
          </a:p>
        </p:txBody>
      </p:sp>
      <p:sp>
        <p:nvSpPr>
          <p:cNvPr id="26" name="文本框 25"/>
          <p:cNvSpPr txBox="1"/>
          <p:nvPr/>
        </p:nvSpPr>
        <p:spPr>
          <a:xfrm>
            <a:off x="4280228" y="5557661"/>
            <a:ext cx="927433" cy="338554"/>
          </a:xfrm>
          <a:prstGeom prst="rect">
            <a:avLst/>
          </a:prstGeom>
          <a:noFill/>
        </p:spPr>
        <p:txBody>
          <a:bodyPr wrap="none" rtlCol="0">
            <a:spAutoFit/>
          </a:bodyPr>
          <a:lstStyle/>
          <a:p>
            <a:r>
              <a:rPr lang="en-US" sz="1600" dirty="0"/>
              <a:t>power=6</a:t>
            </a:r>
          </a:p>
        </p:txBody>
      </p:sp>
      <p:sp>
        <p:nvSpPr>
          <p:cNvPr id="27" name="文本框 26"/>
          <p:cNvSpPr txBox="1"/>
          <p:nvPr/>
        </p:nvSpPr>
        <p:spPr>
          <a:xfrm>
            <a:off x="7290386" y="1117592"/>
            <a:ext cx="927433" cy="338554"/>
          </a:xfrm>
          <a:prstGeom prst="rect">
            <a:avLst/>
          </a:prstGeom>
          <a:noFill/>
        </p:spPr>
        <p:txBody>
          <a:bodyPr wrap="none" rtlCol="0">
            <a:spAutoFit/>
          </a:bodyPr>
          <a:lstStyle/>
          <a:p>
            <a:r>
              <a:rPr lang="en-US" sz="1600" dirty="0"/>
              <a:t>power=7</a:t>
            </a:r>
          </a:p>
        </p:txBody>
      </p:sp>
      <p:sp>
        <p:nvSpPr>
          <p:cNvPr id="28" name="文本框 27"/>
          <p:cNvSpPr txBox="1"/>
          <p:nvPr/>
        </p:nvSpPr>
        <p:spPr>
          <a:xfrm>
            <a:off x="7290386" y="3277592"/>
            <a:ext cx="927433" cy="338554"/>
          </a:xfrm>
          <a:prstGeom prst="rect">
            <a:avLst/>
          </a:prstGeom>
          <a:noFill/>
        </p:spPr>
        <p:txBody>
          <a:bodyPr wrap="none" rtlCol="0">
            <a:spAutoFit/>
          </a:bodyPr>
          <a:lstStyle/>
          <a:p>
            <a:r>
              <a:rPr lang="en-US" sz="1600" dirty="0"/>
              <a:t>power=8</a:t>
            </a:r>
          </a:p>
        </p:txBody>
      </p:sp>
      <p:sp>
        <p:nvSpPr>
          <p:cNvPr id="29" name="文本框 28"/>
          <p:cNvSpPr txBox="1"/>
          <p:nvPr/>
        </p:nvSpPr>
        <p:spPr>
          <a:xfrm>
            <a:off x="7290386" y="5557661"/>
            <a:ext cx="927433" cy="338554"/>
          </a:xfrm>
          <a:prstGeom prst="rect">
            <a:avLst/>
          </a:prstGeom>
          <a:noFill/>
        </p:spPr>
        <p:txBody>
          <a:bodyPr wrap="none" rtlCol="0">
            <a:spAutoFit/>
          </a:bodyPr>
          <a:lstStyle/>
          <a:p>
            <a:r>
              <a:rPr lang="en-US" sz="1600" dirty="0"/>
              <a:t>power=9</a:t>
            </a:r>
          </a:p>
        </p:txBody>
      </p:sp>
    </p:spTree>
    <p:extLst>
      <p:ext uri="{BB962C8B-B14F-4D97-AF65-F5344CB8AC3E}">
        <p14:creationId xmlns:p14="http://schemas.microsoft.com/office/powerpoint/2010/main" val="353313955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2160000"/>
            <a:ext cx="3379233" cy="2160000"/>
          </a:xfrm>
          <a:prstGeom prst="rect">
            <a:avLst/>
          </a:prstGeom>
        </p:spPr>
      </p:pic>
      <p:pic>
        <p:nvPicPr>
          <p:cNvPr id="4" name="图片 3"/>
          <p:cNvPicPr>
            <a:picLocks noChangeAspect="1"/>
          </p:cNvPicPr>
          <p:nvPr/>
        </p:nvPicPr>
        <p:blipFill>
          <a:blip r:embed="rId4"/>
          <a:stretch>
            <a:fillRect/>
          </a:stretch>
        </p:blipFill>
        <p:spPr>
          <a:xfrm>
            <a:off x="-1" y="4320000"/>
            <a:ext cx="3379233" cy="2160000"/>
          </a:xfrm>
          <a:prstGeom prst="rect">
            <a:avLst/>
          </a:prstGeom>
        </p:spPr>
      </p:pic>
      <p:pic>
        <p:nvPicPr>
          <p:cNvPr id="2" name="图片 1"/>
          <p:cNvPicPr>
            <a:picLocks noChangeAspect="1"/>
          </p:cNvPicPr>
          <p:nvPr/>
        </p:nvPicPr>
        <p:blipFill>
          <a:blip r:embed="rId5"/>
          <a:stretch>
            <a:fillRect/>
          </a:stretch>
        </p:blipFill>
        <p:spPr>
          <a:xfrm>
            <a:off x="0" y="0"/>
            <a:ext cx="3379234" cy="2160000"/>
          </a:xfrm>
          <a:prstGeom prst="rect">
            <a:avLst/>
          </a:prstGeom>
        </p:spPr>
      </p:pic>
      <p:pic>
        <p:nvPicPr>
          <p:cNvPr id="13" name="图片 12"/>
          <p:cNvPicPr>
            <a:picLocks noChangeAspect="1"/>
          </p:cNvPicPr>
          <p:nvPr/>
        </p:nvPicPr>
        <p:blipFill>
          <a:blip r:embed="rId6"/>
          <a:stretch>
            <a:fillRect/>
          </a:stretch>
        </p:blipFill>
        <p:spPr>
          <a:xfrm>
            <a:off x="3021563" y="4339168"/>
            <a:ext cx="3379234" cy="2160000"/>
          </a:xfrm>
          <a:prstGeom prst="rect">
            <a:avLst/>
          </a:prstGeom>
        </p:spPr>
      </p:pic>
      <p:pic>
        <p:nvPicPr>
          <p:cNvPr id="12" name="图片 11"/>
          <p:cNvPicPr>
            <a:picLocks noChangeAspect="1"/>
          </p:cNvPicPr>
          <p:nvPr/>
        </p:nvPicPr>
        <p:blipFill>
          <a:blip r:embed="rId7"/>
          <a:stretch>
            <a:fillRect/>
          </a:stretch>
        </p:blipFill>
        <p:spPr>
          <a:xfrm>
            <a:off x="3021563" y="2156315"/>
            <a:ext cx="3379234" cy="2160000"/>
          </a:xfrm>
          <a:prstGeom prst="rect">
            <a:avLst/>
          </a:prstGeom>
        </p:spPr>
      </p:pic>
      <p:pic>
        <p:nvPicPr>
          <p:cNvPr id="11" name="图片 10"/>
          <p:cNvPicPr>
            <a:picLocks noChangeAspect="1"/>
          </p:cNvPicPr>
          <p:nvPr/>
        </p:nvPicPr>
        <p:blipFill>
          <a:blip r:embed="rId8"/>
          <a:stretch>
            <a:fillRect/>
          </a:stretch>
        </p:blipFill>
        <p:spPr>
          <a:xfrm>
            <a:off x="3021565" y="14739"/>
            <a:ext cx="3379233" cy="2160000"/>
          </a:xfrm>
          <a:prstGeom prst="rect">
            <a:avLst/>
          </a:prstGeom>
        </p:spPr>
      </p:pic>
      <p:sp>
        <p:nvSpPr>
          <p:cNvPr id="5" name="文本框 4"/>
          <p:cNvSpPr txBox="1"/>
          <p:nvPr/>
        </p:nvSpPr>
        <p:spPr>
          <a:xfrm>
            <a:off x="1243309" y="1117592"/>
            <a:ext cx="1031629" cy="338554"/>
          </a:xfrm>
          <a:prstGeom prst="rect">
            <a:avLst/>
          </a:prstGeom>
          <a:noFill/>
        </p:spPr>
        <p:txBody>
          <a:bodyPr wrap="none" rtlCol="0">
            <a:spAutoFit/>
          </a:bodyPr>
          <a:lstStyle/>
          <a:p>
            <a:r>
              <a:rPr lang="en-US" sz="1600" dirty="0"/>
              <a:t>power=10</a:t>
            </a:r>
          </a:p>
        </p:txBody>
      </p:sp>
      <p:sp>
        <p:nvSpPr>
          <p:cNvPr id="6" name="文本框 5"/>
          <p:cNvSpPr txBox="1"/>
          <p:nvPr/>
        </p:nvSpPr>
        <p:spPr>
          <a:xfrm>
            <a:off x="1243309" y="3277592"/>
            <a:ext cx="1031629" cy="338554"/>
          </a:xfrm>
          <a:prstGeom prst="rect">
            <a:avLst/>
          </a:prstGeom>
          <a:noFill/>
        </p:spPr>
        <p:txBody>
          <a:bodyPr wrap="none" rtlCol="0">
            <a:spAutoFit/>
          </a:bodyPr>
          <a:lstStyle/>
          <a:p>
            <a:r>
              <a:rPr lang="en-US" sz="1600" dirty="0"/>
              <a:t>power=11</a:t>
            </a:r>
          </a:p>
        </p:txBody>
      </p:sp>
      <p:sp>
        <p:nvSpPr>
          <p:cNvPr id="7" name="文本框 6"/>
          <p:cNvSpPr txBox="1"/>
          <p:nvPr/>
        </p:nvSpPr>
        <p:spPr>
          <a:xfrm>
            <a:off x="1243309" y="5557661"/>
            <a:ext cx="1031629" cy="338554"/>
          </a:xfrm>
          <a:prstGeom prst="rect">
            <a:avLst/>
          </a:prstGeom>
          <a:noFill/>
        </p:spPr>
        <p:txBody>
          <a:bodyPr wrap="none" rtlCol="0">
            <a:spAutoFit/>
          </a:bodyPr>
          <a:lstStyle/>
          <a:p>
            <a:r>
              <a:rPr lang="en-US" sz="1600" dirty="0"/>
              <a:t>power=12</a:t>
            </a:r>
          </a:p>
        </p:txBody>
      </p:sp>
      <p:sp>
        <p:nvSpPr>
          <p:cNvPr id="8" name="文本框 7"/>
          <p:cNvSpPr txBox="1"/>
          <p:nvPr/>
        </p:nvSpPr>
        <p:spPr>
          <a:xfrm>
            <a:off x="4233131" y="1112686"/>
            <a:ext cx="1031629" cy="338554"/>
          </a:xfrm>
          <a:prstGeom prst="rect">
            <a:avLst/>
          </a:prstGeom>
          <a:noFill/>
        </p:spPr>
        <p:txBody>
          <a:bodyPr wrap="none" rtlCol="0">
            <a:spAutoFit/>
          </a:bodyPr>
          <a:lstStyle/>
          <a:p>
            <a:r>
              <a:rPr lang="en-US" sz="1600" dirty="0"/>
              <a:t>power=15</a:t>
            </a:r>
          </a:p>
        </p:txBody>
      </p:sp>
      <p:sp>
        <p:nvSpPr>
          <p:cNvPr id="9" name="文本框 8"/>
          <p:cNvSpPr txBox="1"/>
          <p:nvPr/>
        </p:nvSpPr>
        <p:spPr>
          <a:xfrm>
            <a:off x="4233131" y="3272686"/>
            <a:ext cx="1031629" cy="338554"/>
          </a:xfrm>
          <a:prstGeom prst="rect">
            <a:avLst/>
          </a:prstGeom>
          <a:noFill/>
        </p:spPr>
        <p:txBody>
          <a:bodyPr wrap="none" rtlCol="0">
            <a:spAutoFit/>
          </a:bodyPr>
          <a:lstStyle/>
          <a:p>
            <a:r>
              <a:rPr lang="en-US" sz="1600" dirty="0"/>
              <a:t>power=18</a:t>
            </a:r>
          </a:p>
        </p:txBody>
      </p:sp>
      <p:sp>
        <p:nvSpPr>
          <p:cNvPr id="10" name="文本框 9"/>
          <p:cNvSpPr txBox="1"/>
          <p:nvPr/>
        </p:nvSpPr>
        <p:spPr>
          <a:xfrm>
            <a:off x="4233131" y="5552755"/>
            <a:ext cx="1031629" cy="338554"/>
          </a:xfrm>
          <a:prstGeom prst="rect">
            <a:avLst/>
          </a:prstGeom>
          <a:noFill/>
        </p:spPr>
        <p:txBody>
          <a:bodyPr wrap="none" rtlCol="0">
            <a:spAutoFit/>
          </a:bodyPr>
          <a:lstStyle/>
          <a:p>
            <a:r>
              <a:rPr lang="en-US" sz="1600" dirty="0"/>
              <a:t>power=21</a:t>
            </a:r>
          </a:p>
        </p:txBody>
      </p:sp>
      <p:pic>
        <p:nvPicPr>
          <p:cNvPr id="14" name="图片 13"/>
          <p:cNvPicPr>
            <a:picLocks noChangeAspect="1"/>
          </p:cNvPicPr>
          <p:nvPr/>
        </p:nvPicPr>
        <p:blipFill rotWithShape="1">
          <a:blip r:embed="rId9"/>
          <a:srcRect r="8532"/>
          <a:stretch/>
        </p:blipFill>
        <p:spPr>
          <a:xfrm>
            <a:off x="6043128" y="0"/>
            <a:ext cx="3090933" cy="2160000"/>
          </a:xfrm>
          <a:prstGeom prst="rect">
            <a:avLst/>
          </a:prstGeom>
        </p:spPr>
      </p:pic>
      <p:sp>
        <p:nvSpPr>
          <p:cNvPr id="15" name="文本框 14"/>
          <p:cNvSpPr txBox="1"/>
          <p:nvPr/>
        </p:nvSpPr>
        <p:spPr>
          <a:xfrm>
            <a:off x="7286435" y="1122625"/>
            <a:ext cx="1031629" cy="338554"/>
          </a:xfrm>
          <a:prstGeom prst="rect">
            <a:avLst/>
          </a:prstGeom>
          <a:noFill/>
        </p:spPr>
        <p:txBody>
          <a:bodyPr wrap="none" rtlCol="0">
            <a:spAutoFit/>
          </a:bodyPr>
          <a:lstStyle/>
          <a:p>
            <a:r>
              <a:rPr lang="en-US" sz="1600" dirty="0"/>
              <a:t>power=24</a:t>
            </a:r>
          </a:p>
        </p:txBody>
      </p:sp>
      <p:pic>
        <p:nvPicPr>
          <p:cNvPr id="16" name="图片 15"/>
          <p:cNvPicPr>
            <a:picLocks noChangeAspect="1"/>
          </p:cNvPicPr>
          <p:nvPr/>
        </p:nvPicPr>
        <p:blipFill rotWithShape="1">
          <a:blip r:embed="rId10"/>
          <a:srcRect r="8826"/>
          <a:stretch/>
        </p:blipFill>
        <p:spPr>
          <a:xfrm>
            <a:off x="6043125" y="2160000"/>
            <a:ext cx="3080997" cy="2160000"/>
          </a:xfrm>
          <a:prstGeom prst="rect">
            <a:avLst/>
          </a:prstGeom>
        </p:spPr>
      </p:pic>
      <p:pic>
        <p:nvPicPr>
          <p:cNvPr id="17" name="图片 16"/>
          <p:cNvPicPr>
            <a:picLocks noChangeAspect="1"/>
          </p:cNvPicPr>
          <p:nvPr/>
        </p:nvPicPr>
        <p:blipFill rotWithShape="1">
          <a:blip r:embed="rId11"/>
          <a:srcRect r="8826"/>
          <a:stretch/>
        </p:blipFill>
        <p:spPr>
          <a:xfrm>
            <a:off x="6043129" y="4358336"/>
            <a:ext cx="3080994" cy="2160000"/>
          </a:xfrm>
          <a:prstGeom prst="rect">
            <a:avLst/>
          </a:prstGeom>
        </p:spPr>
      </p:pic>
      <p:sp>
        <p:nvSpPr>
          <p:cNvPr id="18" name="文本框 17"/>
          <p:cNvSpPr txBox="1"/>
          <p:nvPr/>
        </p:nvSpPr>
        <p:spPr>
          <a:xfrm>
            <a:off x="7284411" y="3282625"/>
            <a:ext cx="1031629" cy="338554"/>
          </a:xfrm>
          <a:prstGeom prst="rect">
            <a:avLst/>
          </a:prstGeom>
          <a:noFill/>
        </p:spPr>
        <p:txBody>
          <a:bodyPr wrap="none" rtlCol="0">
            <a:spAutoFit/>
          </a:bodyPr>
          <a:lstStyle/>
          <a:p>
            <a:r>
              <a:rPr lang="en-US" sz="1600" dirty="0"/>
              <a:t>power=30</a:t>
            </a:r>
          </a:p>
        </p:txBody>
      </p:sp>
      <p:sp>
        <p:nvSpPr>
          <p:cNvPr id="19" name="文本框 18"/>
          <p:cNvSpPr txBox="1"/>
          <p:nvPr/>
        </p:nvSpPr>
        <p:spPr>
          <a:xfrm>
            <a:off x="7284411" y="5562694"/>
            <a:ext cx="1031629" cy="338554"/>
          </a:xfrm>
          <a:prstGeom prst="rect">
            <a:avLst/>
          </a:prstGeom>
          <a:noFill/>
        </p:spPr>
        <p:txBody>
          <a:bodyPr wrap="none" rtlCol="0">
            <a:spAutoFit/>
          </a:bodyPr>
          <a:lstStyle/>
          <a:p>
            <a:r>
              <a:rPr lang="en-US" sz="1600" dirty="0"/>
              <a:t>power=50</a:t>
            </a:r>
          </a:p>
        </p:txBody>
      </p:sp>
    </p:spTree>
    <p:extLst>
      <p:ext uri="{BB962C8B-B14F-4D97-AF65-F5344CB8AC3E}">
        <p14:creationId xmlns:p14="http://schemas.microsoft.com/office/powerpoint/2010/main" val="147015812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a:graphicFrameLocks/>
          </p:cNvGraphicFramePr>
          <p:nvPr>
            <p:extLst>
              <p:ext uri="{D42A27DB-BD31-4B8C-83A1-F6EECF244321}">
                <p14:modId xmlns:p14="http://schemas.microsoft.com/office/powerpoint/2010/main" val="634148018"/>
              </p:ext>
            </p:extLst>
          </p:nvPr>
        </p:nvGraphicFramePr>
        <p:xfrm>
          <a:off x="0" y="0"/>
          <a:ext cx="4752000" cy="324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p:cNvGraphicFramePr>
            <a:graphicFrameLocks/>
          </p:cNvGraphicFramePr>
          <p:nvPr>
            <p:extLst>
              <p:ext uri="{D42A27DB-BD31-4B8C-83A1-F6EECF244321}">
                <p14:modId xmlns:p14="http://schemas.microsoft.com/office/powerpoint/2010/main" val="4217987717"/>
              </p:ext>
            </p:extLst>
          </p:nvPr>
        </p:nvGraphicFramePr>
        <p:xfrm>
          <a:off x="0" y="3250280"/>
          <a:ext cx="4752000" cy="3240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1989675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0"/>
            <a:ext cx="9144000" cy="6175403"/>
          </a:xfrm>
          <a:prstGeom prst="rect">
            <a:avLst/>
          </a:prstGeom>
        </p:spPr>
      </p:pic>
      <p:sp>
        <p:nvSpPr>
          <p:cNvPr id="3" name="文本框 2"/>
          <p:cNvSpPr txBox="1"/>
          <p:nvPr/>
        </p:nvSpPr>
        <p:spPr>
          <a:xfrm>
            <a:off x="7954572" y="0"/>
            <a:ext cx="1189428" cy="369332"/>
          </a:xfrm>
          <a:prstGeom prst="rect">
            <a:avLst/>
          </a:prstGeom>
          <a:noFill/>
        </p:spPr>
        <p:txBody>
          <a:bodyPr wrap="none" rtlCol="0">
            <a:spAutoFit/>
          </a:bodyPr>
          <a:lstStyle/>
          <a:p>
            <a:r>
              <a:rPr lang="en-US" dirty="0"/>
              <a:t>8-peak </a:t>
            </a:r>
            <a:r>
              <a:rPr lang="en-US" dirty="0" err="1"/>
              <a:t>cali</a:t>
            </a:r>
            <a:endParaRPr lang="en-US" dirty="0"/>
          </a:p>
        </p:txBody>
      </p:sp>
      <p:sp>
        <p:nvSpPr>
          <p:cNvPr id="4" name="文本框 3"/>
          <p:cNvSpPr txBox="1"/>
          <p:nvPr/>
        </p:nvSpPr>
        <p:spPr>
          <a:xfrm>
            <a:off x="820057" y="602343"/>
            <a:ext cx="1018484" cy="369332"/>
          </a:xfrm>
          <a:prstGeom prst="rect">
            <a:avLst/>
          </a:prstGeom>
          <a:noFill/>
        </p:spPr>
        <p:txBody>
          <a:bodyPr wrap="none" rtlCol="0">
            <a:spAutoFit/>
          </a:bodyPr>
          <a:lstStyle/>
          <a:p>
            <a:r>
              <a:rPr lang="en-US" dirty="0"/>
              <a:t>power=8</a:t>
            </a:r>
          </a:p>
        </p:txBody>
      </p:sp>
      <p:sp>
        <p:nvSpPr>
          <p:cNvPr id="6" name="矩形 5"/>
          <p:cNvSpPr/>
          <p:nvPr/>
        </p:nvSpPr>
        <p:spPr>
          <a:xfrm>
            <a:off x="0" y="6027003"/>
            <a:ext cx="9144000" cy="830997"/>
          </a:xfrm>
          <a:prstGeom prst="rect">
            <a:avLst/>
          </a:prstGeom>
        </p:spPr>
        <p:txBody>
          <a:bodyPr wrap="square">
            <a:spAutoFit/>
          </a:bodyPr>
          <a:lstStyle/>
          <a:p>
            <a:r>
              <a:rPr lang="en-US" sz="1600" dirty="0"/>
              <a:t>Sim25Si_rel_T1918.78_Step200_Emax1369.0_Emean1369.7_feed19_En4556_4303_4258_3597_3466_3342_3237_3021_2486_2453_2165_1272_943_550_1805_1501_1040_1685_1396_SP1_Det1_Ang1_st0_sig0_tau0_binwid0.1_P10_Sun_Robertson</a:t>
            </a:r>
          </a:p>
        </p:txBody>
      </p:sp>
    </p:spTree>
    <p:extLst>
      <p:ext uri="{BB962C8B-B14F-4D97-AF65-F5344CB8AC3E}">
        <p14:creationId xmlns:p14="http://schemas.microsoft.com/office/powerpoint/2010/main" val="4080708686"/>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3" name="文本框 2"/>
          <p:cNvSpPr txBox="1"/>
          <p:nvPr/>
        </p:nvSpPr>
        <p:spPr>
          <a:xfrm>
            <a:off x="7954572" y="0"/>
            <a:ext cx="1189428" cy="369332"/>
          </a:xfrm>
          <a:prstGeom prst="rect">
            <a:avLst/>
          </a:prstGeom>
          <a:noFill/>
        </p:spPr>
        <p:txBody>
          <a:bodyPr wrap="none" rtlCol="0">
            <a:spAutoFit/>
          </a:bodyPr>
          <a:lstStyle/>
          <a:p>
            <a:r>
              <a:rPr lang="en-US" dirty="0"/>
              <a:t>8-peak </a:t>
            </a:r>
            <a:r>
              <a:rPr lang="en-US" dirty="0" err="1"/>
              <a:t>cali</a:t>
            </a:r>
            <a:endParaRPr lang="en-US" dirty="0"/>
          </a:p>
        </p:txBody>
      </p:sp>
      <p:sp>
        <p:nvSpPr>
          <p:cNvPr id="4" name="文本框 3"/>
          <p:cNvSpPr txBox="1"/>
          <p:nvPr/>
        </p:nvSpPr>
        <p:spPr>
          <a:xfrm>
            <a:off x="820057" y="602343"/>
            <a:ext cx="1018484" cy="369332"/>
          </a:xfrm>
          <a:prstGeom prst="rect">
            <a:avLst/>
          </a:prstGeom>
          <a:noFill/>
        </p:spPr>
        <p:txBody>
          <a:bodyPr wrap="none" rtlCol="0">
            <a:spAutoFit/>
          </a:bodyPr>
          <a:lstStyle/>
          <a:p>
            <a:r>
              <a:rPr lang="en-US" dirty="0"/>
              <a:t>power=8</a:t>
            </a:r>
          </a:p>
        </p:txBody>
      </p:sp>
      <p:sp>
        <p:nvSpPr>
          <p:cNvPr id="5" name="矩形 4"/>
          <p:cNvSpPr/>
          <p:nvPr/>
        </p:nvSpPr>
        <p:spPr>
          <a:xfrm>
            <a:off x="0" y="6027003"/>
            <a:ext cx="9144000" cy="830997"/>
          </a:xfrm>
          <a:prstGeom prst="rect">
            <a:avLst/>
          </a:prstGeom>
        </p:spPr>
        <p:txBody>
          <a:bodyPr wrap="square">
            <a:spAutoFit/>
          </a:bodyPr>
          <a:lstStyle/>
          <a:p>
            <a:r>
              <a:rPr lang="en-US" sz="1600" dirty="0"/>
              <a:t>Sim25Si_rel_T1918.78_Step200_Emax1369.0_Emean1369.7_feed19_En4556_4303_4258_3597_3466_3342_3237_3021_2486_2453_2165_1272_943_550_1805_1501_1040_1685_1396_SP1_Det1_Ang1_st0_sig0_tau0_binwid0.1_P10_Sun_Robertson</a:t>
            </a:r>
          </a:p>
        </p:txBody>
      </p:sp>
    </p:spTree>
    <p:extLst>
      <p:ext uri="{BB962C8B-B14F-4D97-AF65-F5344CB8AC3E}">
        <p14:creationId xmlns:p14="http://schemas.microsoft.com/office/powerpoint/2010/main" val="3242325705"/>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3" name="文本框 2"/>
          <p:cNvSpPr txBox="1"/>
          <p:nvPr/>
        </p:nvSpPr>
        <p:spPr>
          <a:xfrm>
            <a:off x="7954572" y="0"/>
            <a:ext cx="1189428" cy="369332"/>
          </a:xfrm>
          <a:prstGeom prst="rect">
            <a:avLst/>
          </a:prstGeom>
          <a:noFill/>
        </p:spPr>
        <p:txBody>
          <a:bodyPr wrap="none" rtlCol="0">
            <a:spAutoFit/>
          </a:bodyPr>
          <a:lstStyle/>
          <a:p>
            <a:r>
              <a:rPr lang="en-US" dirty="0"/>
              <a:t>8-peak </a:t>
            </a:r>
            <a:r>
              <a:rPr lang="en-US" dirty="0" err="1"/>
              <a:t>cali</a:t>
            </a:r>
            <a:endParaRPr lang="en-US" dirty="0"/>
          </a:p>
        </p:txBody>
      </p:sp>
      <p:sp>
        <p:nvSpPr>
          <p:cNvPr id="4" name="文本框 3"/>
          <p:cNvSpPr txBox="1"/>
          <p:nvPr/>
        </p:nvSpPr>
        <p:spPr>
          <a:xfrm>
            <a:off x="820057" y="602343"/>
            <a:ext cx="1135504" cy="369332"/>
          </a:xfrm>
          <a:prstGeom prst="rect">
            <a:avLst/>
          </a:prstGeom>
          <a:noFill/>
        </p:spPr>
        <p:txBody>
          <a:bodyPr wrap="none" rtlCol="0">
            <a:spAutoFit/>
          </a:bodyPr>
          <a:lstStyle/>
          <a:p>
            <a:r>
              <a:rPr lang="en-US" dirty="0"/>
              <a:t>power=50</a:t>
            </a:r>
          </a:p>
        </p:txBody>
      </p:sp>
      <p:sp>
        <p:nvSpPr>
          <p:cNvPr id="5" name="矩形 4"/>
          <p:cNvSpPr/>
          <p:nvPr/>
        </p:nvSpPr>
        <p:spPr>
          <a:xfrm>
            <a:off x="0" y="6027003"/>
            <a:ext cx="9144000" cy="830997"/>
          </a:xfrm>
          <a:prstGeom prst="rect">
            <a:avLst/>
          </a:prstGeom>
        </p:spPr>
        <p:txBody>
          <a:bodyPr wrap="square">
            <a:spAutoFit/>
          </a:bodyPr>
          <a:lstStyle/>
          <a:p>
            <a:r>
              <a:rPr lang="en-US" sz="1600" dirty="0"/>
              <a:t>Sim25Si_rel_T1918.78_Step200_Emax1369.0_Emean1369.7_feed19_En4556_4303_4258_3597_3466_3342_3237_3021_2486_2453_2165_1272_943_550_1805_1501_1040_1685_1396_SP1_Det1_Ang1_st0_sig0_tau0_binwid0.1_P10_Sun_Robertson</a:t>
            </a:r>
          </a:p>
        </p:txBody>
      </p:sp>
    </p:spTree>
    <p:extLst>
      <p:ext uri="{BB962C8B-B14F-4D97-AF65-F5344CB8AC3E}">
        <p14:creationId xmlns:p14="http://schemas.microsoft.com/office/powerpoint/2010/main" val="365391696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3" name="文本框 2"/>
          <p:cNvSpPr txBox="1"/>
          <p:nvPr/>
        </p:nvSpPr>
        <p:spPr>
          <a:xfrm>
            <a:off x="7954572" y="0"/>
            <a:ext cx="1189428" cy="369332"/>
          </a:xfrm>
          <a:prstGeom prst="rect">
            <a:avLst/>
          </a:prstGeom>
          <a:noFill/>
        </p:spPr>
        <p:txBody>
          <a:bodyPr wrap="none" rtlCol="0">
            <a:spAutoFit/>
          </a:bodyPr>
          <a:lstStyle/>
          <a:p>
            <a:r>
              <a:rPr lang="en-US" dirty="0"/>
              <a:t>8-peak </a:t>
            </a:r>
            <a:r>
              <a:rPr lang="en-US" dirty="0" err="1"/>
              <a:t>cali</a:t>
            </a:r>
            <a:endParaRPr lang="en-US" dirty="0"/>
          </a:p>
        </p:txBody>
      </p:sp>
      <p:sp>
        <p:nvSpPr>
          <p:cNvPr id="4" name="文本框 3"/>
          <p:cNvSpPr txBox="1"/>
          <p:nvPr/>
        </p:nvSpPr>
        <p:spPr>
          <a:xfrm>
            <a:off x="820057" y="602343"/>
            <a:ext cx="1135504" cy="369332"/>
          </a:xfrm>
          <a:prstGeom prst="rect">
            <a:avLst/>
          </a:prstGeom>
          <a:noFill/>
        </p:spPr>
        <p:txBody>
          <a:bodyPr wrap="none" rtlCol="0">
            <a:spAutoFit/>
          </a:bodyPr>
          <a:lstStyle/>
          <a:p>
            <a:r>
              <a:rPr lang="en-US" dirty="0"/>
              <a:t>power=50</a:t>
            </a:r>
          </a:p>
        </p:txBody>
      </p:sp>
      <p:sp>
        <p:nvSpPr>
          <p:cNvPr id="5" name="矩形 4"/>
          <p:cNvSpPr/>
          <p:nvPr/>
        </p:nvSpPr>
        <p:spPr>
          <a:xfrm>
            <a:off x="0" y="6027003"/>
            <a:ext cx="9144000" cy="830997"/>
          </a:xfrm>
          <a:prstGeom prst="rect">
            <a:avLst/>
          </a:prstGeom>
        </p:spPr>
        <p:txBody>
          <a:bodyPr wrap="square">
            <a:spAutoFit/>
          </a:bodyPr>
          <a:lstStyle/>
          <a:p>
            <a:r>
              <a:rPr lang="en-US" sz="1600" dirty="0"/>
              <a:t>Sim25Si_rel_T1918.78_Step200_Emax1369.0_Emean1369.7_feed19_En4556_4303_4258_3597_3466_3342_3237_3021_2486_2453_2165_1272_943_550_1805_1501_1040_1685_1396_SP1_Det1_Ang1_st0_sig0_tau0_binwid0.1_P10_Sun_Robertson</a:t>
            </a:r>
          </a:p>
        </p:txBody>
      </p:sp>
    </p:spTree>
    <p:extLst>
      <p:ext uri="{BB962C8B-B14F-4D97-AF65-F5344CB8AC3E}">
        <p14:creationId xmlns:p14="http://schemas.microsoft.com/office/powerpoint/2010/main" val="9812933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文本框 2"/>
          <p:cNvSpPr txBox="1"/>
          <p:nvPr/>
        </p:nvSpPr>
        <p:spPr>
          <a:xfrm>
            <a:off x="7954572" y="0"/>
            <a:ext cx="1189428" cy="369332"/>
          </a:xfrm>
          <a:prstGeom prst="rect">
            <a:avLst/>
          </a:prstGeom>
          <a:noFill/>
        </p:spPr>
        <p:txBody>
          <a:bodyPr wrap="none" rtlCol="0">
            <a:spAutoFit/>
          </a:bodyPr>
          <a:lstStyle/>
          <a:p>
            <a:r>
              <a:rPr lang="en-US" dirty="0"/>
              <a:t>8-peak </a:t>
            </a:r>
            <a:r>
              <a:rPr lang="en-US" dirty="0" err="1"/>
              <a:t>cali</a:t>
            </a:r>
            <a:endParaRPr lang="en-US" dirty="0"/>
          </a:p>
        </p:txBody>
      </p:sp>
      <p:sp>
        <p:nvSpPr>
          <p:cNvPr id="6" name="矩形 5"/>
          <p:cNvSpPr/>
          <p:nvPr/>
        </p:nvSpPr>
        <p:spPr>
          <a:xfrm>
            <a:off x="0" y="6175407"/>
            <a:ext cx="9144000" cy="646331"/>
          </a:xfrm>
          <a:prstGeom prst="rect">
            <a:avLst/>
          </a:prstGeom>
        </p:spPr>
        <p:txBody>
          <a:bodyPr wrap="square">
            <a:spAutoFit/>
          </a:bodyPr>
          <a:lstStyle/>
          <a:p>
            <a:r>
              <a:rPr lang="en-US" dirty="0"/>
              <a:t>Sim25Si_rel_T31.74_Step200_Emax2754.5_Emean2755.5_feed3_En1805_1501_1040_SP1_Det1_Ang1_st0_sig0_tau0_binwid0.1_P10_Sun_Robertson</a:t>
            </a:r>
          </a:p>
        </p:txBody>
      </p:sp>
    </p:spTree>
    <p:extLst>
      <p:ext uri="{BB962C8B-B14F-4D97-AF65-F5344CB8AC3E}">
        <p14:creationId xmlns:p14="http://schemas.microsoft.com/office/powerpoint/2010/main" val="2106388597"/>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文本框 2"/>
          <p:cNvSpPr txBox="1"/>
          <p:nvPr/>
        </p:nvSpPr>
        <p:spPr>
          <a:xfrm>
            <a:off x="7954572" y="0"/>
            <a:ext cx="1189428" cy="369332"/>
          </a:xfrm>
          <a:prstGeom prst="rect">
            <a:avLst/>
          </a:prstGeom>
          <a:noFill/>
        </p:spPr>
        <p:txBody>
          <a:bodyPr wrap="none" rtlCol="0">
            <a:spAutoFit/>
          </a:bodyPr>
          <a:lstStyle/>
          <a:p>
            <a:r>
              <a:rPr lang="en-US" dirty="0"/>
              <a:t>8-peak </a:t>
            </a:r>
            <a:r>
              <a:rPr lang="en-US" dirty="0" err="1"/>
              <a:t>cali</a:t>
            </a:r>
            <a:endParaRPr lang="en-US" dirty="0"/>
          </a:p>
        </p:txBody>
      </p:sp>
      <p:sp>
        <p:nvSpPr>
          <p:cNvPr id="5" name="矩形 4"/>
          <p:cNvSpPr/>
          <p:nvPr/>
        </p:nvSpPr>
        <p:spPr>
          <a:xfrm>
            <a:off x="0" y="6175407"/>
            <a:ext cx="9144000" cy="646331"/>
          </a:xfrm>
          <a:prstGeom prst="rect">
            <a:avLst/>
          </a:prstGeom>
        </p:spPr>
        <p:txBody>
          <a:bodyPr wrap="square">
            <a:spAutoFit/>
          </a:bodyPr>
          <a:lstStyle/>
          <a:p>
            <a:r>
              <a:rPr lang="en-US" dirty="0"/>
              <a:t>Sim25Si_rel_T59.15_Step200_Emax2870.4_Emean2871.4_feed2_En1685_1396_SP1_Det1_Ang1_st0_sig0_tau0_binwid0.1_P10_Sun_Robertson</a:t>
            </a:r>
          </a:p>
        </p:txBody>
      </p:sp>
    </p:spTree>
    <p:extLst>
      <p:ext uri="{BB962C8B-B14F-4D97-AF65-F5344CB8AC3E}">
        <p14:creationId xmlns:p14="http://schemas.microsoft.com/office/powerpoint/2010/main" val="8234669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0" y="0"/>
          <a:ext cx="4752975"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a:graphicFrameLocks/>
          </p:cNvGraphicFramePr>
          <p:nvPr/>
        </p:nvGraphicFramePr>
        <p:xfrm>
          <a:off x="0" y="2664904"/>
          <a:ext cx="4752975"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3"/>
          <p:cNvSpPr txBox="1"/>
          <p:nvPr/>
        </p:nvSpPr>
        <p:spPr>
          <a:xfrm>
            <a:off x="4617720" y="3685032"/>
            <a:ext cx="3937553" cy="646331"/>
          </a:xfrm>
          <a:prstGeom prst="rect">
            <a:avLst/>
          </a:prstGeom>
          <a:noFill/>
        </p:spPr>
        <p:txBody>
          <a:bodyPr wrap="none" rtlCol="0">
            <a:spAutoFit/>
          </a:bodyPr>
          <a:lstStyle/>
          <a:p>
            <a:r>
              <a:rPr lang="en-US" dirty="0"/>
              <a:t>&gt;100 keV electronic stopping dominates</a:t>
            </a:r>
          </a:p>
          <a:p>
            <a:r>
              <a:rPr lang="en-US" dirty="0"/>
              <a:t>&lt;100 keV nuclear stopping dominates</a:t>
            </a:r>
          </a:p>
        </p:txBody>
      </p:sp>
      <p:sp>
        <p:nvSpPr>
          <p:cNvPr id="6" name="矩形 5"/>
          <p:cNvSpPr/>
          <p:nvPr/>
        </p:nvSpPr>
        <p:spPr>
          <a:xfrm>
            <a:off x="4617720" y="3315700"/>
            <a:ext cx="3978910" cy="369332"/>
          </a:xfrm>
          <a:prstGeom prst="rect">
            <a:avLst/>
          </a:prstGeom>
        </p:spPr>
        <p:txBody>
          <a:bodyPr wrap="none">
            <a:spAutoFit/>
          </a:bodyPr>
          <a:lstStyle/>
          <a:p>
            <a:r>
              <a:rPr lang="en-US" dirty="0">
                <a:solidFill>
                  <a:srgbClr val="111111"/>
                </a:solidFill>
                <a:latin typeface="Roboto" pitchFamily="2" charset="0"/>
              </a:rPr>
              <a:t>Interaction of heavy ions with matter</a:t>
            </a:r>
            <a:endParaRPr lang="en-US" dirty="0"/>
          </a:p>
        </p:txBody>
      </p:sp>
    </p:spTree>
    <p:extLst>
      <p:ext uri="{BB962C8B-B14F-4D97-AF65-F5344CB8AC3E}">
        <p14:creationId xmlns:p14="http://schemas.microsoft.com/office/powerpoint/2010/main" val="2040548419"/>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5407"/>
          </a:xfrm>
          <a:prstGeom prst="rect">
            <a:avLst/>
          </a:prstGeom>
        </p:spPr>
      </p:pic>
      <p:sp>
        <p:nvSpPr>
          <p:cNvPr id="3" name="文本框 2"/>
          <p:cNvSpPr txBox="1"/>
          <p:nvPr/>
        </p:nvSpPr>
        <p:spPr>
          <a:xfrm>
            <a:off x="7954572" y="0"/>
            <a:ext cx="1189428" cy="369332"/>
          </a:xfrm>
          <a:prstGeom prst="rect">
            <a:avLst/>
          </a:prstGeom>
          <a:noFill/>
        </p:spPr>
        <p:txBody>
          <a:bodyPr wrap="none" rtlCol="0">
            <a:spAutoFit/>
          </a:bodyPr>
          <a:lstStyle/>
          <a:p>
            <a:r>
              <a:rPr lang="en-US" dirty="0"/>
              <a:t>8-peak </a:t>
            </a:r>
            <a:r>
              <a:rPr lang="en-US" dirty="0" err="1"/>
              <a:t>cali</a:t>
            </a:r>
            <a:endParaRPr lang="en-US" dirty="0"/>
          </a:p>
        </p:txBody>
      </p:sp>
      <p:sp>
        <p:nvSpPr>
          <p:cNvPr id="4" name="矩形 3"/>
          <p:cNvSpPr/>
          <p:nvPr/>
        </p:nvSpPr>
        <p:spPr>
          <a:xfrm>
            <a:off x="0" y="6211669"/>
            <a:ext cx="9144000" cy="646331"/>
          </a:xfrm>
          <a:prstGeom prst="rect">
            <a:avLst/>
          </a:prstGeom>
        </p:spPr>
        <p:txBody>
          <a:bodyPr wrap="square">
            <a:spAutoFit/>
          </a:bodyPr>
          <a:lstStyle/>
          <a:p>
            <a:r>
              <a:rPr lang="en-US" dirty="0"/>
              <a:t>Sim25Si_rel_T59.15_Step200_Emax4238.3_Emean4239.6_feed2_En1685_1396_SP1_Det1_Ang1_st0_sig0_tau0_binwid0.1_P10_Sun_Robertson</a:t>
            </a:r>
          </a:p>
        </p:txBody>
      </p:sp>
    </p:spTree>
    <p:extLst>
      <p:ext uri="{BB962C8B-B14F-4D97-AF65-F5344CB8AC3E}">
        <p14:creationId xmlns:p14="http://schemas.microsoft.com/office/powerpoint/2010/main" val="30161591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1296"/>
            <a:ext cx="9144000" cy="6175407"/>
          </a:xfrm>
          <a:prstGeom prst="rect">
            <a:avLst/>
          </a:prstGeom>
        </p:spPr>
      </p:pic>
      <p:sp>
        <p:nvSpPr>
          <p:cNvPr id="3" name="文本框 2"/>
          <p:cNvSpPr txBox="1"/>
          <p:nvPr/>
        </p:nvSpPr>
        <p:spPr>
          <a:xfrm>
            <a:off x="0" y="0"/>
            <a:ext cx="1306448" cy="369332"/>
          </a:xfrm>
          <a:prstGeom prst="rect">
            <a:avLst/>
          </a:prstGeom>
          <a:noFill/>
        </p:spPr>
        <p:txBody>
          <a:bodyPr wrap="none" rtlCol="0">
            <a:spAutoFit/>
          </a:bodyPr>
          <a:lstStyle/>
          <a:p>
            <a:r>
              <a:rPr lang="en-US" dirty="0"/>
              <a:t>10-peak </a:t>
            </a:r>
            <a:r>
              <a:rPr lang="en-US" dirty="0" err="1"/>
              <a:t>cali</a:t>
            </a:r>
            <a:endParaRPr lang="en-US" dirty="0"/>
          </a:p>
        </p:txBody>
      </p:sp>
      <p:sp>
        <p:nvSpPr>
          <p:cNvPr id="4" name="文本框 3"/>
          <p:cNvSpPr txBox="1"/>
          <p:nvPr/>
        </p:nvSpPr>
        <p:spPr>
          <a:xfrm>
            <a:off x="921657" y="936172"/>
            <a:ext cx="1018484" cy="369332"/>
          </a:xfrm>
          <a:prstGeom prst="rect">
            <a:avLst/>
          </a:prstGeom>
          <a:noFill/>
        </p:spPr>
        <p:txBody>
          <a:bodyPr wrap="none" rtlCol="0">
            <a:spAutoFit/>
          </a:bodyPr>
          <a:lstStyle/>
          <a:p>
            <a:r>
              <a:rPr lang="en-US" dirty="0"/>
              <a:t>power=6</a:t>
            </a:r>
          </a:p>
        </p:txBody>
      </p:sp>
    </p:spTree>
    <p:extLst>
      <p:ext uri="{BB962C8B-B14F-4D97-AF65-F5344CB8AC3E}">
        <p14:creationId xmlns:p14="http://schemas.microsoft.com/office/powerpoint/2010/main" val="1448523325"/>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1296"/>
            <a:ext cx="9144000" cy="6175407"/>
          </a:xfrm>
          <a:prstGeom prst="rect">
            <a:avLst/>
          </a:prstGeom>
        </p:spPr>
      </p:pic>
      <p:sp>
        <p:nvSpPr>
          <p:cNvPr id="4" name="文本框 3"/>
          <p:cNvSpPr txBox="1"/>
          <p:nvPr/>
        </p:nvSpPr>
        <p:spPr>
          <a:xfrm>
            <a:off x="0" y="0"/>
            <a:ext cx="1306448" cy="369332"/>
          </a:xfrm>
          <a:prstGeom prst="rect">
            <a:avLst/>
          </a:prstGeom>
          <a:noFill/>
        </p:spPr>
        <p:txBody>
          <a:bodyPr wrap="none" rtlCol="0">
            <a:spAutoFit/>
          </a:bodyPr>
          <a:lstStyle/>
          <a:p>
            <a:r>
              <a:rPr lang="en-US" dirty="0"/>
              <a:t>10-peak </a:t>
            </a:r>
            <a:r>
              <a:rPr lang="en-US" dirty="0" err="1"/>
              <a:t>cali</a:t>
            </a:r>
            <a:endParaRPr lang="en-US" dirty="0"/>
          </a:p>
        </p:txBody>
      </p:sp>
    </p:spTree>
    <p:extLst>
      <p:ext uri="{BB962C8B-B14F-4D97-AF65-F5344CB8AC3E}">
        <p14:creationId xmlns:p14="http://schemas.microsoft.com/office/powerpoint/2010/main" val="42716215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1296"/>
            <a:ext cx="9144000" cy="6175407"/>
          </a:xfrm>
          <a:prstGeom prst="rect">
            <a:avLst/>
          </a:prstGeom>
        </p:spPr>
      </p:pic>
      <p:sp>
        <p:nvSpPr>
          <p:cNvPr id="3" name="文本框 2"/>
          <p:cNvSpPr txBox="1"/>
          <p:nvPr/>
        </p:nvSpPr>
        <p:spPr>
          <a:xfrm>
            <a:off x="0" y="0"/>
            <a:ext cx="1306448" cy="369332"/>
          </a:xfrm>
          <a:prstGeom prst="rect">
            <a:avLst/>
          </a:prstGeom>
          <a:noFill/>
        </p:spPr>
        <p:txBody>
          <a:bodyPr wrap="none" rtlCol="0">
            <a:spAutoFit/>
          </a:bodyPr>
          <a:lstStyle/>
          <a:p>
            <a:r>
              <a:rPr lang="en-US" dirty="0"/>
              <a:t>10-peak </a:t>
            </a:r>
            <a:r>
              <a:rPr lang="en-US" dirty="0" err="1"/>
              <a:t>cali</a:t>
            </a:r>
            <a:endParaRPr lang="en-US" dirty="0"/>
          </a:p>
        </p:txBody>
      </p:sp>
    </p:spTree>
    <p:extLst>
      <p:ext uri="{BB962C8B-B14F-4D97-AF65-F5344CB8AC3E}">
        <p14:creationId xmlns:p14="http://schemas.microsoft.com/office/powerpoint/2010/main" val="75711265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1296"/>
            <a:ext cx="9144000" cy="6175407"/>
          </a:xfrm>
          <a:prstGeom prst="rect">
            <a:avLst/>
          </a:prstGeom>
        </p:spPr>
      </p:pic>
      <p:sp>
        <p:nvSpPr>
          <p:cNvPr id="3" name="文本框 2"/>
          <p:cNvSpPr txBox="1"/>
          <p:nvPr/>
        </p:nvSpPr>
        <p:spPr>
          <a:xfrm>
            <a:off x="0" y="0"/>
            <a:ext cx="1306448" cy="369332"/>
          </a:xfrm>
          <a:prstGeom prst="rect">
            <a:avLst/>
          </a:prstGeom>
          <a:noFill/>
        </p:spPr>
        <p:txBody>
          <a:bodyPr wrap="none" rtlCol="0">
            <a:spAutoFit/>
          </a:bodyPr>
          <a:lstStyle/>
          <a:p>
            <a:r>
              <a:rPr lang="en-US" dirty="0"/>
              <a:t>10-peak </a:t>
            </a:r>
            <a:r>
              <a:rPr lang="en-US" dirty="0" err="1"/>
              <a:t>cali</a:t>
            </a:r>
            <a:endParaRPr lang="en-US" dirty="0"/>
          </a:p>
        </p:txBody>
      </p:sp>
    </p:spTree>
    <p:extLst>
      <p:ext uri="{BB962C8B-B14F-4D97-AF65-F5344CB8AC3E}">
        <p14:creationId xmlns:p14="http://schemas.microsoft.com/office/powerpoint/2010/main" val="251438773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3825043" y="6488668"/>
            <a:ext cx="5318957" cy="369332"/>
          </a:xfrm>
          <a:prstGeom prst="rect">
            <a:avLst/>
          </a:prstGeom>
          <a:noFill/>
        </p:spPr>
        <p:txBody>
          <a:bodyPr wrap="none" rtlCol="0">
            <a:spAutoFit/>
          </a:bodyPr>
          <a:lstStyle/>
          <a:p>
            <a:r>
              <a:rPr lang="en-US" dirty="0"/>
              <a:t>4bg </a:t>
            </a:r>
            <a:r>
              <a:rPr lang="en-US" dirty="0" err="1"/>
              <a:t>cali</a:t>
            </a:r>
            <a:r>
              <a:rPr lang="en-US" dirty="0"/>
              <a:t> </a:t>
            </a:r>
            <a:r>
              <a:rPr lang="en-US" altLang="zh-CN" dirty="0"/>
              <a:t>forget random</a:t>
            </a:r>
            <a:r>
              <a:rPr lang="en-US" dirty="0"/>
              <a:t> </a:t>
            </a:r>
            <a:r>
              <a:rPr lang="en-US" altLang="zh-CN" dirty="0"/>
              <a:t>when filling histograms </a:t>
            </a:r>
            <a:r>
              <a:rPr lang="en-US" dirty="0"/>
              <a:t>Thomas</a:t>
            </a:r>
          </a:p>
        </p:txBody>
      </p:sp>
      <p:sp>
        <p:nvSpPr>
          <p:cNvPr id="4" name="矩形 3"/>
          <p:cNvSpPr/>
          <p:nvPr/>
        </p:nvSpPr>
        <p:spPr>
          <a:xfrm>
            <a:off x="6125029" y="174171"/>
            <a:ext cx="2901756" cy="369332"/>
          </a:xfrm>
          <a:prstGeom prst="rect">
            <a:avLst/>
          </a:prstGeom>
        </p:spPr>
        <p:txBody>
          <a:bodyPr wrap="none">
            <a:spAutoFit/>
          </a:bodyPr>
          <a:lstStyle/>
          <a:p>
            <a:r>
              <a:rPr lang="en-US" altLang="zh-CN" b="0" i="1" strike="noStrike" dirty="0" err="1">
                <a:solidFill>
                  <a:srgbClr val="000000"/>
                </a:solidFill>
                <a:effectLst/>
                <a:latin typeface="Times New Roman" panose="02020603050405020304" pitchFamily="18" charset="0"/>
                <a:cs typeface="Times New Roman" panose="02020603050405020304" pitchFamily="18" charset="0"/>
              </a:rPr>
              <a:t>E</a:t>
            </a:r>
            <a:r>
              <a:rPr lang="en-US" altLang="zh-CN" b="0" i="1" strike="noStrike" baseline="-25000" dirty="0" err="1">
                <a:solidFill>
                  <a:srgbClr val="000000"/>
                </a:solidFill>
                <a:effectLst/>
                <a:latin typeface="Times New Roman" panose="02020603050405020304" pitchFamily="18" charset="0"/>
                <a:cs typeface="Times New Roman" panose="02020603050405020304" pitchFamily="18" charset="0"/>
              </a:rPr>
              <a:t>γ</a:t>
            </a:r>
            <a:r>
              <a:rPr lang="en-US" altLang="zh-CN" b="0" i="0" u="none" strike="noStrike" dirty="0">
                <a:solidFill>
                  <a:srgbClr val="000000"/>
                </a:solidFill>
                <a:effectLst/>
                <a:latin typeface="Times New Roman" panose="02020603050405020304" pitchFamily="18" charset="0"/>
                <a:cs typeface="Times New Roman" panose="02020603050405020304" pitchFamily="18" charset="0"/>
              </a:rPr>
              <a:t> = </a:t>
            </a:r>
            <a:r>
              <a:rPr lang="en-US" b="0" i="0" u="none" strike="noStrike" dirty="0">
                <a:solidFill>
                  <a:srgbClr val="000000"/>
                </a:solidFill>
                <a:effectLst/>
                <a:latin typeface="Times New Roman" panose="02020603050405020304" pitchFamily="18" charset="0"/>
                <a:cs typeface="Times New Roman" panose="02020603050405020304" pitchFamily="18" charset="0"/>
              </a:rPr>
              <a:t>1368.72589(52589)</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keV</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866134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3" name="矩形 2"/>
          <p:cNvSpPr/>
          <p:nvPr/>
        </p:nvSpPr>
        <p:spPr>
          <a:xfrm>
            <a:off x="6139543" y="195237"/>
            <a:ext cx="2901756" cy="369332"/>
          </a:xfrm>
          <a:prstGeom prst="rect">
            <a:avLst/>
          </a:prstGeom>
        </p:spPr>
        <p:txBody>
          <a:bodyPr wrap="none">
            <a:spAutoFit/>
          </a:bodyPr>
          <a:lstStyle/>
          <a:p>
            <a:r>
              <a:rPr lang="en-US" altLang="zh-CN" b="0" i="1" strike="noStrike" dirty="0" err="1">
                <a:solidFill>
                  <a:srgbClr val="000000"/>
                </a:solidFill>
                <a:effectLst/>
                <a:latin typeface="Times New Roman" panose="02020603050405020304" pitchFamily="18" charset="0"/>
                <a:cs typeface="Times New Roman" panose="02020603050405020304" pitchFamily="18" charset="0"/>
              </a:rPr>
              <a:t>E</a:t>
            </a:r>
            <a:r>
              <a:rPr lang="en-US" altLang="zh-CN" b="0" i="1" strike="noStrike" baseline="-25000" dirty="0" err="1">
                <a:solidFill>
                  <a:srgbClr val="000000"/>
                </a:solidFill>
                <a:effectLst/>
                <a:latin typeface="Times New Roman" panose="02020603050405020304" pitchFamily="18" charset="0"/>
                <a:cs typeface="Times New Roman" panose="02020603050405020304" pitchFamily="18" charset="0"/>
              </a:rPr>
              <a:t>γ</a:t>
            </a:r>
            <a:r>
              <a:rPr lang="en-US" altLang="zh-CN" b="0" i="0" u="none" strike="noStrike" dirty="0">
                <a:solidFill>
                  <a:srgbClr val="000000"/>
                </a:solidFill>
                <a:effectLst/>
                <a:latin typeface="Times New Roman" panose="02020603050405020304" pitchFamily="18" charset="0"/>
                <a:cs typeface="Times New Roman" panose="02020603050405020304" pitchFamily="18" charset="0"/>
              </a:rPr>
              <a:t> = </a:t>
            </a:r>
            <a:r>
              <a:rPr lang="en-US" b="0" i="0" u="none" strike="noStrike" dirty="0">
                <a:solidFill>
                  <a:srgbClr val="000000"/>
                </a:solidFill>
                <a:effectLst/>
                <a:latin typeface="Times New Roman" panose="02020603050405020304" pitchFamily="18" charset="0"/>
                <a:cs typeface="Times New Roman" panose="02020603050405020304" pitchFamily="18" charset="0"/>
              </a:rPr>
              <a:t>1368.72596(52589)</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keV</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3226525"/>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6322778" y="6488668"/>
            <a:ext cx="2821222" cy="369332"/>
          </a:xfrm>
          <a:prstGeom prst="rect">
            <a:avLst/>
          </a:prstGeom>
          <a:noFill/>
        </p:spPr>
        <p:txBody>
          <a:bodyPr wrap="none" rtlCol="0">
            <a:spAutoFit/>
          </a:bodyPr>
          <a:lstStyle/>
          <a:p>
            <a:r>
              <a:rPr lang="en-US" dirty="0"/>
              <a:t>4bg </a:t>
            </a:r>
            <a:r>
              <a:rPr lang="en-US" dirty="0" err="1"/>
              <a:t>cali</a:t>
            </a:r>
            <a:r>
              <a:rPr lang="en-US" dirty="0"/>
              <a:t> formal final Thomas</a:t>
            </a:r>
          </a:p>
        </p:txBody>
      </p:sp>
    </p:spTree>
    <p:extLst>
      <p:ext uri="{BB962C8B-B14F-4D97-AF65-F5344CB8AC3E}">
        <p14:creationId xmlns:p14="http://schemas.microsoft.com/office/powerpoint/2010/main" val="3295181429"/>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6322778" y="6488668"/>
            <a:ext cx="2821222" cy="369332"/>
          </a:xfrm>
          <a:prstGeom prst="rect">
            <a:avLst/>
          </a:prstGeom>
          <a:noFill/>
        </p:spPr>
        <p:txBody>
          <a:bodyPr wrap="none" rtlCol="0">
            <a:spAutoFit/>
          </a:bodyPr>
          <a:lstStyle/>
          <a:p>
            <a:r>
              <a:rPr lang="en-US" dirty="0"/>
              <a:t>4bg </a:t>
            </a:r>
            <a:r>
              <a:rPr lang="en-US" dirty="0" err="1"/>
              <a:t>cali</a:t>
            </a:r>
            <a:r>
              <a:rPr lang="en-US" dirty="0"/>
              <a:t> formal final Thomas</a:t>
            </a:r>
          </a:p>
        </p:txBody>
      </p:sp>
    </p:spTree>
    <p:extLst>
      <p:ext uri="{BB962C8B-B14F-4D97-AF65-F5344CB8AC3E}">
        <p14:creationId xmlns:p14="http://schemas.microsoft.com/office/powerpoint/2010/main" val="2621517232"/>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6322778" y="6488668"/>
            <a:ext cx="2821222" cy="369332"/>
          </a:xfrm>
          <a:prstGeom prst="rect">
            <a:avLst/>
          </a:prstGeom>
          <a:noFill/>
        </p:spPr>
        <p:txBody>
          <a:bodyPr wrap="none" rtlCol="0">
            <a:spAutoFit/>
          </a:bodyPr>
          <a:lstStyle/>
          <a:p>
            <a:r>
              <a:rPr lang="en-US" dirty="0"/>
              <a:t>4bg </a:t>
            </a:r>
            <a:r>
              <a:rPr lang="en-US" dirty="0" err="1"/>
              <a:t>cali</a:t>
            </a:r>
            <a:r>
              <a:rPr lang="en-US" dirty="0"/>
              <a:t> formal final Thomas</a:t>
            </a:r>
          </a:p>
        </p:txBody>
      </p:sp>
    </p:spTree>
    <p:extLst>
      <p:ext uri="{BB962C8B-B14F-4D97-AF65-F5344CB8AC3E}">
        <p14:creationId xmlns:p14="http://schemas.microsoft.com/office/powerpoint/2010/main" val="1596482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435162"/>
          </a:xfrm>
          <a:prstGeom prst="rect">
            <a:avLst/>
          </a:prstGeom>
        </p:spPr>
      </p:pic>
      <p:sp>
        <p:nvSpPr>
          <p:cNvPr id="3" name="文本框 2"/>
          <p:cNvSpPr txBox="1"/>
          <p:nvPr/>
        </p:nvSpPr>
        <p:spPr>
          <a:xfrm>
            <a:off x="130628" y="4650378"/>
            <a:ext cx="7318863" cy="646331"/>
          </a:xfrm>
          <a:prstGeom prst="rect">
            <a:avLst/>
          </a:prstGeom>
          <a:noFill/>
        </p:spPr>
        <p:txBody>
          <a:bodyPr wrap="none" rtlCol="0">
            <a:spAutoFit/>
          </a:bodyPr>
          <a:lstStyle/>
          <a:p>
            <a:r>
              <a:rPr lang="en-US" dirty="0"/>
              <a:t>150 </a:t>
            </a:r>
            <a:r>
              <a:rPr lang="en-US" altLang="zh-CN" dirty="0"/>
              <a:t>keV/u 29Na in plastic</a:t>
            </a:r>
          </a:p>
          <a:p>
            <a:r>
              <a:rPr lang="en-US" dirty="0"/>
              <a:t>Range in poly: 4.35 </a:t>
            </a:r>
            <a:r>
              <a:rPr lang="en-US" altLang="zh-CN" dirty="0"/>
              <a:t>MeV 29Na = 4.93 MeV 28Mg = 143.0 MeV </a:t>
            </a:r>
            <a:r>
              <a:rPr lang="en-US" altLang="zh-CN" dirty="0" err="1"/>
              <a:t>Ecm</a:t>
            </a:r>
            <a:r>
              <a:rPr lang="en-US" altLang="zh-CN" dirty="0"/>
              <a:t> (neutron)</a:t>
            </a:r>
            <a:endParaRPr lang="en-US" dirty="0"/>
          </a:p>
        </p:txBody>
      </p:sp>
      <p:sp>
        <p:nvSpPr>
          <p:cNvPr id="4" name="文本框 3"/>
          <p:cNvSpPr txBox="1"/>
          <p:nvPr/>
        </p:nvSpPr>
        <p:spPr>
          <a:xfrm>
            <a:off x="130628" y="5511925"/>
            <a:ext cx="7201843" cy="646331"/>
          </a:xfrm>
          <a:prstGeom prst="rect">
            <a:avLst/>
          </a:prstGeom>
          <a:noFill/>
        </p:spPr>
        <p:txBody>
          <a:bodyPr wrap="none" rtlCol="0">
            <a:spAutoFit/>
          </a:bodyPr>
          <a:lstStyle/>
          <a:p>
            <a:r>
              <a:rPr lang="en-US" dirty="0"/>
              <a:t>150 </a:t>
            </a:r>
            <a:r>
              <a:rPr lang="en-US" altLang="zh-CN" dirty="0"/>
              <a:t>keV/u 30Na in plastic</a:t>
            </a:r>
          </a:p>
          <a:p>
            <a:r>
              <a:rPr lang="en-US" dirty="0"/>
              <a:t>Range in poly: 4.5 </a:t>
            </a:r>
            <a:r>
              <a:rPr lang="en-US" altLang="zh-CN" dirty="0"/>
              <a:t>MeV 30Na = 5.09 MeV 29Mg = 152.7 MeV </a:t>
            </a:r>
            <a:r>
              <a:rPr lang="en-US" altLang="zh-CN" dirty="0" err="1"/>
              <a:t>Ecm</a:t>
            </a:r>
            <a:r>
              <a:rPr lang="en-US" altLang="zh-CN" dirty="0"/>
              <a:t> (neutron)</a:t>
            </a:r>
            <a:endParaRPr lang="en-US" dirty="0"/>
          </a:p>
        </p:txBody>
      </p:sp>
    </p:spTree>
    <p:extLst>
      <p:ext uri="{BB962C8B-B14F-4D97-AF65-F5344CB8AC3E}">
        <p14:creationId xmlns:p14="http://schemas.microsoft.com/office/powerpoint/2010/main" val="3565097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1893903905"/>
                  </p:ext>
                </p:extLst>
              </p:nvPr>
            </p:nvGraphicFramePr>
            <p:xfrm>
              <a:off x="0" y="0"/>
              <a:ext cx="9123794" cy="4376992"/>
            </p:xfrm>
            <a:graphic>
              <a:graphicData uri="http://schemas.openxmlformats.org/drawingml/2006/table">
                <a:tbl>
                  <a:tblPr firstRow="1" bandRow="1">
                    <a:tableStyleId>{8799B23B-EC83-4686-B30A-512413B5E67A}</a:tableStyleId>
                  </a:tblPr>
                  <a:tblGrid>
                    <a:gridCol w="1043608">
                      <a:extLst>
                        <a:ext uri="{9D8B030D-6E8A-4147-A177-3AD203B41FA5}">
                          <a16:colId xmlns:a16="http://schemas.microsoft.com/office/drawing/2014/main" val="20000"/>
                        </a:ext>
                      </a:extLst>
                    </a:gridCol>
                    <a:gridCol w="1116124">
                      <a:extLst>
                        <a:ext uri="{9D8B030D-6E8A-4147-A177-3AD203B41FA5}">
                          <a16:colId xmlns:a16="http://schemas.microsoft.com/office/drawing/2014/main" val="20001"/>
                        </a:ext>
                      </a:extLst>
                    </a:gridCol>
                    <a:gridCol w="1980220">
                      <a:extLst>
                        <a:ext uri="{9D8B030D-6E8A-4147-A177-3AD203B41FA5}">
                          <a16:colId xmlns:a16="http://schemas.microsoft.com/office/drawing/2014/main" val="20002"/>
                        </a:ext>
                      </a:extLst>
                    </a:gridCol>
                    <a:gridCol w="1368152">
                      <a:extLst>
                        <a:ext uri="{9D8B030D-6E8A-4147-A177-3AD203B41FA5}">
                          <a16:colId xmlns:a16="http://schemas.microsoft.com/office/drawing/2014/main" val="20003"/>
                        </a:ext>
                      </a:extLst>
                    </a:gridCol>
                    <a:gridCol w="970280">
                      <a:extLst>
                        <a:ext uri="{9D8B030D-6E8A-4147-A177-3AD203B41FA5}">
                          <a16:colId xmlns:a16="http://schemas.microsoft.com/office/drawing/2014/main" val="20004"/>
                        </a:ext>
                      </a:extLst>
                    </a:gridCol>
                    <a:gridCol w="817880">
                      <a:extLst>
                        <a:ext uri="{9D8B030D-6E8A-4147-A177-3AD203B41FA5}">
                          <a16:colId xmlns:a16="http://schemas.microsoft.com/office/drawing/2014/main" val="20005"/>
                        </a:ext>
                      </a:extLst>
                    </a:gridCol>
                    <a:gridCol w="1827530">
                      <a:extLst>
                        <a:ext uri="{9D8B030D-6E8A-4147-A177-3AD203B41FA5}">
                          <a16:colId xmlns:a16="http://schemas.microsoft.com/office/drawing/2014/main" val="20006"/>
                        </a:ext>
                      </a:extLst>
                    </a:gridCol>
                  </a:tblGrid>
                  <a:tr h="370840">
                    <a:tc>
                      <a:txBody>
                        <a:bodyPr/>
                        <a:lstStyle/>
                        <a:p>
                          <a:pPr algn="ctr"/>
                          <a:r>
                            <a:rPr lang="en-US" altLang="zh-CN" sz="1400" b="0" i="0" baseline="30000" dirty="0">
                              <a:latin typeface="Times New Roman" panose="02020603050405020304" pitchFamily="18" charset="0"/>
                              <a:cs typeface="Times New Roman" panose="02020603050405020304" pitchFamily="18" charset="0"/>
                            </a:rPr>
                            <a:t>19</a:t>
                          </a:r>
                          <a:r>
                            <a:rPr lang="en-US" altLang="zh-CN" sz="1400" b="0" i="0" dirty="0">
                              <a:latin typeface="Times New Roman" panose="02020603050405020304" pitchFamily="18" charset="0"/>
                              <a:cs typeface="Times New Roman" panose="02020603050405020304" pitchFamily="18" charset="0"/>
                            </a:rPr>
                            <a:t>Ne </a:t>
                          </a:r>
                          <a:r>
                            <a:rPr lang="en-US" altLang="zh-CN" sz="1400" b="0" i="1" dirty="0">
                              <a:latin typeface="Times New Roman" panose="02020603050405020304" pitchFamily="18" charset="0"/>
                              <a:cs typeface="Times New Roman" panose="02020603050405020304" pitchFamily="18" charset="0"/>
                            </a:rPr>
                            <a:t>E</a:t>
                          </a:r>
                          <a:r>
                            <a:rPr lang="en-US" altLang="zh-CN" sz="1400" b="0" i="1" baseline="-25000" dirty="0">
                              <a:latin typeface="Times New Roman" panose="02020603050405020304" pitchFamily="18" charset="0"/>
                              <a:cs typeface="Times New Roman" panose="02020603050405020304" pitchFamily="18" charset="0"/>
                            </a:rPr>
                            <a:t>x</a:t>
                          </a:r>
                          <a:r>
                            <a:rPr lang="en-US" altLang="zh-CN" sz="1400" b="0" i="0" baseline="0" dirty="0">
                              <a:latin typeface="Times New Roman" panose="02020603050405020304" pitchFamily="18" charset="0"/>
                              <a:cs typeface="Times New Roman" panose="02020603050405020304" pitchFamily="18" charset="0"/>
                            </a:rPr>
                            <a:t> (</a:t>
                          </a:r>
                          <a:r>
                            <a:rPr lang="en-US" altLang="zh-CN" sz="1400" b="0" i="0" baseline="0" dirty="0" err="1">
                              <a:latin typeface="Times New Roman" panose="02020603050405020304" pitchFamily="18" charset="0"/>
                              <a:cs typeface="Times New Roman" panose="02020603050405020304" pitchFamily="18" charset="0"/>
                            </a:rPr>
                            <a:t>keV</a:t>
                          </a:r>
                          <a:r>
                            <a:rPr lang="en-US" altLang="zh-CN" sz="1400" b="0" i="0" baseline="0" dirty="0">
                              <a:latin typeface="Times New Roman" panose="02020603050405020304" pitchFamily="18" charset="0"/>
                              <a:cs typeface="Times New Roman" panose="02020603050405020304" pitchFamily="18" charset="0"/>
                            </a:rPr>
                            <a:t>)</a:t>
                          </a:r>
                          <a:endParaRPr lang="zh-CN" altLang="en-US" sz="1400" b="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dirty="0">
                              <a:latin typeface="Times New Roman" panose="02020603050405020304" pitchFamily="18" charset="0"/>
                              <a:cs typeface="Times New Roman" panose="02020603050405020304" pitchFamily="18" charset="0"/>
                            </a:rPr>
                            <a:t>τ</a:t>
                          </a:r>
                          <a:endParaRPr lang="zh-CN" altLang="en-US" sz="1400" b="0" i="1"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baseline="0" dirty="0">
                              <a:latin typeface="Times New Roman" panose="02020603050405020304" pitchFamily="18" charset="0"/>
                              <a:cs typeface="Times New Roman" panose="02020603050405020304" pitchFamily="18" charset="0"/>
                            </a:rPr>
                            <a:t>I</a:t>
                          </a:r>
                          <a:r>
                            <a:rPr lang="en-US" altLang="zh-CN" sz="1400" b="0" i="0" baseline="-25000" dirty="0">
                              <a:latin typeface="Times New Roman" panose="02020603050405020304" pitchFamily="18" charset="0"/>
                              <a:cs typeface="Times New Roman" panose="02020603050405020304" pitchFamily="18" charset="0"/>
                            </a:rPr>
                            <a:t>(</a:t>
                          </a:r>
                          <a:r>
                            <a:rPr lang="en-US" altLang="zh-CN" sz="1400" b="0" i="1" baseline="-25000" dirty="0">
                              <a:latin typeface="Times New Roman" panose="02020603050405020304" pitchFamily="18" charset="0"/>
                              <a:cs typeface="Times New Roman" panose="02020603050405020304" pitchFamily="18" charset="0"/>
                            </a:rPr>
                            <a:t>βp</a:t>
                          </a:r>
                          <a:r>
                            <a:rPr lang="en-US" altLang="zh-CN" sz="1400" b="0" i="0" baseline="-25000" dirty="0">
                              <a:latin typeface="Times New Roman" panose="02020603050405020304" pitchFamily="18" charset="0"/>
                              <a:cs typeface="Times New Roman" panose="02020603050405020304" pitchFamily="18" charset="0"/>
                            </a:rPr>
                            <a:t>)</a:t>
                          </a:r>
                          <a:endParaRPr lang="zh-CN" altLang="en-US" sz="1400" b="0" i="1"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dirty="0" err="1">
                              <a:latin typeface="Times New Roman" panose="02020603050405020304" pitchFamily="18" charset="0"/>
                              <a:cs typeface="Times New Roman" panose="02020603050405020304" pitchFamily="18" charset="0"/>
                            </a:rPr>
                            <a:t>E</a:t>
                          </a:r>
                          <a:r>
                            <a:rPr lang="en-US" altLang="zh-CN" sz="1400" b="0" i="1" baseline="-25000" dirty="0" err="1">
                              <a:latin typeface="Times New Roman" panose="02020603050405020304" pitchFamily="18" charset="0"/>
                              <a:cs typeface="Times New Roman" panose="02020603050405020304" pitchFamily="18" charset="0"/>
                            </a:rPr>
                            <a:t>p</a:t>
                          </a:r>
                          <a:r>
                            <a:rPr lang="en-US" altLang="zh-CN" sz="1400" b="0" i="0" dirty="0">
                              <a:latin typeface="Times New Roman" panose="02020603050405020304" pitchFamily="18" charset="0"/>
                              <a:cs typeface="Times New Roman" panose="02020603050405020304" pitchFamily="18" charset="0"/>
                            </a:rPr>
                            <a:t> (</a:t>
                          </a:r>
                          <a:r>
                            <a:rPr lang="en-US" altLang="zh-CN" sz="1400" b="0" i="0" dirty="0" err="1">
                              <a:latin typeface="Times New Roman" panose="02020603050405020304" pitchFamily="18" charset="0"/>
                              <a:cs typeface="Times New Roman" panose="02020603050405020304" pitchFamily="18" charset="0"/>
                            </a:rPr>
                            <a:t>keV</a:t>
                          </a:r>
                          <a:r>
                            <a:rPr lang="en-US" altLang="zh-CN" sz="1400" b="0" i="0" dirty="0">
                              <a:latin typeface="Times New Roman" panose="02020603050405020304" pitchFamily="18" charset="0"/>
                              <a:cs typeface="Times New Roman" panose="02020603050405020304" pitchFamily="18" charset="0"/>
                            </a:rPr>
                            <a:t>)</a:t>
                          </a:r>
                          <a:endParaRPr lang="zh-CN" altLang="en-US" sz="1400" b="0" i="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dirty="0" err="1">
                              <a:latin typeface="Times New Roman" panose="02020603050405020304" pitchFamily="18" charset="0"/>
                              <a:cs typeface="Times New Roman" panose="02020603050405020304" pitchFamily="18" charset="0"/>
                            </a:rPr>
                            <a:t>E</a:t>
                          </a:r>
                          <a:r>
                            <a:rPr lang="en-US" altLang="zh-CN" sz="1400" b="0" i="1" baseline="-25000" dirty="0" err="1">
                              <a:latin typeface="Times New Roman" panose="02020603050405020304" pitchFamily="18" charset="0"/>
                              <a:cs typeface="Times New Roman" panose="02020603050405020304" pitchFamily="18" charset="0"/>
                            </a:rPr>
                            <a:t>γ</a:t>
                          </a:r>
                          <a:r>
                            <a:rPr lang="zh-CN" altLang="en-US" sz="1400" b="0" i="0" baseline="0" dirty="0">
                              <a:latin typeface="Times New Roman" panose="02020603050405020304" pitchFamily="18" charset="0"/>
                              <a:cs typeface="Times New Roman" panose="02020603050405020304" pitchFamily="18" charset="0"/>
                            </a:rPr>
                            <a:t> </a:t>
                          </a:r>
                          <a:r>
                            <a:rPr lang="en-US" altLang="zh-CN" sz="1400" b="0" i="0" baseline="0" dirty="0">
                              <a:latin typeface="Times New Roman" panose="02020603050405020304" pitchFamily="18" charset="0"/>
                              <a:cs typeface="Times New Roman" panose="02020603050405020304" pitchFamily="18" charset="0"/>
                            </a:rPr>
                            <a:t>(</a:t>
                          </a:r>
                          <a:r>
                            <a:rPr lang="en-US" altLang="zh-CN" sz="1400" b="0" i="0" baseline="0" dirty="0" err="1">
                              <a:latin typeface="Times New Roman" panose="02020603050405020304" pitchFamily="18" charset="0"/>
                              <a:cs typeface="Times New Roman" panose="02020603050405020304" pitchFamily="18" charset="0"/>
                            </a:rPr>
                            <a:t>keV</a:t>
                          </a:r>
                          <a:r>
                            <a:rPr lang="en-US" altLang="zh-CN" sz="1400" b="0" i="0" baseline="0" dirty="0">
                              <a:latin typeface="Times New Roman" panose="02020603050405020304" pitchFamily="18" charset="0"/>
                              <a:cs typeface="Times New Roman" panose="02020603050405020304" pitchFamily="18" charset="0"/>
                            </a:rPr>
                            <a:t>)</a:t>
                          </a:r>
                          <a:endParaRPr lang="zh-CN" altLang="en-US" sz="1400" b="0" i="0" baseline="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baseline="0" dirty="0" err="1">
                              <a:latin typeface="Times New Roman" panose="02020603050405020304" pitchFamily="18" charset="0"/>
                              <a:cs typeface="Times New Roman" panose="02020603050405020304" pitchFamily="18" charset="0"/>
                            </a:rPr>
                            <a:t>br</a:t>
                          </a:r>
                          <a:r>
                            <a:rPr lang="en-US" altLang="zh-CN" sz="1400" b="0" i="0" baseline="-25000" dirty="0">
                              <a:latin typeface="Times New Roman" panose="02020603050405020304" pitchFamily="18" charset="0"/>
                              <a:cs typeface="Times New Roman" panose="02020603050405020304" pitchFamily="18" charset="0"/>
                            </a:rPr>
                            <a:t>(</a:t>
                          </a:r>
                          <a:r>
                            <a:rPr lang="en-US" altLang="zh-CN" sz="1400" b="0" i="1" baseline="-25000" dirty="0">
                              <a:latin typeface="Times New Roman" panose="02020603050405020304" pitchFamily="18" charset="0"/>
                              <a:cs typeface="Times New Roman" panose="02020603050405020304" pitchFamily="18" charset="0"/>
                            </a:rPr>
                            <a:t>γ</a:t>
                          </a:r>
                          <a:r>
                            <a:rPr lang="en-US" altLang="zh-CN" sz="1400" b="0" i="0" baseline="-25000" dirty="0">
                              <a:latin typeface="Times New Roman" panose="02020603050405020304" pitchFamily="18" charset="0"/>
                              <a:cs typeface="Times New Roman" panose="02020603050405020304" pitchFamily="18" charset="0"/>
                            </a:rPr>
                            <a:t>) </a:t>
                          </a:r>
                          <a:r>
                            <a:rPr lang="en-US" altLang="zh-CN" sz="1400" b="0" i="0" baseline="0" dirty="0">
                              <a:latin typeface="Times New Roman" panose="02020603050405020304" pitchFamily="18" charset="0"/>
                              <a:cs typeface="Times New Roman" panose="02020603050405020304" pitchFamily="18" charset="0"/>
                            </a:rPr>
                            <a:t>(%)</a:t>
                          </a:r>
                          <a:endParaRPr lang="zh-CN" altLang="en-US" sz="1400" b="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baseline="0" dirty="0">
                              <a:latin typeface="Times New Roman" panose="02020603050405020304" pitchFamily="18" charset="0"/>
                              <a:cs typeface="Times New Roman" panose="02020603050405020304" pitchFamily="18" charset="0"/>
                            </a:rPr>
                            <a:t>I</a:t>
                          </a:r>
                          <a:r>
                            <a:rPr lang="en-US" altLang="zh-CN" sz="1400" b="0" i="0" baseline="-25000" dirty="0">
                              <a:latin typeface="Times New Roman" panose="02020603050405020304" pitchFamily="18" charset="0"/>
                              <a:cs typeface="Times New Roman" panose="02020603050405020304" pitchFamily="18" charset="0"/>
                            </a:rPr>
                            <a:t>(</a:t>
                          </a:r>
                          <a:r>
                            <a:rPr lang="en-US" altLang="zh-CN" sz="1400" b="0" i="1" baseline="-25000" dirty="0">
                              <a:latin typeface="Times New Roman" panose="02020603050405020304" pitchFamily="18" charset="0"/>
                              <a:cs typeface="Times New Roman" panose="02020603050405020304" pitchFamily="18" charset="0"/>
                            </a:rPr>
                            <a:t>β</a:t>
                          </a:r>
                          <a:r>
                            <a:rPr lang="en-US" altLang="zh-CN" sz="1400" b="0" i="1" baseline="-25000" dirty="0" err="1">
                              <a:latin typeface="Times New Roman" panose="02020603050405020304" pitchFamily="18" charset="0"/>
                              <a:cs typeface="Times New Roman" panose="02020603050405020304" pitchFamily="18" charset="0"/>
                            </a:rPr>
                            <a:t>pγ</a:t>
                          </a:r>
                          <a:r>
                            <a:rPr lang="en-US" altLang="zh-CN" sz="1400" b="0" i="0" baseline="-25000" dirty="0">
                              <a:latin typeface="Times New Roman" panose="02020603050405020304" pitchFamily="18" charset="0"/>
                              <a:cs typeface="Times New Roman" panose="02020603050405020304" pitchFamily="18" charset="0"/>
                            </a:rPr>
                            <a:t>)</a:t>
                          </a:r>
                          <a:endParaRPr lang="zh-CN" altLang="en-US" sz="1400" b="0" i="0" baseline="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0"/>
                      </a:ext>
                    </a:extLst>
                  </a:tr>
                  <a:tr h="370840">
                    <a:tc>
                      <a:txBody>
                        <a:bodyPr/>
                        <a:lstStyle/>
                        <a:p>
                          <a:pPr algn="ctr"/>
                          <a:r>
                            <a:rPr lang="en-US" altLang="zh-CN" sz="1200" b="0" dirty="0">
                              <a:latin typeface="Times New Roman" panose="02020603050405020304" pitchFamily="18" charset="0"/>
                              <a:cs typeface="Times New Roman" panose="02020603050405020304" pitchFamily="18" charset="0"/>
                            </a:rPr>
                            <a:t>4034.7(16)</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14:m>
                            <m:oMath xmlns:m="http://schemas.openxmlformats.org/officeDocument/2006/math">
                              <m:sSubSup>
                                <m:sSubSupPr>
                                  <m:ctrlPr>
                                    <a:rPr lang="en-US" altLang="zh-CN" sz="1200" b="0" i="1" smtClean="0">
                                      <a:solidFill>
                                        <a:schemeClr val="tx1"/>
                                      </a:solidFill>
                                      <a:latin typeface="Cambria Math" panose="02040503050406030204" pitchFamily="18" charset="0"/>
                                      <a:cs typeface="Times New Roman" panose="02020603050405020304" pitchFamily="18" charset="0"/>
                                    </a:rPr>
                                  </m:ctrlPr>
                                </m:sSubSupPr>
                                <m:e>
                                  <m:r>
                                    <a:rPr lang="en-US" altLang="zh-CN" sz="1200" b="0" i="1" smtClean="0">
                                      <a:solidFill>
                                        <a:schemeClr val="tx1"/>
                                      </a:solidFill>
                                      <a:latin typeface="Cambria Math" panose="02040503050406030204" pitchFamily="18" charset="0"/>
                                      <a:cs typeface="Times New Roman" panose="02020603050405020304" pitchFamily="18" charset="0"/>
                                    </a:rPr>
                                    <m:t>11</m:t>
                                  </m:r>
                                </m:e>
                                <m:sub>
                                  <m:r>
                                    <a:rPr lang="en-US" altLang="zh-CN" sz="1200" b="0" i="1" smtClean="0">
                                      <a:solidFill>
                                        <a:schemeClr val="tx1"/>
                                      </a:solidFill>
                                      <a:latin typeface="Cambria Math" panose="02040503050406030204" pitchFamily="18" charset="0"/>
                                      <a:cs typeface="Times New Roman" panose="02020603050405020304" pitchFamily="18" charset="0"/>
                                    </a:rPr>
                                    <m:t>−3</m:t>
                                  </m:r>
                                </m:sub>
                                <m:sup>
                                  <m:r>
                                    <a:rPr lang="en-US" altLang="zh-CN" sz="1200" b="0" i="1" smtClean="0">
                                      <a:solidFill>
                                        <a:schemeClr val="tx1"/>
                                      </a:solidFill>
                                      <a:latin typeface="Cambria Math" panose="02040503050406030204" pitchFamily="18" charset="0"/>
                                      <a:cs typeface="Times New Roman" panose="02020603050405020304" pitchFamily="18" charset="0"/>
                                    </a:rPr>
                                    <m:t>+4</m:t>
                                  </m:r>
                                </m:sup>
                              </m:sSubSup>
                              <m:r>
                                <a:rPr lang="en-US" altLang="zh-CN" sz="1200" b="0" i="1" smtClean="0">
                                  <a:solidFill>
                                    <a:schemeClr val="tx1"/>
                                  </a:solidFill>
                                  <a:latin typeface="Cambria Math" panose="02040503050406030204" pitchFamily="18" charset="0"/>
                                  <a:cs typeface="Times New Roman" panose="02020603050405020304" pitchFamily="18" charset="0"/>
                                </a:rPr>
                                <m:t> </m:t>
                              </m:r>
                              <m:r>
                                <m:rPr>
                                  <m:sty m:val="p"/>
                                </m:rPr>
                                <a:rPr lang="en-US" altLang="zh-CN" sz="1200" b="0" i="1" smtClean="0">
                                  <a:solidFill>
                                    <a:schemeClr val="tx1"/>
                                  </a:solidFill>
                                  <a:latin typeface="Cambria Math" panose="02040503050406030204" pitchFamily="18" charset="0"/>
                                  <a:cs typeface="Times New Roman" panose="02020603050405020304" pitchFamily="18" charset="0"/>
                                </a:rPr>
                                <m:t>f</m:t>
                              </m:r>
                            </m:oMath>
                          </a14:m>
                          <a:r>
                            <a:rPr lang="en-US" altLang="zh-CN" sz="1200" b="0" dirty="0">
                              <a:solidFill>
                                <a:schemeClr val="tx1"/>
                              </a:solidFill>
                              <a:latin typeface="Times New Roman" panose="02020603050405020304" pitchFamily="18" charset="0"/>
                              <a:cs typeface="Times New Roman" panose="02020603050405020304" pitchFamily="18" charset="0"/>
                            </a:rPr>
                            <a:t>s</a:t>
                          </a:r>
                          <a:endParaRPr lang="zh-CN" altLang="en-US" sz="1200" b="0" dirty="0">
                            <a:solidFill>
                              <a:schemeClr val="tx1"/>
                            </a:solidFill>
                            <a:latin typeface="Times New Roman" panose="02020603050405020304" pitchFamily="18" charset="0"/>
                            <a:cs typeface="Times New Roman" panose="02020603050405020304" pitchFamily="18" charset="0"/>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a:solidFill>
                                <a:srgbClr val="0000FF"/>
                              </a:solidFill>
                              <a:latin typeface="Times New Roman" panose="02020603050405020304" pitchFamily="18" charset="0"/>
                              <a:cs typeface="Times New Roman" panose="02020603050405020304" pitchFamily="18" charset="0"/>
                            </a:rPr>
                            <a:t>1.19×10</a:t>
                          </a:r>
                          <a:r>
                            <a:rPr lang="en-US" altLang="zh-CN" sz="1200" b="0" baseline="30000" dirty="0">
                              <a:solidFill>
                                <a:srgbClr val="0000FF"/>
                              </a:solidFill>
                              <a:latin typeface="Times New Roman" panose="02020603050405020304" pitchFamily="18" charset="0"/>
                              <a:cs typeface="Times New Roman" panose="02020603050405020304" pitchFamily="18" charset="0"/>
                            </a:rPr>
                            <a:t>−4</a:t>
                          </a:r>
                          <a:r>
                            <a:rPr lang="en-US" altLang="zh-CN" sz="1200" b="0" dirty="0">
                              <a:latin typeface="Times New Roman" panose="02020603050405020304" pitchFamily="18" charset="0"/>
                              <a:cs typeface="Times New Roman" panose="02020603050405020304" pitchFamily="18" charset="0"/>
                            </a:rPr>
                            <a:t>/80%</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χ</a:t>
                          </a:r>
                          <a:r>
                            <a:rPr lang="en-US" altLang="zh-CN" sz="1200" b="0" baseline="30000" dirty="0">
                              <a:solidFill>
                                <a:srgbClr val="0000FF"/>
                              </a:solidFill>
                              <a:latin typeface="Times New Roman" panose="02020603050405020304" pitchFamily="18" charset="0"/>
                              <a:cs typeface="Times New Roman" panose="02020603050405020304" pitchFamily="18" charset="0"/>
                            </a:rPr>
                            <a:t>2</a:t>
                          </a:r>
                          <a:r>
                            <a:rPr lang="en-US" altLang="zh-CN" sz="1200" b="0" baseline="0" dirty="0">
                              <a:solidFill>
                                <a:srgbClr val="0000FF"/>
                              </a:solidFill>
                              <a:latin typeface="Times New Roman" panose="02020603050405020304" pitchFamily="18" charset="0"/>
                              <a:cs typeface="Times New Roman" panose="02020603050405020304" pitchFamily="18" charset="0"/>
                            </a:rPr>
                            <a:t> </a:t>
                          </a:r>
                          <a14:m>
                            <m:oMath xmlns:m="http://schemas.openxmlformats.org/officeDocument/2006/math">
                              <m:sSubSup>
                                <m:sSubSupPr>
                                  <m:ctrlPr>
                                    <a:rPr lang="en-US" altLang="zh-CN" sz="1200" b="0" i="1" smtClean="0">
                                      <a:solidFill>
                                        <a:srgbClr val="0000FF"/>
                                      </a:solidFill>
                                      <a:latin typeface="Cambria Math" panose="02040503050406030204" pitchFamily="18" charset="0"/>
                                      <a:cs typeface="Times New Roman" panose="02020603050405020304" pitchFamily="18" charset="0"/>
                                    </a:rPr>
                                  </m:ctrlPr>
                                </m:sSubSupPr>
                                <m:e>
                                  <m:r>
                                    <a:rPr lang="en-US" altLang="zh-CN" sz="1200" b="0" i="1" smtClean="0">
                                      <a:solidFill>
                                        <a:srgbClr val="0000FF"/>
                                      </a:solidFill>
                                      <a:latin typeface="Cambria Math" panose="02040503050406030204" pitchFamily="18" charset="0"/>
                                      <a:cs typeface="Times New Roman" panose="02020603050405020304" pitchFamily="18" charset="0"/>
                                    </a:rPr>
                                    <m:t>1.21</m:t>
                                  </m:r>
                                </m:e>
                                <m:sub>
                                  <m:r>
                                    <a:rPr lang="en-US" altLang="zh-CN" sz="1200" b="0" i="1" smtClean="0">
                                      <a:solidFill>
                                        <a:srgbClr val="0000FF"/>
                                      </a:solidFill>
                                      <a:latin typeface="Cambria Math" panose="02040503050406030204" pitchFamily="18" charset="0"/>
                                      <a:cs typeface="Times New Roman" panose="02020603050405020304" pitchFamily="18" charset="0"/>
                                    </a:rPr>
                                    <m:t>−0.22</m:t>
                                  </m:r>
                                </m:sub>
                                <m:sup>
                                  <m:r>
                                    <a:rPr lang="en-US" altLang="zh-CN" sz="1200" b="0" i="1" smtClean="0">
                                      <a:solidFill>
                                        <a:srgbClr val="0000FF"/>
                                      </a:solidFill>
                                      <a:latin typeface="Cambria Math" panose="02040503050406030204" pitchFamily="18" charset="0"/>
                                      <a:cs typeface="Times New Roman" panose="02020603050405020304" pitchFamily="18" charset="0"/>
                                    </a:rPr>
                                    <m:t>+0.25</m:t>
                                  </m:r>
                                </m:sup>
                              </m:sSubSup>
                            </m:oMath>
                          </a14:m>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4034.2(16) </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zh-CN" altLang="en-US" sz="1200" b="0" dirty="0">
                              <a:latin typeface="Times New Roman" panose="02020603050405020304" pitchFamily="18" charset="0"/>
                              <a:cs typeface="Times New Roman" panose="02020603050405020304" pitchFamily="18" charset="0"/>
                            </a:rPr>
                            <a:t> </a:t>
                          </a:r>
                          <a:r>
                            <a:rPr lang="en-US" altLang="zh-CN" sz="1200" b="0" dirty="0">
                              <a:latin typeface="Times New Roman" panose="02020603050405020304" pitchFamily="18" charset="0"/>
                              <a:cs typeface="Times New Roman" panose="02020603050405020304" pitchFamily="18" charset="0"/>
                            </a:rPr>
                            <a:t>80(15)</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(1.21±0.12±0.12)×10</a:t>
                          </a:r>
                          <a:r>
                            <a:rPr lang="en-US" altLang="zh-CN" sz="1200" b="0" baseline="30000" dirty="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1"/>
                      </a:ext>
                    </a:extLst>
                  </a:tr>
                  <a:tr h="123613">
                    <a:tc rowSpan="3">
                      <a:txBody>
                        <a:bodyPr/>
                        <a:lstStyle/>
                        <a:p>
                          <a:pPr algn="ctr"/>
                          <a:r>
                            <a:rPr lang="en-US" altLang="zh-CN" sz="1200" b="0">
                              <a:latin typeface="Times New Roman" panose="02020603050405020304" pitchFamily="18" charset="0"/>
                              <a:cs typeface="Times New Roman" panose="02020603050405020304" pitchFamily="18" charset="0"/>
                            </a:rPr>
                            <a:t>1615.24(30)</a:t>
                          </a:r>
                          <a:endParaRPr lang="zh-CN" altLang="en-US" sz="1200" b="0" dirty="0">
                            <a:latin typeface="Times New Roman" panose="02020603050405020304" pitchFamily="18" charset="0"/>
                            <a:cs typeface="Times New Roman" panose="02020603050405020304" pitchFamily="18" charset="0"/>
                          </a:endParaRPr>
                        </a:p>
                      </a:txBody>
                      <a:tcPr anchor="ctr"/>
                    </a:tc>
                    <a:tc rowSpan="3">
                      <a:txBody>
                        <a:bodyPr/>
                        <a:lstStyle/>
                        <a:p>
                          <a:pPr algn="ctr"/>
                          <a:r>
                            <a:rPr lang="en-US" altLang="zh-CN" sz="1200" b="0" dirty="0">
                              <a:latin typeface="Times New Roman" panose="02020603050405020304" pitchFamily="18" charset="0"/>
                              <a:cs typeface="Times New Roman" panose="02020603050405020304" pitchFamily="18" charset="0"/>
                            </a:rPr>
                            <a:t>93(20) fs</a:t>
                          </a:r>
                          <a:endParaRPr lang="zh-CN" altLang="en-US" sz="1200" b="0" dirty="0">
                            <a:latin typeface="Times New Roman" panose="02020603050405020304" pitchFamily="18" charset="0"/>
                            <a:cs typeface="Times New Roman" panose="02020603050405020304" pitchFamily="18" charset="0"/>
                          </a:endParaRPr>
                        </a:p>
                      </a:txBody>
                      <a:tcPr anchor="ctr"/>
                    </a:tc>
                    <a:tc rowSpan="3">
                      <a:txBody>
                        <a:bodyPr/>
                        <a:lstStyle/>
                        <a:p>
                          <a:pPr algn="ctr"/>
                          <a:r>
                            <a:rPr lang="en-US" altLang="zh-CN" sz="1200" b="0" dirty="0">
                              <a:latin typeface="Times New Roman" panose="02020603050405020304" pitchFamily="18" charset="0"/>
                              <a:cs typeface="Times New Roman" panose="02020603050405020304" pitchFamily="18" charset="0"/>
                            </a:rPr>
                            <a:t>No available proton feeding data.</a:t>
                          </a:r>
                          <a:endParaRPr lang="zh-CN" altLang="en-US" sz="1200" b="0" dirty="0">
                            <a:latin typeface="Times New Roman" panose="02020603050405020304" pitchFamily="18" charset="0"/>
                            <a:cs typeface="Times New Roman" panose="02020603050405020304" pitchFamily="18" charset="0"/>
                          </a:endParaRPr>
                        </a:p>
                      </a:txBody>
                      <a:tcPr anchor="ctr"/>
                    </a:tc>
                    <a:tc rowSpan="3">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χ</a:t>
                          </a:r>
                          <a:r>
                            <a:rPr lang="en-US" altLang="zh-CN" sz="1200" b="0" baseline="30000" dirty="0">
                              <a:solidFill>
                                <a:srgbClr val="0000FF"/>
                              </a:solidFill>
                              <a:latin typeface="Times New Roman" panose="02020603050405020304" pitchFamily="18" charset="0"/>
                              <a:cs typeface="Times New Roman" panose="02020603050405020304" pitchFamily="18" charset="0"/>
                            </a:rPr>
                            <a:t>2</a:t>
                          </a:r>
                          <a:r>
                            <a:rPr lang="en-US" altLang="zh-CN" sz="1200" b="0" baseline="0" dirty="0">
                              <a:solidFill>
                                <a:srgbClr val="0000FF"/>
                              </a:solidFill>
                              <a:latin typeface="Times New Roman" panose="02020603050405020304" pitchFamily="18" charset="0"/>
                              <a:cs typeface="Times New Roman" panose="02020603050405020304" pitchFamily="18" charset="0"/>
                            </a:rPr>
                            <a:t> </a:t>
                          </a:r>
                          <a:r>
                            <a:rPr lang="en-US" altLang="zh-CN" sz="1200" b="0" dirty="0">
                              <a:solidFill>
                                <a:srgbClr val="0000FF"/>
                              </a:solidFill>
                              <a:latin typeface="Times New Roman" panose="02020603050405020304" pitchFamily="18" charset="0"/>
                              <a:cs typeface="Times New Roman" panose="02020603050405020304" pitchFamily="18" charset="0"/>
                            </a:rPr>
                            <a:t>2.70(23) MeV </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1615.16(30)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18.3(10)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fontAlgn="ctr"/>
                          <a:r>
                            <a:rPr lang="en-US" altLang="zh-CN" sz="1200" b="0" i="0" u="none"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(1.57±0.03±0.03)×10</a:t>
                          </a:r>
                          <a:r>
                            <a:rPr lang="en-US" altLang="zh-CN" sz="1200" b="0" i="0" u="none" strike="noStrike" baseline="300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−3</a:t>
                          </a:r>
                        </a:p>
                      </a:txBody>
                      <a:tcPr marL="9525" marR="9525" marT="9525" marB="0" anchor="ctr"/>
                    </a:tc>
                    <a:extLst>
                      <a:ext uri="{0D108BD9-81ED-4DB2-BD59-A6C34878D82A}">
                        <a16:rowId xmlns:a16="http://schemas.microsoft.com/office/drawing/2014/main" val="10002"/>
                      </a:ext>
                    </a:extLst>
                  </a:tr>
                  <a:tr h="18118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1377.1(30)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a:solidFill>
                                <a:srgbClr val="0000FF"/>
                              </a:solidFill>
                              <a:latin typeface="Times New Roman" panose="02020603050405020304" pitchFamily="18" charset="0"/>
                              <a:cs typeface="Times New Roman" panose="02020603050405020304" pitchFamily="18" charset="0"/>
                            </a:rPr>
                            <a:t>10.7(10)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fontAlgn="ctr"/>
                          <a:r>
                            <a:rPr lang="en-US" altLang="zh-CN" sz="1200" b="0" i="0" u="none"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(2.4±0.2±0.1)×10</a:t>
                          </a:r>
                          <a:r>
                            <a:rPr lang="en-US" altLang="zh-CN" sz="1200" b="0" i="0" u="none" strike="noStrike" baseline="300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−4</a:t>
                          </a:r>
                        </a:p>
                      </a:txBody>
                      <a:tcPr marL="9525" marR="9525" marT="9525" marB="0" anchor="ctr">
                        <a:noFill/>
                      </a:tcPr>
                    </a:tc>
                    <a:extLst>
                      <a:ext uri="{0D108BD9-81ED-4DB2-BD59-A6C34878D82A}">
                        <a16:rowId xmlns:a16="http://schemas.microsoft.com/office/drawing/2014/main" val="10003"/>
                      </a:ext>
                    </a:extLst>
                  </a:tr>
                  <a:tr h="12361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1340.27(25)</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71.0(10)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fontAlgn="ctr"/>
                          <a:r>
                            <a:rPr lang="en-US" altLang="zh-CN" sz="1200" b="0" i="0" u="none"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(4.0±0.14±0.09)×10</a:t>
                          </a:r>
                          <a:r>
                            <a:rPr lang="en-US" altLang="zh-CN" sz="1200" b="0" i="0" u="none" strike="noStrike" baseline="300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−4</a:t>
                          </a:r>
                        </a:p>
                      </a:txBody>
                      <a:tcPr marL="9525" marR="9525" marT="9525" marB="0" anchor="ctr"/>
                    </a:tc>
                    <a:extLst>
                      <a:ext uri="{0D108BD9-81ED-4DB2-BD59-A6C34878D82A}">
                        <a16:rowId xmlns:a16="http://schemas.microsoft.com/office/drawing/2014/main" val="10004"/>
                      </a:ext>
                    </a:extLst>
                  </a:tr>
                  <a:tr h="193040">
                    <a:tc rowSpan="4">
                      <a:txBody>
                        <a:bodyPr/>
                        <a:lstStyle/>
                        <a:p>
                          <a:pPr algn="ctr"/>
                          <a:r>
                            <a:rPr lang="en-US" altLang="zh-CN" sz="1200" b="0" dirty="0">
                              <a:latin typeface="Times New Roman" panose="02020603050405020304" pitchFamily="18" charset="0"/>
                              <a:cs typeface="Times New Roman" panose="02020603050405020304" pitchFamily="18" charset="0"/>
                            </a:rPr>
                            <a:t>1535.95(24)</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4">
                      <a:txBody>
                        <a:bodyPr/>
                        <a:lstStyle/>
                        <a:p>
                          <a:pPr algn="ctr"/>
                          <a:r>
                            <a:rPr lang="en-US" altLang="zh-CN" sz="1200" b="0" dirty="0">
                              <a:latin typeface="Times New Roman" panose="02020603050405020304" pitchFamily="18" charset="0"/>
                              <a:cs typeface="Times New Roman" panose="02020603050405020304" pitchFamily="18" charset="0"/>
                            </a:rPr>
                            <a:t>16(4) fs</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err="1">
                              <a:latin typeface="Times New Roman" panose="02020603050405020304" pitchFamily="18" charset="0"/>
                              <a:cs typeface="Times New Roman" panose="02020603050405020304" pitchFamily="18" charset="0"/>
                            </a:rPr>
                            <a:t>Piec</a:t>
                          </a:r>
                          <a:r>
                            <a:rPr lang="en-US" altLang="zh-CN" sz="1200" b="0" dirty="0">
                              <a:latin typeface="Times New Roman" panose="02020603050405020304" pitchFamily="18" charset="0"/>
                              <a:cs typeface="Times New Roman" panose="02020603050405020304" pitchFamily="18" charset="0"/>
                            </a:rPr>
                            <a:t>: five</a:t>
                          </a:r>
                          <a:r>
                            <a:rPr lang="en-US" altLang="zh-CN" sz="1200" b="0" baseline="0" dirty="0">
                              <a:latin typeface="Times New Roman" panose="02020603050405020304" pitchFamily="18" charset="0"/>
                              <a:cs typeface="Times New Roman" panose="02020603050405020304" pitchFamily="18" charset="0"/>
                            </a:rPr>
                            <a:t> p = </a:t>
                          </a:r>
                          <a:r>
                            <a:rPr lang="en-US" altLang="zh-CN" sz="1200" b="0" dirty="0">
                              <a:latin typeface="Times New Roman" panose="02020603050405020304" pitchFamily="18" charset="0"/>
                              <a:cs typeface="Times New Roman" panose="02020603050405020304" pitchFamily="18" charset="0"/>
                            </a:rPr>
                            <a:t>1.34</a:t>
                          </a:r>
                          <a:endParaRPr lang="zh-CN" altLang="en-US" sz="1200" b="0" baseline="30000" dirty="0">
                            <a:latin typeface="Times New Roman" panose="02020603050405020304" pitchFamily="18" charset="0"/>
                            <a:cs typeface="Times New Roman" panose="02020603050405020304" pitchFamily="18" charset="0"/>
                          </a:endParaRPr>
                        </a:p>
                        <a:p>
                          <a:pPr algn="ctr"/>
                          <a:r>
                            <a:rPr lang="en-US" altLang="zh-CN" sz="1200" b="0" dirty="0">
                              <a:latin typeface="Times New Roman" panose="02020603050405020304" pitchFamily="18" charset="0"/>
                              <a:cs typeface="Times New Roman" panose="02020603050405020304" pitchFamily="18" charset="0"/>
                            </a:rPr>
                            <a:t>Lund: three p = 0.83</a:t>
                          </a:r>
                          <a:endParaRPr lang="zh-CN" altLang="en-US" sz="1200" b="0" dirty="0">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a:solidFill>
                                <a:srgbClr val="0000FF"/>
                              </a:solidFill>
                              <a:latin typeface="Times New Roman" panose="02020603050405020304" pitchFamily="18" charset="0"/>
                              <a:cs typeface="Times New Roman" panose="02020603050405020304" pitchFamily="18" charset="0"/>
                            </a:rPr>
                            <a:t>(1.54+0.0675+0.0568)×10</a:t>
                          </a:r>
                          <a:r>
                            <a:rPr lang="en-US" altLang="zh-CN" sz="1200" b="0" baseline="30000" dirty="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err="1">
                              <a:latin typeface="Times New Roman" panose="02020603050405020304" pitchFamily="18" charset="0"/>
                              <a:cs typeface="Times New Roman" panose="02020603050405020304" pitchFamily="18" charset="0"/>
                            </a:rPr>
                            <a:t>Piec</a:t>
                          </a:r>
                          <a:r>
                            <a:rPr lang="en-US" altLang="zh-CN" sz="1200" b="0" dirty="0">
                              <a:latin typeface="Times New Roman" panose="02020603050405020304" pitchFamily="18" charset="0"/>
                              <a:cs typeface="Times New Roman" panose="02020603050405020304" pitchFamily="18" charset="0"/>
                            </a:rPr>
                            <a:t>: 5 protons</a:t>
                          </a:r>
                          <a:endParaRPr lang="zh-CN" altLang="en-US" sz="1200" b="0" baseline="30000" dirty="0">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1297.94(22)</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92.53(34)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(1.54±0.03±0.03)×10</a:t>
                          </a:r>
                          <a:r>
                            <a:rPr lang="en-US" altLang="zh-CN" sz="1200" b="0" baseline="30000" dirty="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5"/>
                      </a:ext>
                    </a:extLst>
                  </a:tr>
                  <a:tr h="0">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latin typeface="Times New Roman" panose="02020603050405020304" pitchFamily="18" charset="0"/>
                              <a:cs typeface="Times New Roman" panose="02020603050405020304" pitchFamily="18" charset="0"/>
                            </a:rPr>
                            <a:t>Lund: 3</a:t>
                          </a:r>
                          <a:r>
                            <a:rPr lang="en-US" altLang="zh-CN" sz="1200" b="0" baseline="0" dirty="0">
                              <a:latin typeface="Times New Roman" panose="02020603050405020304" pitchFamily="18" charset="0"/>
                              <a:cs typeface="Times New Roman" panose="02020603050405020304" pitchFamily="18" charset="0"/>
                            </a:rPr>
                            <a:t> protons</a:t>
                          </a: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193040">
                    <a:tc vMerge="1">
                      <a:txBody>
                        <a:bodyPr/>
                        <a:lstStyle/>
                        <a:p>
                          <a:endParaRPr lang="zh-CN" altLang="en-US"/>
                        </a:p>
                      </a:txBody>
                      <a:tcPr/>
                    </a:tc>
                    <a:tc vMerge="1">
                      <a:txBody>
                        <a:bodyPr/>
                        <a:lstStyle/>
                        <a:p>
                          <a:endParaRPr lang="zh-CN" altLang="en-US"/>
                        </a:p>
                      </a:txBody>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1260.87(24)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4.05(16)</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(6.75±0.15±0.15)×10</a:t>
                          </a:r>
                          <a:r>
                            <a:rPr lang="en-US" altLang="zh-CN" sz="1200" b="0" baseline="30000" dirty="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7"/>
                      </a:ext>
                    </a:extLst>
                  </a:tr>
                  <a:tr h="193040">
                    <a:tc vMerge="1">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1535.95(24)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3.42(28)</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baseline="0" dirty="0">
                              <a:solidFill>
                                <a:srgbClr val="0000FF"/>
                              </a:solidFill>
                              <a:latin typeface="Times New Roman" panose="02020603050405020304" pitchFamily="18" charset="0"/>
                              <a:cs typeface="Times New Roman" panose="02020603050405020304" pitchFamily="18" charset="0"/>
                            </a:rPr>
                            <a:t>(5.68±0.44±0.13)×10</a:t>
                          </a:r>
                          <a:r>
                            <a:rPr lang="en-US" altLang="zh-CN" sz="1200" b="0" baseline="30000" dirty="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8"/>
                      </a:ext>
                    </a:extLst>
                  </a:tr>
                  <a:tr h="207179">
                    <a:tc rowSpan="3">
                      <a:txBody>
                        <a:bodyPr/>
                        <a:lstStyle/>
                        <a:p>
                          <a:pPr algn="ctr"/>
                          <a:r>
                            <a:rPr lang="en-US" altLang="zh-CN" sz="1200" b="0" dirty="0">
                              <a:latin typeface="Times New Roman" panose="02020603050405020304" pitchFamily="18" charset="0"/>
                              <a:cs typeface="Times New Roman" panose="02020603050405020304" pitchFamily="18" charset="0"/>
                            </a:rPr>
                            <a:t>1507.52(25)</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2">
                      <a:txBody>
                        <a:bodyPr/>
                        <a:lstStyle/>
                        <a:p>
                          <a:pPr algn="ctr"/>
                          <a14:m>
                            <m:oMath xmlns:m="http://schemas.openxmlformats.org/officeDocument/2006/math">
                              <m:sSubSup>
                                <m:sSubSupPr>
                                  <m:ctrlPr>
                                    <a:rPr lang="en-US" altLang="zh-CN" sz="1200" b="0" i="1" smtClean="0">
                                      <a:latin typeface="Cambria Math" panose="02040503050406030204" pitchFamily="18" charset="0"/>
                                      <a:cs typeface="Times New Roman" panose="02020603050405020304" pitchFamily="18" charset="0"/>
                                    </a:rPr>
                                  </m:ctrlPr>
                                </m:sSubSupPr>
                                <m:e>
                                  <m:r>
                                    <a:rPr lang="en-US" altLang="zh-CN" sz="1200" b="0" i="1" smtClean="0">
                                      <a:latin typeface="Cambria Math" panose="02040503050406030204" pitchFamily="18" charset="0"/>
                                      <a:cs typeface="Times New Roman" panose="02020603050405020304" pitchFamily="18" charset="0"/>
                                    </a:rPr>
                                    <m:t>1.4</m:t>
                                  </m:r>
                                </m:e>
                                <m:sub>
                                  <m:r>
                                    <a:rPr lang="en-US" altLang="zh-CN" sz="1200" b="0" i="1" smtClean="0">
                                      <a:latin typeface="Cambria Math" panose="02040503050406030204" pitchFamily="18" charset="0"/>
                                      <a:cs typeface="Times New Roman" panose="02020603050405020304" pitchFamily="18" charset="0"/>
                                    </a:rPr>
                                    <m:t>−0.6</m:t>
                                  </m:r>
                                </m:sub>
                                <m:sup>
                                  <m:r>
                                    <a:rPr lang="en-US" altLang="zh-CN" sz="1200" b="0" i="1" smtClean="0">
                                      <a:latin typeface="Cambria Math" panose="02040503050406030204" pitchFamily="18" charset="0"/>
                                      <a:cs typeface="Times New Roman" panose="02020603050405020304" pitchFamily="18" charset="0"/>
                                    </a:rPr>
                                    <m:t>+0.5</m:t>
                                  </m:r>
                                </m:sup>
                              </m:sSubSup>
                            </m:oMath>
                          </a14:m>
                          <a:r>
                            <a:rPr lang="en-US" altLang="zh-CN" sz="1200" b="0" dirty="0">
                              <a:latin typeface="Times New Roman" panose="02020603050405020304" pitchFamily="18" charset="0"/>
                              <a:cs typeface="Times New Roman" panose="02020603050405020304" pitchFamily="18" charset="0"/>
                            </a:rPr>
                            <a:t>, 1.7(3), </a:t>
                          </a:r>
                          <a14:m>
                            <m:oMath xmlns:m="http://schemas.openxmlformats.org/officeDocument/2006/math">
                              <m:sSubSup>
                                <m:sSubSupPr>
                                  <m:ctrlPr>
                                    <a:rPr lang="en-US" altLang="zh-CN" sz="1200" b="0" i="1" smtClean="0">
                                      <a:latin typeface="Cambria Math" panose="02040503050406030204" pitchFamily="18" charset="0"/>
                                      <a:cs typeface="Times New Roman" panose="02020603050405020304" pitchFamily="18" charset="0"/>
                                    </a:rPr>
                                  </m:ctrlPr>
                                </m:sSubSupPr>
                                <m:e>
                                  <m:r>
                                    <a:rPr lang="en-US" altLang="zh-CN" sz="1200" b="0" i="1" smtClean="0">
                                      <a:latin typeface="Cambria Math" panose="02040503050406030204" pitchFamily="18" charset="0"/>
                                      <a:cs typeface="Times New Roman" panose="02020603050405020304" pitchFamily="18" charset="0"/>
                                    </a:rPr>
                                    <m:t>4.1</m:t>
                                  </m:r>
                                </m:e>
                                <m:sub>
                                  <m:r>
                                    <a:rPr lang="en-US" altLang="zh-CN" sz="1200" b="0" i="1" smtClean="0">
                                      <a:latin typeface="Cambria Math" panose="02040503050406030204" pitchFamily="18" charset="0"/>
                                      <a:cs typeface="Times New Roman" panose="02020603050405020304" pitchFamily="18" charset="0"/>
                                    </a:rPr>
                                    <m:t>−1.4</m:t>
                                  </m:r>
                                </m:sub>
                                <m:sup>
                                  <m:r>
                                    <a:rPr lang="en-US" altLang="zh-CN" sz="1200" b="0" i="1" smtClean="0">
                                      <a:latin typeface="Cambria Math" panose="02040503050406030204" pitchFamily="18" charset="0"/>
                                      <a:cs typeface="Times New Roman" panose="02020603050405020304" pitchFamily="18" charset="0"/>
                                    </a:rPr>
                                    <m:t>+3.5</m:t>
                                  </m:r>
                                </m:sup>
                              </m:sSubSup>
                            </m:oMath>
                          </a14:m>
                          <a:r>
                            <a:rPr lang="zh-CN" altLang="en-US" sz="1200" b="0" dirty="0">
                              <a:latin typeface="Times New Roman" panose="02020603050405020304" pitchFamily="18" charset="0"/>
                              <a:cs typeface="Times New Roman" panose="02020603050405020304" pitchFamily="18" charset="0"/>
                            </a:rPr>
                            <a:t> </a:t>
                          </a:r>
                          <a:r>
                            <a:rPr lang="en-US" altLang="zh-CN" sz="1200" b="0" dirty="0">
                              <a:latin typeface="Times New Roman" panose="02020603050405020304" pitchFamily="18" charset="0"/>
                              <a:cs typeface="Times New Roman" panose="02020603050405020304" pitchFamily="18" charset="0"/>
                            </a:rPr>
                            <a:t>ps</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a:latin typeface="Times New Roman" panose="02020603050405020304" pitchFamily="18" charset="0"/>
                              <a:cs typeface="Times New Roman" panose="02020603050405020304" pitchFamily="18" charset="0"/>
                            </a:rPr>
                            <a:t>Piec:2.5(3)×10</a:t>
                          </a:r>
                          <a:r>
                            <a:rPr lang="en-US" altLang="zh-CN" sz="1200" b="0" baseline="30000" dirty="0">
                              <a:latin typeface="Times New Roman" panose="02020603050405020304" pitchFamily="18" charset="0"/>
                              <a:cs typeface="Times New Roman" panose="02020603050405020304" pitchFamily="18" charset="0"/>
                            </a:rPr>
                            <a:t>-3</a:t>
                          </a:r>
                          <a:endParaRPr lang="zh-CN" altLang="en-US" sz="1200" b="0" baseline="30000" dirty="0">
                            <a:latin typeface="Times New Roman" panose="02020603050405020304" pitchFamily="18" charset="0"/>
                            <a:cs typeface="Times New Roman" panose="02020603050405020304" pitchFamily="18" charset="0"/>
                          </a:endParaRPr>
                        </a:p>
                      </a:txBody>
                      <a:tcPr anchor="ctr">
                        <a:noFill/>
                      </a:tcPr>
                    </a:tc>
                    <a:tc rowSpan="3">
                      <a:txBody>
                        <a:bodyPr/>
                        <a:lstStyle/>
                        <a:p>
                          <a:pPr algn="ctr"/>
                          <a:r>
                            <a:rPr lang="en-US" altLang="zh-CN" sz="1200" b="0" dirty="0">
                              <a:latin typeface="Times New Roman" panose="02020603050405020304" pitchFamily="18" charset="0"/>
                              <a:cs typeface="Times New Roman" panose="02020603050405020304" pitchFamily="18" charset="0"/>
                            </a:rPr>
                            <a:t>Long lifetime. Lack of sensitivity to the proton</a:t>
                          </a:r>
                          <a:r>
                            <a:rPr lang="en-US" altLang="zh-CN" sz="1200" b="0" baseline="0" dirty="0">
                              <a:latin typeface="Times New Roman" panose="02020603050405020304" pitchFamily="18" charset="0"/>
                              <a:cs typeface="Times New Roman" panose="02020603050405020304" pitchFamily="18" charset="0"/>
                            </a:rPr>
                            <a:t> feedings</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1269.47(24)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baseline="0" dirty="0">
                              <a:solidFill>
                                <a:srgbClr val="0000FF"/>
                              </a:solidFill>
                              <a:latin typeface="Times New Roman" panose="02020603050405020304" pitchFamily="18" charset="0"/>
                              <a:cs typeface="Times New Roman" panose="02020603050405020304" pitchFamily="18" charset="0"/>
                            </a:rPr>
                            <a:t>15.14)%</a:t>
                          </a:r>
                          <a:endParaRPr lang="zh-CN" altLang="en-US" sz="1200" b="0" baseline="0" dirty="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a:solidFill>
                                <a:srgbClr val="0000FF"/>
                              </a:solidFill>
                              <a:latin typeface="Times New Roman" panose="02020603050405020304" pitchFamily="18" charset="0"/>
                              <a:cs typeface="Times New Roman" panose="02020603050405020304" pitchFamily="18" charset="0"/>
                            </a:rPr>
                            <a:t>(4.18±0.12±0.09)×10</a:t>
                          </a:r>
                          <a:r>
                            <a:rPr lang="en-US" altLang="zh-CN" sz="1200" b="0" i="0" u="none" strike="noStrike" baseline="30000" dirty="0">
                              <a:solidFill>
                                <a:srgbClr val="000000"/>
                              </a:solidFill>
                              <a:effectLst/>
                              <a:latin typeface="Times New Roman" panose="02020603050405020304" pitchFamily="18" charset="0"/>
                              <a:ea typeface="+mn-ea"/>
                              <a:cs typeface="Times New Roman" panose="02020603050405020304" pitchFamily="18" charset="0"/>
                            </a:rPr>
                            <a:t>−</a:t>
                          </a:r>
                          <a:r>
                            <a:rPr lang="en-US" altLang="zh-CN" sz="1200" b="0" baseline="30000" dirty="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9"/>
                      </a:ext>
                    </a:extLst>
                  </a:tr>
                  <a:tr h="0">
                    <a:tc vMerge="1">
                      <a:txBody>
                        <a:bodyPr/>
                        <a:lstStyle/>
                        <a:p>
                          <a:endParaRPr lang="zh-CN" altLang="en-US"/>
                        </a:p>
                      </a:txBody>
                      <a:tcPr/>
                    </a:tc>
                    <a:tc vMerge="1">
                      <a:txBody>
                        <a:bodyPr/>
                        <a:lstStyle/>
                        <a:p>
                          <a:endParaRPr lang="zh-CN" altLang="en-US"/>
                        </a:p>
                      </a:txBody>
                      <a:tcPr/>
                    </a:tc>
                    <a:tc>
                      <a:txBody>
                        <a:bodyPr/>
                        <a:lstStyle/>
                        <a:p>
                          <a:pPr algn="ctr"/>
                          <a:r>
                            <a:rPr lang="en-US" altLang="zh-CN" sz="1200" b="0" dirty="0">
                              <a:latin typeface="Times New Roman" panose="02020603050405020304" pitchFamily="18" charset="0"/>
                              <a:cs typeface="Times New Roman" panose="02020603050405020304" pitchFamily="18" charset="0"/>
                            </a:rPr>
                            <a:t>Lund:7.4(21)×10</a:t>
                          </a:r>
                          <a:r>
                            <a:rPr lang="en-US" altLang="zh-CN" sz="1200" b="0" baseline="30000" dirty="0">
                              <a:latin typeface="Times New Roman" panose="02020603050405020304" pitchFamily="18" charset="0"/>
                              <a:cs typeface="Times New Roman" panose="02020603050405020304" pitchFamily="18" charset="0"/>
                            </a:rPr>
                            <a:t>-3</a:t>
                          </a: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10"/>
                      </a:ext>
                    </a:extLst>
                  </a:tr>
                  <a:tr h="207179">
                    <a:tc vMerge="1">
                      <a:txBody>
                        <a:bodyPr/>
                        <a:lstStyle/>
                        <a:p>
                          <a:endParaRPr lang="zh-CN" altLang="en-US"/>
                        </a:p>
                      </a:txBody>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χ</a:t>
                          </a:r>
                          <a:r>
                            <a:rPr lang="en-US" altLang="zh-CN" sz="1200" b="0" baseline="30000" dirty="0">
                              <a:solidFill>
                                <a:srgbClr val="0000FF"/>
                              </a:solidFill>
                              <a:latin typeface="Times New Roman" panose="02020603050405020304" pitchFamily="18" charset="0"/>
                              <a:cs typeface="Times New Roman" panose="02020603050405020304" pitchFamily="18" charset="0"/>
                            </a:rPr>
                            <a:t>2</a:t>
                          </a:r>
                          <a:r>
                            <a:rPr lang="en-US" altLang="zh-CN" sz="1200" b="0" dirty="0">
                              <a:solidFill>
                                <a:srgbClr val="0000FF"/>
                              </a:solidFill>
                              <a:latin typeface="Times New Roman" panose="02020603050405020304" pitchFamily="18" charset="0"/>
                              <a:cs typeface="Times New Roman" panose="02020603050405020304" pitchFamily="18" charset="0"/>
                            </a:rPr>
                            <a:t> </a:t>
                          </a:r>
                          <a14:m>
                            <m:oMath xmlns:m="http://schemas.openxmlformats.org/officeDocument/2006/math">
                              <m:sSubSup>
                                <m:sSubSupPr>
                                  <m:ctrlPr>
                                    <a:rPr lang="en-US" altLang="zh-CN" sz="1200" b="0" i="1" smtClean="0">
                                      <a:solidFill>
                                        <a:srgbClr val="0000FF"/>
                                      </a:solidFill>
                                      <a:latin typeface="Cambria Math" panose="02040503050406030204" pitchFamily="18" charset="0"/>
                                      <a:cs typeface="Times New Roman" panose="02020603050405020304" pitchFamily="18" charset="0"/>
                                    </a:rPr>
                                  </m:ctrlPr>
                                </m:sSubSupPr>
                                <m:e>
                                  <m:r>
                                    <a:rPr lang="en-US" altLang="zh-CN" sz="1200" b="0" i="1" smtClean="0">
                                      <a:solidFill>
                                        <a:srgbClr val="0000FF"/>
                                      </a:solidFill>
                                      <a:latin typeface="Cambria Math" panose="02040503050406030204" pitchFamily="18" charset="0"/>
                                      <a:cs typeface="Times New Roman" panose="02020603050405020304" pitchFamily="18" charset="0"/>
                                    </a:rPr>
                                    <m:t>4.3</m:t>
                                  </m:r>
                                </m:e>
                                <m:sub>
                                  <m:r>
                                    <a:rPr lang="en-US" altLang="zh-CN" sz="1200" b="0" i="1" smtClean="0">
                                      <a:solidFill>
                                        <a:srgbClr val="0000FF"/>
                                      </a:solidFill>
                                      <a:latin typeface="Cambria Math" panose="02040503050406030204" pitchFamily="18" charset="0"/>
                                      <a:cs typeface="Times New Roman" panose="02020603050405020304" pitchFamily="18" charset="0"/>
                                    </a:rPr>
                                    <m:t>−1.1</m:t>
                                  </m:r>
                                </m:sub>
                                <m:sup>
                                  <m:r>
                                    <a:rPr lang="en-US" altLang="zh-CN" sz="1200" b="0" i="1" smtClean="0">
                                      <a:solidFill>
                                        <a:srgbClr val="0000FF"/>
                                      </a:solidFill>
                                      <a:latin typeface="Cambria Math" panose="02040503050406030204" pitchFamily="18" charset="0"/>
                                      <a:cs typeface="Times New Roman" panose="02020603050405020304" pitchFamily="18" charset="0"/>
                                    </a:rPr>
                                    <m:t>+1.3</m:t>
                                  </m:r>
                                </m:sup>
                              </m:sSubSup>
                              <m:r>
                                <a:rPr lang="en-US" altLang="zh-CN" sz="1200" b="0" i="1" smtClean="0">
                                  <a:solidFill>
                                    <a:srgbClr val="0000FF"/>
                                  </a:solidFill>
                                  <a:latin typeface="Cambria Math" panose="02040503050406030204" pitchFamily="18" charset="0"/>
                                  <a:cs typeface="Times New Roman" panose="02020603050405020304" pitchFamily="18" charset="0"/>
                                </a:rPr>
                                <m:t> </m:t>
                              </m:r>
                            </m:oMath>
                          </a14:m>
                          <a:r>
                            <a:rPr lang="en-US" altLang="zh-CN" sz="1200" b="0" dirty="0">
                              <a:solidFill>
                                <a:srgbClr val="0000FF"/>
                              </a:solidFill>
                              <a:latin typeface="Times New Roman" panose="02020603050405020304" pitchFamily="18" charset="0"/>
                              <a:cs typeface="Times New Roman" panose="02020603050405020304" pitchFamily="18" charset="0"/>
                            </a:rPr>
                            <a:t>ps</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(2.36+0.418)×10</a:t>
                          </a:r>
                          <a:r>
                            <a:rPr lang="en-US" altLang="zh-CN" sz="1200" b="0" baseline="30000" dirty="0">
                              <a:solidFill>
                                <a:srgbClr val="0000FF"/>
                              </a:solidFill>
                              <a:latin typeface="Times New Roman" panose="02020603050405020304" pitchFamily="18" charset="0"/>
                              <a:cs typeface="Times New Roman" panose="02020603050405020304" pitchFamily="18" charset="0"/>
                            </a:rPr>
                            <a:t>−3</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a:p>
                      </a:txBody>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1232.49(22)</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baseline="0" dirty="0">
                              <a:solidFill>
                                <a:srgbClr val="0000FF"/>
                              </a:solidFill>
                              <a:latin typeface="Times New Roman" panose="02020603050405020304" pitchFamily="18" charset="0"/>
                              <a:cs typeface="Times New Roman" panose="02020603050405020304" pitchFamily="18" charset="0"/>
                            </a:rPr>
                            <a:t>84.9(4)%</a:t>
                          </a:r>
                          <a:endParaRPr lang="zh-CN" altLang="en-US" sz="1200" b="0" baseline="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(2.36±0.04±0.05)×10</a:t>
                          </a:r>
                          <a:r>
                            <a:rPr lang="en-US" altLang="zh-CN" sz="1200" b="0" i="0" u="none" strike="noStrike" baseline="30000" dirty="0">
                              <a:solidFill>
                                <a:srgbClr val="000000"/>
                              </a:solidFill>
                              <a:effectLst/>
                              <a:latin typeface="Times New Roman" panose="02020603050405020304" pitchFamily="18" charset="0"/>
                              <a:ea typeface="+mn-ea"/>
                              <a:cs typeface="Times New Roman" panose="02020603050405020304" pitchFamily="18" charset="0"/>
                            </a:rPr>
                            <a:t>−</a:t>
                          </a:r>
                          <a:r>
                            <a:rPr lang="en-US" altLang="zh-CN" sz="1200" b="0" baseline="30000" dirty="0">
                              <a:solidFill>
                                <a:srgbClr val="0000FF"/>
                              </a:solidFill>
                              <a:latin typeface="Times New Roman" panose="02020603050405020304" pitchFamily="18" charset="0"/>
                              <a:cs typeface="Times New Roman" panose="02020603050405020304" pitchFamily="18" charset="0"/>
                            </a:rPr>
                            <a:t>3</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11"/>
                      </a:ext>
                    </a:extLst>
                  </a:tr>
                  <a:tr h="370840">
                    <a:tc>
                      <a:txBody>
                        <a:bodyPr/>
                        <a:lstStyle/>
                        <a:p>
                          <a:pPr algn="ctr"/>
                          <a:r>
                            <a:rPr lang="en-US" altLang="zh-CN" sz="1200" b="0" dirty="0">
                              <a:latin typeface="Times New Roman" panose="02020603050405020304" pitchFamily="18" charset="0"/>
                              <a:cs typeface="Times New Roman" panose="02020603050405020304" pitchFamily="18" charset="0"/>
                            </a:rPr>
                            <a:t>274.96(10)</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latin typeface="Times New Roman" panose="02020603050405020304" pitchFamily="18" charset="0"/>
                              <a:cs typeface="Times New Roman" panose="02020603050405020304" pitchFamily="18" charset="0"/>
                            </a:rPr>
                            <a:t>Long</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(2.20±0.04±0.05)×10</a:t>
                          </a:r>
                          <a:r>
                            <a:rPr lang="en-US" altLang="zh-CN" sz="1200" b="0" baseline="30000" dirty="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274.96(10)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rowSpan="2">
                      <a:txBody>
                        <a:bodyPr/>
                        <a:lstStyle/>
                        <a:p>
                          <a:r>
                            <a:rPr lang="en-US" altLang="zh-CN" sz="1200" dirty="0">
                              <a:latin typeface="Times New Roman" panose="02020603050405020304" pitchFamily="18" charset="0"/>
                              <a:cs typeface="Times New Roman" panose="02020603050405020304" pitchFamily="18" charset="0"/>
                            </a:rPr>
                            <a:t>Subtract</a:t>
                          </a:r>
                          <a:r>
                            <a:rPr lang="en-US" altLang="zh-CN" sz="1200" baseline="0" dirty="0">
                              <a:latin typeface="Times New Roman" panose="02020603050405020304" pitchFamily="18" charset="0"/>
                              <a:cs typeface="Times New Roman" panose="02020603050405020304" pitchFamily="18" charset="0"/>
                            </a:rPr>
                            <a:t> feeding from</a:t>
                          </a:r>
                          <a:endParaRPr lang="zh-CN" altLang="en-US" sz="1200" dirty="0">
                            <a:latin typeface="Times New Roman" panose="02020603050405020304" pitchFamily="18" charset="0"/>
                            <a:cs typeface="Times New Roman" panose="02020603050405020304" pitchFamily="18" charset="0"/>
                          </a:endParaRPr>
                        </a:p>
                        <a:p>
                          <a:r>
                            <a:rPr lang="en-US" altLang="zh-CN" sz="1200" dirty="0" err="1">
                              <a:latin typeface="Times New Roman" panose="02020603050405020304" pitchFamily="18" charset="0"/>
                              <a:cs typeface="Times New Roman" panose="02020603050405020304" pitchFamily="18" charset="0"/>
                            </a:rPr>
                            <a:t>deexciting</a:t>
                          </a:r>
                          <a:endParaRPr lang="zh-CN" altLang="en-US" sz="1200" dirty="0">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12"/>
                      </a:ext>
                    </a:extLst>
                  </a:tr>
                  <a:tr h="370840">
                    <a:tc>
                      <a:txBody>
                        <a:bodyPr/>
                        <a:lstStyle/>
                        <a:p>
                          <a:pPr algn="ctr"/>
                          <a:r>
                            <a:rPr lang="en-US" altLang="zh-CN" sz="1200" b="0" dirty="0">
                              <a:latin typeface="Times New Roman" panose="02020603050405020304" pitchFamily="18" charset="0"/>
                              <a:cs typeface="Times New Roman" panose="02020603050405020304" pitchFamily="18" charset="0"/>
                            </a:rPr>
                            <a:t>238.04(10)</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latin typeface="Times New Roman" panose="02020603050405020304" pitchFamily="18" charset="0"/>
                              <a:cs typeface="Times New Roman" panose="02020603050405020304" pitchFamily="18" charset="0"/>
                            </a:rPr>
                            <a:t>Long</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(3.13±0.06±0.07)×10</a:t>
                          </a:r>
                          <a:r>
                            <a:rPr lang="en-US" altLang="zh-CN" sz="1200" b="0" baseline="30000" dirty="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a:solidFill>
                                <a:srgbClr val="0000FF"/>
                              </a:solidFill>
                              <a:latin typeface="Times New Roman" panose="02020603050405020304" pitchFamily="18" charset="0"/>
                              <a:cs typeface="Times New Roman" panose="02020603050405020304" pitchFamily="18" charset="0"/>
                            </a:rPr>
                            <a:t>238.04(10)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sz="1200" dirty="0"/>
                        </a:p>
                      </a:txBody>
                      <a:tcPr anchor="ctr">
                        <a:noFill/>
                      </a:tcPr>
                    </a:tc>
                    <a:extLst>
                      <a:ext uri="{0D108BD9-81ED-4DB2-BD59-A6C34878D82A}">
                        <a16:rowId xmlns:a16="http://schemas.microsoft.com/office/drawing/2014/main" val="10013"/>
                      </a:ext>
                    </a:extLst>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1893903905"/>
                  </p:ext>
                </p:extLst>
              </p:nvPr>
            </p:nvGraphicFramePr>
            <p:xfrm>
              <a:off x="0" y="0"/>
              <a:ext cx="9123794" cy="4376992"/>
            </p:xfrm>
            <a:graphic>
              <a:graphicData uri="http://schemas.openxmlformats.org/drawingml/2006/table">
                <a:tbl>
                  <a:tblPr firstRow="1" bandRow="1">
                    <a:tableStyleId>{8799B23B-EC83-4686-B30A-512413B5E67A}</a:tableStyleId>
                  </a:tblPr>
                  <a:tblGrid>
                    <a:gridCol w="1043608">
                      <a:extLst>
                        <a:ext uri="{9D8B030D-6E8A-4147-A177-3AD203B41FA5}">
                          <a16:colId xmlns="" xmlns:a16="http://schemas.microsoft.com/office/drawing/2014/main" xmlns:a14="http://schemas.microsoft.com/office/drawing/2010/main" val="20000"/>
                        </a:ext>
                      </a:extLst>
                    </a:gridCol>
                    <a:gridCol w="1116124">
                      <a:extLst>
                        <a:ext uri="{9D8B030D-6E8A-4147-A177-3AD203B41FA5}">
                          <a16:colId xmlns="" xmlns:a16="http://schemas.microsoft.com/office/drawing/2014/main" xmlns:a14="http://schemas.microsoft.com/office/drawing/2010/main" val="20001"/>
                        </a:ext>
                      </a:extLst>
                    </a:gridCol>
                    <a:gridCol w="1980220">
                      <a:extLst>
                        <a:ext uri="{9D8B030D-6E8A-4147-A177-3AD203B41FA5}">
                          <a16:colId xmlns="" xmlns:a16="http://schemas.microsoft.com/office/drawing/2014/main" xmlns:a14="http://schemas.microsoft.com/office/drawing/2010/main" val="20002"/>
                        </a:ext>
                      </a:extLst>
                    </a:gridCol>
                    <a:gridCol w="1368152">
                      <a:extLst>
                        <a:ext uri="{9D8B030D-6E8A-4147-A177-3AD203B41FA5}">
                          <a16:colId xmlns="" xmlns:a16="http://schemas.microsoft.com/office/drawing/2014/main" xmlns:a14="http://schemas.microsoft.com/office/drawing/2010/main" val="20003"/>
                        </a:ext>
                      </a:extLst>
                    </a:gridCol>
                    <a:gridCol w="970280">
                      <a:extLst>
                        <a:ext uri="{9D8B030D-6E8A-4147-A177-3AD203B41FA5}">
                          <a16:colId xmlns="" xmlns:a16="http://schemas.microsoft.com/office/drawing/2014/main" xmlns:a14="http://schemas.microsoft.com/office/drawing/2010/main" val="20004"/>
                        </a:ext>
                      </a:extLst>
                    </a:gridCol>
                    <a:gridCol w="817880">
                      <a:extLst>
                        <a:ext uri="{9D8B030D-6E8A-4147-A177-3AD203B41FA5}">
                          <a16:colId xmlns="" xmlns:a16="http://schemas.microsoft.com/office/drawing/2014/main" xmlns:a14="http://schemas.microsoft.com/office/drawing/2010/main" val="20005"/>
                        </a:ext>
                      </a:extLst>
                    </a:gridCol>
                    <a:gridCol w="1827530">
                      <a:extLst>
                        <a:ext uri="{9D8B030D-6E8A-4147-A177-3AD203B41FA5}">
                          <a16:colId xmlns="" xmlns:a16="http://schemas.microsoft.com/office/drawing/2014/main" xmlns:a14="http://schemas.microsoft.com/office/drawing/2010/main" val="20006"/>
                        </a:ext>
                      </a:extLst>
                    </a:gridCol>
                  </a:tblGrid>
                  <a:tr h="518160">
                    <a:tc>
                      <a:txBody>
                        <a:bodyPr/>
                        <a:lstStyle/>
                        <a:p>
                          <a:pPr algn="ctr"/>
                          <a:r>
                            <a:rPr lang="en-US" altLang="zh-CN" sz="1400" b="0" i="0" baseline="30000" dirty="0" smtClean="0">
                              <a:latin typeface="Times New Roman" panose="02020603050405020304" pitchFamily="18" charset="0"/>
                              <a:cs typeface="Times New Roman" panose="02020603050405020304" pitchFamily="18" charset="0"/>
                            </a:rPr>
                            <a:t>19</a:t>
                          </a:r>
                          <a:r>
                            <a:rPr lang="en-US" altLang="zh-CN" sz="1400" b="0" i="0" dirty="0" smtClean="0">
                              <a:latin typeface="Times New Roman" panose="02020603050405020304" pitchFamily="18" charset="0"/>
                              <a:cs typeface="Times New Roman" panose="02020603050405020304" pitchFamily="18" charset="0"/>
                            </a:rPr>
                            <a:t>Ne </a:t>
                          </a:r>
                          <a:r>
                            <a:rPr lang="en-US" altLang="zh-CN" sz="1400" b="0" i="1" dirty="0" smtClean="0">
                              <a:latin typeface="Times New Roman" panose="02020603050405020304" pitchFamily="18" charset="0"/>
                              <a:cs typeface="Times New Roman" panose="02020603050405020304" pitchFamily="18" charset="0"/>
                            </a:rPr>
                            <a:t>E</a:t>
                          </a:r>
                          <a:r>
                            <a:rPr lang="en-US" altLang="zh-CN" sz="1400" b="0" i="1" baseline="-25000" dirty="0" smtClean="0">
                              <a:latin typeface="Times New Roman" panose="02020603050405020304" pitchFamily="18" charset="0"/>
                              <a:cs typeface="Times New Roman" panose="02020603050405020304" pitchFamily="18" charset="0"/>
                            </a:rPr>
                            <a:t>x</a:t>
                          </a:r>
                          <a:r>
                            <a:rPr lang="en-US" altLang="zh-CN" sz="1400" b="0" i="0" baseline="0" dirty="0" smtClean="0">
                              <a:latin typeface="Times New Roman" panose="02020603050405020304" pitchFamily="18" charset="0"/>
                              <a:cs typeface="Times New Roman" panose="02020603050405020304" pitchFamily="18" charset="0"/>
                            </a:rPr>
                            <a:t> (</a:t>
                          </a:r>
                          <a:r>
                            <a:rPr lang="en-US" altLang="zh-CN" sz="1400" b="0" i="0" baseline="0" dirty="0" err="1" smtClean="0">
                              <a:latin typeface="Times New Roman" panose="02020603050405020304" pitchFamily="18" charset="0"/>
                              <a:cs typeface="Times New Roman" panose="02020603050405020304" pitchFamily="18" charset="0"/>
                            </a:rPr>
                            <a:t>keV</a:t>
                          </a:r>
                          <a:r>
                            <a:rPr lang="en-US" altLang="zh-CN" sz="1400" b="0" i="0" baseline="0" dirty="0" smtClean="0">
                              <a:latin typeface="Times New Roman" panose="02020603050405020304" pitchFamily="18" charset="0"/>
                              <a:cs typeface="Times New Roman" panose="02020603050405020304" pitchFamily="18" charset="0"/>
                            </a:rPr>
                            <a:t>)</a:t>
                          </a:r>
                          <a:endParaRPr lang="zh-CN" altLang="en-US" sz="1400" b="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dirty="0" smtClean="0">
                              <a:latin typeface="Times New Roman" panose="02020603050405020304" pitchFamily="18" charset="0"/>
                              <a:cs typeface="Times New Roman" panose="02020603050405020304" pitchFamily="18" charset="0"/>
                            </a:rPr>
                            <a:t>τ</a:t>
                          </a:r>
                          <a:endParaRPr lang="zh-CN" altLang="en-US" sz="1400" b="0" i="1"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baseline="0" dirty="0" smtClean="0">
                              <a:latin typeface="Times New Roman" panose="02020603050405020304" pitchFamily="18" charset="0"/>
                              <a:cs typeface="Times New Roman" panose="02020603050405020304" pitchFamily="18" charset="0"/>
                            </a:rPr>
                            <a:t>I</a:t>
                          </a:r>
                          <a:r>
                            <a:rPr lang="en-US" altLang="zh-CN" sz="1400" b="0" i="0" baseline="-25000" dirty="0" smtClean="0">
                              <a:latin typeface="Times New Roman" panose="02020603050405020304" pitchFamily="18" charset="0"/>
                              <a:cs typeface="Times New Roman" panose="02020603050405020304" pitchFamily="18" charset="0"/>
                            </a:rPr>
                            <a:t>(</a:t>
                          </a:r>
                          <a:r>
                            <a:rPr lang="en-US" altLang="zh-CN" sz="1400" b="0" i="1" baseline="-25000" dirty="0" smtClean="0">
                              <a:latin typeface="Times New Roman" panose="02020603050405020304" pitchFamily="18" charset="0"/>
                              <a:cs typeface="Times New Roman" panose="02020603050405020304" pitchFamily="18" charset="0"/>
                            </a:rPr>
                            <a:t>βp</a:t>
                          </a:r>
                          <a:r>
                            <a:rPr lang="en-US" altLang="zh-CN" sz="1400" b="0" i="0" baseline="-25000" dirty="0" smtClean="0">
                              <a:latin typeface="Times New Roman" panose="02020603050405020304" pitchFamily="18" charset="0"/>
                              <a:cs typeface="Times New Roman" panose="02020603050405020304" pitchFamily="18" charset="0"/>
                            </a:rPr>
                            <a:t>)</a:t>
                          </a:r>
                          <a:endParaRPr lang="zh-CN" altLang="en-US" sz="1400" b="0" i="1"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dirty="0" err="1" smtClean="0">
                              <a:latin typeface="Times New Roman" panose="02020603050405020304" pitchFamily="18" charset="0"/>
                              <a:cs typeface="Times New Roman" panose="02020603050405020304" pitchFamily="18" charset="0"/>
                            </a:rPr>
                            <a:t>E</a:t>
                          </a:r>
                          <a:r>
                            <a:rPr lang="en-US" altLang="zh-CN" sz="1400" b="0" i="1" baseline="-25000" dirty="0" err="1" smtClean="0">
                              <a:latin typeface="Times New Roman" panose="02020603050405020304" pitchFamily="18" charset="0"/>
                              <a:cs typeface="Times New Roman" panose="02020603050405020304" pitchFamily="18" charset="0"/>
                            </a:rPr>
                            <a:t>p</a:t>
                          </a:r>
                          <a:r>
                            <a:rPr lang="en-US" altLang="zh-CN" sz="1400" b="0" i="0" dirty="0" smtClean="0">
                              <a:latin typeface="Times New Roman" panose="02020603050405020304" pitchFamily="18" charset="0"/>
                              <a:cs typeface="Times New Roman" panose="02020603050405020304" pitchFamily="18" charset="0"/>
                            </a:rPr>
                            <a:t> (</a:t>
                          </a:r>
                          <a:r>
                            <a:rPr lang="en-US" altLang="zh-CN" sz="1400" b="0" i="0" dirty="0" err="1" smtClean="0">
                              <a:latin typeface="Times New Roman" panose="02020603050405020304" pitchFamily="18" charset="0"/>
                              <a:cs typeface="Times New Roman" panose="02020603050405020304" pitchFamily="18" charset="0"/>
                            </a:rPr>
                            <a:t>keV</a:t>
                          </a:r>
                          <a:r>
                            <a:rPr lang="en-US" altLang="zh-CN" sz="1400" b="0" i="0" dirty="0" smtClean="0">
                              <a:latin typeface="Times New Roman" panose="02020603050405020304" pitchFamily="18" charset="0"/>
                              <a:cs typeface="Times New Roman" panose="02020603050405020304" pitchFamily="18" charset="0"/>
                            </a:rPr>
                            <a:t>)</a:t>
                          </a:r>
                          <a:endParaRPr lang="zh-CN" altLang="en-US" sz="1400" b="0" i="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dirty="0" err="1" smtClean="0">
                              <a:latin typeface="Times New Roman" panose="02020603050405020304" pitchFamily="18" charset="0"/>
                              <a:cs typeface="Times New Roman" panose="02020603050405020304" pitchFamily="18" charset="0"/>
                            </a:rPr>
                            <a:t>E</a:t>
                          </a:r>
                          <a:r>
                            <a:rPr lang="en-US" altLang="zh-CN" sz="1400" b="0" i="1" baseline="-25000" dirty="0" err="1" smtClean="0">
                              <a:latin typeface="Times New Roman" panose="02020603050405020304" pitchFamily="18" charset="0"/>
                              <a:cs typeface="Times New Roman" panose="02020603050405020304" pitchFamily="18" charset="0"/>
                            </a:rPr>
                            <a:t>γ</a:t>
                          </a:r>
                          <a:r>
                            <a:rPr lang="zh-CN" altLang="en-US" sz="1400" b="0" i="0" baseline="0" dirty="0" smtClean="0">
                              <a:latin typeface="Times New Roman" panose="02020603050405020304" pitchFamily="18" charset="0"/>
                              <a:cs typeface="Times New Roman" panose="02020603050405020304" pitchFamily="18" charset="0"/>
                            </a:rPr>
                            <a:t> </a:t>
                          </a:r>
                          <a:r>
                            <a:rPr lang="en-US" altLang="zh-CN" sz="1400" b="0" i="0" baseline="0" dirty="0" smtClean="0">
                              <a:latin typeface="Times New Roman" panose="02020603050405020304" pitchFamily="18" charset="0"/>
                              <a:cs typeface="Times New Roman" panose="02020603050405020304" pitchFamily="18" charset="0"/>
                            </a:rPr>
                            <a:t>(</a:t>
                          </a:r>
                          <a:r>
                            <a:rPr lang="en-US" altLang="zh-CN" sz="1400" b="0" i="0" baseline="0" dirty="0" err="1" smtClean="0">
                              <a:latin typeface="Times New Roman" panose="02020603050405020304" pitchFamily="18" charset="0"/>
                              <a:cs typeface="Times New Roman" panose="02020603050405020304" pitchFamily="18" charset="0"/>
                            </a:rPr>
                            <a:t>keV</a:t>
                          </a:r>
                          <a:r>
                            <a:rPr lang="en-US" altLang="zh-CN" sz="1400" b="0" i="0" baseline="0" dirty="0" smtClean="0">
                              <a:latin typeface="Times New Roman" panose="02020603050405020304" pitchFamily="18" charset="0"/>
                              <a:cs typeface="Times New Roman" panose="02020603050405020304" pitchFamily="18" charset="0"/>
                            </a:rPr>
                            <a:t>)</a:t>
                          </a:r>
                          <a:endParaRPr lang="zh-CN" altLang="en-US" sz="1400" b="0" i="0" baseline="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baseline="0" dirty="0" err="1" smtClean="0">
                              <a:latin typeface="Times New Roman" panose="02020603050405020304" pitchFamily="18" charset="0"/>
                              <a:cs typeface="Times New Roman" panose="02020603050405020304" pitchFamily="18" charset="0"/>
                            </a:rPr>
                            <a:t>br</a:t>
                          </a:r>
                          <a:r>
                            <a:rPr lang="en-US" altLang="zh-CN" sz="1400" b="0" i="0" baseline="-25000" dirty="0" smtClean="0">
                              <a:latin typeface="Times New Roman" panose="02020603050405020304" pitchFamily="18" charset="0"/>
                              <a:cs typeface="Times New Roman" panose="02020603050405020304" pitchFamily="18" charset="0"/>
                            </a:rPr>
                            <a:t>(</a:t>
                          </a:r>
                          <a:r>
                            <a:rPr lang="en-US" altLang="zh-CN" sz="1400" b="0" i="1" baseline="-25000" dirty="0" smtClean="0">
                              <a:latin typeface="Times New Roman" panose="02020603050405020304" pitchFamily="18" charset="0"/>
                              <a:cs typeface="Times New Roman" panose="02020603050405020304" pitchFamily="18" charset="0"/>
                            </a:rPr>
                            <a:t>γ</a:t>
                          </a:r>
                          <a:r>
                            <a:rPr lang="en-US" altLang="zh-CN" sz="1400" b="0" i="0" baseline="-25000" dirty="0" smtClean="0">
                              <a:latin typeface="Times New Roman" panose="02020603050405020304" pitchFamily="18" charset="0"/>
                              <a:cs typeface="Times New Roman" panose="02020603050405020304" pitchFamily="18" charset="0"/>
                            </a:rPr>
                            <a:t>) </a:t>
                          </a:r>
                          <a:r>
                            <a:rPr lang="en-US" altLang="zh-CN" sz="1400" b="0" i="0" baseline="0" dirty="0" smtClean="0">
                              <a:latin typeface="Times New Roman" panose="02020603050405020304" pitchFamily="18" charset="0"/>
                              <a:cs typeface="Times New Roman" panose="02020603050405020304" pitchFamily="18" charset="0"/>
                            </a:rPr>
                            <a:t>(%)</a:t>
                          </a:r>
                          <a:endParaRPr lang="zh-CN" altLang="en-US" sz="1400" b="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b="0" i="1" baseline="0" dirty="0" smtClean="0">
                              <a:latin typeface="Times New Roman" panose="02020603050405020304" pitchFamily="18" charset="0"/>
                              <a:cs typeface="Times New Roman" panose="02020603050405020304" pitchFamily="18" charset="0"/>
                            </a:rPr>
                            <a:t>I</a:t>
                          </a:r>
                          <a:r>
                            <a:rPr lang="en-US" altLang="zh-CN" sz="1400" b="0" i="0" baseline="-25000" dirty="0" smtClean="0">
                              <a:latin typeface="Times New Roman" panose="02020603050405020304" pitchFamily="18" charset="0"/>
                              <a:cs typeface="Times New Roman" panose="02020603050405020304" pitchFamily="18" charset="0"/>
                            </a:rPr>
                            <a:t>(</a:t>
                          </a:r>
                          <a:r>
                            <a:rPr lang="en-US" altLang="zh-CN" sz="1400" b="0" i="1" baseline="-25000" dirty="0" smtClean="0">
                              <a:latin typeface="Times New Roman" panose="02020603050405020304" pitchFamily="18" charset="0"/>
                              <a:cs typeface="Times New Roman" panose="02020603050405020304" pitchFamily="18" charset="0"/>
                            </a:rPr>
                            <a:t>β</a:t>
                          </a:r>
                          <a:r>
                            <a:rPr lang="en-US" altLang="zh-CN" sz="1400" b="0" i="1" baseline="-25000" dirty="0" err="1" smtClean="0">
                              <a:latin typeface="Times New Roman" panose="02020603050405020304" pitchFamily="18" charset="0"/>
                              <a:cs typeface="Times New Roman" panose="02020603050405020304" pitchFamily="18" charset="0"/>
                            </a:rPr>
                            <a:t>pγ</a:t>
                          </a:r>
                          <a:r>
                            <a:rPr lang="en-US" altLang="zh-CN" sz="1400" b="0" i="0" baseline="-25000" dirty="0" smtClean="0">
                              <a:latin typeface="Times New Roman" panose="02020603050405020304" pitchFamily="18" charset="0"/>
                              <a:cs typeface="Times New Roman" panose="02020603050405020304" pitchFamily="18" charset="0"/>
                            </a:rPr>
                            <a:t>)</a:t>
                          </a:r>
                          <a:endParaRPr lang="zh-CN" altLang="en-US" sz="1400" b="0" i="0" baseline="0" dirty="0">
                            <a:latin typeface="Times New Roman" panose="02020603050405020304" pitchFamily="18" charset="0"/>
                            <a:cs typeface="Times New Roman" panose="02020603050405020304" pitchFamily="18" charset="0"/>
                          </a:endParaRPr>
                        </a:p>
                      </a:txBody>
                      <a:tcPr anchor="ctr"/>
                    </a:tc>
                    <a:extLst>
                      <a:ext uri="{0D108BD9-81ED-4DB2-BD59-A6C34878D82A}">
                        <a16:rowId xmlns="" xmlns:a16="http://schemas.microsoft.com/office/drawing/2014/main" xmlns:a14="http://schemas.microsoft.com/office/drawing/2010/main" val="10000"/>
                      </a:ext>
                    </a:extLst>
                  </a:tr>
                  <a:tr h="370840">
                    <a:tc>
                      <a:txBody>
                        <a:bodyPr/>
                        <a:lstStyle/>
                        <a:p>
                          <a:pPr algn="ctr"/>
                          <a:r>
                            <a:rPr lang="en-US" altLang="zh-CN" sz="1200" b="0" dirty="0" smtClean="0">
                              <a:latin typeface="Times New Roman" panose="02020603050405020304" pitchFamily="18" charset="0"/>
                              <a:cs typeface="Times New Roman" panose="02020603050405020304" pitchFamily="18" charset="0"/>
                            </a:rPr>
                            <a:t>4034.7(16)</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endParaRPr lang="en-US"/>
                        </a:p>
                      </a:txBody>
                      <a:tcPr anchor="ctr">
                        <a:blipFill rotWithShape="0">
                          <a:blip r:embed="rId2"/>
                          <a:stretch>
                            <a:fillRect l="-94536" t="-142623" r="-626230" b="-942623"/>
                          </a:stretch>
                        </a:blip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rgbClr val="0000FF"/>
                              </a:solidFill>
                              <a:latin typeface="Times New Roman" panose="02020603050405020304" pitchFamily="18" charset="0"/>
                              <a:cs typeface="Times New Roman" panose="02020603050405020304" pitchFamily="18" charset="0"/>
                            </a:rPr>
                            <a:t>1.19×10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−4</a:t>
                          </a:r>
                          <a:r>
                            <a:rPr lang="en-US" altLang="zh-CN" sz="1200" b="0" dirty="0" smtClean="0">
                              <a:latin typeface="Times New Roman" panose="02020603050405020304" pitchFamily="18" charset="0"/>
                              <a:cs typeface="Times New Roman" panose="02020603050405020304" pitchFamily="18" charset="0"/>
                            </a:rPr>
                            <a:t>/80%</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endParaRPr lang="en-US"/>
                        </a:p>
                      </a:txBody>
                      <a:tcPr anchor="ctr">
                        <a:blipFill rotWithShape="0">
                          <a:blip r:embed="rId2"/>
                          <a:stretch>
                            <a:fillRect l="-302667" t="-142623" r="-264889" b="-942623"/>
                          </a:stretch>
                        </a:blip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4034.2(16) </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zh-CN" altLang="en-US" sz="1200" b="0" dirty="0" smtClean="0">
                              <a:latin typeface="Times New Roman" panose="02020603050405020304" pitchFamily="18" charset="0"/>
                              <a:cs typeface="Times New Roman" panose="02020603050405020304" pitchFamily="18" charset="0"/>
                            </a:rPr>
                            <a:t> </a:t>
                          </a:r>
                          <a:r>
                            <a:rPr lang="en-US" altLang="zh-CN" sz="1200" b="0" dirty="0" smtClean="0">
                              <a:latin typeface="Times New Roman" panose="02020603050405020304" pitchFamily="18" charset="0"/>
                              <a:cs typeface="Times New Roman" panose="02020603050405020304" pitchFamily="18" charset="0"/>
                            </a:rPr>
                            <a:t>80(15)</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(1.21±0.12±0.12)×10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 xmlns:a16="http://schemas.microsoft.com/office/drawing/2014/main" xmlns:a14="http://schemas.microsoft.com/office/drawing/2010/main" val="10001"/>
                      </a:ext>
                    </a:extLst>
                  </a:tr>
                  <a:tr h="274320">
                    <a:tc rowSpan="3">
                      <a:txBody>
                        <a:bodyPr/>
                        <a:lstStyle/>
                        <a:p>
                          <a:pPr algn="ctr"/>
                          <a:r>
                            <a:rPr lang="en-US" altLang="zh-CN" sz="1200" b="0" smtClean="0">
                              <a:latin typeface="Times New Roman" panose="02020603050405020304" pitchFamily="18" charset="0"/>
                              <a:cs typeface="Times New Roman" panose="02020603050405020304" pitchFamily="18" charset="0"/>
                            </a:rPr>
                            <a:t>1615.24(30)</a:t>
                          </a:r>
                          <a:endParaRPr lang="zh-CN" altLang="en-US" sz="1200" b="0" dirty="0">
                            <a:latin typeface="Times New Roman" panose="02020603050405020304" pitchFamily="18" charset="0"/>
                            <a:cs typeface="Times New Roman" panose="02020603050405020304" pitchFamily="18" charset="0"/>
                          </a:endParaRPr>
                        </a:p>
                      </a:txBody>
                      <a:tcPr anchor="ctr"/>
                    </a:tc>
                    <a:tc rowSpan="3">
                      <a:txBody>
                        <a:bodyPr/>
                        <a:lstStyle/>
                        <a:p>
                          <a:pPr algn="ctr"/>
                          <a:r>
                            <a:rPr lang="en-US" altLang="zh-CN" sz="1200" b="0" dirty="0" smtClean="0">
                              <a:latin typeface="Times New Roman" panose="02020603050405020304" pitchFamily="18" charset="0"/>
                              <a:cs typeface="Times New Roman" panose="02020603050405020304" pitchFamily="18" charset="0"/>
                            </a:rPr>
                            <a:t>93(20) fs</a:t>
                          </a:r>
                          <a:endParaRPr lang="zh-CN" altLang="en-US" sz="1200" b="0" dirty="0">
                            <a:latin typeface="Times New Roman" panose="02020603050405020304" pitchFamily="18" charset="0"/>
                            <a:cs typeface="Times New Roman" panose="02020603050405020304" pitchFamily="18" charset="0"/>
                          </a:endParaRPr>
                        </a:p>
                      </a:txBody>
                      <a:tcPr anchor="ctr"/>
                    </a:tc>
                    <a:tc rowSpan="3">
                      <a:txBody>
                        <a:bodyPr/>
                        <a:lstStyle/>
                        <a:p>
                          <a:pPr algn="ctr"/>
                          <a:r>
                            <a:rPr lang="en-US" altLang="zh-CN" sz="1200" b="0" dirty="0" smtClean="0">
                              <a:latin typeface="Times New Roman" panose="02020603050405020304" pitchFamily="18" charset="0"/>
                              <a:cs typeface="Times New Roman" panose="02020603050405020304" pitchFamily="18" charset="0"/>
                            </a:rPr>
                            <a:t>No available proton feeding data.</a:t>
                          </a:r>
                          <a:endParaRPr lang="zh-CN" altLang="en-US" sz="1200" b="0" dirty="0">
                            <a:latin typeface="Times New Roman" panose="02020603050405020304" pitchFamily="18" charset="0"/>
                            <a:cs typeface="Times New Roman" panose="02020603050405020304" pitchFamily="18" charset="0"/>
                          </a:endParaRPr>
                        </a:p>
                      </a:txBody>
                      <a:tcPr anchor="ctr"/>
                    </a:tc>
                    <a:tc rowSpan="3">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χ</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2</a:t>
                          </a:r>
                          <a:r>
                            <a:rPr lang="en-US" altLang="zh-CN" sz="1200" b="0" baseline="0" dirty="0" smtClean="0">
                              <a:solidFill>
                                <a:srgbClr val="0000FF"/>
                              </a:solidFill>
                              <a:latin typeface="Times New Roman" panose="02020603050405020304" pitchFamily="18" charset="0"/>
                              <a:cs typeface="Times New Roman" panose="02020603050405020304" pitchFamily="18" charset="0"/>
                            </a:rPr>
                            <a:t> </a:t>
                          </a:r>
                          <a:r>
                            <a:rPr lang="en-US" altLang="zh-CN" sz="1200" b="0" dirty="0" smtClean="0">
                              <a:solidFill>
                                <a:srgbClr val="0000FF"/>
                              </a:solidFill>
                              <a:latin typeface="Times New Roman" panose="02020603050405020304" pitchFamily="18" charset="0"/>
                              <a:cs typeface="Times New Roman" panose="02020603050405020304" pitchFamily="18" charset="0"/>
                            </a:rPr>
                            <a:t>2.70(23) MeV </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1615.16(30)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18.3(10)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fontAlgn="ctr"/>
                          <a:r>
                            <a:rPr lang="en-US" altLang="zh-CN" sz="1200" b="0" i="0" u="none"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(1.57±0.03±0.03)×10</a:t>
                          </a:r>
                          <a:r>
                            <a:rPr lang="en-US" altLang="zh-CN" sz="1200" b="0" i="0" u="none" strike="noStrike" baseline="300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−3</a:t>
                          </a:r>
                        </a:p>
                      </a:txBody>
                      <a:tcPr marL="9525" marR="9525" marT="9525" marB="0" anchor="ctr"/>
                    </a:tc>
                    <a:extLst>
                      <a:ext uri="{0D108BD9-81ED-4DB2-BD59-A6C34878D82A}">
                        <a16:rowId xmlns="" xmlns:a16="http://schemas.microsoft.com/office/drawing/2014/main" xmlns:a14="http://schemas.microsoft.com/office/drawing/2010/main" val="10002"/>
                      </a:ext>
                    </a:extLst>
                  </a:tr>
                  <a:tr h="27432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1377.1(30)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rgbClr val="0000FF"/>
                              </a:solidFill>
                              <a:latin typeface="Times New Roman" panose="02020603050405020304" pitchFamily="18" charset="0"/>
                              <a:cs typeface="Times New Roman" panose="02020603050405020304" pitchFamily="18" charset="0"/>
                            </a:rPr>
                            <a:t>10.7(10)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fontAlgn="ctr"/>
                          <a:r>
                            <a:rPr lang="en-US" altLang="zh-CN" sz="1200" b="0" i="0" u="none"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(2.4±0.2±0.1)×10</a:t>
                          </a:r>
                          <a:r>
                            <a:rPr lang="en-US" altLang="zh-CN" sz="1200" b="0" i="0" u="none" strike="noStrike" baseline="300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−4</a:t>
                          </a:r>
                        </a:p>
                      </a:txBody>
                      <a:tcPr marL="9525" marR="9525" marT="9525" marB="0" anchor="ctr">
                        <a:noFill/>
                      </a:tcPr>
                    </a:tc>
                    <a:extLst>
                      <a:ext uri="{0D108BD9-81ED-4DB2-BD59-A6C34878D82A}">
                        <a16:rowId xmlns="" xmlns:a16="http://schemas.microsoft.com/office/drawing/2014/main" xmlns:a14="http://schemas.microsoft.com/office/drawing/2010/main" val="10003"/>
                      </a:ext>
                    </a:extLst>
                  </a:tr>
                  <a:tr h="27432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1340.27(25)</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71.0(10)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tc>
                    <a:tc>
                      <a:txBody>
                        <a:bodyPr/>
                        <a:lstStyle/>
                        <a:p>
                          <a:pPr algn="ctr" fontAlgn="ctr"/>
                          <a:r>
                            <a:rPr lang="en-US" altLang="zh-CN" sz="1200" b="0" i="0" u="none"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(4.0±0.14±0.09)×10</a:t>
                          </a:r>
                          <a:r>
                            <a:rPr lang="en-US" altLang="zh-CN" sz="1200" b="0" i="0" u="none" strike="noStrike" baseline="300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−4</a:t>
                          </a:r>
                        </a:p>
                      </a:txBody>
                      <a:tcPr marL="9525" marR="9525" marT="9525" marB="0" anchor="ctr"/>
                    </a:tc>
                    <a:extLst>
                      <a:ext uri="{0D108BD9-81ED-4DB2-BD59-A6C34878D82A}">
                        <a16:rowId xmlns="" xmlns:a16="http://schemas.microsoft.com/office/drawing/2014/main" xmlns:a14="http://schemas.microsoft.com/office/drawing/2010/main" val="10004"/>
                      </a:ext>
                    </a:extLst>
                  </a:tr>
                  <a:tr h="274320">
                    <a:tc rowSpan="4">
                      <a:txBody>
                        <a:bodyPr/>
                        <a:lstStyle/>
                        <a:p>
                          <a:pPr algn="ctr"/>
                          <a:r>
                            <a:rPr lang="en-US" altLang="zh-CN" sz="1200" b="0" dirty="0" smtClean="0">
                              <a:latin typeface="Times New Roman" panose="02020603050405020304" pitchFamily="18" charset="0"/>
                              <a:cs typeface="Times New Roman" panose="02020603050405020304" pitchFamily="18" charset="0"/>
                            </a:rPr>
                            <a:t>1535.95(24)</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4">
                      <a:txBody>
                        <a:bodyPr/>
                        <a:lstStyle/>
                        <a:p>
                          <a:pPr algn="ctr"/>
                          <a:r>
                            <a:rPr lang="en-US" altLang="zh-CN" sz="1200" b="0" dirty="0" smtClean="0">
                              <a:latin typeface="Times New Roman" panose="02020603050405020304" pitchFamily="18" charset="0"/>
                              <a:cs typeface="Times New Roman" panose="02020603050405020304" pitchFamily="18" charset="0"/>
                            </a:rPr>
                            <a:t>16(4) fs</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err="1" smtClean="0">
                              <a:latin typeface="Times New Roman" panose="02020603050405020304" pitchFamily="18" charset="0"/>
                              <a:cs typeface="Times New Roman" panose="02020603050405020304" pitchFamily="18" charset="0"/>
                            </a:rPr>
                            <a:t>Piec</a:t>
                          </a:r>
                          <a:r>
                            <a:rPr lang="en-US" altLang="zh-CN" sz="1200" b="0" dirty="0" smtClean="0">
                              <a:latin typeface="Times New Roman" panose="02020603050405020304" pitchFamily="18" charset="0"/>
                              <a:cs typeface="Times New Roman" panose="02020603050405020304" pitchFamily="18" charset="0"/>
                            </a:rPr>
                            <a:t>: five</a:t>
                          </a:r>
                          <a:r>
                            <a:rPr lang="en-US" altLang="zh-CN" sz="1200" b="0" baseline="0" dirty="0" smtClean="0">
                              <a:latin typeface="Times New Roman" panose="02020603050405020304" pitchFamily="18" charset="0"/>
                              <a:cs typeface="Times New Roman" panose="02020603050405020304" pitchFamily="18" charset="0"/>
                            </a:rPr>
                            <a:t> p = </a:t>
                          </a:r>
                          <a:r>
                            <a:rPr lang="en-US" altLang="zh-CN" sz="1200" b="0" dirty="0" smtClean="0">
                              <a:latin typeface="Times New Roman" panose="02020603050405020304" pitchFamily="18" charset="0"/>
                              <a:cs typeface="Times New Roman" panose="02020603050405020304" pitchFamily="18" charset="0"/>
                            </a:rPr>
                            <a:t>1.34</a:t>
                          </a:r>
                          <a:endParaRPr lang="zh-CN" altLang="en-US" sz="1200" b="0" baseline="30000" dirty="0" smtClean="0">
                            <a:latin typeface="Times New Roman" panose="02020603050405020304" pitchFamily="18" charset="0"/>
                            <a:cs typeface="Times New Roman" panose="02020603050405020304" pitchFamily="18" charset="0"/>
                          </a:endParaRPr>
                        </a:p>
                        <a:p>
                          <a:pPr algn="ctr"/>
                          <a:r>
                            <a:rPr lang="en-US" altLang="zh-CN" sz="1200" b="0" dirty="0" smtClean="0">
                              <a:latin typeface="Times New Roman" panose="02020603050405020304" pitchFamily="18" charset="0"/>
                              <a:cs typeface="Times New Roman" panose="02020603050405020304" pitchFamily="18" charset="0"/>
                            </a:rPr>
                            <a:t>Lund: three p = 0.83</a:t>
                          </a:r>
                          <a:endParaRPr lang="zh-CN" altLang="en-US" sz="1200" b="0" dirty="0">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rgbClr val="0000FF"/>
                              </a:solidFill>
                              <a:latin typeface="Times New Roman" panose="02020603050405020304" pitchFamily="18" charset="0"/>
                              <a:cs typeface="Times New Roman" panose="02020603050405020304" pitchFamily="18" charset="0"/>
                            </a:rPr>
                            <a:t>(1.54+0.0675+0.0568)×10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smtClean="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err="1" smtClean="0">
                              <a:latin typeface="Times New Roman" panose="02020603050405020304" pitchFamily="18" charset="0"/>
                              <a:cs typeface="Times New Roman" panose="02020603050405020304" pitchFamily="18" charset="0"/>
                            </a:rPr>
                            <a:t>Piec</a:t>
                          </a:r>
                          <a:r>
                            <a:rPr lang="en-US" altLang="zh-CN" sz="1200" b="0" dirty="0" smtClean="0">
                              <a:latin typeface="Times New Roman" panose="02020603050405020304" pitchFamily="18" charset="0"/>
                              <a:cs typeface="Times New Roman" panose="02020603050405020304" pitchFamily="18" charset="0"/>
                            </a:rPr>
                            <a:t>: 5 protons</a:t>
                          </a:r>
                          <a:endParaRPr lang="zh-CN" altLang="en-US" sz="1200" b="0" baseline="30000" dirty="0" smtClean="0">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1297.94(22)</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92.53(34)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(1.54±0.03±0.03)×10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 xmlns:a16="http://schemas.microsoft.com/office/drawing/2014/main" xmlns:a14="http://schemas.microsoft.com/office/drawing/2010/main" val="10005"/>
                      </a:ext>
                    </a:extLst>
                  </a:tr>
                  <a:tr h="274320">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latin typeface="Times New Roman" panose="02020603050405020304" pitchFamily="18" charset="0"/>
                              <a:cs typeface="Times New Roman" panose="02020603050405020304" pitchFamily="18" charset="0"/>
                            </a:rPr>
                            <a:t>Lund: 3</a:t>
                          </a:r>
                          <a:r>
                            <a:rPr lang="en-US" altLang="zh-CN" sz="1200" b="0" baseline="0" dirty="0" smtClean="0">
                              <a:latin typeface="Times New Roman" panose="02020603050405020304" pitchFamily="18" charset="0"/>
                              <a:cs typeface="Times New Roman" panose="02020603050405020304" pitchFamily="18" charset="0"/>
                            </a:rPr>
                            <a:t> protons</a:t>
                          </a: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xmlns:a14="http://schemas.microsoft.com/office/drawing/2010/main" val="10006"/>
                      </a:ext>
                    </a:extLst>
                  </a:tr>
                  <a:tr h="274320">
                    <a:tc vMerge="1">
                      <a:txBody>
                        <a:bodyPr/>
                        <a:lstStyle/>
                        <a:p>
                          <a:endParaRPr lang="zh-CN" altLang="en-US"/>
                        </a:p>
                      </a:txBody>
                      <a:tcPr/>
                    </a:tc>
                    <a:tc vMerge="1">
                      <a:txBody>
                        <a:bodyPr/>
                        <a:lstStyle/>
                        <a:p>
                          <a:endParaRPr lang="zh-CN" altLang="en-US"/>
                        </a:p>
                      </a:txBody>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b="0" baseline="30000" dirty="0" smtClean="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1260.87(24)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4.05(16)</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(6.75±0.15±0.15)×10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 xmlns:a16="http://schemas.microsoft.com/office/drawing/2014/main" xmlns:a14="http://schemas.microsoft.com/office/drawing/2010/main" val="10007"/>
                      </a:ext>
                    </a:extLst>
                  </a:tr>
                  <a:tr h="274320">
                    <a:tc vMerge="1">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b="0" baseline="30000" dirty="0" smtClean="0">
                            <a:solidFill>
                              <a:srgbClr val="0000FF"/>
                            </a:solidFill>
                            <a:latin typeface="Times New Roman" panose="02020603050405020304" pitchFamily="18" charset="0"/>
                            <a:cs typeface="Times New Roman" panose="02020603050405020304" pitchFamily="18" charset="0"/>
                          </a:endParaRPr>
                        </a:p>
                      </a:txBody>
                      <a:tcP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1535.95(24)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3.42(28)</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baseline="0" dirty="0" smtClean="0">
                              <a:solidFill>
                                <a:srgbClr val="0000FF"/>
                              </a:solidFill>
                              <a:latin typeface="Times New Roman" panose="02020603050405020304" pitchFamily="18" charset="0"/>
                              <a:cs typeface="Times New Roman" panose="02020603050405020304" pitchFamily="18" charset="0"/>
                            </a:rPr>
                            <a:t>(5.68±0.44±0.13)×10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 xmlns:a16="http://schemas.microsoft.com/office/drawing/2014/main" xmlns:a14="http://schemas.microsoft.com/office/drawing/2010/main" val="10008"/>
                      </a:ext>
                    </a:extLst>
                  </a:tr>
                  <a:tr h="274320">
                    <a:tc rowSpan="3">
                      <a:txBody>
                        <a:bodyPr/>
                        <a:lstStyle/>
                        <a:p>
                          <a:pPr algn="ctr"/>
                          <a:r>
                            <a:rPr lang="en-US" altLang="zh-CN" sz="1200" b="0" dirty="0" smtClean="0">
                              <a:latin typeface="Times New Roman" panose="02020603050405020304" pitchFamily="18" charset="0"/>
                              <a:cs typeface="Times New Roman" panose="02020603050405020304" pitchFamily="18" charset="0"/>
                            </a:rPr>
                            <a:t>1507.52(25)</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2">
                      <a:txBody>
                        <a:bodyPr/>
                        <a:lstStyle/>
                        <a:p>
                          <a:endParaRPr lang="en-US"/>
                        </a:p>
                      </a:txBody>
                      <a:tcPr anchor="ctr">
                        <a:blipFill rotWithShape="0">
                          <a:blip r:embed="rId2"/>
                          <a:stretch>
                            <a:fillRect l="-94536" t="-508791" r="-626230" b="-185714"/>
                          </a:stretch>
                        </a:blip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smtClean="0">
                              <a:latin typeface="Times New Roman" panose="02020603050405020304" pitchFamily="18" charset="0"/>
                              <a:cs typeface="Times New Roman" panose="02020603050405020304" pitchFamily="18" charset="0"/>
                            </a:rPr>
                            <a:t>Piec:2.5(3)×10</a:t>
                          </a:r>
                          <a:r>
                            <a:rPr lang="en-US" altLang="zh-CN" sz="1200" b="0" baseline="30000" dirty="0" smtClean="0">
                              <a:latin typeface="Times New Roman" panose="02020603050405020304" pitchFamily="18" charset="0"/>
                              <a:cs typeface="Times New Roman" panose="02020603050405020304" pitchFamily="18" charset="0"/>
                            </a:rPr>
                            <a:t>-3</a:t>
                          </a:r>
                          <a:endParaRPr lang="zh-CN" altLang="en-US" sz="1200" b="0" baseline="30000" dirty="0" smtClean="0">
                            <a:latin typeface="Times New Roman" panose="02020603050405020304" pitchFamily="18" charset="0"/>
                            <a:cs typeface="Times New Roman" panose="02020603050405020304" pitchFamily="18" charset="0"/>
                          </a:endParaRPr>
                        </a:p>
                      </a:txBody>
                      <a:tcPr anchor="ctr">
                        <a:noFill/>
                      </a:tcPr>
                    </a:tc>
                    <a:tc rowSpan="3">
                      <a:txBody>
                        <a:bodyPr/>
                        <a:lstStyle/>
                        <a:p>
                          <a:pPr algn="ctr"/>
                          <a:r>
                            <a:rPr lang="en-US" altLang="zh-CN" sz="1200" b="0" dirty="0" smtClean="0">
                              <a:latin typeface="Times New Roman" panose="02020603050405020304" pitchFamily="18" charset="0"/>
                              <a:cs typeface="Times New Roman" panose="02020603050405020304" pitchFamily="18" charset="0"/>
                            </a:rPr>
                            <a:t>Long lifetime. Lack of sensitivity to the proton</a:t>
                          </a:r>
                          <a:r>
                            <a:rPr lang="en-US" altLang="zh-CN" sz="1200" b="0" baseline="0" dirty="0" smtClean="0">
                              <a:latin typeface="Times New Roman" panose="02020603050405020304" pitchFamily="18" charset="0"/>
                              <a:cs typeface="Times New Roman" panose="02020603050405020304" pitchFamily="18" charset="0"/>
                            </a:rPr>
                            <a:t> feedings</a:t>
                          </a:r>
                          <a:endParaRPr lang="zh-CN" altLang="en-US" sz="1200" b="0" dirty="0">
                            <a:latin typeface="Times New Roman" panose="02020603050405020304" pitchFamily="18" charset="0"/>
                            <a:cs typeface="Times New Roman" panose="02020603050405020304" pitchFamily="18" charset="0"/>
                          </a:endParaRPr>
                        </a:p>
                      </a:txBody>
                      <a:tcPr anchor="ctr">
                        <a:noFill/>
                      </a:tcPr>
                    </a:tc>
                    <a:tc rowSpan="2">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1269.47(24)</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baseline="0" dirty="0" smtClean="0">
                              <a:solidFill>
                                <a:srgbClr val="0000FF"/>
                              </a:solidFill>
                              <a:latin typeface="Times New Roman" panose="02020603050405020304" pitchFamily="18" charset="0"/>
                              <a:cs typeface="Times New Roman" panose="02020603050405020304" pitchFamily="18" charset="0"/>
                            </a:rPr>
                            <a:t>15.14)%</a:t>
                          </a:r>
                          <a:endParaRPr lang="zh-CN" altLang="en-US" sz="1200" b="0" baseline="0" dirty="0" smtClean="0">
                            <a:solidFill>
                              <a:srgbClr val="0000FF"/>
                            </a:solidFill>
                            <a:latin typeface="Times New Roman" panose="02020603050405020304" pitchFamily="18" charset="0"/>
                            <a:cs typeface="Times New Roman" panose="02020603050405020304" pitchFamily="18" charset="0"/>
                          </a:endParaRPr>
                        </a:p>
                      </a:txBody>
                      <a:tcPr anchor="ctr">
                        <a:no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rgbClr val="0000FF"/>
                              </a:solidFill>
                              <a:latin typeface="Times New Roman" panose="02020603050405020304" pitchFamily="18" charset="0"/>
                              <a:cs typeface="Times New Roman" panose="02020603050405020304" pitchFamily="18" charset="0"/>
                            </a:rPr>
                            <a:t>(4.18±0.12±0.09)×10</a:t>
                          </a:r>
                          <a:r>
                            <a:rPr lang="en-US" altLang="zh-CN" sz="1200" b="0" i="0" u="none" strike="noStrike" baseline="30000" dirty="0" smtClean="0">
                              <a:solidFill>
                                <a:srgbClr val="000000"/>
                              </a:solidFill>
                              <a:effectLst/>
                              <a:latin typeface="Times New Roman" panose="02020603050405020304" pitchFamily="18" charset="0"/>
                              <a:ea typeface="+mn-ea"/>
                              <a:cs typeface="Times New Roman" panose="02020603050405020304" pitchFamily="18" charset="0"/>
                            </a:rPr>
                            <a:t>−</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4</a:t>
                          </a:r>
                          <a:endParaRPr lang="zh-CN" altLang="en-US" sz="1200" b="0" baseline="30000" dirty="0" smtClean="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 xmlns:a16="http://schemas.microsoft.com/office/drawing/2014/main" xmlns:a14="http://schemas.microsoft.com/office/drawing/2010/main" val="10009"/>
                      </a:ext>
                    </a:extLst>
                  </a:tr>
                  <a:tr h="274320">
                    <a:tc vMerge="1">
                      <a:txBody>
                        <a:bodyPr/>
                        <a:lstStyle/>
                        <a:p>
                          <a:endParaRPr lang="zh-CN" altLang="en-US"/>
                        </a:p>
                      </a:txBody>
                      <a:tcPr/>
                    </a:tc>
                    <a:tc vMerge="1">
                      <a:txBody>
                        <a:bodyPr/>
                        <a:lstStyle/>
                        <a:p>
                          <a:endParaRPr lang="zh-CN" altLang="en-US"/>
                        </a:p>
                      </a:txBody>
                      <a:tcPr/>
                    </a:tc>
                    <a:tc>
                      <a:txBody>
                        <a:bodyPr/>
                        <a:lstStyle/>
                        <a:p>
                          <a:pPr algn="ctr"/>
                          <a:r>
                            <a:rPr lang="en-US" altLang="zh-CN" sz="1200" b="0" dirty="0" smtClean="0">
                              <a:latin typeface="Times New Roman" panose="02020603050405020304" pitchFamily="18" charset="0"/>
                              <a:cs typeface="Times New Roman" panose="02020603050405020304" pitchFamily="18" charset="0"/>
                            </a:rPr>
                            <a:t>Lund:7.4(21)×10</a:t>
                          </a:r>
                          <a:r>
                            <a:rPr lang="en-US" altLang="zh-CN" sz="1200" b="0" baseline="30000" dirty="0" smtClean="0">
                              <a:latin typeface="Times New Roman" panose="02020603050405020304" pitchFamily="18" charset="0"/>
                              <a:cs typeface="Times New Roman" panose="02020603050405020304" pitchFamily="18" charset="0"/>
                            </a:rPr>
                            <a:t>-3</a:t>
                          </a: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xmlns:a14="http://schemas.microsoft.com/office/drawing/2010/main" val="10010"/>
                      </a:ext>
                    </a:extLst>
                  </a:tr>
                  <a:tr h="277432">
                    <a:tc vMerge="1">
                      <a:txBody>
                        <a:bodyPr/>
                        <a:lstStyle/>
                        <a:p>
                          <a:endParaRPr lang="zh-CN" altLang="en-US"/>
                        </a:p>
                      </a:txBody>
                      <a:tcPr/>
                    </a:tc>
                    <a:tc>
                      <a:txBody>
                        <a:bodyPr/>
                        <a:lstStyle/>
                        <a:p>
                          <a:endParaRPr lang="en-US"/>
                        </a:p>
                      </a:txBody>
                      <a:tcPr anchor="ctr">
                        <a:blipFill rotWithShape="0">
                          <a:blip r:embed="rId2"/>
                          <a:stretch>
                            <a:fillRect l="-94536" t="-1231111" r="-626230" b="-275556"/>
                          </a:stretch>
                        </a:blip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(2.36+0.418)×10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−3</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a:p>
                      </a:txBody>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1232.49(22)</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baseline="0" dirty="0" smtClean="0">
                              <a:solidFill>
                                <a:srgbClr val="0000FF"/>
                              </a:solidFill>
                              <a:latin typeface="Times New Roman" panose="02020603050405020304" pitchFamily="18" charset="0"/>
                              <a:cs typeface="Times New Roman" panose="02020603050405020304" pitchFamily="18" charset="0"/>
                            </a:rPr>
                            <a:t>84.9(4)%</a:t>
                          </a:r>
                          <a:endParaRPr lang="zh-CN" altLang="en-US" sz="1200" b="0" baseline="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(2.36±0.04±0.05)×10</a:t>
                          </a:r>
                          <a:r>
                            <a:rPr lang="en-US" altLang="zh-CN" sz="1200" b="0" i="0" u="none" strike="noStrike" baseline="30000" dirty="0" smtClean="0">
                              <a:solidFill>
                                <a:srgbClr val="000000"/>
                              </a:solidFill>
                              <a:effectLst/>
                              <a:latin typeface="Times New Roman" panose="02020603050405020304" pitchFamily="18" charset="0"/>
                              <a:ea typeface="+mn-ea"/>
                              <a:cs typeface="Times New Roman" panose="02020603050405020304" pitchFamily="18" charset="0"/>
                            </a:rPr>
                            <a:t>−</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3</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 xmlns:a16="http://schemas.microsoft.com/office/drawing/2014/main" xmlns:a14="http://schemas.microsoft.com/office/drawing/2010/main" val="10011"/>
                      </a:ext>
                    </a:extLst>
                  </a:tr>
                  <a:tr h="370840">
                    <a:tc>
                      <a:txBody>
                        <a:bodyPr/>
                        <a:lstStyle/>
                        <a:p>
                          <a:pPr algn="ctr"/>
                          <a:r>
                            <a:rPr lang="en-US" altLang="zh-CN" sz="1200" b="0" dirty="0" smtClean="0">
                              <a:latin typeface="Times New Roman" panose="02020603050405020304" pitchFamily="18" charset="0"/>
                              <a:cs typeface="Times New Roman" panose="02020603050405020304" pitchFamily="18" charset="0"/>
                            </a:rPr>
                            <a:t>274.96(10)</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latin typeface="Times New Roman" panose="02020603050405020304" pitchFamily="18" charset="0"/>
                              <a:cs typeface="Times New Roman" panose="02020603050405020304" pitchFamily="18" charset="0"/>
                            </a:rPr>
                            <a:t>Long</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(2.20±0.04±0.05)×10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274.96(10)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rowSpan="2">
                      <a:txBody>
                        <a:bodyPr/>
                        <a:lstStyle/>
                        <a:p>
                          <a:r>
                            <a:rPr lang="en-US" altLang="zh-CN" sz="1200" dirty="0" smtClean="0">
                              <a:latin typeface="Times New Roman" panose="02020603050405020304" pitchFamily="18" charset="0"/>
                              <a:cs typeface="Times New Roman" panose="02020603050405020304" pitchFamily="18" charset="0"/>
                            </a:rPr>
                            <a:t>Subtract</a:t>
                          </a:r>
                          <a:r>
                            <a:rPr lang="en-US" altLang="zh-CN" sz="1200" baseline="0" dirty="0" smtClean="0">
                              <a:latin typeface="Times New Roman" panose="02020603050405020304" pitchFamily="18" charset="0"/>
                              <a:cs typeface="Times New Roman" panose="02020603050405020304" pitchFamily="18" charset="0"/>
                            </a:rPr>
                            <a:t> feeding from</a:t>
                          </a:r>
                          <a:endParaRPr lang="zh-CN" altLang="en-US" sz="1200" dirty="0">
                            <a:latin typeface="Times New Roman" panose="02020603050405020304" pitchFamily="18" charset="0"/>
                            <a:cs typeface="Times New Roman" panose="02020603050405020304" pitchFamily="18" charset="0"/>
                          </a:endParaRPr>
                        </a:p>
                        <a:p>
                          <a:r>
                            <a:rPr lang="en-US" altLang="zh-CN" sz="1200" dirty="0" err="1" smtClean="0">
                              <a:latin typeface="Times New Roman" panose="02020603050405020304" pitchFamily="18" charset="0"/>
                              <a:cs typeface="Times New Roman" panose="02020603050405020304" pitchFamily="18" charset="0"/>
                            </a:rPr>
                            <a:t>deexciting</a:t>
                          </a:r>
                          <a:endParaRPr lang="zh-CN" altLang="en-US" sz="1200" dirty="0">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 xmlns:a16="http://schemas.microsoft.com/office/drawing/2014/main" xmlns:a14="http://schemas.microsoft.com/office/drawing/2010/main" val="10012"/>
                      </a:ext>
                    </a:extLst>
                  </a:tr>
                  <a:tr h="370840">
                    <a:tc>
                      <a:txBody>
                        <a:bodyPr/>
                        <a:lstStyle/>
                        <a:p>
                          <a:pPr algn="ctr"/>
                          <a:r>
                            <a:rPr lang="en-US" altLang="zh-CN" sz="1200" b="0" dirty="0" smtClean="0">
                              <a:latin typeface="Times New Roman" panose="02020603050405020304" pitchFamily="18" charset="0"/>
                              <a:cs typeface="Times New Roman" panose="02020603050405020304" pitchFamily="18" charset="0"/>
                            </a:rPr>
                            <a:t>238.04(10)</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latin typeface="Times New Roman" panose="02020603050405020304" pitchFamily="18" charset="0"/>
                              <a:cs typeface="Times New Roman" panose="02020603050405020304" pitchFamily="18" charset="0"/>
                            </a:rPr>
                            <a:t>Long</a:t>
                          </a: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(3.13±0.06±0.07)×10</a:t>
                          </a:r>
                          <a:r>
                            <a:rPr lang="en-US" altLang="zh-CN" sz="1200" b="0" baseline="30000" dirty="0" smtClean="0">
                              <a:solidFill>
                                <a:srgbClr val="0000FF"/>
                              </a:solidFill>
                              <a:latin typeface="Times New Roman" panose="02020603050405020304" pitchFamily="18" charset="0"/>
                              <a:cs typeface="Times New Roman" panose="02020603050405020304" pitchFamily="18" charset="0"/>
                            </a:rPr>
                            <a:t>−2</a:t>
                          </a:r>
                          <a:endParaRPr lang="zh-CN" altLang="en-US" sz="1200" b="0" baseline="3000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200" b="0" dirty="0" smtClean="0">
                              <a:solidFill>
                                <a:srgbClr val="0000FF"/>
                              </a:solidFill>
                              <a:latin typeface="Times New Roman" panose="02020603050405020304" pitchFamily="18" charset="0"/>
                              <a:cs typeface="Times New Roman" panose="02020603050405020304" pitchFamily="18" charset="0"/>
                            </a:rPr>
                            <a:t>238.04(10)</a:t>
                          </a:r>
                          <a:endParaRPr lang="zh-CN" altLang="en-US" sz="1200" b="0" dirty="0">
                            <a:solidFill>
                              <a:srgbClr val="0000FF"/>
                            </a:solidFill>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200" b="0" dirty="0">
                            <a:latin typeface="Times New Roman" panose="02020603050405020304" pitchFamily="18" charset="0"/>
                            <a:cs typeface="Times New Roman" panose="02020603050405020304" pitchFamily="18" charset="0"/>
                          </a:endParaRPr>
                        </a:p>
                      </a:txBody>
                      <a:tcPr anchor="ctr">
                        <a:noFill/>
                      </a:tcPr>
                    </a:tc>
                    <a:tc vMerge="1">
                      <a:txBody>
                        <a:bodyPr/>
                        <a:lstStyle/>
                        <a:p>
                          <a:endParaRPr lang="zh-CN" altLang="en-US" sz="1200" dirty="0"/>
                        </a:p>
                      </a:txBody>
                      <a:tcPr anchor="ctr">
                        <a:noFill/>
                      </a:tcPr>
                    </a:tc>
                    <a:extLst>
                      <a:ext uri="{0D108BD9-81ED-4DB2-BD59-A6C34878D82A}">
                        <a16:rowId xmlns="" xmlns:a16="http://schemas.microsoft.com/office/drawing/2014/main" xmlns:a14="http://schemas.microsoft.com/office/drawing/2010/main" val="10013"/>
                      </a:ext>
                    </a:extLst>
                  </a:tr>
                </a:tbl>
              </a:graphicData>
            </a:graphic>
          </p:graphicFrame>
        </mc:Fallback>
      </mc:AlternateContent>
      <p:sp>
        <p:nvSpPr>
          <p:cNvPr id="3" name="文本框 2"/>
          <p:cNvSpPr txBox="1"/>
          <p:nvPr/>
        </p:nvSpPr>
        <p:spPr>
          <a:xfrm>
            <a:off x="0" y="4463716"/>
            <a:ext cx="7046609" cy="2308324"/>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Inputs of the simulation:</a:t>
            </a:r>
          </a:p>
          <a:p>
            <a:r>
              <a:rPr lang="en-US" altLang="zh-CN" sz="1600" dirty="0" err="1">
                <a:latin typeface="Times New Roman" panose="02020603050405020304" pitchFamily="18" charset="0"/>
                <a:cs typeface="Times New Roman" panose="02020603050405020304" pitchFamily="18" charset="0"/>
              </a:rPr>
              <a:t>CoM</a:t>
            </a:r>
            <a:r>
              <a:rPr lang="en-US" altLang="zh-CN" sz="1600" dirty="0">
                <a:latin typeface="Times New Roman" panose="02020603050405020304" pitchFamily="18" charset="0"/>
                <a:cs typeface="Times New Roman" panose="02020603050405020304" pitchFamily="18" charset="0"/>
              </a:rPr>
              <a:t> energy of the emitted proton</a:t>
            </a:r>
          </a:p>
          <a:p>
            <a:r>
              <a:rPr lang="en-US" altLang="zh-CN" sz="1600" dirty="0">
                <a:latin typeface="Times New Roman" panose="02020603050405020304" pitchFamily="18" charset="0"/>
                <a:cs typeface="Times New Roman" panose="02020603050405020304" pitchFamily="18" charset="0"/>
              </a:rPr>
              <a:t>Lifetime of the 19Ne state</a:t>
            </a:r>
          </a:p>
          <a:p>
            <a:r>
              <a:rPr lang="en-US" altLang="zh-CN" sz="1600" dirty="0">
                <a:latin typeface="Times New Roman" panose="02020603050405020304" pitchFamily="18" charset="0"/>
                <a:cs typeface="Times New Roman" panose="02020603050405020304" pitchFamily="18" charset="0"/>
              </a:rPr>
              <a:t>Proton feeding intensities from 20Na states</a:t>
            </a:r>
          </a:p>
          <a:p>
            <a:r>
              <a:rPr lang="en-US" altLang="zh-CN" sz="1600" dirty="0">
                <a:latin typeface="Times New Roman" panose="02020603050405020304" pitchFamily="18" charset="0"/>
                <a:cs typeface="Times New Roman" panose="02020603050405020304" pitchFamily="18" charset="0"/>
              </a:rPr>
              <a:t>Excitation energy of the 19Ne state</a:t>
            </a:r>
          </a:p>
          <a:p>
            <a:r>
              <a:rPr lang="en-US" altLang="zh-CN" sz="1600" dirty="0">
                <a:latin typeface="Times New Roman" panose="02020603050405020304" pitchFamily="18" charset="0"/>
                <a:cs typeface="Times New Roman" panose="02020603050405020304" pitchFamily="18" charset="0"/>
              </a:rPr>
              <a:t>Stopping power of the implantation material (determined by SRIM)</a:t>
            </a:r>
          </a:p>
          <a:p>
            <a:r>
              <a:rPr lang="en-US" altLang="zh-CN" sz="1600" dirty="0">
                <a:latin typeface="Times New Roman" panose="02020603050405020304" pitchFamily="18" charset="0"/>
                <a:cs typeface="Times New Roman" panose="02020603050405020304" pitchFamily="18" charset="0"/>
              </a:rPr>
              <a:t>Exponentially modified Gaussian response function of each </a:t>
            </a:r>
            <a:r>
              <a:rPr lang="en-US" altLang="zh-CN" sz="1600" dirty="0" err="1">
                <a:latin typeface="Times New Roman" panose="02020603050405020304" pitchFamily="18" charset="0"/>
                <a:cs typeface="Times New Roman" panose="02020603050405020304" pitchFamily="18" charset="0"/>
              </a:rPr>
              <a:t>SeGA</a:t>
            </a:r>
            <a:r>
              <a:rPr lang="en-US" altLang="zh-CN" sz="1600" dirty="0">
                <a:latin typeface="Times New Roman" panose="02020603050405020304" pitchFamily="18" charset="0"/>
                <a:cs typeface="Times New Roman" panose="02020603050405020304" pitchFamily="18" charset="0"/>
              </a:rPr>
              <a:t> detector</a:t>
            </a:r>
          </a:p>
          <a:p>
            <a:r>
              <a:rPr lang="en-US" altLang="zh-CN" sz="1600" dirty="0">
                <a:latin typeface="Times New Roman" panose="02020603050405020304" pitchFamily="18" charset="0"/>
                <a:cs typeface="Times New Roman" panose="02020603050405020304" pitchFamily="18" charset="0"/>
              </a:rPr>
              <a:t>exponential parameter </a:t>
            </a:r>
            <a:r>
              <a:rPr lang="en-US" altLang="zh-CN" sz="1600" i="1" dirty="0">
                <a:latin typeface="Times New Roman" panose="02020603050405020304" pitchFamily="18" charset="0"/>
                <a:cs typeface="Times New Roman" panose="02020603050405020304" pitchFamily="18" charset="0"/>
              </a:rPr>
              <a:t>λ</a:t>
            </a:r>
            <a:r>
              <a:rPr lang="en-US" altLang="zh-CN" sz="1600" dirty="0">
                <a:latin typeface="Times New Roman" panose="02020603050405020304" pitchFamily="18" charset="0"/>
                <a:cs typeface="Times New Roman" panose="02020603050405020304" pitchFamily="18" charset="0"/>
              </a:rPr>
              <a:t>, width </a:t>
            </a:r>
            <a:r>
              <a:rPr lang="en-US" altLang="zh-CN" sz="1600" i="1" dirty="0">
                <a:latin typeface="Times New Roman" panose="02020603050405020304" pitchFamily="18" charset="0"/>
                <a:cs typeface="Times New Roman" panose="02020603050405020304" pitchFamily="18" charset="0"/>
              </a:rPr>
              <a:t>σ</a:t>
            </a:r>
            <a:r>
              <a:rPr lang="en-US" altLang="zh-CN" sz="1600" dirty="0">
                <a:latin typeface="Times New Roman" panose="02020603050405020304" pitchFamily="18" charset="0"/>
                <a:cs typeface="Times New Roman" panose="02020603050405020304" pitchFamily="18" charset="0"/>
              </a:rPr>
              <a:t>, peak position </a:t>
            </a:r>
            <a:r>
              <a:rPr lang="en-US" altLang="zh-CN" sz="1600" i="1" dirty="0">
                <a:latin typeface="Times New Roman" panose="02020603050405020304" pitchFamily="18" charset="0"/>
                <a:cs typeface="Times New Roman" panose="02020603050405020304" pitchFamily="18" charset="0"/>
              </a:rPr>
              <a:t>µ</a:t>
            </a:r>
            <a:r>
              <a:rPr lang="en-US" altLang="zh-CN" sz="1600" dirty="0">
                <a:latin typeface="Times New Roman" panose="02020603050405020304" pitchFamily="18" charset="0"/>
                <a:cs typeface="Times New Roman" panose="02020603050405020304" pitchFamily="18" charset="0"/>
              </a:rPr>
              <a:t>, energy </a:t>
            </a:r>
            <a:r>
              <a:rPr lang="en-US" altLang="zh-CN" sz="1600" i="1" dirty="0">
                <a:latin typeface="Times New Roman" panose="02020603050405020304" pitchFamily="18" charset="0"/>
                <a:cs typeface="Times New Roman" panose="02020603050405020304" pitchFamily="18" charset="0"/>
              </a:rPr>
              <a:t>x</a:t>
            </a:r>
            <a:r>
              <a:rPr lang="en-US" altLang="zh-CN" sz="1600" dirty="0">
                <a:latin typeface="Times New Roman" panose="02020603050405020304" pitchFamily="18" charset="0"/>
                <a:cs typeface="Times New Roman" panose="02020603050405020304" pitchFamily="18" charset="0"/>
              </a:rPr>
              <a:t>, and normalization </a:t>
            </a:r>
            <a:r>
              <a:rPr lang="en-US" altLang="zh-CN" sz="1600" i="1" dirty="0">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Using </a:t>
            </a:r>
            <a:r>
              <a:rPr lang="en-US" altLang="zh-CN" sz="1600" dirty="0" err="1">
                <a:latin typeface="Times New Roman" panose="02020603050405020304" pitchFamily="18" charset="0"/>
                <a:cs typeface="Times New Roman" panose="02020603050405020304" pitchFamily="18" charset="0"/>
              </a:rPr>
              <a:t>unbroadened</a:t>
            </a:r>
            <a:r>
              <a:rPr lang="en-US" altLang="zh-CN" sz="1600" dirty="0">
                <a:latin typeface="Times New Roman" panose="02020603050405020304" pitchFamily="18" charset="0"/>
                <a:cs typeface="Times New Roman" panose="02020603050405020304" pitchFamily="18" charset="0"/>
              </a:rPr>
              <a:t>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ray peaks, fix </a:t>
            </a:r>
            <a:r>
              <a:rPr lang="en-US" altLang="zh-CN" sz="1600" i="1" dirty="0">
                <a:latin typeface="Times New Roman" panose="02020603050405020304" pitchFamily="18" charset="0"/>
                <a:cs typeface="Times New Roman" panose="02020603050405020304" pitchFamily="18" charset="0"/>
              </a:rPr>
              <a:t>λ</a:t>
            </a:r>
            <a:r>
              <a:rPr lang="en-US" altLang="zh-CN" sz="1600" dirty="0">
                <a:latin typeface="Times New Roman" panose="02020603050405020304" pitchFamily="18" charset="0"/>
                <a:cs typeface="Times New Roman" panose="02020603050405020304" pitchFamily="18" charset="0"/>
              </a:rPr>
              <a:t> to 0.7, parameterize </a:t>
            </a:r>
            <a:r>
              <a:rPr lang="en-US" altLang="zh-CN" sz="1600" i="1" dirty="0">
                <a:latin typeface="Times New Roman" panose="02020603050405020304" pitchFamily="18" charset="0"/>
                <a:cs typeface="Times New Roman" panose="02020603050405020304" pitchFamily="18" charset="0"/>
              </a:rPr>
              <a:t>σ</a:t>
            </a:r>
            <a:r>
              <a:rPr lang="en-US" altLang="zh-CN" sz="1600" dirty="0">
                <a:latin typeface="Times New Roman" panose="02020603050405020304" pitchFamily="18" charset="0"/>
                <a:cs typeface="Times New Roman" panose="02020603050405020304" pitchFamily="18" charset="0"/>
              </a:rPr>
              <a:t> as a function of energy.</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9772980"/>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6093485" y="6488668"/>
            <a:ext cx="3050515" cy="369332"/>
          </a:xfrm>
          <a:prstGeom prst="rect">
            <a:avLst/>
          </a:prstGeom>
          <a:noFill/>
        </p:spPr>
        <p:txBody>
          <a:bodyPr wrap="none" rtlCol="0">
            <a:spAutoFit/>
          </a:bodyPr>
          <a:lstStyle/>
          <a:p>
            <a:r>
              <a:rPr lang="en-US" dirty="0"/>
              <a:t>4bg </a:t>
            </a:r>
            <a:r>
              <a:rPr lang="en-US" dirty="0" err="1"/>
              <a:t>cali</a:t>
            </a:r>
            <a:r>
              <a:rPr lang="en-US" dirty="0"/>
              <a:t> formal final Robertson</a:t>
            </a:r>
          </a:p>
        </p:txBody>
      </p:sp>
    </p:spTree>
    <p:extLst>
      <p:ext uri="{BB962C8B-B14F-4D97-AF65-F5344CB8AC3E}">
        <p14:creationId xmlns:p14="http://schemas.microsoft.com/office/powerpoint/2010/main" val="123359407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6093485" y="6488668"/>
            <a:ext cx="3050515" cy="369332"/>
          </a:xfrm>
          <a:prstGeom prst="rect">
            <a:avLst/>
          </a:prstGeom>
          <a:noFill/>
        </p:spPr>
        <p:txBody>
          <a:bodyPr wrap="none" rtlCol="0">
            <a:spAutoFit/>
          </a:bodyPr>
          <a:lstStyle/>
          <a:p>
            <a:r>
              <a:rPr lang="en-US" dirty="0"/>
              <a:t>4bg </a:t>
            </a:r>
            <a:r>
              <a:rPr lang="en-US" dirty="0" err="1"/>
              <a:t>cali</a:t>
            </a:r>
            <a:r>
              <a:rPr lang="en-US" dirty="0"/>
              <a:t> formal final Robertson</a:t>
            </a:r>
          </a:p>
        </p:txBody>
      </p:sp>
    </p:spTree>
    <p:extLst>
      <p:ext uri="{BB962C8B-B14F-4D97-AF65-F5344CB8AC3E}">
        <p14:creationId xmlns:p14="http://schemas.microsoft.com/office/powerpoint/2010/main" val="1006497450"/>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6093485" y="6488668"/>
            <a:ext cx="3050515" cy="369332"/>
          </a:xfrm>
          <a:prstGeom prst="rect">
            <a:avLst/>
          </a:prstGeom>
          <a:noFill/>
        </p:spPr>
        <p:txBody>
          <a:bodyPr wrap="none" rtlCol="0">
            <a:spAutoFit/>
          </a:bodyPr>
          <a:lstStyle/>
          <a:p>
            <a:r>
              <a:rPr lang="en-US" dirty="0"/>
              <a:t>4bg </a:t>
            </a:r>
            <a:r>
              <a:rPr lang="en-US" dirty="0" err="1"/>
              <a:t>cali</a:t>
            </a:r>
            <a:r>
              <a:rPr lang="en-US" dirty="0"/>
              <a:t> formal final Robertson</a:t>
            </a:r>
          </a:p>
        </p:txBody>
      </p:sp>
    </p:spTree>
    <p:extLst>
      <p:ext uri="{BB962C8B-B14F-4D97-AF65-F5344CB8AC3E}">
        <p14:creationId xmlns:p14="http://schemas.microsoft.com/office/powerpoint/2010/main" val="407551273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6093485" y="6488668"/>
            <a:ext cx="3050515" cy="369332"/>
          </a:xfrm>
          <a:prstGeom prst="rect">
            <a:avLst/>
          </a:prstGeom>
          <a:noFill/>
        </p:spPr>
        <p:txBody>
          <a:bodyPr wrap="none" rtlCol="0">
            <a:spAutoFit/>
          </a:bodyPr>
          <a:lstStyle/>
          <a:p>
            <a:r>
              <a:rPr lang="en-US" dirty="0"/>
              <a:t>4bg </a:t>
            </a:r>
            <a:r>
              <a:rPr lang="en-US" dirty="0" err="1"/>
              <a:t>cali</a:t>
            </a:r>
            <a:r>
              <a:rPr lang="en-US" dirty="0"/>
              <a:t> formal final Robertson</a:t>
            </a:r>
          </a:p>
        </p:txBody>
      </p:sp>
    </p:spTree>
    <p:extLst>
      <p:ext uri="{BB962C8B-B14F-4D97-AF65-F5344CB8AC3E}">
        <p14:creationId xmlns:p14="http://schemas.microsoft.com/office/powerpoint/2010/main" val="1604976242"/>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7910946" y="235527"/>
            <a:ext cx="997966" cy="523220"/>
          </a:xfrm>
          <a:prstGeom prst="rect">
            <a:avLst/>
          </a:prstGeom>
          <a:noFill/>
        </p:spPr>
        <p:txBody>
          <a:bodyPr wrap="none" rtlCol="0">
            <a:spAutoFit/>
          </a:bodyPr>
          <a:lstStyle/>
          <a:p>
            <a:r>
              <a:rPr lang="en-US" sz="2800" dirty="0"/>
              <a:t>gated</a:t>
            </a:r>
          </a:p>
        </p:txBody>
      </p:sp>
      <p:sp>
        <p:nvSpPr>
          <p:cNvPr id="4" name="文本框 3"/>
          <p:cNvSpPr txBox="1"/>
          <p:nvPr/>
        </p:nvSpPr>
        <p:spPr>
          <a:xfrm>
            <a:off x="0" y="6488668"/>
            <a:ext cx="3458063" cy="369332"/>
          </a:xfrm>
          <a:prstGeom prst="rect">
            <a:avLst/>
          </a:prstGeom>
          <a:noFill/>
        </p:spPr>
        <p:txBody>
          <a:bodyPr wrap="none" rtlCol="0">
            <a:spAutoFit/>
          </a:bodyPr>
          <a:lstStyle/>
          <a:p>
            <a:r>
              <a:rPr lang="en-US" altLang="zh-CN" dirty="0"/>
              <a:t>gated / </a:t>
            </a:r>
            <a:r>
              <a:rPr lang="en-US" altLang="zh-CN" dirty="0" err="1"/>
              <a:t>ungated</a:t>
            </a:r>
            <a:r>
              <a:rPr lang="en-US" altLang="zh-CN" dirty="0"/>
              <a:t> = </a:t>
            </a:r>
            <a:r>
              <a:rPr lang="en-US" dirty="0"/>
              <a:t>25</a:t>
            </a:r>
            <a:r>
              <a:rPr lang="en-US" altLang="zh-CN" dirty="0"/>
              <a:t>% </a:t>
            </a:r>
            <a:r>
              <a:rPr lang="zh-CN" altLang="en-US" dirty="0"/>
              <a:t>≈ </a:t>
            </a:r>
            <a:r>
              <a:rPr lang="en-US" altLang="zh-CN" dirty="0"/>
              <a:t>duty cycle</a:t>
            </a:r>
            <a:endParaRPr lang="en-US" dirty="0"/>
          </a:p>
        </p:txBody>
      </p:sp>
      <p:sp>
        <p:nvSpPr>
          <p:cNvPr id="5" name="文本框 4"/>
          <p:cNvSpPr txBox="1"/>
          <p:nvPr/>
        </p:nvSpPr>
        <p:spPr>
          <a:xfrm>
            <a:off x="0" y="6175407"/>
            <a:ext cx="4604274" cy="369332"/>
          </a:xfrm>
          <a:prstGeom prst="rect">
            <a:avLst/>
          </a:prstGeom>
          <a:noFill/>
        </p:spPr>
        <p:txBody>
          <a:bodyPr wrap="none" rtlCol="0">
            <a:spAutoFit/>
          </a:bodyPr>
          <a:lstStyle/>
          <a:p>
            <a:r>
              <a:rPr lang="en-US" altLang="zh-CN" dirty="0"/>
              <a:t>Gate: anything  in the proton detector &gt; 10 keV</a:t>
            </a:r>
            <a:endParaRPr lang="en-US" dirty="0"/>
          </a:p>
        </p:txBody>
      </p:sp>
    </p:spTree>
    <p:extLst>
      <p:ext uri="{BB962C8B-B14F-4D97-AF65-F5344CB8AC3E}">
        <p14:creationId xmlns:p14="http://schemas.microsoft.com/office/powerpoint/2010/main" val="61309853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7592292" y="277091"/>
            <a:ext cx="1376274" cy="523220"/>
          </a:xfrm>
          <a:prstGeom prst="rect">
            <a:avLst/>
          </a:prstGeom>
          <a:noFill/>
        </p:spPr>
        <p:txBody>
          <a:bodyPr wrap="none" rtlCol="0">
            <a:spAutoFit/>
          </a:bodyPr>
          <a:lstStyle/>
          <a:p>
            <a:r>
              <a:rPr lang="en-US" sz="2800" dirty="0" err="1"/>
              <a:t>ungated</a:t>
            </a:r>
            <a:endParaRPr lang="en-US" sz="2800" dirty="0"/>
          </a:p>
        </p:txBody>
      </p:sp>
      <p:sp>
        <p:nvSpPr>
          <p:cNvPr id="4" name="文本框 3"/>
          <p:cNvSpPr txBox="1"/>
          <p:nvPr/>
        </p:nvSpPr>
        <p:spPr>
          <a:xfrm>
            <a:off x="0" y="6488668"/>
            <a:ext cx="3458063" cy="369332"/>
          </a:xfrm>
          <a:prstGeom prst="rect">
            <a:avLst/>
          </a:prstGeom>
          <a:noFill/>
        </p:spPr>
        <p:txBody>
          <a:bodyPr wrap="none" rtlCol="0">
            <a:spAutoFit/>
          </a:bodyPr>
          <a:lstStyle/>
          <a:p>
            <a:r>
              <a:rPr lang="en-US" altLang="zh-CN" dirty="0"/>
              <a:t>gated / </a:t>
            </a:r>
            <a:r>
              <a:rPr lang="en-US" altLang="zh-CN" dirty="0" err="1"/>
              <a:t>ungated</a:t>
            </a:r>
            <a:r>
              <a:rPr lang="en-US" altLang="zh-CN" dirty="0"/>
              <a:t> = </a:t>
            </a:r>
            <a:r>
              <a:rPr lang="en-US" dirty="0"/>
              <a:t>25</a:t>
            </a:r>
            <a:r>
              <a:rPr lang="en-US" altLang="zh-CN" dirty="0"/>
              <a:t>% </a:t>
            </a:r>
            <a:r>
              <a:rPr lang="zh-CN" altLang="en-US" dirty="0"/>
              <a:t>≈ </a:t>
            </a:r>
            <a:r>
              <a:rPr lang="en-US" altLang="zh-CN" dirty="0"/>
              <a:t>duty cycle</a:t>
            </a:r>
            <a:endParaRPr lang="en-US" dirty="0"/>
          </a:p>
        </p:txBody>
      </p:sp>
      <p:sp>
        <p:nvSpPr>
          <p:cNvPr id="5" name="文本框 4"/>
          <p:cNvSpPr txBox="1"/>
          <p:nvPr/>
        </p:nvSpPr>
        <p:spPr>
          <a:xfrm>
            <a:off x="0" y="6175407"/>
            <a:ext cx="4604274" cy="369332"/>
          </a:xfrm>
          <a:prstGeom prst="rect">
            <a:avLst/>
          </a:prstGeom>
          <a:noFill/>
        </p:spPr>
        <p:txBody>
          <a:bodyPr wrap="none" rtlCol="0">
            <a:spAutoFit/>
          </a:bodyPr>
          <a:lstStyle/>
          <a:p>
            <a:r>
              <a:rPr lang="en-US" altLang="zh-CN" dirty="0"/>
              <a:t>Gate: anything  in the proton detector &gt; 10 keV</a:t>
            </a:r>
            <a:endParaRPr lang="en-US" dirty="0"/>
          </a:p>
        </p:txBody>
      </p:sp>
    </p:spTree>
    <p:extLst>
      <p:ext uri="{BB962C8B-B14F-4D97-AF65-F5344CB8AC3E}">
        <p14:creationId xmlns:p14="http://schemas.microsoft.com/office/powerpoint/2010/main" val="3251812256"/>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0" y="6488668"/>
            <a:ext cx="3258777" cy="369332"/>
          </a:xfrm>
          <a:prstGeom prst="rect">
            <a:avLst/>
          </a:prstGeom>
          <a:noFill/>
        </p:spPr>
        <p:txBody>
          <a:bodyPr wrap="none" rtlCol="0">
            <a:spAutoFit/>
          </a:bodyPr>
          <a:lstStyle/>
          <a:p>
            <a:r>
              <a:rPr lang="en-US" altLang="zh-CN" dirty="0"/>
              <a:t>Thomas with contaminant  gauss</a:t>
            </a:r>
            <a:endParaRPr lang="en-US" dirty="0"/>
          </a:p>
        </p:txBody>
      </p:sp>
      <p:sp>
        <p:nvSpPr>
          <p:cNvPr id="4" name="TextBox 3">
            <a:extLst>
              <a:ext uri="{FF2B5EF4-FFF2-40B4-BE49-F238E27FC236}">
                <a16:creationId xmlns:a16="http://schemas.microsoft.com/office/drawing/2014/main" id="{02FAF783-39BB-424E-84EF-FEDA5691AD9F}"/>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0.02766</a:t>
            </a:r>
            <a:endParaRPr lang="zh-CN" altLang="en-US" sz="2000" dirty="0"/>
          </a:p>
        </p:txBody>
      </p:sp>
    </p:spTree>
    <p:extLst>
      <p:ext uri="{BB962C8B-B14F-4D97-AF65-F5344CB8AC3E}">
        <p14:creationId xmlns:p14="http://schemas.microsoft.com/office/powerpoint/2010/main" val="2511761816"/>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0" y="6488668"/>
            <a:ext cx="3488071" cy="369332"/>
          </a:xfrm>
          <a:prstGeom prst="rect">
            <a:avLst/>
          </a:prstGeom>
          <a:noFill/>
        </p:spPr>
        <p:txBody>
          <a:bodyPr wrap="none" rtlCol="0">
            <a:spAutoFit/>
          </a:bodyPr>
          <a:lstStyle/>
          <a:p>
            <a:r>
              <a:rPr lang="en-US" altLang="zh-CN" dirty="0"/>
              <a:t>Robertson with contaminant  gauss</a:t>
            </a:r>
            <a:endParaRPr lang="en-US" dirty="0"/>
          </a:p>
        </p:txBody>
      </p:sp>
      <p:sp>
        <p:nvSpPr>
          <p:cNvPr id="4" name="TextBox 3">
            <a:extLst>
              <a:ext uri="{FF2B5EF4-FFF2-40B4-BE49-F238E27FC236}">
                <a16:creationId xmlns:a16="http://schemas.microsoft.com/office/drawing/2014/main" id="{CD80C868-4AB8-4C5E-B835-4E2DF3E5452B}"/>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0.02264</a:t>
            </a:r>
            <a:endParaRPr lang="zh-CN" altLang="en-US" sz="2000" dirty="0"/>
          </a:p>
        </p:txBody>
      </p:sp>
    </p:spTree>
    <p:extLst>
      <p:ext uri="{BB962C8B-B14F-4D97-AF65-F5344CB8AC3E}">
        <p14:creationId xmlns:p14="http://schemas.microsoft.com/office/powerpoint/2010/main" val="197690231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C81C06-801D-4BA8-A18E-38E0C2411F1A}"/>
              </a:ext>
            </a:extLst>
          </p:cNvPr>
          <p:cNvPicPr>
            <a:picLocks noChangeAspect="1"/>
          </p:cNvPicPr>
          <p:nvPr/>
        </p:nvPicPr>
        <p:blipFill>
          <a:blip r:embed="rId2"/>
          <a:stretch>
            <a:fillRect/>
          </a:stretch>
        </p:blipFill>
        <p:spPr>
          <a:xfrm>
            <a:off x="0" y="0"/>
            <a:ext cx="9144000" cy="6175407"/>
          </a:xfrm>
          <a:prstGeom prst="rect">
            <a:avLst/>
          </a:prstGeom>
        </p:spPr>
      </p:pic>
      <p:sp>
        <p:nvSpPr>
          <p:cNvPr id="5" name="文本框 2">
            <a:extLst>
              <a:ext uri="{FF2B5EF4-FFF2-40B4-BE49-F238E27FC236}">
                <a16:creationId xmlns:a16="http://schemas.microsoft.com/office/drawing/2014/main" id="{E0FD04C6-0F0C-4A1C-9F45-410692651D02}"/>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7" name="TextBox 6">
            <a:extLst>
              <a:ext uri="{FF2B5EF4-FFF2-40B4-BE49-F238E27FC236}">
                <a16:creationId xmlns:a16="http://schemas.microsoft.com/office/drawing/2014/main" id="{4999C020-9481-46CA-B622-291C97724147}"/>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0.04514</a:t>
            </a:r>
            <a:endParaRPr lang="zh-CN" altLang="en-US" sz="2000" dirty="0"/>
          </a:p>
        </p:txBody>
      </p:sp>
    </p:spTree>
    <p:extLst>
      <p:ext uri="{BB962C8B-B14F-4D97-AF65-F5344CB8AC3E}">
        <p14:creationId xmlns:p14="http://schemas.microsoft.com/office/powerpoint/2010/main" val="517162369"/>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0"/>
            <a:ext cx="9144000" cy="6175407"/>
          </a:xfrm>
          <a:prstGeom prst="rect">
            <a:avLst/>
          </a:prstGeom>
        </p:spPr>
      </p:pic>
      <p:pic>
        <p:nvPicPr>
          <p:cNvPr id="8" name="Picture 7">
            <a:extLst>
              <a:ext uri="{FF2B5EF4-FFF2-40B4-BE49-F238E27FC236}">
                <a16:creationId xmlns:a16="http://schemas.microsoft.com/office/drawing/2014/main" id="{F1380606-9316-4907-8E4A-9A6E0858471E}"/>
              </a:ext>
            </a:extLst>
          </p:cNvPr>
          <p:cNvPicPr>
            <a:picLocks noChangeAspect="1"/>
          </p:cNvPicPr>
          <p:nvPr/>
        </p:nvPicPr>
        <p:blipFill>
          <a:blip r:embed="rId3"/>
          <a:stretch>
            <a:fillRect/>
          </a:stretch>
        </p:blipFill>
        <p:spPr>
          <a:xfrm>
            <a:off x="0" y="-1"/>
            <a:ext cx="9144000" cy="6175407"/>
          </a:xfrm>
          <a:prstGeom prst="rect">
            <a:avLst/>
          </a:prstGeom>
        </p:spPr>
      </p:pic>
      <p:sp>
        <p:nvSpPr>
          <p:cNvPr id="3" name="文本框 2"/>
          <p:cNvSpPr txBox="1"/>
          <p:nvPr/>
        </p:nvSpPr>
        <p:spPr>
          <a:xfrm>
            <a:off x="0" y="6488668"/>
            <a:ext cx="3258777" cy="369332"/>
          </a:xfrm>
          <a:prstGeom prst="rect">
            <a:avLst/>
          </a:prstGeom>
          <a:noFill/>
        </p:spPr>
        <p:txBody>
          <a:bodyPr wrap="none" rtlCol="0">
            <a:spAutoFit/>
          </a:bodyPr>
          <a:lstStyle/>
          <a:p>
            <a:r>
              <a:rPr lang="en-US" altLang="zh-CN" dirty="0"/>
              <a:t>Thomas with contaminant  gauss</a:t>
            </a:r>
            <a:endParaRPr lang="en-US" dirty="0"/>
          </a:p>
        </p:txBody>
      </p:sp>
      <p:sp>
        <p:nvSpPr>
          <p:cNvPr id="4" name="TextBox 3">
            <a:extLst>
              <a:ext uri="{FF2B5EF4-FFF2-40B4-BE49-F238E27FC236}">
                <a16:creationId xmlns:a16="http://schemas.microsoft.com/office/drawing/2014/main" id="{9C11D8DF-5D5F-4FCB-8999-4A2C569E5B62}"/>
              </a:ext>
            </a:extLst>
          </p:cNvPr>
          <p:cNvSpPr txBox="1"/>
          <p:nvPr/>
        </p:nvSpPr>
        <p:spPr>
          <a:xfrm>
            <a:off x="1059543" y="682593"/>
            <a:ext cx="1854418" cy="400110"/>
          </a:xfrm>
          <a:prstGeom prst="rect">
            <a:avLst/>
          </a:prstGeom>
          <a:noFill/>
        </p:spPr>
        <p:txBody>
          <a:bodyPr wrap="none" rtlCol="0">
            <a:spAutoFit/>
          </a:bodyPr>
          <a:lstStyle/>
          <a:p>
            <a:r>
              <a:rPr lang="en-US" altLang="zh-CN" sz="2000" dirty="0"/>
              <a:t>p-value= 0.4974</a:t>
            </a:r>
            <a:endParaRPr lang="zh-CN" altLang="en-US" sz="2000" dirty="0"/>
          </a:p>
        </p:txBody>
      </p:sp>
    </p:spTree>
    <p:extLst>
      <p:ext uri="{BB962C8B-B14F-4D97-AF65-F5344CB8AC3E}">
        <p14:creationId xmlns:p14="http://schemas.microsoft.com/office/powerpoint/2010/main" val="2002161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 y="-63388"/>
            <a:ext cx="8659230" cy="3293209"/>
          </a:xfrm>
          <a:prstGeom prst="rect">
            <a:avLst/>
          </a:prstGeom>
          <a:noFill/>
        </p:spPr>
        <p:txBody>
          <a:bodyPr wrap="none" rtlCol="0">
            <a:spAutoFit/>
          </a:bodyPr>
          <a:lstStyle/>
          <a:p>
            <a:r>
              <a:rPr lang="fi-FI" altLang="zh-CN" sz="1600" baseline="30000" dirty="0">
                <a:latin typeface="Times New Roman" panose="02020603050405020304" pitchFamily="18" charset="0"/>
                <a:cs typeface="Times New Roman" panose="02020603050405020304" pitchFamily="18" charset="0"/>
              </a:rPr>
              <a:t>19</a:t>
            </a:r>
            <a:r>
              <a:rPr lang="fi-FI" altLang="zh-CN" sz="1600" dirty="0">
                <a:latin typeface="Times New Roman" panose="02020603050405020304" pitchFamily="18" charset="0"/>
                <a:cs typeface="Times New Roman" panose="02020603050405020304" pitchFamily="18" charset="0"/>
              </a:rPr>
              <a:t>Ne 1507-keV 5/2</a:t>
            </a:r>
            <a:r>
              <a:rPr lang="fi-FI" altLang="zh-CN" sz="1600" baseline="30000" dirty="0">
                <a:latin typeface="Times New Roman" panose="02020603050405020304" pitchFamily="18" charset="0"/>
                <a:cs typeface="Times New Roman" panose="02020603050405020304" pitchFamily="18" charset="0"/>
              </a:rPr>
              <a:t>−</a:t>
            </a:r>
            <a:r>
              <a:rPr lang="fi-FI" altLang="zh-CN" sz="1600" dirty="0">
                <a:latin typeface="Times New Roman" panose="02020603050405020304" pitchFamily="18" charset="0"/>
                <a:cs typeface="Times New Roman" panose="02020603050405020304" pitchFamily="18" charset="0"/>
              </a:rPr>
              <a:t> state:</a:t>
            </a:r>
          </a:p>
          <a:p>
            <a:r>
              <a:rPr lang="fi-FI" altLang="zh-CN" sz="1600" b="1" dirty="0">
                <a:latin typeface="Times New Roman" panose="02020603050405020304" pitchFamily="18" charset="0"/>
                <a:cs typeface="Times New Roman" panose="02020603050405020304" pitchFamily="18" charset="0"/>
              </a:rPr>
              <a:t>1232.5-keV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275-keV state</a:t>
            </a:r>
          </a:p>
          <a:p>
            <a:r>
              <a:rPr lang="en-US" altLang="zh-CN" sz="1600" dirty="0">
                <a:latin typeface="Times New Roman" panose="02020603050405020304" pitchFamily="18" charset="0"/>
                <a:cs typeface="Times New Roman" panose="02020603050405020304" pitchFamily="18" charset="0"/>
              </a:rPr>
              <a:t>Inputs of the simulation:</a:t>
            </a:r>
          </a:p>
          <a:p>
            <a:r>
              <a:rPr lang="en-US" altLang="zh-CN" sz="1600" dirty="0" err="1">
                <a:latin typeface="Times New Roman" panose="02020603050405020304" pitchFamily="18" charset="0"/>
                <a:cs typeface="Times New Roman" panose="02020603050405020304" pitchFamily="18" charset="0"/>
              </a:rPr>
              <a:t>CoM</a:t>
            </a:r>
            <a:r>
              <a:rPr lang="en-US" altLang="zh-CN" sz="1600" dirty="0">
                <a:latin typeface="Times New Roman" panose="02020603050405020304" pitchFamily="18" charset="0"/>
                <a:cs typeface="Times New Roman" panose="02020603050405020304" pitchFamily="18" charset="0"/>
              </a:rPr>
              <a:t> energy of the emitted proton (from Lund or </a:t>
            </a:r>
            <a:r>
              <a:rPr lang="en-US" altLang="zh-CN" sz="1600" dirty="0" err="1">
                <a:latin typeface="Times New Roman" panose="02020603050405020304" pitchFamily="18" charset="0"/>
                <a:cs typeface="Times New Roman" panose="02020603050405020304" pitchFamily="18" charset="0"/>
              </a:rPr>
              <a:t>Piechaczek</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Proton feeding intensities from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Na states (from Lund or </a:t>
            </a:r>
            <a:r>
              <a:rPr lang="en-US" altLang="zh-CN" sz="1600" dirty="0" err="1">
                <a:latin typeface="Times New Roman" panose="02020603050405020304" pitchFamily="18" charset="0"/>
                <a:cs typeface="Times New Roman" panose="02020603050405020304" pitchFamily="18" charset="0"/>
              </a:rPr>
              <a:t>Piechaczek</a:t>
            </a:r>
            <a:r>
              <a:rPr lang="en-US" altLang="zh-CN" sz="1600" dirty="0">
                <a:latin typeface="Times New Roman" panose="02020603050405020304" pitchFamily="18" charset="0"/>
                <a:cs typeface="Times New Roman" panose="02020603050405020304" pitchFamily="18" charset="0"/>
              </a:rPr>
              <a:t> no difference, lack of sensitivity)</a:t>
            </a:r>
          </a:p>
          <a:p>
            <a:r>
              <a:rPr lang="en-US" altLang="zh-CN" sz="1600" dirty="0">
                <a:solidFill>
                  <a:srgbClr val="0000FF"/>
                </a:solidFill>
                <a:latin typeface="Times New Roman" panose="02020603050405020304" pitchFamily="18" charset="0"/>
                <a:cs typeface="Times New Roman" panose="02020603050405020304" pitchFamily="18" charset="0"/>
              </a:rPr>
              <a:t>Lifetime of the </a:t>
            </a:r>
            <a:r>
              <a:rPr lang="fi-FI" altLang="zh-CN" sz="1600" dirty="0">
                <a:solidFill>
                  <a:srgbClr val="0000FF"/>
                </a:solidFill>
                <a:latin typeface="Times New Roman" panose="02020603050405020304" pitchFamily="18" charset="0"/>
                <a:cs typeface="Times New Roman" panose="02020603050405020304" pitchFamily="18" charset="0"/>
              </a:rPr>
              <a:t>1507 keV </a:t>
            </a:r>
            <a:r>
              <a:rPr lang="en-US" altLang="zh-CN" sz="1600" dirty="0">
                <a:solidFill>
                  <a:srgbClr val="0000FF"/>
                </a:solidFill>
                <a:latin typeface="Times New Roman" panose="02020603050405020304" pitchFamily="18" charset="0"/>
                <a:cs typeface="Times New Roman" panose="02020603050405020304" pitchFamily="18" charset="0"/>
              </a:rPr>
              <a:t>state (free parameter for χ</a:t>
            </a:r>
            <a:r>
              <a:rPr lang="en-US" altLang="zh-CN" sz="1600" baseline="30000" dirty="0">
                <a:solidFill>
                  <a:srgbClr val="0000FF"/>
                </a:solidFill>
                <a:latin typeface="Times New Roman" panose="02020603050405020304" pitchFamily="18" charset="0"/>
                <a:cs typeface="Times New Roman" panose="02020603050405020304" pitchFamily="18" charset="0"/>
              </a:rPr>
              <a:t>2</a:t>
            </a:r>
            <a:r>
              <a:rPr lang="en-US" altLang="zh-CN" sz="1600" dirty="0">
                <a:solidFill>
                  <a:srgbClr val="0000FF"/>
                </a:solidFill>
                <a:latin typeface="Times New Roman" panose="02020603050405020304" pitchFamily="18" charset="0"/>
                <a:cs typeface="Times New Roman" panose="02020603050405020304" pitchFamily="18" charset="0"/>
              </a:rPr>
              <a:t> minimization)</a:t>
            </a:r>
          </a:p>
          <a:p>
            <a:r>
              <a:rPr lang="en-US" altLang="zh-CN" sz="1600" dirty="0">
                <a:latin typeface="Times New Roman" panose="02020603050405020304" pitchFamily="18" charset="0"/>
                <a:cs typeface="Times New Roman" panose="02020603050405020304" pitchFamily="18" charset="0"/>
              </a:rPr>
              <a:t>Excitation energy of the </a:t>
            </a:r>
            <a:r>
              <a:rPr lang="fi-FI" altLang="zh-CN" sz="1600" dirty="0">
                <a:latin typeface="Times New Roman" panose="02020603050405020304" pitchFamily="18" charset="0"/>
                <a:cs typeface="Times New Roman" panose="02020603050405020304" pitchFamily="18" charset="0"/>
              </a:rPr>
              <a:t>1507 keV </a:t>
            </a:r>
            <a:r>
              <a:rPr lang="en-US" altLang="zh-CN" sz="1600" dirty="0">
                <a:latin typeface="Times New Roman" panose="02020603050405020304" pitchFamily="18" charset="0"/>
                <a:cs typeface="Times New Roman" panose="02020603050405020304" pitchFamily="18" charset="0"/>
              </a:rPr>
              <a:t>state</a:t>
            </a:r>
          </a:p>
          <a:p>
            <a:r>
              <a:rPr lang="en-US" altLang="zh-CN" sz="1600" dirty="0">
                <a:latin typeface="Times New Roman" panose="02020603050405020304" pitchFamily="18" charset="0"/>
                <a:cs typeface="Times New Roman" panose="02020603050405020304" pitchFamily="18" charset="0"/>
              </a:rPr>
              <a:t>Stopping power of the implantation material (determined by SRIM, 10% uncertainty)</a:t>
            </a:r>
          </a:p>
          <a:p>
            <a:r>
              <a:rPr lang="en-US" altLang="zh-CN" sz="1600" dirty="0">
                <a:latin typeface="Times New Roman" panose="02020603050405020304" pitchFamily="18" charset="0"/>
                <a:cs typeface="Times New Roman" panose="02020603050405020304" pitchFamily="18" charset="0"/>
              </a:rPr>
              <a:t>Exponentially modified Gaussian response function of each </a:t>
            </a:r>
            <a:r>
              <a:rPr lang="en-US" altLang="zh-CN" sz="1600" dirty="0" err="1">
                <a:latin typeface="Times New Roman" panose="02020603050405020304" pitchFamily="18" charset="0"/>
                <a:cs typeface="Times New Roman" panose="02020603050405020304" pitchFamily="18" charset="0"/>
              </a:rPr>
              <a:t>SeGA</a:t>
            </a:r>
            <a:r>
              <a:rPr lang="en-US" altLang="zh-CN" sz="1600" dirty="0">
                <a:latin typeface="Times New Roman" panose="02020603050405020304" pitchFamily="18" charset="0"/>
                <a:cs typeface="Times New Roman" panose="02020603050405020304" pitchFamily="18" charset="0"/>
              </a:rPr>
              <a:t> detector</a:t>
            </a:r>
          </a:p>
          <a:p>
            <a:r>
              <a:rPr lang="en-US" altLang="zh-CN" sz="1600" dirty="0">
                <a:latin typeface="Times New Roman" panose="02020603050405020304" pitchFamily="18" charset="0"/>
                <a:cs typeface="Times New Roman" panose="02020603050405020304" pitchFamily="18" charset="0"/>
              </a:rPr>
              <a:t>Obtain intensity per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Mg decay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p>
          <a:p>
            <a:r>
              <a:rPr lang="en-US" altLang="zh-CN" sz="1600" b="1" dirty="0">
                <a:latin typeface="Times New Roman" panose="02020603050405020304" pitchFamily="18" charset="0"/>
                <a:cs typeface="Times New Roman" panose="02020603050405020304" pitchFamily="18" charset="0"/>
              </a:rPr>
              <a:t>1269.3-keV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238-keV state</a:t>
            </a:r>
          </a:p>
          <a:p>
            <a:r>
              <a:rPr lang="en-US" altLang="zh-CN" sz="1600" dirty="0">
                <a:latin typeface="Times New Roman" panose="02020603050405020304" pitchFamily="18" charset="0"/>
                <a:cs typeface="Times New Roman" panose="02020603050405020304" pitchFamily="18" charset="0"/>
              </a:rPr>
              <a:t>Input the lifetime from the above χ</a:t>
            </a:r>
            <a:r>
              <a:rPr lang="en-US" altLang="zh-CN" sz="1600" baseline="30000" dirty="0">
                <a:latin typeface="Times New Roman" panose="02020603050405020304" pitchFamily="18" charset="0"/>
                <a:cs typeface="Times New Roman" panose="02020603050405020304" pitchFamily="18" charset="0"/>
              </a:rPr>
              <a:t>2</a:t>
            </a:r>
            <a:r>
              <a:rPr lang="en-US" altLang="zh-CN" sz="1600" dirty="0">
                <a:latin typeface="Times New Roman" panose="02020603050405020304" pitchFamily="18" charset="0"/>
                <a:cs typeface="Times New Roman" panose="02020603050405020304" pitchFamily="18" charset="0"/>
              </a:rPr>
              <a:t> minimization to simulation, obtain intensity per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Mg decay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Using the two intensities, determine the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-decay branching ratio from the 1507-keV state.</a:t>
            </a:r>
          </a:p>
        </p:txBody>
      </p:sp>
      <p:sp>
        <p:nvSpPr>
          <p:cNvPr id="5" name="文本框 4"/>
          <p:cNvSpPr txBox="1"/>
          <p:nvPr/>
        </p:nvSpPr>
        <p:spPr>
          <a:xfrm>
            <a:off x="0" y="3140968"/>
            <a:ext cx="10281982" cy="3785652"/>
          </a:xfrm>
          <a:prstGeom prst="rect">
            <a:avLst/>
          </a:prstGeom>
          <a:noFill/>
        </p:spPr>
        <p:txBody>
          <a:bodyPr wrap="none" rtlCol="0" anchor="ctr">
            <a:spAutoFit/>
          </a:bodyPr>
          <a:lstStyle/>
          <a:p>
            <a:r>
              <a:rPr lang="fi-FI" altLang="zh-CN" sz="1600" baseline="30000" dirty="0">
                <a:latin typeface="Times New Roman" panose="02020603050405020304" pitchFamily="18" charset="0"/>
                <a:cs typeface="Times New Roman" panose="02020603050405020304" pitchFamily="18" charset="0"/>
              </a:rPr>
              <a:t>19</a:t>
            </a:r>
            <a:r>
              <a:rPr lang="fi-FI" altLang="zh-CN" sz="1600" dirty="0">
                <a:latin typeface="Times New Roman" panose="02020603050405020304" pitchFamily="18" charset="0"/>
                <a:cs typeface="Times New Roman" panose="02020603050405020304" pitchFamily="18" charset="0"/>
              </a:rPr>
              <a:t>Ne 1536-keV 3/2</a:t>
            </a:r>
            <a:r>
              <a:rPr lang="fi-FI" altLang="zh-CN" sz="1600" baseline="30000" dirty="0">
                <a:latin typeface="Times New Roman" panose="02020603050405020304" pitchFamily="18" charset="0"/>
                <a:cs typeface="Times New Roman" panose="02020603050405020304" pitchFamily="18" charset="0"/>
              </a:rPr>
              <a:t>+</a:t>
            </a:r>
            <a:r>
              <a:rPr lang="fi-FI" altLang="zh-CN" sz="1600" dirty="0">
                <a:latin typeface="Times New Roman" panose="02020603050405020304" pitchFamily="18" charset="0"/>
                <a:cs typeface="Times New Roman" panose="02020603050405020304" pitchFamily="18" charset="0"/>
              </a:rPr>
              <a:t> state:</a:t>
            </a:r>
          </a:p>
          <a:p>
            <a:r>
              <a:rPr lang="fi-FI" altLang="zh-CN" sz="1600" b="1" dirty="0">
                <a:latin typeface="Times New Roman" panose="02020603050405020304" pitchFamily="18" charset="0"/>
                <a:cs typeface="Times New Roman" panose="02020603050405020304" pitchFamily="18" charset="0"/>
              </a:rPr>
              <a:t>1297.7-keV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238-keV state</a:t>
            </a:r>
          </a:p>
          <a:p>
            <a:r>
              <a:rPr lang="en-US" altLang="zh-CN" sz="1600" dirty="0">
                <a:latin typeface="Times New Roman" panose="02020603050405020304" pitchFamily="18" charset="0"/>
                <a:cs typeface="Times New Roman" panose="02020603050405020304" pitchFamily="18" charset="0"/>
              </a:rPr>
              <a:t>Inputs of the simulation:</a:t>
            </a:r>
          </a:p>
          <a:p>
            <a:r>
              <a:rPr lang="en-US" altLang="zh-CN" sz="1600" dirty="0" err="1">
                <a:latin typeface="Times New Roman" panose="02020603050405020304" pitchFamily="18" charset="0"/>
                <a:cs typeface="Times New Roman" panose="02020603050405020304" pitchFamily="18" charset="0"/>
              </a:rPr>
              <a:t>CoM</a:t>
            </a:r>
            <a:r>
              <a:rPr lang="en-US" altLang="zh-CN" sz="1600" dirty="0">
                <a:latin typeface="Times New Roman" panose="02020603050405020304" pitchFamily="18" charset="0"/>
                <a:cs typeface="Times New Roman" panose="02020603050405020304" pitchFamily="18" charset="0"/>
              </a:rPr>
              <a:t> energy of the emitted proton </a:t>
            </a:r>
            <a:r>
              <a:rPr lang="en-US" altLang="zh-CN" sz="1600" dirty="0">
                <a:solidFill>
                  <a:srgbClr val="0000FF"/>
                </a:solidFill>
                <a:latin typeface="Times New Roman" panose="02020603050405020304" pitchFamily="18" charset="0"/>
                <a:cs typeface="Times New Roman" panose="02020603050405020304" pitchFamily="18" charset="0"/>
              </a:rPr>
              <a:t>(it is found that from Lund bad, </a:t>
            </a:r>
            <a:r>
              <a:rPr lang="en-US" altLang="zh-CN" sz="1600" dirty="0" err="1">
                <a:solidFill>
                  <a:srgbClr val="0000FF"/>
                </a:solidFill>
                <a:latin typeface="Times New Roman" panose="02020603050405020304" pitchFamily="18" charset="0"/>
                <a:cs typeface="Times New Roman" panose="02020603050405020304" pitchFamily="18" charset="0"/>
              </a:rPr>
              <a:t>Piechaczek</a:t>
            </a:r>
            <a:r>
              <a:rPr lang="en-US" altLang="zh-CN" sz="1600" dirty="0">
                <a:solidFill>
                  <a:srgbClr val="0000FF"/>
                </a:solidFill>
                <a:latin typeface="Times New Roman" panose="02020603050405020304" pitchFamily="18" charset="0"/>
                <a:cs typeface="Times New Roman" panose="02020603050405020304" pitchFamily="18" charset="0"/>
              </a:rPr>
              <a:t> good)</a:t>
            </a:r>
          </a:p>
          <a:p>
            <a:r>
              <a:rPr lang="en-US" altLang="zh-CN" sz="1600" dirty="0">
                <a:latin typeface="Times New Roman" panose="02020603050405020304" pitchFamily="18" charset="0"/>
                <a:cs typeface="Times New Roman" panose="02020603050405020304" pitchFamily="18" charset="0"/>
              </a:rPr>
              <a:t>Proton feeding intensities from 20Na states </a:t>
            </a:r>
            <a:r>
              <a:rPr lang="en-US" altLang="zh-CN" sz="1600" dirty="0">
                <a:solidFill>
                  <a:srgbClr val="0000FF"/>
                </a:solidFill>
                <a:latin typeface="Times New Roman" panose="02020603050405020304" pitchFamily="18" charset="0"/>
                <a:cs typeface="Times New Roman" panose="02020603050405020304" pitchFamily="18" charset="0"/>
              </a:rPr>
              <a:t>(it is found that from Lund bad, </a:t>
            </a:r>
            <a:r>
              <a:rPr lang="en-US" altLang="zh-CN" sz="1600" dirty="0" err="1">
                <a:solidFill>
                  <a:srgbClr val="0000FF"/>
                </a:solidFill>
                <a:latin typeface="Times New Roman" panose="02020603050405020304" pitchFamily="18" charset="0"/>
                <a:cs typeface="Times New Roman" panose="02020603050405020304" pitchFamily="18" charset="0"/>
              </a:rPr>
              <a:t>Piechaczek</a:t>
            </a:r>
            <a:r>
              <a:rPr lang="en-US" altLang="zh-CN" sz="1600" dirty="0">
                <a:solidFill>
                  <a:srgbClr val="0000FF"/>
                </a:solidFill>
                <a:latin typeface="Times New Roman" panose="02020603050405020304" pitchFamily="18" charset="0"/>
                <a:cs typeface="Times New Roman" panose="02020603050405020304" pitchFamily="18" charset="0"/>
              </a:rPr>
              <a:t> good)</a:t>
            </a:r>
          </a:p>
          <a:p>
            <a:r>
              <a:rPr lang="en-US" altLang="zh-CN" sz="1600" dirty="0">
                <a:latin typeface="Times New Roman" panose="02020603050405020304" pitchFamily="18" charset="0"/>
                <a:cs typeface="Times New Roman" panose="02020603050405020304" pitchFamily="18" charset="0"/>
              </a:rPr>
              <a:t>Lifetime of the </a:t>
            </a:r>
            <a:r>
              <a:rPr lang="fi-FI" altLang="zh-CN" sz="1600" dirty="0">
                <a:latin typeface="Times New Roman" panose="02020603050405020304" pitchFamily="18" charset="0"/>
                <a:cs typeface="Times New Roman" panose="02020603050405020304" pitchFamily="18" charset="0"/>
              </a:rPr>
              <a:t>1536-keV </a:t>
            </a:r>
            <a:r>
              <a:rPr lang="en-US" altLang="zh-CN" sz="1600" dirty="0">
                <a:latin typeface="Times New Roman" panose="02020603050405020304" pitchFamily="18" charset="0"/>
                <a:cs typeface="Times New Roman" panose="02020603050405020304" pitchFamily="18" charset="0"/>
              </a:rPr>
              <a:t>state (from Tan)</a:t>
            </a:r>
          </a:p>
          <a:p>
            <a:r>
              <a:rPr lang="en-US" altLang="zh-CN" sz="1600" dirty="0">
                <a:latin typeface="Times New Roman" panose="02020603050405020304" pitchFamily="18" charset="0"/>
                <a:cs typeface="Times New Roman" panose="02020603050405020304" pitchFamily="18" charset="0"/>
              </a:rPr>
              <a:t>Excitation energy of the </a:t>
            </a:r>
            <a:r>
              <a:rPr lang="fi-FI" altLang="zh-CN" sz="1600" dirty="0">
                <a:latin typeface="Times New Roman" panose="02020603050405020304" pitchFamily="18" charset="0"/>
                <a:cs typeface="Times New Roman" panose="02020603050405020304" pitchFamily="18" charset="0"/>
              </a:rPr>
              <a:t>1536-keV </a:t>
            </a:r>
            <a:r>
              <a:rPr lang="en-US" altLang="zh-CN" sz="1600" dirty="0">
                <a:latin typeface="Times New Roman" panose="02020603050405020304" pitchFamily="18" charset="0"/>
                <a:cs typeface="Times New Roman" panose="02020603050405020304" pitchFamily="18" charset="0"/>
              </a:rPr>
              <a:t>state</a:t>
            </a:r>
          </a:p>
          <a:p>
            <a:r>
              <a:rPr lang="en-US" altLang="zh-CN" sz="1600" dirty="0">
                <a:latin typeface="Times New Roman" panose="02020603050405020304" pitchFamily="18" charset="0"/>
                <a:cs typeface="Times New Roman" panose="02020603050405020304" pitchFamily="18" charset="0"/>
              </a:rPr>
              <a:t>Stopping power of the implantation material (determined by SRIM, 10% uncertainty)</a:t>
            </a:r>
          </a:p>
          <a:p>
            <a:r>
              <a:rPr lang="en-US" altLang="zh-CN" sz="1600" dirty="0">
                <a:latin typeface="Times New Roman" panose="02020603050405020304" pitchFamily="18" charset="0"/>
                <a:cs typeface="Times New Roman" panose="02020603050405020304" pitchFamily="18" charset="0"/>
              </a:rPr>
              <a:t>Exponentially modified Gaussian response function of each </a:t>
            </a:r>
            <a:r>
              <a:rPr lang="en-US" altLang="zh-CN" sz="1600" dirty="0" err="1">
                <a:latin typeface="Times New Roman" panose="02020603050405020304" pitchFamily="18" charset="0"/>
                <a:cs typeface="Times New Roman" panose="02020603050405020304" pitchFamily="18" charset="0"/>
              </a:rPr>
              <a:t>SeGA</a:t>
            </a:r>
            <a:r>
              <a:rPr lang="en-US" altLang="zh-CN" sz="1600" dirty="0">
                <a:latin typeface="Times New Roman" panose="02020603050405020304" pitchFamily="18" charset="0"/>
                <a:cs typeface="Times New Roman" panose="02020603050405020304" pitchFamily="18" charset="0"/>
              </a:rPr>
              <a:t> detector</a:t>
            </a:r>
          </a:p>
          <a:p>
            <a:r>
              <a:rPr lang="en-US" altLang="zh-CN" sz="1600" dirty="0">
                <a:latin typeface="Times New Roman" panose="02020603050405020304" pitchFamily="18" charset="0"/>
                <a:cs typeface="Times New Roman" panose="02020603050405020304" pitchFamily="18" charset="0"/>
              </a:rPr>
              <a:t>Total number of counts in the peak was a free parameter, which is used to obtain </a:t>
            </a:r>
            <a:r>
              <a:rPr lang="en-US" altLang="zh-CN" sz="1600" dirty="0">
                <a:solidFill>
                  <a:srgbClr val="0000FF"/>
                </a:solidFill>
                <a:latin typeface="Times New Roman" panose="02020603050405020304" pitchFamily="18" charset="0"/>
                <a:cs typeface="Times New Roman" panose="02020603050405020304" pitchFamily="18" charset="0"/>
              </a:rPr>
              <a:t>intensity</a:t>
            </a:r>
            <a:r>
              <a:rPr lang="en-US" altLang="zh-CN" sz="1600" dirty="0">
                <a:latin typeface="Times New Roman" panose="02020603050405020304" pitchFamily="18" charset="0"/>
                <a:cs typeface="Times New Roman" panose="02020603050405020304" pitchFamily="18" charset="0"/>
              </a:rPr>
              <a:t> per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Mg decay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p>
          <a:p>
            <a:r>
              <a:rPr lang="en-US" altLang="zh-CN" sz="1600" b="1" dirty="0">
                <a:latin typeface="Times New Roman" panose="02020603050405020304" pitchFamily="18" charset="0"/>
                <a:cs typeface="Times New Roman" panose="02020603050405020304" pitchFamily="18" charset="0"/>
              </a:rPr>
              <a:t>1260.9</a:t>
            </a:r>
            <a:r>
              <a:rPr lang="fi-FI" altLang="zh-CN" sz="1600" b="1" dirty="0">
                <a:latin typeface="Times New Roman" panose="02020603050405020304" pitchFamily="18" charset="0"/>
                <a:cs typeface="Times New Roman" panose="02020603050405020304" pitchFamily="18" charset="0"/>
              </a:rPr>
              <a:t>-keV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275-keV state</a:t>
            </a:r>
          </a:p>
          <a:p>
            <a:r>
              <a:rPr lang="en-US" altLang="zh-CN" sz="1600" dirty="0">
                <a:latin typeface="Times New Roman" panose="02020603050405020304" pitchFamily="18" charset="0"/>
                <a:cs typeface="Times New Roman" panose="02020603050405020304" pitchFamily="18" charset="0"/>
              </a:rPr>
              <a:t>Input the literature lifetime and literature proton feedings to simulation, obtain intensity per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Mg decay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p>
          <a:p>
            <a:r>
              <a:rPr lang="en-US" altLang="zh-CN" sz="1600" b="1" dirty="0">
                <a:latin typeface="Times New Roman" panose="02020603050405020304" pitchFamily="18" charset="0"/>
                <a:cs typeface="Times New Roman" panose="02020603050405020304" pitchFamily="18" charset="0"/>
              </a:rPr>
              <a:t>1536.0</a:t>
            </a:r>
            <a:r>
              <a:rPr lang="fi-FI" altLang="zh-CN" sz="1600" b="1" dirty="0">
                <a:latin typeface="Times New Roman" panose="02020603050405020304" pitchFamily="18" charset="0"/>
                <a:cs typeface="Times New Roman" panose="02020603050405020304" pitchFamily="18" charset="0"/>
              </a:rPr>
              <a:t>-keV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ground state</a:t>
            </a:r>
          </a:p>
          <a:p>
            <a:r>
              <a:rPr lang="en-US" altLang="zh-CN" sz="1600" dirty="0">
                <a:latin typeface="Times New Roman" panose="02020603050405020304" pitchFamily="18" charset="0"/>
                <a:cs typeface="Times New Roman" panose="02020603050405020304" pitchFamily="18" charset="0"/>
              </a:rPr>
              <a:t>Input the literature lifetime and literature proton feedings to simulation, subtracting summing counts, obtain intensity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endParaRPr lang="en-US" altLang="zh-CN" sz="1600" b="1" dirty="0">
              <a:latin typeface="Times New Roman" panose="02020603050405020304" pitchFamily="18" charset="0"/>
              <a:cs typeface="Times New Roman" panose="02020603050405020304" pitchFamily="18" charset="0"/>
            </a:endParaRPr>
          </a:p>
          <a:p>
            <a:r>
              <a:rPr lang="en-US" altLang="zh-CN" sz="1600" dirty="0">
                <a:latin typeface="Times New Roman" panose="02020603050405020304" pitchFamily="18" charset="0"/>
                <a:cs typeface="Times New Roman" panose="02020603050405020304" pitchFamily="18" charset="0"/>
              </a:rPr>
              <a:t>Using the three </a:t>
            </a:r>
            <a:r>
              <a:rPr lang="en-US" altLang="zh-CN" sz="1600" i="1" dirty="0">
                <a:solidFill>
                  <a:prstClr val="black"/>
                </a:solidFill>
                <a:latin typeface="Times New Roman" panose="02020603050405020304" pitchFamily="18" charset="0"/>
                <a:cs typeface="Times New Roman" panose="02020603050405020304" pitchFamily="18" charset="0"/>
              </a:rPr>
              <a:t>γ</a:t>
            </a:r>
            <a:r>
              <a:rPr lang="en-US" altLang="zh-CN" sz="1600" dirty="0">
                <a:solidFill>
                  <a:prstClr val="black"/>
                </a:solidFill>
                <a:latin typeface="Times New Roman" panose="02020603050405020304" pitchFamily="18" charset="0"/>
                <a:cs typeface="Times New Roman" panose="02020603050405020304" pitchFamily="18" charset="0"/>
              </a:rPr>
              <a:t>-ray </a:t>
            </a:r>
            <a:r>
              <a:rPr lang="en-US" altLang="zh-CN" sz="1600" dirty="0">
                <a:latin typeface="Times New Roman" panose="02020603050405020304" pitchFamily="18" charset="0"/>
                <a:cs typeface="Times New Roman" panose="02020603050405020304" pitchFamily="18" charset="0"/>
              </a:rPr>
              <a:t>intensities, determine the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-decay branching ratio from the 1536-keV state.</a:t>
            </a:r>
          </a:p>
        </p:txBody>
      </p:sp>
    </p:spTree>
    <p:extLst>
      <p:ext uri="{BB962C8B-B14F-4D97-AF65-F5344CB8AC3E}">
        <p14:creationId xmlns:p14="http://schemas.microsoft.com/office/powerpoint/2010/main" val="724831636"/>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9144000" cy="6175403"/>
          </a:xfrm>
          <a:prstGeom prst="rect">
            <a:avLst/>
          </a:prstGeom>
        </p:spPr>
      </p:pic>
      <p:pic>
        <p:nvPicPr>
          <p:cNvPr id="6" name="Picture 5">
            <a:extLst>
              <a:ext uri="{FF2B5EF4-FFF2-40B4-BE49-F238E27FC236}">
                <a16:creationId xmlns:a16="http://schemas.microsoft.com/office/drawing/2014/main" id="{2792B8E6-1F75-4C72-AEBC-9E1A1B163E8A}"/>
              </a:ext>
            </a:extLst>
          </p:cNvPr>
          <p:cNvPicPr>
            <a:picLocks noChangeAspect="1"/>
          </p:cNvPicPr>
          <p:nvPr/>
        </p:nvPicPr>
        <p:blipFill>
          <a:blip r:embed="rId3"/>
          <a:stretch>
            <a:fillRect/>
          </a:stretch>
        </p:blipFill>
        <p:spPr>
          <a:xfrm>
            <a:off x="0" y="-4"/>
            <a:ext cx="9144000" cy="6175407"/>
          </a:xfrm>
          <a:prstGeom prst="rect">
            <a:avLst/>
          </a:prstGeom>
        </p:spPr>
      </p:pic>
      <p:sp>
        <p:nvSpPr>
          <p:cNvPr id="3" name="文本框 2"/>
          <p:cNvSpPr txBox="1"/>
          <p:nvPr/>
        </p:nvSpPr>
        <p:spPr>
          <a:xfrm>
            <a:off x="0" y="6488668"/>
            <a:ext cx="3488071" cy="369332"/>
          </a:xfrm>
          <a:prstGeom prst="rect">
            <a:avLst/>
          </a:prstGeom>
          <a:noFill/>
        </p:spPr>
        <p:txBody>
          <a:bodyPr wrap="none" rtlCol="0">
            <a:spAutoFit/>
          </a:bodyPr>
          <a:lstStyle/>
          <a:p>
            <a:r>
              <a:rPr lang="en-US" altLang="zh-CN" dirty="0"/>
              <a:t>Robertson with contaminant  gauss</a:t>
            </a:r>
            <a:endParaRPr lang="en-US" dirty="0"/>
          </a:p>
        </p:txBody>
      </p:sp>
      <p:sp>
        <p:nvSpPr>
          <p:cNvPr id="5" name="TextBox 4">
            <a:extLst>
              <a:ext uri="{FF2B5EF4-FFF2-40B4-BE49-F238E27FC236}">
                <a16:creationId xmlns:a16="http://schemas.microsoft.com/office/drawing/2014/main" id="{AAAA1A74-CEA0-4B75-A21A-6F506575D329}"/>
              </a:ext>
            </a:extLst>
          </p:cNvPr>
          <p:cNvSpPr txBox="1"/>
          <p:nvPr/>
        </p:nvSpPr>
        <p:spPr>
          <a:xfrm>
            <a:off x="1059543" y="682593"/>
            <a:ext cx="1854418" cy="400110"/>
          </a:xfrm>
          <a:prstGeom prst="rect">
            <a:avLst/>
          </a:prstGeom>
          <a:noFill/>
        </p:spPr>
        <p:txBody>
          <a:bodyPr wrap="none" rtlCol="0">
            <a:spAutoFit/>
          </a:bodyPr>
          <a:lstStyle/>
          <a:p>
            <a:r>
              <a:rPr lang="en-US" altLang="zh-CN" sz="2000" dirty="0"/>
              <a:t>p-value= 0.3886</a:t>
            </a:r>
            <a:endParaRPr lang="zh-CN" altLang="en-US" sz="2000" dirty="0"/>
          </a:p>
        </p:txBody>
      </p:sp>
    </p:spTree>
    <p:extLst>
      <p:ext uri="{BB962C8B-B14F-4D97-AF65-F5344CB8AC3E}">
        <p14:creationId xmlns:p14="http://schemas.microsoft.com/office/powerpoint/2010/main" val="74507524"/>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6EFB0B-9D1E-4D2A-BB80-EB71B072B85E}"/>
              </a:ext>
            </a:extLst>
          </p:cNvPr>
          <p:cNvPicPr>
            <a:picLocks noChangeAspect="1"/>
          </p:cNvPicPr>
          <p:nvPr/>
        </p:nvPicPr>
        <p:blipFill>
          <a:blip r:embed="rId2"/>
          <a:stretch>
            <a:fillRect/>
          </a:stretch>
        </p:blipFill>
        <p:spPr>
          <a:xfrm>
            <a:off x="0" y="0"/>
            <a:ext cx="9144000" cy="6175407"/>
          </a:xfrm>
          <a:prstGeom prst="rect">
            <a:avLst/>
          </a:prstGeom>
        </p:spPr>
      </p:pic>
      <p:pic>
        <p:nvPicPr>
          <p:cNvPr id="4" name="Picture 3">
            <a:extLst>
              <a:ext uri="{FF2B5EF4-FFF2-40B4-BE49-F238E27FC236}">
                <a16:creationId xmlns:a16="http://schemas.microsoft.com/office/drawing/2014/main" id="{B9C18438-478F-423A-89BC-01454CB3A9F6}"/>
              </a:ext>
            </a:extLst>
          </p:cNvPr>
          <p:cNvPicPr>
            <a:picLocks noChangeAspect="1"/>
          </p:cNvPicPr>
          <p:nvPr/>
        </p:nvPicPr>
        <p:blipFill>
          <a:blip r:embed="rId3"/>
          <a:stretch>
            <a:fillRect/>
          </a:stretch>
        </p:blipFill>
        <p:spPr>
          <a:xfrm>
            <a:off x="0" y="0"/>
            <a:ext cx="9144000" cy="6175407"/>
          </a:xfrm>
          <a:prstGeom prst="rect">
            <a:avLst/>
          </a:prstGeom>
        </p:spPr>
      </p:pic>
      <p:sp>
        <p:nvSpPr>
          <p:cNvPr id="5" name="文本框 2">
            <a:extLst>
              <a:ext uri="{FF2B5EF4-FFF2-40B4-BE49-F238E27FC236}">
                <a16:creationId xmlns:a16="http://schemas.microsoft.com/office/drawing/2014/main" id="{9E034244-BFC5-4CAC-B210-757A2689192C}"/>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10" name="TextBox 9">
            <a:extLst>
              <a:ext uri="{FF2B5EF4-FFF2-40B4-BE49-F238E27FC236}">
                <a16:creationId xmlns:a16="http://schemas.microsoft.com/office/drawing/2014/main" id="{6BE9994A-A52E-4B54-A87F-F87BDC9A39AF}"/>
              </a:ext>
            </a:extLst>
          </p:cNvPr>
          <p:cNvSpPr txBox="1"/>
          <p:nvPr/>
        </p:nvSpPr>
        <p:spPr>
          <a:xfrm>
            <a:off x="1059543" y="682593"/>
            <a:ext cx="1796710" cy="400110"/>
          </a:xfrm>
          <a:prstGeom prst="rect">
            <a:avLst/>
          </a:prstGeom>
          <a:noFill/>
        </p:spPr>
        <p:txBody>
          <a:bodyPr wrap="none" rtlCol="0">
            <a:spAutoFit/>
          </a:bodyPr>
          <a:lstStyle/>
          <a:p>
            <a:r>
              <a:rPr lang="en-US" altLang="zh-CN" sz="2000" dirty="0"/>
              <a:t>p-value=0.2442</a:t>
            </a:r>
            <a:endParaRPr lang="zh-CN" altLang="en-US" sz="2000" dirty="0"/>
          </a:p>
        </p:txBody>
      </p:sp>
    </p:spTree>
    <p:extLst>
      <p:ext uri="{BB962C8B-B14F-4D97-AF65-F5344CB8AC3E}">
        <p14:creationId xmlns:p14="http://schemas.microsoft.com/office/powerpoint/2010/main" val="129506592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5B6740-39D4-47E6-9BCF-9D7D89ECA2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172200"/>
          </a:xfrm>
          <a:prstGeom prst="rect">
            <a:avLst/>
          </a:prstGeom>
        </p:spPr>
      </p:pic>
      <p:sp>
        <p:nvSpPr>
          <p:cNvPr id="3" name="文本框 2"/>
          <p:cNvSpPr txBox="1"/>
          <p:nvPr/>
        </p:nvSpPr>
        <p:spPr>
          <a:xfrm>
            <a:off x="0" y="6488668"/>
            <a:ext cx="3258777" cy="369332"/>
          </a:xfrm>
          <a:prstGeom prst="rect">
            <a:avLst/>
          </a:prstGeom>
          <a:noFill/>
        </p:spPr>
        <p:txBody>
          <a:bodyPr wrap="none" rtlCol="0">
            <a:spAutoFit/>
          </a:bodyPr>
          <a:lstStyle/>
          <a:p>
            <a:r>
              <a:rPr lang="en-US" altLang="zh-CN" dirty="0"/>
              <a:t>Thomas with contaminant  gauss</a:t>
            </a:r>
            <a:endParaRPr lang="en-US" dirty="0"/>
          </a:p>
        </p:txBody>
      </p:sp>
      <p:sp>
        <p:nvSpPr>
          <p:cNvPr id="5" name="TextBox 4">
            <a:extLst>
              <a:ext uri="{FF2B5EF4-FFF2-40B4-BE49-F238E27FC236}">
                <a16:creationId xmlns:a16="http://schemas.microsoft.com/office/drawing/2014/main" id="{ECC9D40E-400A-46A8-B71C-C7B0A1C7F943}"/>
              </a:ext>
            </a:extLst>
          </p:cNvPr>
          <p:cNvSpPr txBox="1"/>
          <p:nvPr/>
        </p:nvSpPr>
        <p:spPr>
          <a:xfrm>
            <a:off x="1059543" y="682593"/>
            <a:ext cx="1854418" cy="400110"/>
          </a:xfrm>
          <a:prstGeom prst="rect">
            <a:avLst/>
          </a:prstGeom>
          <a:noFill/>
        </p:spPr>
        <p:txBody>
          <a:bodyPr wrap="none" rtlCol="0">
            <a:spAutoFit/>
          </a:bodyPr>
          <a:lstStyle/>
          <a:p>
            <a:r>
              <a:rPr lang="en-US" altLang="zh-CN" sz="2000" dirty="0"/>
              <a:t>p-value=0.2042</a:t>
            </a:r>
            <a:endParaRPr lang="zh-CN" altLang="en-US" sz="2000" dirty="0"/>
          </a:p>
        </p:txBody>
      </p:sp>
    </p:spTree>
    <p:extLst>
      <p:ext uri="{BB962C8B-B14F-4D97-AF65-F5344CB8AC3E}">
        <p14:creationId xmlns:p14="http://schemas.microsoft.com/office/powerpoint/2010/main" val="3882508008"/>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D6A1B7-D6C4-45FE-B027-8FC28F00D9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7"/>
            <a:ext cx="9144000" cy="6172200"/>
          </a:xfrm>
          <a:prstGeom prst="rect">
            <a:avLst/>
          </a:prstGeom>
        </p:spPr>
      </p:pic>
      <p:sp>
        <p:nvSpPr>
          <p:cNvPr id="3" name="文本框 2"/>
          <p:cNvSpPr txBox="1"/>
          <p:nvPr/>
        </p:nvSpPr>
        <p:spPr>
          <a:xfrm>
            <a:off x="0" y="6488668"/>
            <a:ext cx="3488071" cy="369332"/>
          </a:xfrm>
          <a:prstGeom prst="rect">
            <a:avLst/>
          </a:prstGeom>
          <a:noFill/>
        </p:spPr>
        <p:txBody>
          <a:bodyPr wrap="none" rtlCol="0">
            <a:spAutoFit/>
          </a:bodyPr>
          <a:lstStyle/>
          <a:p>
            <a:r>
              <a:rPr lang="en-US" altLang="zh-CN" dirty="0"/>
              <a:t>Robertson with contaminant  gauss</a:t>
            </a:r>
            <a:endParaRPr lang="en-US" dirty="0"/>
          </a:p>
        </p:txBody>
      </p:sp>
      <p:sp>
        <p:nvSpPr>
          <p:cNvPr id="5" name="TextBox 4">
            <a:extLst>
              <a:ext uri="{FF2B5EF4-FFF2-40B4-BE49-F238E27FC236}">
                <a16:creationId xmlns:a16="http://schemas.microsoft.com/office/drawing/2014/main" id="{E72D2A72-8729-4042-879D-313F57011F0D}"/>
              </a:ext>
            </a:extLst>
          </p:cNvPr>
          <p:cNvSpPr txBox="1"/>
          <p:nvPr/>
        </p:nvSpPr>
        <p:spPr>
          <a:xfrm>
            <a:off x="1059543" y="682593"/>
            <a:ext cx="1854418" cy="400110"/>
          </a:xfrm>
          <a:prstGeom prst="rect">
            <a:avLst/>
          </a:prstGeom>
          <a:noFill/>
        </p:spPr>
        <p:txBody>
          <a:bodyPr wrap="none" rtlCol="0">
            <a:spAutoFit/>
          </a:bodyPr>
          <a:lstStyle/>
          <a:p>
            <a:r>
              <a:rPr lang="en-US" altLang="zh-CN" sz="2000" dirty="0"/>
              <a:t>p-value= 0.2073</a:t>
            </a:r>
            <a:endParaRPr lang="zh-CN" altLang="en-US" sz="2000" dirty="0"/>
          </a:p>
        </p:txBody>
      </p:sp>
    </p:spTree>
    <p:extLst>
      <p:ext uri="{BB962C8B-B14F-4D97-AF65-F5344CB8AC3E}">
        <p14:creationId xmlns:p14="http://schemas.microsoft.com/office/powerpoint/2010/main" val="1773226995"/>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3BEBA7-DBEA-4E48-9190-D59C3A6AE1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7"/>
            <a:ext cx="9144000" cy="6172200"/>
          </a:xfrm>
          <a:prstGeom prst="rect">
            <a:avLst/>
          </a:prstGeom>
        </p:spPr>
      </p:pic>
      <p:sp>
        <p:nvSpPr>
          <p:cNvPr id="5" name="文本框 2">
            <a:extLst>
              <a:ext uri="{FF2B5EF4-FFF2-40B4-BE49-F238E27FC236}">
                <a16:creationId xmlns:a16="http://schemas.microsoft.com/office/drawing/2014/main" id="{41A074CD-52D9-4A51-8883-8C61692748CD}"/>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7" name="TextBox 6">
            <a:extLst>
              <a:ext uri="{FF2B5EF4-FFF2-40B4-BE49-F238E27FC236}">
                <a16:creationId xmlns:a16="http://schemas.microsoft.com/office/drawing/2014/main" id="{29E21896-88A4-4924-9A12-871B39F354A3}"/>
              </a:ext>
            </a:extLst>
          </p:cNvPr>
          <p:cNvSpPr txBox="1"/>
          <p:nvPr/>
        </p:nvSpPr>
        <p:spPr>
          <a:xfrm>
            <a:off x="1059543" y="682593"/>
            <a:ext cx="1796710" cy="400110"/>
          </a:xfrm>
          <a:prstGeom prst="rect">
            <a:avLst/>
          </a:prstGeom>
          <a:noFill/>
        </p:spPr>
        <p:txBody>
          <a:bodyPr wrap="none" rtlCol="0">
            <a:spAutoFit/>
          </a:bodyPr>
          <a:lstStyle/>
          <a:p>
            <a:r>
              <a:rPr lang="en-US" altLang="zh-CN" sz="2000" dirty="0"/>
              <a:t>p-value=0.2053</a:t>
            </a:r>
            <a:endParaRPr lang="zh-CN" altLang="en-US" sz="2000" dirty="0"/>
          </a:p>
        </p:txBody>
      </p:sp>
    </p:spTree>
    <p:extLst>
      <p:ext uri="{BB962C8B-B14F-4D97-AF65-F5344CB8AC3E}">
        <p14:creationId xmlns:p14="http://schemas.microsoft.com/office/powerpoint/2010/main" val="196504645"/>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6488668"/>
            <a:ext cx="3258777" cy="369332"/>
          </a:xfrm>
          <a:prstGeom prst="rect">
            <a:avLst/>
          </a:prstGeom>
          <a:noFill/>
        </p:spPr>
        <p:txBody>
          <a:bodyPr wrap="none" rtlCol="0">
            <a:spAutoFit/>
          </a:bodyPr>
          <a:lstStyle/>
          <a:p>
            <a:r>
              <a:rPr lang="en-US" altLang="zh-CN" dirty="0"/>
              <a:t>Thomas with contaminant  gauss</a:t>
            </a:r>
            <a:endParaRPr lang="en-US" dirty="0"/>
          </a:p>
        </p:txBody>
      </p:sp>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4" name="TextBox 3">
            <a:extLst>
              <a:ext uri="{FF2B5EF4-FFF2-40B4-BE49-F238E27FC236}">
                <a16:creationId xmlns:a16="http://schemas.microsoft.com/office/drawing/2014/main" id="{744E8F68-F5FB-47C7-83B6-7AFDF41A0554}"/>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0.04231</a:t>
            </a:r>
            <a:endParaRPr lang="zh-CN" altLang="en-US" sz="2000" dirty="0"/>
          </a:p>
        </p:txBody>
      </p:sp>
    </p:spTree>
    <p:extLst>
      <p:ext uri="{BB962C8B-B14F-4D97-AF65-F5344CB8AC3E}">
        <p14:creationId xmlns:p14="http://schemas.microsoft.com/office/powerpoint/2010/main" val="1337171588"/>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6488668"/>
            <a:ext cx="3488071" cy="369332"/>
          </a:xfrm>
          <a:prstGeom prst="rect">
            <a:avLst/>
          </a:prstGeom>
          <a:noFill/>
        </p:spPr>
        <p:txBody>
          <a:bodyPr wrap="none" rtlCol="0">
            <a:spAutoFit/>
          </a:bodyPr>
          <a:lstStyle/>
          <a:p>
            <a:r>
              <a:rPr lang="en-US" altLang="zh-CN" dirty="0"/>
              <a:t>Robertson with contaminant  gauss</a:t>
            </a:r>
            <a:endParaRPr lang="en-US" dirty="0"/>
          </a:p>
        </p:txBody>
      </p:sp>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4" name="TextBox 3">
            <a:extLst>
              <a:ext uri="{FF2B5EF4-FFF2-40B4-BE49-F238E27FC236}">
                <a16:creationId xmlns:a16="http://schemas.microsoft.com/office/drawing/2014/main" id="{27D9A236-2BDC-4C95-B43C-DC3058562B25}"/>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0.06336</a:t>
            </a:r>
            <a:endParaRPr lang="zh-CN" altLang="en-US" sz="2000" dirty="0"/>
          </a:p>
        </p:txBody>
      </p:sp>
    </p:spTree>
    <p:extLst>
      <p:ext uri="{BB962C8B-B14F-4D97-AF65-F5344CB8AC3E}">
        <p14:creationId xmlns:p14="http://schemas.microsoft.com/office/powerpoint/2010/main" val="1629838601"/>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BBD29F-2313-4EAD-B0CD-2231CFAE4BD1}"/>
              </a:ext>
            </a:extLst>
          </p:cNvPr>
          <p:cNvPicPr>
            <a:picLocks noChangeAspect="1"/>
          </p:cNvPicPr>
          <p:nvPr/>
        </p:nvPicPr>
        <p:blipFill>
          <a:blip r:embed="rId2"/>
          <a:stretch>
            <a:fillRect/>
          </a:stretch>
        </p:blipFill>
        <p:spPr>
          <a:xfrm>
            <a:off x="0" y="0"/>
            <a:ext cx="9144000" cy="6175407"/>
          </a:xfrm>
          <a:prstGeom prst="rect">
            <a:avLst/>
          </a:prstGeom>
        </p:spPr>
      </p:pic>
      <p:sp>
        <p:nvSpPr>
          <p:cNvPr id="5" name="文本框 2">
            <a:extLst>
              <a:ext uri="{FF2B5EF4-FFF2-40B4-BE49-F238E27FC236}">
                <a16:creationId xmlns:a16="http://schemas.microsoft.com/office/drawing/2014/main" id="{A1D7FDB7-07A4-4FED-88AE-1633AEFD1FAA}"/>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7" name="TextBox 6">
            <a:extLst>
              <a:ext uri="{FF2B5EF4-FFF2-40B4-BE49-F238E27FC236}">
                <a16:creationId xmlns:a16="http://schemas.microsoft.com/office/drawing/2014/main" id="{A863F1E2-5CB1-4279-A274-36E1BB1B2231}"/>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0.05417</a:t>
            </a:r>
            <a:endParaRPr lang="zh-CN" altLang="en-US" sz="2000" dirty="0"/>
          </a:p>
        </p:txBody>
      </p:sp>
    </p:spTree>
    <p:extLst>
      <p:ext uri="{BB962C8B-B14F-4D97-AF65-F5344CB8AC3E}">
        <p14:creationId xmlns:p14="http://schemas.microsoft.com/office/powerpoint/2010/main" val="327829910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46D467-19DB-4559-B92E-597E2BD1B160}"/>
              </a:ext>
            </a:extLst>
          </p:cNvPr>
          <p:cNvPicPr>
            <a:picLocks noChangeAspect="1"/>
          </p:cNvPicPr>
          <p:nvPr/>
        </p:nvPicPr>
        <p:blipFill>
          <a:blip r:embed="rId2"/>
          <a:stretch>
            <a:fillRect/>
          </a:stretch>
        </p:blipFill>
        <p:spPr>
          <a:xfrm>
            <a:off x="0" y="0"/>
            <a:ext cx="9144000" cy="6175407"/>
          </a:xfrm>
          <a:prstGeom prst="rect">
            <a:avLst/>
          </a:prstGeom>
        </p:spPr>
      </p:pic>
      <p:sp>
        <p:nvSpPr>
          <p:cNvPr id="5" name="文本框 2">
            <a:extLst>
              <a:ext uri="{FF2B5EF4-FFF2-40B4-BE49-F238E27FC236}">
                <a16:creationId xmlns:a16="http://schemas.microsoft.com/office/drawing/2014/main" id="{52FAAB73-1E53-46B9-8FA2-3C809C0C4143}"/>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7" name="TextBox 6">
            <a:extLst>
              <a:ext uri="{FF2B5EF4-FFF2-40B4-BE49-F238E27FC236}">
                <a16:creationId xmlns:a16="http://schemas.microsoft.com/office/drawing/2014/main" id="{76EAD549-DFE7-48F1-8254-D6276947B9C8}"/>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0.04514</a:t>
            </a:r>
            <a:endParaRPr lang="zh-CN" altLang="en-US" sz="2000" dirty="0"/>
          </a:p>
        </p:txBody>
      </p:sp>
    </p:spTree>
    <p:extLst>
      <p:ext uri="{BB962C8B-B14F-4D97-AF65-F5344CB8AC3E}">
        <p14:creationId xmlns:p14="http://schemas.microsoft.com/office/powerpoint/2010/main" val="1715559234"/>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586136-1BB6-4015-A087-D3D72772EF1F}"/>
              </a:ext>
            </a:extLst>
          </p:cNvPr>
          <p:cNvPicPr>
            <a:picLocks noChangeAspect="1"/>
          </p:cNvPicPr>
          <p:nvPr/>
        </p:nvPicPr>
        <p:blipFill>
          <a:blip r:embed="rId2"/>
          <a:stretch>
            <a:fillRect/>
          </a:stretch>
        </p:blipFill>
        <p:spPr>
          <a:xfrm>
            <a:off x="0" y="0"/>
            <a:ext cx="9144000" cy="6175407"/>
          </a:xfrm>
          <a:prstGeom prst="rect">
            <a:avLst/>
          </a:prstGeom>
        </p:spPr>
      </p:pic>
      <p:sp>
        <p:nvSpPr>
          <p:cNvPr id="5" name="文本框 2">
            <a:extLst>
              <a:ext uri="{FF2B5EF4-FFF2-40B4-BE49-F238E27FC236}">
                <a16:creationId xmlns:a16="http://schemas.microsoft.com/office/drawing/2014/main" id="{691E8CFE-66EA-41B4-9705-1C0E85FDBD83}"/>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7" name="TextBox 6">
            <a:extLst>
              <a:ext uri="{FF2B5EF4-FFF2-40B4-BE49-F238E27FC236}">
                <a16:creationId xmlns:a16="http://schemas.microsoft.com/office/drawing/2014/main" id="{83760E5B-31C1-4679-B565-F7FF0C147E99}"/>
              </a:ext>
            </a:extLst>
          </p:cNvPr>
          <p:cNvSpPr txBox="1"/>
          <p:nvPr/>
        </p:nvSpPr>
        <p:spPr>
          <a:xfrm>
            <a:off x="1059543" y="682593"/>
            <a:ext cx="1796710" cy="400110"/>
          </a:xfrm>
          <a:prstGeom prst="rect">
            <a:avLst/>
          </a:prstGeom>
          <a:noFill/>
        </p:spPr>
        <p:txBody>
          <a:bodyPr wrap="none" rtlCol="0">
            <a:spAutoFit/>
          </a:bodyPr>
          <a:lstStyle/>
          <a:p>
            <a:r>
              <a:rPr lang="en-US" altLang="zh-CN" sz="2000" dirty="0"/>
              <a:t>p-value=0.1668</a:t>
            </a:r>
            <a:endParaRPr lang="zh-CN" altLang="en-US" sz="2000" dirty="0"/>
          </a:p>
        </p:txBody>
      </p:sp>
    </p:spTree>
    <p:extLst>
      <p:ext uri="{BB962C8B-B14F-4D97-AF65-F5344CB8AC3E}">
        <p14:creationId xmlns:p14="http://schemas.microsoft.com/office/powerpoint/2010/main" val="12206403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9144000" cy="4278094"/>
          </a:xfrm>
          <a:prstGeom prst="rect">
            <a:avLst/>
          </a:prstGeom>
          <a:noFill/>
        </p:spPr>
        <p:txBody>
          <a:bodyPr wrap="square" rtlCol="0">
            <a:spAutoFit/>
          </a:bodyPr>
          <a:lstStyle/>
          <a:p>
            <a:r>
              <a:rPr lang="fi-FI" altLang="zh-CN" sz="1600" baseline="30000" dirty="0">
                <a:latin typeface="Times New Roman" panose="02020603050405020304" pitchFamily="18" charset="0"/>
                <a:cs typeface="Times New Roman" panose="02020603050405020304" pitchFamily="18" charset="0"/>
              </a:rPr>
              <a:t>19</a:t>
            </a:r>
            <a:r>
              <a:rPr lang="fi-FI" altLang="zh-CN" sz="1600" dirty="0">
                <a:latin typeface="Times New Roman" panose="02020603050405020304" pitchFamily="18" charset="0"/>
                <a:cs typeface="Times New Roman" panose="02020603050405020304" pitchFamily="18" charset="0"/>
              </a:rPr>
              <a:t>Ne 1615-keV 3/2</a:t>
            </a:r>
            <a:r>
              <a:rPr lang="fi-FI" altLang="zh-CN" sz="1600" baseline="30000" dirty="0">
                <a:latin typeface="Times New Roman" panose="02020603050405020304" pitchFamily="18" charset="0"/>
                <a:cs typeface="Times New Roman" panose="02020603050405020304" pitchFamily="18" charset="0"/>
              </a:rPr>
              <a:t>−</a:t>
            </a:r>
            <a:r>
              <a:rPr lang="fi-FI" altLang="zh-CN" sz="1600" dirty="0">
                <a:latin typeface="Times New Roman" panose="02020603050405020304" pitchFamily="18" charset="0"/>
                <a:cs typeface="Times New Roman" panose="02020603050405020304" pitchFamily="18" charset="0"/>
              </a:rPr>
              <a:t> state:</a:t>
            </a:r>
          </a:p>
          <a:p>
            <a:r>
              <a:rPr lang="fi-FI" altLang="zh-CN" sz="1600" b="1" dirty="0">
                <a:latin typeface="Times New Roman" panose="02020603050405020304" pitchFamily="18" charset="0"/>
                <a:cs typeface="Times New Roman" panose="02020603050405020304" pitchFamily="18" charset="0"/>
              </a:rPr>
              <a:t>1340.5-keV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275-keV state</a:t>
            </a:r>
          </a:p>
          <a:p>
            <a:r>
              <a:rPr lang="en-US" altLang="zh-CN" sz="1600" dirty="0">
                <a:latin typeface="Times New Roman" panose="02020603050405020304" pitchFamily="18" charset="0"/>
                <a:cs typeface="Times New Roman" panose="02020603050405020304" pitchFamily="18" charset="0"/>
              </a:rPr>
              <a:t>Inputs of the simulation:</a:t>
            </a:r>
          </a:p>
          <a:p>
            <a:r>
              <a:rPr lang="en-US" altLang="zh-CN" sz="1600" dirty="0" err="1">
                <a:latin typeface="Times New Roman" panose="02020603050405020304" pitchFamily="18" charset="0"/>
                <a:cs typeface="Times New Roman" panose="02020603050405020304" pitchFamily="18" charset="0"/>
              </a:rPr>
              <a:t>CoM</a:t>
            </a:r>
            <a:r>
              <a:rPr lang="en-US" altLang="zh-CN" sz="1600" dirty="0">
                <a:latin typeface="Times New Roman" panose="02020603050405020304" pitchFamily="18" charset="0"/>
                <a:cs typeface="Times New Roman" panose="02020603050405020304" pitchFamily="18" charset="0"/>
              </a:rPr>
              <a:t> energy of the emitted proton (no available proton feeding data, </a:t>
            </a:r>
            <a:r>
              <a:rPr lang="en-US" altLang="zh-CN" sz="1600" dirty="0">
                <a:solidFill>
                  <a:srgbClr val="0000FF"/>
                </a:solidFill>
                <a:latin typeface="Times New Roman" panose="02020603050405020304" pitchFamily="18" charset="0"/>
                <a:cs typeface="Times New Roman" panose="02020603050405020304" pitchFamily="18" charset="0"/>
              </a:rPr>
              <a:t>free parameter </a:t>
            </a:r>
            <a:r>
              <a:rPr lang="en-US" altLang="zh-CN" sz="1600" i="1" dirty="0" err="1">
                <a:solidFill>
                  <a:srgbClr val="0000FF"/>
                </a:solidFill>
                <a:latin typeface="Times New Roman" panose="02020603050405020304" pitchFamily="18" charset="0"/>
                <a:cs typeface="Times New Roman" panose="02020603050405020304" pitchFamily="18" charset="0"/>
              </a:rPr>
              <a:t>E</a:t>
            </a:r>
            <a:r>
              <a:rPr lang="en-US" altLang="zh-CN" sz="1600" i="1" baseline="-25000" dirty="0" err="1">
                <a:solidFill>
                  <a:srgbClr val="0000FF"/>
                </a:solidFill>
                <a:latin typeface="Times New Roman" panose="02020603050405020304" pitchFamily="18" charset="0"/>
                <a:cs typeface="Times New Roman" panose="02020603050405020304" pitchFamily="18" charset="0"/>
              </a:rPr>
              <a:t>p</a:t>
            </a:r>
            <a:r>
              <a:rPr lang="en-US" altLang="zh-CN" sz="1600" i="1"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for χ</a:t>
            </a:r>
            <a:r>
              <a:rPr lang="en-US" altLang="zh-CN" sz="1600" baseline="30000" dirty="0">
                <a:solidFill>
                  <a:srgbClr val="0000FF"/>
                </a:solidFill>
                <a:latin typeface="Times New Roman" panose="02020603050405020304" pitchFamily="18" charset="0"/>
                <a:cs typeface="Times New Roman" panose="02020603050405020304" pitchFamily="18" charset="0"/>
              </a:rPr>
              <a:t>2</a:t>
            </a:r>
            <a:r>
              <a:rPr lang="en-US" altLang="zh-CN" sz="1600" dirty="0">
                <a:solidFill>
                  <a:srgbClr val="0000FF"/>
                </a:solidFill>
                <a:latin typeface="Times New Roman" panose="02020603050405020304" pitchFamily="18" charset="0"/>
                <a:cs typeface="Times New Roman" panose="02020603050405020304" pitchFamily="18" charset="0"/>
              </a:rPr>
              <a:t> minimization</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Proton feeding intensities from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Na states (no available proton feeding data, </a:t>
            </a:r>
            <a:r>
              <a:rPr lang="en-US" altLang="zh-CN" sz="1600" dirty="0">
                <a:solidFill>
                  <a:srgbClr val="0000FF"/>
                </a:solidFill>
                <a:latin typeface="Times New Roman" panose="02020603050405020304" pitchFamily="18" charset="0"/>
                <a:cs typeface="Times New Roman" panose="02020603050405020304" pitchFamily="18" charset="0"/>
              </a:rPr>
              <a:t>assuming one single </a:t>
            </a:r>
            <a:r>
              <a:rPr lang="en-US" altLang="zh-CN" sz="1600" i="1" dirty="0" err="1">
                <a:solidFill>
                  <a:srgbClr val="0000FF"/>
                </a:solidFill>
                <a:latin typeface="Times New Roman" panose="02020603050405020304" pitchFamily="18" charset="0"/>
                <a:cs typeface="Times New Roman" panose="02020603050405020304" pitchFamily="18" charset="0"/>
              </a:rPr>
              <a:t>E</a:t>
            </a:r>
            <a:r>
              <a:rPr lang="en-US" altLang="zh-CN" sz="1600" i="1" baseline="-25000" dirty="0" err="1">
                <a:solidFill>
                  <a:srgbClr val="0000FF"/>
                </a:solidFill>
                <a:latin typeface="Times New Roman" panose="02020603050405020304" pitchFamily="18" charset="0"/>
                <a:cs typeface="Times New Roman" panose="02020603050405020304" pitchFamily="18" charset="0"/>
              </a:rPr>
              <a:t>p</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Lifetime of the </a:t>
            </a:r>
            <a:r>
              <a:rPr lang="fi-FI" altLang="zh-CN" sz="1600" dirty="0">
                <a:latin typeface="Times New Roman" panose="02020603050405020304" pitchFamily="18" charset="0"/>
                <a:cs typeface="Times New Roman" panose="02020603050405020304" pitchFamily="18" charset="0"/>
              </a:rPr>
              <a:t>1615-keV </a:t>
            </a:r>
            <a:r>
              <a:rPr lang="en-US" altLang="zh-CN" sz="1600" dirty="0">
                <a:latin typeface="Times New Roman" panose="02020603050405020304" pitchFamily="18" charset="0"/>
                <a:cs typeface="Times New Roman" panose="02020603050405020304" pitchFamily="18" charset="0"/>
              </a:rPr>
              <a:t>state (from the average of Gill, Lebrun, and Tan)</a:t>
            </a:r>
          </a:p>
          <a:p>
            <a:r>
              <a:rPr lang="en-US" altLang="zh-CN" sz="1600" dirty="0">
                <a:latin typeface="Times New Roman" panose="02020603050405020304" pitchFamily="18" charset="0"/>
                <a:cs typeface="Times New Roman" panose="02020603050405020304" pitchFamily="18" charset="0"/>
              </a:rPr>
              <a:t>Excitation energy of the </a:t>
            </a:r>
            <a:r>
              <a:rPr lang="fi-FI" altLang="zh-CN" sz="1600" dirty="0">
                <a:latin typeface="Times New Roman" panose="02020603050405020304" pitchFamily="18" charset="0"/>
                <a:cs typeface="Times New Roman" panose="02020603050405020304" pitchFamily="18" charset="0"/>
              </a:rPr>
              <a:t>1615-keV </a:t>
            </a:r>
            <a:r>
              <a:rPr lang="en-US" altLang="zh-CN" sz="1600" dirty="0">
                <a:latin typeface="Times New Roman" panose="02020603050405020304" pitchFamily="18" charset="0"/>
                <a:cs typeface="Times New Roman" panose="02020603050405020304" pitchFamily="18" charset="0"/>
              </a:rPr>
              <a:t>state</a:t>
            </a:r>
          </a:p>
          <a:p>
            <a:r>
              <a:rPr lang="en-US" altLang="zh-CN" sz="1600" dirty="0">
                <a:latin typeface="Times New Roman" panose="02020603050405020304" pitchFamily="18" charset="0"/>
                <a:cs typeface="Times New Roman" panose="02020603050405020304" pitchFamily="18" charset="0"/>
              </a:rPr>
              <a:t>Stopping power of the implantation material (determined by SRIM, 10% uncertainty)</a:t>
            </a:r>
          </a:p>
          <a:p>
            <a:r>
              <a:rPr lang="en-US" altLang="zh-CN" sz="1600" dirty="0">
                <a:latin typeface="Times New Roman" panose="02020603050405020304" pitchFamily="18" charset="0"/>
                <a:cs typeface="Times New Roman" panose="02020603050405020304" pitchFamily="18" charset="0"/>
              </a:rPr>
              <a:t>Exponentially modified Gaussian response function of each </a:t>
            </a:r>
            <a:r>
              <a:rPr lang="en-US" altLang="zh-CN" sz="1600" dirty="0" err="1">
                <a:latin typeface="Times New Roman" panose="02020603050405020304" pitchFamily="18" charset="0"/>
                <a:cs typeface="Times New Roman" panose="02020603050405020304" pitchFamily="18" charset="0"/>
              </a:rPr>
              <a:t>SeGA</a:t>
            </a:r>
            <a:r>
              <a:rPr lang="en-US" altLang="zh-CN" sz="1600" dirty="0">
                <a:latin typeface="Times New Roman" panose="02020603050405020304" pitchFamily="18" charset="0"/>
                <a:cs typeface="Times New Roman" panose="02020603050405020304" pitchFamily="18" charset="0"/>
              </a:rPr>
              <a:t> detector</a:t>
            </a:r>
          </a:p>
          <a:p>
            <a:r>
              <a:rPr lang="en-US" altLang="zh-CN" sz="1600" dirty="0">
                <a:latin typeface="Times New Roman" panose="02020603050405020304" pitchFamily="18" charset="0"/>
                <a:cs typeface="Times New Roman" panose="02020603050405020304" pitchFamily="18" charset="0"/>
              </a:rPr>
              <a:t>Obtain intensity per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Mg decay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p>
          <a:p>
            <a:r>
              <a:rPr lang="en-US" altLang="zh-CN" sz="1600" b="1" dirty="0">
                <a:latin typeface="Times New Roman" panose="02020603050405020304" pitchFamily="18" charset="0"/>
                <a:cs typeface="Times New Roman" panose="02020603050405020304" pitchFamily="18" charset="0"/>
              </a:rPr>
              <a:t>1377.1-keV</a:t>
            </a:r>
            <a:r>
              <a:rPr lang="fi-FI" altLang="zh-CN" sz="1600" b="1" dirty="0">
                <a:latin typeface="Times New Roman" panose="02020603050405020304" pitchFamily="18" charset="0"/>
                <a:cs typeface="Times New Roman" panose="02020603050405020304" pitchFamily="18" charset="0"/>
              </a:rPr>
              <a:t>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238-keV state</a:t>
            </a:r>
          </a:p>
          <a:p>
            <a:r>
              <a:rPr lang="en-US" altLang="zh-CN" sz="1600" dirty="0">
                <a:latin typeface="Times New Roman" panose="02020603050405020304" pitchFamily="18" charset="0"/>
                <a:cs typeface="Times New Roman" panose="02020603050405020304" pitchFamily="18" charset="0"/>
              </a:rPr>
              <a:t>Input the literature lifetime and the </a:t>
            </a:r>
            <a:r>
              <a:rPr lang="en-US" altLang="zh-CN" sz="1600" dirty="0" err="1">
                <a:latin typeface="Times New Roman" panose="02020603050405020304" pitchFamily="18" charset="0"/>
                <a:cs typeface="Times New Roman" panose="02020603050405020304" pitchFamily="18" charset="0"/>
              </a:rPr>
              <a:t>CoM</a:t>
            </a:r>
            <a:r>
              <a:rPr lang="en-US" altLang="zh-CN" sz="1600" dirty="0">
                <a:latin typeface="Times New Roman" panose="02020603050405020304" pitchFamily="18" charset="0"/>
                <a:cs typeface="Times New Roman" panose="02020603050405020304" pitchFamily="18" charset="0"/>
              </a:rPr>
              <a:t> proton energy from the above χ</a:t>
            </a:r>
            <a:r>
              <a:rPr lang="en-US" altLang="zh-CN" sz="1600" baseline="30000" dirty="0">
                <a:latin typeface="Times New Roman" panose="02020603050405020304" pitchFamily="18" charset="0"/>
                <a:cs typeface="Times New Roman" panose="02020603050405020304" pitchFamily="18" charset="0"/>
              </a:rPr>
              <a:t>2</a:t>
            </a:r>
            <a:r>
              <a:rPr lang="en-US" altLang="zh-CN" sz="1600" dirty="0">
                <a:latin typeface="Times New Roman" panose="02020603050405020304" pitchFamily="18" charset="0"/>
                <a:cs typeface="Times New Roman" panose="02020603050405020304" pitchFamily="18" charset="0"/>
              </a:rPr>
              <a:t> minimization to simulation, obtain counts / intensity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endParaRPr lang="en-US" altLang="zh-CN" sz="1600" b="1" dirty="0">
              <a:latin typeface="Times New Roman" panose="02020603050405020304" pitchFamily="18" charset="0"/>
              <a:cs typeface="Times New Roman" panose="02020603050405020304" pitchFamily="18" charset="0"/>
            </a:endParaRPr>
          </a:p>
          <a:p>
            <a:r>
              <a:rPr lang="en-US" altLang="zh-CN" sz="1600" b="1" dirty="0">
                <a:latin typeface="Times New Roman" panose="02020603050405020304" pitchFamily="18" charset="0"/>
                <a:cs typeface="Times New Roman" panose="02020603050405020304" pitchFamily="18" charset="0"/>
              </a:rPr>
              <a:t>1615.16</a:t>
            </a:r>
            <a:r>
              <a:rPr lang="fi-FI" altLang="zh-CN" sz="1600" b="1" dirty="0">
                <a:latin typeface="Times New Roman" panose="02020603050405020304" pitchFamily="18" charset="0"/>
                <a:cs typeface="Times New Roman" panose="02020603050405020304" pitchFamily="18" charset="0"/>
              </a:rPr>
              <a:t>-keV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ground state</a:t>
            </a:r>
          </a:p>
          <a:p>
            <a:r>
              <a:rPr lang="en-US" altLang="zh-CN" sz="1600" dirty="0">
                <a:latin typeface="Times New Roman" panose="02020603050405020304" pitchFamily="18" charset="0"/>
                <a:cs typeface="Times New Roman" panose="02020603050405020304" pitchFamily="18" charset="0"/>
              </a:rPr>
              <a:t>Input the literature lifetime and the </a:t>
            </a:r>
            <a:r>
              <a:rPr lang="en-US" altLang="zh-CN" sz="1600" dirty="0" err="1">
                <a:latin typeface="Times New Roman" panose="02020603050405020304" pitchFamily="18" charset="0"/>
                <a:cs typeface="Times New Roman" panose="02020603050405020304" pitchFamily="18" charset="0"/>
              </a:rPr>
              <a:t>CoM</a:t>
            </a:r>
            <a:r>
              <a:rPr lang="en-US" altLang="zh-CN" sz="1600" dirty="0">
                <a:latin typeface="Times New Roman" panose="02020603050405020304" pitchFamily="18" charset="0"/>
                <a:cs typeface="Times New Roman" panose="02020603050405020304" pitchFamily="18" charset="0"/>
              </a:rPr>
              <a:t> proton energy from the above χ</a:t>
            </a:r>
            <a:r>
              <a:rPr lang="en-US" altLang="zh-CN" sz="1600" baseline="30000" dirty="0">
                <a:latin typeface="Times New Roman" panose="02020603050405020304" pitchFamily="18" charset="0"/>
                <a:cs typeface="Times New Roman" panose="02020603050405020304" pitchFamily="18" charset="0"/>
              </a:rPr>
              <a:t>2</a:t>
            </a:r>
            <a:r>
              <a:rPr lang="en-US" altLang="zh-CN" sz="1600" dirty="0">
                <a:latin typeface="Times New Roman" panose="02020603050405020304" pitchFamily="18" charset="0"/>
                <a:cs typeface="Times New Roman" panose="02020603050405020304" pitchFamily="18" charset="0"/>
              </a:rPr>
              <a:t> minimization to simulation, subtracting summing counts, obtain counts / intensity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endParaRPr lang="en-US" altLang="zh-CN" sz="1600" b="1" dirty="0">
              <a:latin typeface="Times New Roman" panose="02020603050405020304" pitchFamily="18" charset="0"/>
              <a:cs typeface="Times New Roman" panose="02020603050405020304" pitchFamily="18" charset="0"/>
            </a:endParaRPr>
          </a:p>
          <a:p>
            <a:r>
              <a:rPr lang="en-US" altLang="zh-CN" sz="1600" dirty="0">
                <a:latin typeface="Times New Roman" panose="02020603050405020304" pitchFamily="18" charset="0"/>
                <a:cs typeface="Times New Roman" panose="02020603050405020304" pitchFamily="18" charset="0"/>
              </a:rPr>
              <a:t>Using the three intensities, determine the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-decay branching ratio from the 1507-keV state.</a:t>
            </a:r>
          </a:p>
        </p:txBody>
      </p:sp>
      <p:sp>
        <p:nvSpPr>
          <p:cNvPr id="3" name="文本框 2"/>
          <p:cNvSpPr txBox="1"/>
          <p:nvPr/>
        </p:nvSpPr>
        <p:spPr>
          <a:xfrm>
            <a:off x="0" y="4278094"/>
            <a:ext cx="9144000" cy="3046988"/>
          </a:xfrm>
          <a:prstGeom prst="rect">
            <a:avLst/>
          </a:prstGeom>
          <a:noFill/>
        </p:spPr>
        <p:txBody>
          <a:bodyPr wrap="square" rtlCol="0">
            <a:spAutoFit/>
          </a:bodyPr>
          <a:lstStyle/>
          <a:p>
            <a:r>
              <a:rPr lang="fi-FI" altLang="zh-CN" sz="1600" baseline="30000" dirty="0">
                <a:latin typeface="Times New Roman" panose="02020603050405020304" pitchFamily="18" charset="0"/>
                <a:cs typeface="Times New Roman" panose="02020603050405020304" pitchFamily="18" charset="0"/>
              </a:rPr>
              <a:t>19</a:t>
            </a:r>
            <a:r>
              <a:rPr lang="fi-FI" altLang="zh-CN" sz="1600" dirty="0">
                <a:latin typeface="Times New Roman" panose="02020603050405020304" pitchFamily="18" charset="0"/>
                <a:cs typeface="Times New Roman" panose="02020603050405020304" pitchFamily="18" charset="0"/>
              </a:rPr>
              <a:t>Ne 4034-keV 3/2</a:t>
            </a:r>
            <a:r>
              <a:rPr lang="fi-FI" altLang="zh-CN" sz="1600" baseline="30000" dirty="0">
                <a:latin typeface="Times New Roman" panose="02020603050405020304" pitchFamily="18" charset="0"/>
                <a:cs typeface="Times New Roman" panose="02020603050405020304" pitchFamily="18" charset="0"/>
              </a:rPr>
              <a:t>−</a:t>
            </a:r>
            <a:r>
              <a:rPr lang="fi-FI" altLang="zh-CN" sz="1600" dirty="0">
                <a:latin typeface="Times New Roman" panose="02020603050405020304" pitchFamily="18" charset="0"/>
                <a:cs typeface="Times New Roman" panose="02020603050405020304" pitchFamily="18" charset="0"/>
              </a:rPr>
              <a:t> state:</a:t>
            </a:r>
          </a:p>
          <a:p>
            <a:r>
              <a:rPr lang="fi-FI" altLang="zh-CN" sz="1600" b="1" dirty="0">
                <a:latin typeface="Times New Roman" panose="02020603050405020304" pitchFamily="18" charset="0"/>
                <a:cs typeface="Times New Roman" panose="02020603050405020304" pitchFamily="18" charset="0"/>
              </a:rPr>
              <a:t>4034.7-keV </a:t>
            </a:r>
            <a:r>
              <a:rPr lang="en-US" altLang="zh-CN" sz="1600" b="1" i="1" dirty="0">
                <a:latin typeface="Times New Roman" panose="02020603050405020304" pitchFamily="18" charset="0"/>
                <a:cs typeface="Times New Roman" panose="02020603050405020304" pitchFamily="18" charset="0"/>
              </a:rPr>
              <a:t>γ</a:t>
            </a:r>
            <a:r>
              <a:rPr lang="en-US" altLang="zh-CN" sz="1600" b="1" dirty="0">
                <a:latin typeface="Times New Roman" panose="02020603050405020304" pitchFamily="18" charset="0"/>
                <a:cs typeface="Times New Roman" panose="02020603050405020304" pitchFamily="18" charset="0"/>
              </a:rPr>
              <a:t>-ray peak to the ground state, didn't observe the 2497- and 3758-keV</a:t>
            </a:r>
            <a:r>
              <a:rPr lang="en-US" altLang="zh-CN" sz="1600" b="1" i="1" dirty="0">
                <a:latin typeface="Times New Roman" panose="02020603050405020304" pitchFamily="18" charset="0"/>
                <a:cs typeface="Times New Roman" panose="02020603050405020304" pitchFamily="18" charset="0"/>
              </a:rPr>
              <a:t> γ</a:t>
            </a:r>
            <a:r>
              <a:rPr lang="en-US" altLang="zh-CN" sz="1600" b="1" dirty="0">
                <a:latin typeface="Times New Roman" panose="02020603050405020304" pitchFamily="18" charset="0"/>
                <a:cs typeface="Times New Roman" panose="02020603050405020304" pitchFamily="18" charset="0"/>
              </a:rPr>
              <a:t>-ray peaks.</a:t>
            </a:r>
          </a:p>
          <a:p>
            <a:r>
              <a:rPr lang="en-US" altLang="zh-CN" sz="1600" dirty="0">
                <a:latin typeface="Times New Roman" panose="02020603050405020304" pitchFamily="18" charset="0"/>
                <a:cs typeface="Times New Roman" panose="02020603050405020304" pitchFamily="18" charset="0"/>
              </a:rPr>
              <a:t>Inputs of the simulation:</a:t>
            </a:r>
          </a:p>
          <a:p>
            <a:r>
              <a:rPr lang="en-US" altLang="zh-CN" sz="1600" dirty="0" err="1">
                <a:latin typeface="Times New Roman" panose="02020603050405020304" pitchFamily="18" charset="0"/>
                <a:cs typeface="Times New Roman" panose="02020603050405020304" pitchFamily="18" charset="0"/>
              </a:rPr>
              <a:t>CoM</a:t>
            </a:r>
            <a:r>
              <a:rPr lang="en-US" altLang="zh-CN" sz="1600" dirty="0">
                <a:latin typeface="Times New Roman" panose="02020603050405020304" pitchFamily="18" charset="0"/>
                <a:cs typeface="Times New Roman" panose="02020603050405020304" pitchFamily="18" charset="0"/>
              </a:rPr>
              <a:t> energy of the emitted proton (no available proton feeding data, </a:t>
            </a:r>
            <a:r>
              <a:rPr lang="en-US" altLang="zh-CN" sz="1600" dirty="0">
                <a:solidFill>
                  <a:srgbClr val="0000FF"/>
                </a:solidFill>
                <a:latin typeface="Times New Roman" panose="02020603050405020304" pitchFamily="18" charset="0"/>
                <a:cs typeface="Times New Roman" panose="02020603050405020304" pitchFamily="18" charset="0"/>
              </a:rPr>
              <a:t>free parameter </a:t>
            </a:r>
            <a:r>
              <a:rPr lang="en-US" altLang="zh-CN" sz="1600" i="1" dirty="0" err="1">
                <a:solidFill>
                  <a:srgbClr val="0000FF"/>
                </a:solidFill>
                <a:latin typeface="Times New Roman" panose="02020603050405020304" pitchFamily="18" charset="0"/>
                <a:cs typeface="Times New Roman" panose="02020603050405020304" pitchFamily="18" charset="0"/>
              </a:rPr>
              <a:t>E</a:t>
            </a:r>
            <a:r>
              <a:rPr lang="en-US" altLang="zh-CN" sz="1600" i="1" baseline="-25000" dirty="0" err="1">
                <a:solidFill>
                  <a:srgbClr val="0000FF"/>
                </a:solidFill>
                <a:latin typeface="Times New Roman" panose="02020603050405020304" pitchFamily="18" charset="0"/>
                <a:cs typeface="Times New Roman" panose="02020603050405020304" pitchFamily="18" charset="0"/>
              </a:rPr>
              <a:t>p</a:t>
            </a:r>
            <a:r>
              <a:rPr lang="en-US" altLang="zh-CN" sz="1600" i="1"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for χ</a:t>
            </a:r>
            <a:r>
              <a:rPr lang="en-US" altLang="zh-CN" sz="1600" baseline="30000" dirty="0">
                <a:solidFill>
                  <a:srgbClr val="0000FF"/>
                </a:solidFill>
                <a:latin typeface="Times New Roman" panose="02020603050405020304" pitchFamily="18" charset="0"/>
                <a:cs typeface="Times New Roman" panose="02020603050405020304" pitchFamily="18" charset="0"/>
              </a:rPr>
              <a:t>2</a:t>
            </a:r>
            <a:r>
              <a:rPr lang="en-US" altLang="zh-CN" sz="1600" dirty="0">
                <a:solidFill>
                  <a:srgbClr val="0000FF"/>
                </a:solidFill>
                <a:latin typeface="Times New Roman" panose="02020603050405020304" pitchFamily="18" charset="0"/>
                <a:cs typeface="Times New Roman" panose="02020603050405020304" pitchFamily="18" charset="0"/>
              </a:rPr>
              <a:t> minimization</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Proton feeding intensities from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Na states (no available proton feeding data, </a:t>
            </a:r>
            <a:r>
              <a:rPr lang="en-US" altLang="zh-CN" sz="1600" dirty="0">
                <a:solidFill>
                  <a:srgbClr val="0000FF"/>
                </a:solidFill>
                <a:latin typeface="Times New Roman" panose="02020603050405020304" pitchFamily="18" charset="0"/>
                <a:cs typeface="Times New Roman" panose="02020603050405020304" pitchFamily="18" charset="0"/>
              </a:rPr>
              <a:t>assuming one single </a:t>
            </a:r>
            <a:r>
              <a:rPr lang="en-US" altLang="zh-CN" sz="1600" i="1" dirty="0" err="1">
                <a:solidFill>
                  <a:srgbClr val="0000FF"/>
                </a:solidFill>
                <a:latin typeface="Times New Roman" panose="02020603050405020304" pitchFamily="18" charset="0"/>
                <a:cs typeface="Times New Roman" panose="02020603050405020304" pitchFamily="18" charset="0"/>
              </a:rPr>
              <a:t>E</a:t>
            </a:r>
            <a:r>
              <a:rPr lang="en-US" altLang="zh-CN" sz="1600" i="1" baseline="-25000" dirty="0" err="1">
                <a:solidFill>
                  <a:srgbClr val="0000FF"/>
                </a:solidFill>
                <a:latin typeface="Times New Roman" panose="02020603050405020304" pitchFamily="18" charset="0"/>
                <a:cs typeface="Times New Roman" panose="02020603050405020304" pitchFamily="18" charset="0"/>
              </a:rPr>
              <a:t>p</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Lifetime of the </a:t>
            </a:r>
            <a:r>
              <a:rPr lang="fi-FI" altLang="zh-CN" sz="1600" dirty="0">
                <a:latin typeface="Times New Roman" panose="02020603050405020304" pitchFamily="18" charset="0"/>
                <a:cs typeface="Times New Roman" panose="02020603050405020304" pitchFamily="18" charset="0"/>
              </a:rPr>
              <a:t>4034-keV </a:t>
            </a:r>
            <a:r>
              <a:rPr lang="en-US" altLang="zh-CN" sz="1600" dirty="0">
                <a:latin typeface="Times New Roman" panose="02020603050405020304" pitchFamily="18" charset="0"/>
                <a:cs typeface="Times New Roman" panose="02020603050405020304" pitchFamily="18" charset="0"/>
              </a:rPr>
              <a:t>state (from </a:t>
            </a:r>
            <a:r>
              <a:rPr lang="en-US" altLang="zh-CN" sz="1600" dirty="0" err="1">
                <a:latin typeface="Times New Roman" panose="02020603050405020304" pitchFamily="18" charset="0"/>
                <a:cs typeface="Times New Roman" panose="02020603050405020304" pitchFamily="18" charset="0"/>
              </a:rPr>
              <a:t>Kanungo</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Excitation energy of the </a:t>
            </a:r>
            <a:r>
              <a:rPr lang="fi-FI" altLang="zh-CN" sz="1600" dirty="0">
                <a:latin typeface="Times New Roman" panose="02020603050405020304" pitchFamily="18" charset="0"/>
                <a:cs typeface="Times New Roman" panose="02020603050405020304" pitchFamily="18" charset="0"/>
              </a:rPr>
              <a:t>4034-keV </a:t>
            </a:r>
            <a:r>
              <a:rPr lang="en-US" altLang="zh-CN" sz="1600" dirty="0">
                <a:latin typeface="Times New Roman" panose="02020603050405020304" pitchFamily="18" charset="0"/>
                <a:cs typeface="Times New Roman" panose="02020603050405020304" pitchFamily="18" charset="0"/>
              </a:rPr>
              <a:t>state</a:t>
            </a:r>
          </a:p>
          <a:p>
            <a:r>
              <a:rPr lang="en-US" altLang="zh-CN" sz="1600" dirty="0">
                <a:latin typeface="Times New Roman" panose="02020603050405020304" pitchFamily="18" charset="0"/>
                <a:cs typeface="Times New Roman" panose="02020603050405020304" pitchFamily="18" charset="0"/>
              </a:rPr>
              <a:t>Stopping power of the implantation material (determined by SRIM, 10% uncertainty)</a:t>
            </a:r>
          </a:p>
          <a:p>
            <a:r>
              <a:rPr lang="en-US" altLang="zh-CN" sz="1600" dirty="0">
                <a:latin typeface="Times New Roman" panose="02020603050405020304" pitchFamily="18" charset="0"/>
                <a:cs typeface="Times New Roman" panose="02020603050405020304" pitchFamily="18" charset="0"/>
              </a:rPr>
              <a:t>Exponentially modified Gaussian response function of each </a:t>
            </a:r>
            <a:r>
              <a:rPr lang="en-US" altLang="zh-CN" sz="1600" dirty="0" err="1">
                <a:latin typeface="Times New Roman" panose="02020603050405020304" pitchFamily="18" charset="0"/>
                <a:cs typeface="Times New Roman" panose="02020603050405020304" pitchFamily="18" charset="0"/>
              </a:rPr>
              <a:t>SeGA</a:t>
            </a:r>
            <a:r>
              <a:rPr lang="en-US" altLang="zh-CN" sz="1600" dirty="0">
                <a:latin typeface="Times New Roman" panose="02020603050405020304" pitchFamily="18" charset="0"/>
                <a:cs typeface="Times New Roman" panose="02020603050405020304" pitchFamily="18" charset="0"/>
              </a:rPr>
              <a:t> detector</a:t>
            </a:r>
          </a:p>
          <a:p>
            <a:r>
              <a:rPr lang="en-US" altLang="zh-CN" sz="1600" dirty="0">
                <a:latin typeface="Times New Roman" panose="02020603050405020304" pitchFamily="18" charset="0"/>
                <a:cs typeface="Times New Roman" panose="02020603050405020304" pitchFamily="18" charset="0"/>
              </a:rPr>
              <a:t>Obtain intensity per </a:t>
            </a:r>
            <a:r>
              <a:rPr lang="en-US" altLang="zh-CN" sz="1600" baseline="30000" dirty="0">
                <a:latin typeface="Times New Roman" panose="02020603050405020304" pitchFamily="18" charset="0"/>
                <a:cs typeface="Times New Roman" panose="02020603050405020304" pitchFamily="18" charset="0"/>
              </a:rPr>
              <a:t>20</a:t>
            </a:r>
            <a:r>
              <a:rPr lang="en-US" altLang="zh-CN" sz="1600" dirty="0">
                <a:latin typeface="Times New Roman" panose="02020603050405020304" pitchFamily="18" charset="0"/>
                <a:cs typeface="Times New Roman" panose="02020603050405020304" pitchFamily="18" charset="0"/>
              </a:rPr>
              <a:t>Mg decay </a:t>
            </a:r>
            <a:r>
              <a:rPr lang="en-US" altLang="zh-CN" sz="1600" i="1" dirty="0">
                <a:latin typeface="Times New Roman" panose="02020603050405020304" pitchFamily="18" charset="0"/>
                <a:cs typeface="Times New Roman" panose="02020603050405020304" pitchFamily="18" charset="0"/>
              </a:rPr>
              <a:t>I</a:t>
            </a:r>
            <a:r>
              <a:rPr lang="en-US" altLang="zh-CN" sz="1600" baseline="-25000" dirty="0">
                <a:latin typeface="Times New Roman" panose="02020603050405020304" pitchFamily="18" charset="0"/>
                <a:cs typeface="Times New Roman" panose="02020603050405020304" pitchFamily="18" charset="0"/>
              </a:rPr>
              <a:t>(</a:t>
            </a:r>
            <a:r>
              <a:rPr lang="en-US" altLang="zh-CN" sz="1600" i="1" baseline="-25000" dirty="0">
                <a:latin typeface="Times New Roman" panose="02020603050405020304" pitchFamily="18" charset="0"/>
                <a:cs typeface="Times New Roman" panose="02020603050405020304" pitchFamily="18" charset="0"/>
              </a:rPr>
              <a:t>β</a:t>
            </a:r>
            <a:r>
              <a:rPr lang="en-US" altLang="zh-CN" sz="1600" i="1" baseline="-25000" dirty="0" err="1">
                <a:latin typeface="Times New Roman" panose="02020603050405020304" pitchFamily="18" charset="0"/>
                <a:cs typeface="Times New Roman" panose="02020603050405020304" pitchFamily="18" charset="0"/>
              </a:rPr>
              <a:t>pγ</a:t>
            </a:r>
            <a:r>
              <a:rPr lang="en-US" altLang="zh-CN" sz="1600" baseline="-25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Using the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-decay branching ratio from the </a:t>
            </a:r>
            <a:r>
              <a:rPr lang="fi-FI" altLang="zh-CN" sz="1600" dirty="0">
                <a:latin typeface="Times New Roman" panose="02020603050405020304" pitchFamily="18" charset="0"/>
                <a:cs typeface="Times New Roman" panose="02020603050405020304" pitchFamily="18" charset="0"/>
              </a:rPr>
              <a:t>4034-keV </a:t>
            </a:r>
            <a:r>
              <a:rPr lang="en-US" altLang="zh-CN" sz="1600" dirty="0">
                <a:latin typeface="Times New Roman" panose="02020603050405020304" pitchFamily="18" charset="0"/>
                <a:cs typeface="Times New Roman" panose="02020603050405020304" pitchFamily="18" charset="0"/>
              </a:rPr>
              <a:t>state (from </a:t>
            </a:r>
            <a:r>
              <a:rPr lang="en-US" altLang="zh-CN" sz="1600" dirty="0" err="1">
                <a:latin typeface="Times New Roman" panose="02020603050405020304" pitchFamily="18" charset="0"/>
                <a:cs typeface="Times New Roman" panose="02020603050405020304" pitchFamily="18" charset="0"/>
              </a:rPr>
              <a:t>Fisker</a:t>
            </a:r>
            <a:r>
              <a:rPr lang="en-US" altLang="zh-CN" sz="1600" dirty="0">
                <a:latin typeface="Times New Roman" panose="02020603050405020304" pitchFamily="18" charset="0"/>
                <a:cs typeface="Times New Roman" panose="02020603050405020304" pitchFamily="18" charset="0"/>
              </a:rPr>
              <a:t>), determine the Proton feeding intensity from 20Na state.</a:t>
            </a:r>
          </a:p>
        </p:txBody>
      </p:sp>
    </p:spTree>
    <p:extLst>
      <p:ext uri="{BB962C8B-B14F-4D97-AF65-F5344CB8AC3E}">
        <p14:creationId xmlns:p14="http://schemas.microsoft.com/office/powerpoint/2010/main" val="308402631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3106CC-2003-4BFF-AE67-405B5D3B14EF}"/>
              </a:ext>
            </a:extLst>
          </p:cNvPr>
          <p:cNvPicPr>
            <a:picLocks noChangeAspect="1"/>
          </p:cNvPicPr>
          <p:nvPr/>
        </p:nvPicPr>
        <p:blipFill>
          <a:blip r:embed="rId2"/>
          <a:stretch>
            <a:fillRect/>
          </a:stretch>
        </p:blipFill>
        <p:spPr>
          <a:xfrm>
            <a:off x="0" y="12700"/>
            <a:ext cx="9144000" cy="6175407"/>
          </a:xfrm>
          <a:prstGeom prst="rect">
            <a:avLst/>
          </a:prstGeom>
        </p:spPr>
      </p:pic>
      <p:sp>
        <p:nvSpPr>
          <p:cNvPr id="5" name="文本框 2">
            <a:extLst>
              <a:ext uri="{FF2B5EF4-FFF2-40B4-BE49-F238E27FC236}">
                <a16:creationId xmlns:a16="http://schemas.microsoft.com/office/drawing/2014/main" id="{4E6110F0-953F-4EA0-9C0A-006EC4BA1E61}"/>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7" name="TextBox 6">
            <a:extLst>
              <a:ext uri="{FF2B5EF4-FFF2-40B4-BE49-F238E27FC236}">
                <a16:creationId xmlns:a16="http://schemas.microsoft.com/office/drawing/2014/main" id="{07658D93-C800-4846-AEF5-463394447415}"/>
              </a:ext>
            </a:extLst>
          </p:cNvPr>
          <p:cNvSpPr txBox="1"/>
          <p:nvPr/>
        </p:nvSpPr>
        <p:spPr>
          <a:xfrm>
            <a:off x="1059543" y="682593"/>
            <a:ext cx="1854418" cy="400110"/>
          </a:xfrm>
          <a:prstGeom prst="rect">
            <a:avLst/>
          </a:prstGeom>
          <a:noFill/>
        </p:spPr>
        <p:txBody>
          <a:bodyPr wrap="none" rtlCol="0">
            <a:spAutoFit/>
          </a:bodyPr>
          <a:lstStyle/>
          <a:p>
            <a:r>
              <a:rPr lang="en-US" altLang="zh-CN" sz="2000" dirty="0"/>
              <a:t>p-value=0.2053</a:t>
            </a:r>
            <a:endParaRPr lang="zh-CN" altLang="en-US" sz="2000" dirty="0"/>
          </a:p>
        </p:txBody>
      </p:sp>
    </p:spTree>
    <p:extLst>
      <p:ext uri="{BB962C8B-B14F-4D97-AF65-F5344CB8AC3E}">
        <p14:creationId xmlns:p14="http://schemas.microsoft.com/office/powerpoint/2010/main" val="644252842"/>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92CB89-AF33-4223-B0CB-E695774E246E}"/>
              </a:ext>
            </a:extLst>
          </p:cNvPr>
          <p:cNvPicPr>
            <a:picLocks noChangeAspect="1"/>
          </p:cNvPicPr>
          <p:nvPr/>
        </p:nvPicPr>
        <p:blipFill>
          <a:blip r:embed="rId2"/>
          <a:stretch>
            <a:fillRect/>
          </a:stretch>
        </p:blipFill>
        <p:spPr>
          <a:xfrm>
            <a:off x="0" y="0"/>
            <a:ext cx="9144000" cy="6175407"/>
          </a:xfrm>
          <a:prstGeom prst="rect">
            <a:avLst/>
          </a:prstGeom>
        </p:spPr>
      </p:pic>
      <p:sp>
        <p:nvSpPr>
          <p:cNvPr id="7" name="文本框 2">
            <a:extLst>
              <a:ext uri="{FF2B5EF4-FFF2-40B4-BE49-F238E27FC236}">
                <a16:creationId xmlns:a16="http://schemas.microsoft.com/office/drawing/2014/main" id="{A23C1A0C-C053-4C9B-B8D3-6A2004F7860C}"/>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9" name="TextBox 8">
            <a:extLst>
              <a:ext uri="{FF2B5EF4-FFF2-40B4-BE49-F238E27FC236}">
                <a16:creationId xmlns:a16="http://schemas.microsoft.com/office/drawing/2014/main" id="{46D26917-DFA1-46E0-9B70-26111529FEBA}"/>
              </a:ext>
            </a:extLst>
          </p:cNvPr>
          <p:cNvSpPr txBox="1"/>
          <p:nvPr/>
        </p:nvSpPr>
        <p:spPr>
          <a:xfrm>
            <a:off x="1059543" y="682593"/>
            <a:ext cx="1984261" cy="400110"/>
          </a:xfrm>
          <a:prstGeom prst="rect">
            <a:avLst/>
          </a:prstGeom>
          <a:noFill/>
        </p:spPr>
        <p:txBody>
          <a:bodyPr wrap="none" rtlCol="0">
            <a:spAutoFit/>
          </a:bodyPr>
          <a:lstStyle/>
          <a:p>
            <a:r>
              <a:rPr lang="en-US" altLang="zh-CN" sz="2000" dirty="0"/>
              <a:t>p-value= 0.05417</a:t>
            </a:r>
            <a:endParaRPr lang="zh-CN" altLang="en-US" sz="2000" dirty="0"/>
          </a:p>
        </p:txBody>
      </p:sp>
    </p:spTree>
    <p:extLst>
      <p:ext uri="{BB962C8B-B14F-4D97-AF65-F5344CB8AC3E}">
        <p14:creationId xmlns:p14="http://schemas.microsoft.com/office/powerpoint/2010/main" val="3242106092"/>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0" y="6488668"/>
            <a:ext cx="3490636" cy="369332"/>
          </a:xfrm>
          <a:prstGeom prst="rect">
            <a:avLst/>
          </a:prstGeom>
          <a:noFill/>
        </p:spPr>
        <p:txBody>
          <a:bodyPr wrap="none" rtlCol="0">
            <a:spAutoFit/>
          </a:bodyPr>
          <a:lstStyle/>
          <a:p>
            <a:r>
              <a:rPr lang="en-US" altLang="zh-CN" dirty="0"/>
              <a:t>Thomas with contaminant  uniform</a:t>
            </a:r>
            <a:endParaRPr lang="en-US" dirty="0"/>
          </a:p>
        </p:txBody>
      </p:sp>
      <p:sp>
        <p:nvSpPr>
          <p:cNvPr id="4" name="TextBox 3">
            <a:extLst>
              <a:ext uri="{FF2B5EF4-FFF2-40B4-BE49-F238E27FC236}">
                <a16:creationId xmlns:a16="http://schemas.microsoft.com/office/drawing/2014/main" id="{5E79880B-46BB-48F4-9437-C7E92A1216F8}"/>
              </a:ext>
            </a:extLst>
          </p:cNvPr>
          <p:cNvSpPr txBox="1"/>
          <p:nvPr/>
        </p:nvSpPr>
        <p:spPr>
          <a:xfrm>
            <a:off x="1059543" y="682593"/>
            <a:ext cx="1666867" cy="400110"/>
          </a:xfrm>
          <a:prstGeom prst="rect">
            <a:avLst/>
          </a:prstGeom>
          <a:noFill/>
        </p:spPr>
        <p:txBody>
          <a:bodyPr wrap="none" rtlCol="0">
            <a:spAutoFit/>
          </a:bodyPr>
          <a:lstStyle/>
          <a:p>
            <a:r>
              <a:rPr lang="en-US" altLang="zh-CN" sz="2000" dirty="0"/>
              <a:t>p-value=0.011</a:t>
            </a:r>
            <a:endParaRPr lang="zh-CN" altLang="en-US" sz="2000" dirty="0"/>
          </a:p>
        </p:txBody>
      </p:sp>
    </p:spTree>
    <p:extLst>
      <p:ext uri="{BB962C8B-B14F-4D97-AF65-F5344CB8AC3E}">
        <p14:creationId xmlns:p14="http://schemas.microsoft.com/office/powerpoint/2010/main" val="4091778691"/>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75407"/>
          </a:xfrm>
          <a:prstGeom prst="rect">
            <a:avLst/>
          </a:prstGeom>
        </p:spPr>
      </p:pic>
      <p:sp>
        <p:nvSpPr>
          <p:cNvPr id="3" name="文本框 2"/>
          <p:cNvSpPr txBox="1"/>
          <p:nvPr/>
        </p:nvSpPr>
        <p:spPr>
          <a:xfrm>
            <a:off x="0" y="6488668"/>
            <a:ext cx="3719929" cy="369332"/>
          </a:xfrm>
          <a:prstGeom prst="rect">
            <a:avLst/>
          </a:prstGeom>
          <a:noFill/>
        </p:spPr>
        <p:txBody>
          <a:bodyPr wrap="none" rtlCol="0">
            <a:spAutoFit/>
          </a:bodyPr>
          <a:lstStyle/>
          <a:p>
            <a:r>
              <a:rPr lang="en-US" altLang="zh-CN" dirty="0"/>
              <a:t>Robertson with contaminant  uniform</a:t>
            </a:r>
            <a:endParaRPr lang="en-US" dirty="0"/>
          </a:p>
        </p:txBody>
      </p:sp>
      <p:sp>
        <p:nvSpPr>
          <p:cNvPr id="4" name="TextBox 3">
            <a:extLst>
              <a:ext uri="{FF2B5EF4-FFF2-40B4-BE49-F238E27FC236}">
                <a16:creationId xmlns:a16="http://schemas.microsoft.com/office/drawing/2014/main" id="{CB1909EA-071C-4CC2-AFBC-DB623CE2358B}"/>
              </a:ext>
            </a:extLst>
          </p:cNvPr>
          <p:cNvSpPr txBox="1"/>
          <p:nvPr/>
        </p:nvSpPr>
        <p:spPr>
          <a:xfrm>
            <a:off x="1059543" y="682593"/>
            <a:ext cx="1796710" cy="400110"/>
          </a:xfrm>
          <a:prstGeom prst="rect">
            <a:avLst/>
          </a:prstGeom>
          <a:noFill/>
        </p:spPr>
        <p:txBody>
          <a:bodyPr wrap="none" rtlCol="0">
            <a:spAutoFit/>
          </a:bodyPr>
          <a:lstStyle/>
          <a:p>
            <a:r>
              <a:rPr lang="en-US" altLang="zh-CN" sz="2000" dirty="0"/>
              <a:t>p-value=0.0087</a:t>
            </a:r>
            <a:endParaRPr lang="zh-CN" altLang="en-US" sz="2000" dirty="0"/>
          </a:p>
        </p:txBody>
      </p:sp>
    </p:spTree>
    <p:extLst>
      <p:ext uri="{BB962C8B-B14F-4D97-AF65-F5344CB8AC3E}">
        <p14:creationId xmlns:p14="http://schemas.microsoft.com/office/powerpoint/2010/main" val="402621972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116D866-688E-4B92-B5FC-05430EE247F5}"/>
              </a:ext>
            </a:extLst>
          </p:cNvPr>
          <p:cNvPicPr>
            <a:picLocks noChangeAspect="1"/>
          </p:cNvPicPr>
          <p:nvPr/>
        </p:nvPicPr>
        <p:blipFill>
          <a:blip r:embed="rId2"/>
          <a:stretch>
            <a:fillRect/>
          </a:stretch>
        </p:blipFill>
        <p:spPr>
          <a:xfrm>
            <a:off x="0" y="0"/>
            <a:ext cx="9144000" cy="6175407"/>
          </a:xfrm>
          <a:prstGeom prst="rect">
            <a:avLst/>
          </a:prstGeom>
        </p:spPr>
      </p:pic>
      <p:sp>
        <p:nvSpPr>
          <p:cNvPr id="9" name="文本框 2">
            <a:extLst>
              <a:ext uri="{FF2B5EF4-FFF2-40B4-BE49-F238E27FC236}">
                <a16:creationId xmlns:a16="http://schemas.microsoft.com/office/drawing/2014/main" id="{0806CA5C-EDBC-46B3-A774-A8B085BDD48D}"/>
              </a:ext>
            </a:extLst>
          </p:cNvPr>
          <p:cNvSpPr txBox="1"/>
          <p:nvPr/>
        </p:nvSpPr>
        <p:spPr>
          <a:xfrm>
            <a:off x="0" y="6488668"/>
            <a:ext cx="3433953" cy="369332"/>
          </a:xfrm>
          <a:prstGeom prst="rect">
            <a:avLst/>
          </a:prstGeom>
          <a:noFill/>
        </p:spPr>
        <p:txBody>
          <a:bodyPr wrap="none" rtlCol="0">
            <a:spAutoFit/>
          </a:bodyPr>
          <a:lstStyle/>
          <a:p>
            <a:r>
              <a:rPr lang="en-US" altLang="zh-CN" dirty="0"/>
              <a:t>Literature with contaminant  gauss</a:t>
            </a:r>
            <a:endParaRPr lang="en-US" dirty="0"/>
          </a:p>
        </p:txBody>
      </p:sp>
      <p:sp>
        <p:nvSpPr>
          <p:cNvPr id="11" name="TextBox 10">
            <a:extLst>
              <a:ext uri="{FF2B5EF4-FFF2-40B4-BE49-F238E27FC236}">
                <a16:creationId xmlns:a16="http://schemas.microsoft.com/office/drawing/2014/main" id="{5FE8A7A1-A8DC-41A2-B9C4-12F7E595A2CD}"/>
              </a:ext>
            </a:extLst>
          </p:cNvPr>
          <p:cNvSpPr txBox="1"/>
          <p:nvPr/>
        </p:nvSpPr>
        <p:spPr>
          <a:xfrm>
            <a:off x="1059543" y="682593"/>
            <a:ext cx="1666867" cy="400110"/>
          </a:xfrm>
          <a:prstGeom prst="rect">
            <a:avLst/>
          </a:prstGeom>
          <a:noFill/>
        </p:spPr>
        <p:txBody>
          <a:bodyPr wrap="none" rtlCol="0">
            <a:spAutoFit/>
          </a:bodyPr>
          <a:lstStyle/>
          <a:p>
            <a:r>
              <a:rPr lang="en-US" altLang="zh-CN" sz="2000" dirty="0"/>
              <a:t>p-value=0.045</a:t>
            </a:r>
            <a:endParaRPr lang="zh-CN" altLang="en-US" sz="2000" dirty="0"/>
          </a:p>
        </p:txBody>
      </p:sp>
    </p:spTree>
    <p:extLst>
      <p:ext uri="{BB962C8B-B14F-4D97-AF65-F5344CB8AC3E}">
        <p14:creationId xmlns:p14="http://schemas.microsoft.com/office/powerpoint/2010/main" val="1403531339"/>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p:cNvSpPr txBox="1"/>
          <p:nvPr/>
        </p:nvSpPr>
        <p:spPr>
          <a:xfrm>
            <a:off x="0" y="6488668"/>
            <a:ext cx="3490636" cy="369332"/>
          </a:xfrm>
          <a:prstGeom prst="rect">
            <a:avLst/>
          </a:prstGeom>
          <a:noFill/>
        </p:spPr>
        <p:txBody>
          <a:bodyPr wrap="none" rtlCol="0">
            <a:spAutoFit/>
          </a:bodyPr>
          <a:lstStyle/>
          <a:p>
            <a:r>
              <a:rPr lang="en-US" altLang="zh-CN" dirty="0"/>
              <a:t>Thomas with contaminant  uniform</a:t>
            </a:r>
            <a:endParaRPr lang="en-US" dirty="0"/>
          </a:p>
        </p:txBody>
      </p:sp>
      <p:pic>
        <p:nvPicPr>
          <p:cNvPr id="4" name="图片 3"/>
          <p:cNvPicPr>
            <a:picLocks noChangeAspect="1"/>
          </p:cNvPicPr>
          <p:nvPr/>
        </p:nvPicPr>
        <p:blipFill>
          <a:blip r:embed="rId2"/>
          <a:stretch>
            <a:fillRect/>
          </a:stretch>
        </p:blipFill>
        <p:spPr>
          <a:xfrm>
            <a:off x="0" y="0"/>
            <a:ext cx="9144000" cy="6175403"/>
          </a:xfrm>
          <a:prstGeom prst="rect">
            <a:avLst/>
          </a:prstGeom>
        </p:spPr>
      </p:pic>
      <p:sp>
        <p:nvSpPr>
          <p:cNvPr id="5" name="TextBox 4">
            <a:extLst>
              <a:ext uri="{FF2B5EF4-FFF2-40B4-BE49-F238E27FC236}">
                <a16:creationId xmlns:a16="http://schemas.microsoft.com/office/drawing/2014/main" id="{D248E682-528D-40B1-A109-E7E1A3F133CE}"/>
              </a:ext>
            </a:extLst>
          </p:cNvPr>
          <p:cNvSpPr txBox="1"/>
          <p:nvPr/>
        </p:nvSpPr>
        <p:spPr>
          <a:xfrm>
            <a:off x="1059543" y="682593"/>
            <a:ext cx="1666867" cy="400110"/>
          </a:xfrm>
          <a:prstGeom prst="rect">
            <a:avLst/>
          </a:prstGeom>
          <a:noFill/>
        </p:spPr>
        <p:txBody>
          <a:bodyPr wrap="none" rtlCol="0">
            <a:spAutoFit/>
          </a:bodyPr>
          <a:lstStyle/>
          <a:p>
            <a:r>
              <a:rPr lang="en-US" altLang="zh-CN" sz="2000" dirty="0"/>
              <a:t>p-value=0.059</a:t>
            </a:r>
            <a:endParaRPr lang="zh-CN" altLang="en-US" sz="2000" dirty="0"/>
          </a:p>
        </p:txBody>
      </p:sp>
    </p:spTree>
    <p:extLst>
      <p:ext uri="{BB962C8B-B14F-4D97-AF65-F5344CB8AC3E}">
        <p14:creationId xmlns:p14="http://schemas.microsoft.com/office/powerpoint/2010/main" val="3982839151"/>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p:cNvSpPr txBox="1"/>
          <p:nvPr/>
        </p:nvSpPr>
        <p:spPr>
          <a:xfrm>
            <a:off x="0" y="6488668"/>
            <a:ext cx="3719929" cy="369332"/>
          </a:xfrm>
          <a:prstGeom prst="rect">
            <a:avLst/>
          </a:prstGeom>
          <a:noFill/>
        </p:spPr>
        <p:txBody>
          <a:bodyPr wrap="none" rtlCol="0">
            <a:spAutoFit/>
          </a:bodyPr>
          <a:lstStyle/>
          <a:p>
            <a:r>
              <a:rPr lang="en-US" altLang="zh-CN" dirty="0"/>
              <a:t>Robertson with contaminant  uniform</a:t>
            </a:r>
            <a:endParaRPr lang="en-US" dirty="0"/>
          </a:p>
        </p:txBody>
      </p:sp>
      <p:pic>
        <p:nvPicPr>
          <p:cNvPr id="4" name="图片 3"/>
          <p:cNvPicPr>
            <a:picLocks noChangeAspect="1"/>
          </p:cNvPicPr>
          <p:nvPr/>
        </p:nvPicPr>
        <p:blipFill>
          <a:blip r:embed="rId2"/>
          <a:stretch>
            <a:fillRect/>
          </a:stretch>
        </p:blipFill>
        <p:spPr>
          <a:xfrm>
            <a:off x="0" y="0"/>
            <a:ext cx="9144000" cy="6175407"/>
          </a:xfrm>
          <a:prstGeom prst="rect">
            <a:avLst/>
          </a:prstGeom>
        </p:spPr>
      </p:pic>
      <p:sp>
        <p:nvSpPr>
          <p:cNvPr id="5" name="TextBox 4">
            <a:extLst>
              <a:ext uri="{FF2B5EF4-FFF2-40B4-BE49-F238E27FC236}">
                <a16:creationId xmlns:a16="http://schemas.microsoft.com/office/drawing/2014/main" id="{2D7C893B-C6EA-4B9F-8A90-2F29F4D9641E}"/>
              </a:ext>
            </a:extLst>
          </p:cNvPr>
          <p:cNvSpPr txBox="1"/>
          <p:nvPr/>
        </p:nvSpPr>
        <p:spPr>
          <a:xfrm>
            <a:off x="1059543" y="682593"/>
            <a:ext cx="1666867" cy="400110"/>
          </a:xfrm>
          <a:prstGeom prst="rect">
            <a:avLst/>
          </a:prstGeom>
          <a:noFill/>
        </p:spPr>
        <p:txBody>
          <a:bodyPr wrap="none" rtlCol="0">
            <a:spAutoFit/>
          </a:bodyPr>
          <a:lstStyle/>
          <a:p>
            <a:r>
              <a:rPr lang="en-US" altLang="zh-CN" sz="2000" dirty="0"/>
              <a:t>p-value=0.034</a:t>
            </a:r>
            <a:endParaRPr lang="zh-CN" altLang="en-US" sz="2000" dirty="0"/>
          </a:p>
        </p:txBody>
      </p:sp>
    </p:spTree>
    <p:extLst>
      <p:ext uri="{BB962C8B-B14F-4D97-AF65-F5344CB8AC3E}">
        <p14:creationId xmlns:p14="http://schemas.microsoft.com/office/powerpoint/2010/main" val="4286941076"/>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p:cNvSpPr txBox="1"/>
          <p:nvPr/>
        </p:nvSpPr>
        <p:spPr>
          <a:xfrm>
            <a:off x="0" y="6488668"/>
            <a:ext cx="3490636" cy="369332"/>
          </a:xfrm>
          <a:prstGeom prst="rect">
            <a:avLst/>
          </a:prstGeom>
          <a:noFill/>
        </p:spPr>
        <p:txBody>
          <a:bodyPr wrap="none" rtlCol="0">
            <a:spAutoFit/>
          </a:bodyPr>
          <a:lstStyle/>
          <a:p>
            <a:r>
              <a:rPr lang="en-US" altLang="zh-CN" dirty="0"/>
              <a:t>Thomas with contaminant  uniform</a:t>
            </a:r>
            <a:endParaRPr lang="en-US" dirty="0"/>
          </a:p>
        </p:txBody>
      </p:sp>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4" name="TextBox 3">
            <a:extLst>
              <a:ext uri="{FF2B5EF4-FFF2-40B4-BE49-F238E27FC236}">
                <a16:creationId xmlns:a16="http://schemas.microsoft.com/office/drawing/2014/main" id="{5AE1208E-F7DA-43A9-9292-EF9286C036C7}"/>
              </a:ext>
            </a:extLst>
          </p:cNvPr>
          <p:cNvSpPr txBox="1"/>
          <p:nvPr/>
        </p:nvSpPr>
        <p:spPr>
          <a:xfrm>
            <a:off x="1059543" y="682593"/>
            <a:ext cx="1537024" cy="400110"/>
          </a:xfrm>
          <a:prstGeom prst="rect">
            <a:avLst/>
          </a:prstGeom>
          <a:noFill/>
        </p:spPr>
        <p:txBody>
          <a:bodyPr wrap="none" rtlCol="0">
            <a:spAutoFit/>
          </a:bodyPr>
          <a:lstStyle/>
          <a:p>
            <a:r>
              <a:rPr lang="en-US" altLang="zh-CN" sz="2000" dirty="0"/>
              <a:t>p-value=0.61</a:t>
            </a:r>
            <a:endParaRPr lang="zh-CN" altLang="en-US" sz="2000" dirty="0"/>
          </a:p>
        </p:txBody>
      </p:sp>
    </p:spTree>
    <p:extLst>
      <p:ext uri="{BB962C8B-B14F-4D97-AF65-F5344CB8AC3E}">
        <p14:creationId xmlns:p14="http://schemas.microsoft.com/office/powerpoint/2010/main" val="310040634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p:cNvSpPr txBox="1"/>
          <p:nvPr/>
        </p:nvSpPr>
        <p:spPr>
          <a:xfrm>
            <a:off x="0" y="6488668"/>
            <a:ext cx="3719929" cy="369332"/>
          </a:xfrm>
          <a:prstGeom prst="rect">
            <a:avLst/>
          </a:prstGeom>
          <a:noFill/>
        </p:spPr>
        <p:txBody>
          <a:bodyPr wrap="none" rtlCol="0">
            <a:spAutoFit/>
          </a:bodyPr>
          <a:lstStyle/>
          <a:p>
            <a:r>
              <a:rPr lang="en-US" altLang="zh-CN" dirty="0"/>
              <a:t>Robertson with contaminant  uniform</a:t>
            </a:r>
            <a:endParaRPr lang="en-US" dirty="0"/>
          </a:p>
        </p:txBody>
      </p:sp>
      <p:pic>
        <p:nvPicPr>
          <p:cNvPr id="2" name="图片 1"/>
          <p:cNvPicPr>
            <a:picLocks noChangeAspect="1"/>
          </p:cNvPicPr>
          <p:nvPr/>
        </p:nvPicPr>
        <p:blipFill>
          <a:blip r:embed="rId2"/>
          <a:stretch>
            <a:fillRect/>
          </a:stretch>
        </p:blipFill>
        <p:spPr>
          <a:xfrm>
            <a:off x="0" y="0"/>
            <a:ext cx="9144000" cy="6175403"/>
          </a:xfrm>
          <a:prstGeom prst="rect">
            <a:avLst/>
          </a:prstGeom>
        </p:spPr>
      </p:pic>
      <p:sp>
        <p:nvSpPr>
          <p:cNvPr id="4" name="TextBox 3">
            <a:extLst>
              <a:ext uri="{FF2B5EF4-FFF2-40B4-BE49-F238E27FC236}">
                <a16:creationId xmlns:a16="http://schemas.microsoft.com/office/drawing/2014/main" id="{8990F6AD-0EB7-412F-926B-B4F79DDAF576}"/>
              </a:ext>
            </a:extLst>
          </p:cNvPr>
          <p:cNvSpPr txBox="1"/>
          <p:nvPr/>
        </p:nvSpPr>
        <p:spPr>
          <a:xfrm>
            <a:off x="1059543" y="682593"/>
            <a:ext cx="1537024" cy="400110"/>
          </a:xfrm>
          <a:prstGeom prst="rect">
            <a:avLst/>
          </a:prstGeom>
          <a:noFill/>
        </p:spPr>
        <p:txBody>
          <a:bodyPr wrap="none" rtlCol="0">
            <a:spAutoFit/>
          </a:bodyPr>
          <a:lstStyle/>
          <a:p>
            <a:r>
              <a:rPr lang="en-US" altLang="zh-CN" sz="2000" dirty="0"/>
              <a:t>p-value=0.68</a:t>
            </a:r>
            <a:endParaRPr lang="zh-CN" altLang="en-US" sz="2000" dirty="0"/>
          </a:p>
        </p:txBody>
      </p:sp>
    </p:spTree>
    <p:extLst>
      <p:ext uri="{BB962C8B-B14F-4D97-AF65-F5344CB8AC3E}">
        <p14:creationId xmlns:p14="http://schemas.microsoft.com/office/powerpoint/2010/main" val="3106833269"/>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p:cNvSpPr txBox="1"/>
          <p:nvPr/>
        </p:nvSpPr>
        <p:spPr>
          <a:xfrm>
            <a:off x="0" y="6488668"/>
            <a:ext cx="3490636" cy="369332"/>
          </a:xfrm>
          <a:prstGeom prst="rect">
            <a:avLst/>
          </a:prstGeom>
          <a:noFill/>
        </p:spPr>
        <p:txBody>
          <a:bodyPr wrap="none" rtlCol="0">
            <a:spAutoFit/>
          </a:bodyPr>
          <a:lstStyle/>
          <a:p>
            <a:r>
              <a:rPr lang="en-US" altLang="zh-CN" dirty="0"/>
              <a:t>Thomas with contaminant  uniform</a:t>
            </a:r>
            <a:endParaRPr lang="en-US" dirty="0"/>
          </a:p>
        </p:txBody>
      </p:sp>
      <p:pic>
        <p:nvPicPr>
          <p:cNvPr id="4" name="图片 3"/>
          <p:cNvPicPr>
            <a:picLocks noChangeAspect="1"/>
          </p:cNvPicPr>
          <p:nvPr/>
        </p:nvPicPr>
        <p:blipFill>
          <a:blip r:embed="rId2"/>
          <a:stretch>
            <a:fillRect/>
          </a:stretch>
        </p:blipFill>
        <p:spPr>
          <a:xfrm>
            <a:off x="0" y="0"/>
            <a:ext cx="9144000" cy="6175403"/>
          </a:xfrm>
          <a:prstGeom prst="rect">
            <a:avLst/>
          </a:prstGeom>
        </p:spPr>
      </p:pic>
      <p:sp>
        <p:nvSpPr>
          <p:cNvPr id="5" name="TextBox 4">
            <a:extLst>
              <a:ext uri="{FF2B5EF4-FFF2-40B4-BE49-F238E27FC236}">
                <a16:creationId xmlns:a16="http://schemas.microsoft.com/office/drawing/2014/main" id="{26798042-A5F9-4C80-A5D4-7CE0744E1ADB}"/>
              </a:ext>
            </a:extLst>
          </p:cNvPr>
          <p:cNvSpPr txBox="1"/>
          <p:nvPr/>
        </p:nvSpPr>
        <p:spPr>
          <a:xfrm>
            <a:off x="1059543" y="682593"/>
            <a:ext cx="1537024" cy="400110"/>
          </a:xfrm>
          <a:prstGeom prst="rect">
            <a:avLst/>
          </a:prstGeom>
          <a:noFill/>
        </p:spPr>
        <p:txBody>
          <a:bodyPr wrap="none" rtlCol="0">
            <a:spAutoFit/>
          </a:bodyPr>
          <a:lstStyle/>
          <a:p>
            <a:r>
              <a:rPr lang="en-US" altLang="zh-CN" sz="2000" dirty="0"/>
              <a:t>p-value=0.89</a:t>
            </a:r>
            <a:endParaRPr lang="zh-CN" altLang="en-US" sz="2000" dirty="0"/>
          </a:p>
        </p:txBody>
      </p:sp>
    </p:spTree>
    <p:extLst>
      <p:ext uri="{BB962C8B-B14F-4D97-AF65-F5344CB8AC3E}">
        <p14:creationId xmlns:p14="http://schemas.microsoft.com/office/powerpoint/2010/main" val="3119232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24286"/>
            <a:ext cx="9144000" cy="2800767"/>
          </a:xfrm>
          <a:prstGeom prst="rect">
            <a:avLst/>
          </a:prstGeom>
        </p:spPr>
        <p:txBody>
          <a:bodyPr wrap="square">
            <a:spAutoFit/>
          </a:bodyPr>
          <a:lstStyle/>
          <a:p>
            <a:r>
              <a:rPr lang="en-US" altLang="zh-CN" sz="1600" dirty="0">
                <a:solidFill>
                  <a:srgbClr val="000000"/>
                </a:solidFill>
                <a:latin typeface="Times New Roman" panose="02020603050405020304" pitchFamily="18" charset="0"/>
                <a:cs typeface="Times New Roman" panose="02020603050405020304" pitchFamily="18" charset="0"/>
              </a:rPr>
              <a:t>The Monte Carlo simulation works by first assuming a lifetime for a </a:t>
            </a:r>
            <a:r>
              <a:rPr lang="en-US" altLang="zh-CN" sz="1600" baseline="30000" dirty="0">
                <a:solidFill>
                  <a:srgbClr val="000000"/>
                </a:solidFill>
                <a:latin typeface="Times New Roman" panose="02020603050405020304" pitchFamily="18" charset="0"/>
                <a:cs typeface="Times New Roman" panose="02020603050405020304" pitchFamily="18" charset="0"/>
              </a:rPr>
              <a:t>19</a:t>
            </a:r>
            <a:r>
              <a:rPr lang="en-US" altLang="zh-CN" sz="1600" dirty="0">
                <a:solidFill>
                  <a:srgbClr val="000000"/>
                </a:solidFill>
                <a:latin typeface="Times New Roman" panose="02020603050405020304" pitchFamily="18" charset="0"/>
                <a:cs typeface="Times New Roman" panose="02020603050405020304" pitchFamily="18" charset="0"/>
              </a:rPr>
              <a:t>Ne</a:t>
            </a:r>
            <a:r>
              <a:rPr lang="en-US" altLang="zh-CN" sz="1600" i="1" dirty="0">
                <a:solidFill>
                  <a:srgbClr val="000000"/>
                </a:solidFill>
                <a:latin typeface="Times New Roman" panose="02020603050405020304" pitchFamily="18" charset="0"/>
                <a:cs typeface="Times New Roman" panose="02020603050405020304" pitchFamily="18" charset="0"/>
              </a:rPr>
              <a:t>∗ </a:t>
            </a:r>
            <a:r>
              <a:rPr lang="en-US" altLang="zh-CN" sz="1600" dirty="0">
                <a:solidFill>
                  <a:srgbClr val="000000"/>
                </a:solidFill>
                <a:latin typeface="Times New Roman" panose="02020603050405020304" pitchFamily="18" charset="0"/>
                <a:cs typeface="Times New Roman" panose="02020603050405020304" pitchFamily="18" charset="0"/>
              </a:rPr>
              <a:t>state and randomly </a:t>
            </a:r>
            <a:r>
              <a:rPr lang="en-US" altLang="zh-CN" sz="1600" b="1" dirty="0">
                <a:solidFill>
                  <a:srgbClr val="000000"/>
                </a:solidFill>
                <a:latin typeface="Times New Roman" panose="02020603050405020304" pitchFamily="18" charset="0"/>
                <a:cs typeface="Times New Roman" panose="02020603050405020304" pitchFamily="18" charset="0"/>
              </a:rPr>
              <a:t>sampling</a:t>
            </a:r>
            <a:r>
              <a:rPr lang="en-US" altLang="zh-CN" sz="1600" dirty="0">
                <a:solidFill>
                  <a:srgbClr val="000000"/>
                </a:solidFill>
                <a:latin typeface="Times New Roman" panose="02020603050405020304" pitchFamily="18" charset="0"/>
                <a:cs typeface="Times New Roman" panose="02020603050405020304" pitchFamily="18" charset="0"/>
              </a:rPr>
              <a:t> the exponential decay curve distribution.</a:t>
            </a:r>
            <a:br>
              <a:rPr lang="en-US" altLang="zh-CN" sz="1600" dirty="0">
                <a:solidFill>
                  <a:srgbClr val="000000"/>
                </a:solidFill>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the energy lost in the plastic scintillator by the recoiling </a:t>
            </a:r>
            <a:r>
              <a:rPr lang="en-US" altLang="zh-CN" sz="1600" baseline="30000" dirty="0">
                <a:latin typeface="Times New Roman" panose="02020603050405020304" pitchFamily="18" charset="0"/>
                <a:cs typeface="Times New Roman" panose="02020603050405020304" pitchFamily="18" charset="0"/>
              </a:rPr>
              <a:t>19</a:t>
            </a:r>
            <a:r>
              <a:rPr lang="en-US" altLang="zh-CN" sz="1600" dirty="0">
                <a:latin typeface="Times New Roman" panose="02020603050405020304" pitchFamily="18" charset="0"/>
                <a:cs typeface="Times New Roman" panose="02020603050405020304" pitchFamily="18" charset="0"/>
              </a:rPr>
              <a:t>Ne</a:t>
            </a:r>
            <a:r>
              <a:rPr lang="en-US" altLang="zh-CN" sz="1600" i="1" dirty="0">
                <a:latin typeface="Times New Roman" panose="02020603050405020304" pitchFamily="18" charset="0"/>
                <a:cs typeface="Times New Roman" panose="02020603050405020304" pitchFamily="18" charset="0"/>
              </a:rPr>
              <a:t>∗ </a:t>
            </a:r>
            <a:r>
              <a:rPr lang="en-US" altLang="zh-CN" sz="1600" dirty="0">
                <a:latin typeface="Times New Roman" panose="02020603050405020304" pitchFamily="18" charset="0"/>
                <a:cs typeface="Times New Roman" panose="02020603050405020304" pitchFamily="18" charset="0"/>
              </a:rPr>
              <a:t>is calculated </a:t>
            </a:r>
            <a:r>
              <a:rPr lang="en-US" altLang="zh-CN" sz="1600" b="1" dirty="0">
                <a:latin typeface="Times New Roman" panose="02020603050405020304" pitchFamily="18" charset="0"/>
                <a:cs typeface="Times New Roman" panose="02020603050405020304" pitchFamily="18" charset="0"/>
              </a:rPr>
              <a:t>recursively</a:t>
            </a:r>
            <a:r>
              <a:rPr lang="en-US" altLang="zh-CN" sz="1600" dirty="0">
                <a:latin typeface="Times New Roman" panose="02020603050405020304" pitchFamily="18" charset="0"/>
                <a:cs typeface="Times New Roman" panose="02020603050405020304" pitchFamily="18" charset="0"/>
              </a:rPr>
              <a:t> to model a continuous energy loss.</a:t>
            </a:r>
            <a:br>
              <a:rPr lang="en-US" altLang="zh-CN" sz="1600" dirty="0">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Depending on the sampled lifetime, the </a:t>
            </a:r>
            <a:r>
              <a:rPr lang="en-US" altLang="zh-CN" sz="1600" baseline="30000" dirty="0">
                <a:latin typeface="Times New Roman" panose="02020603050405020304" pitchFamily="18" charset="0"/>
                <a:cs typeface="Times New Roman" panose="02020603050405020304" pitchFamily="18" charset="0"/>
              </a:rPr>
              <a:t>19</a:t>
            </a:r>
            <a:r>
              <a:rPr lang="en-US" altLang="zh-CN" sz="1600" dirty="0">
                <a:latin typeface="Times New Roman" panose="02020603050405020304" pitchFamily="18" charset="0"/>
                <a:cs typeface="Times New Roman" panose="02020603050405020304" pitchFamily="18" charset="0"/>
              </a:rPr>
              <a:t>Ne</a:t>
            </a:r>
            <a:r>
              <a:rPr lang="zh-CN" altLang="en-US" sz="1600" i="1" baseline="30000" dirty="0">
                <a:latin typeface="Times New Roman" panose="02020603050405020304" pitchFamily="18" charset="0"/>
                <a:cs typeface="Times New Roman" panose="02020603050405020304" pitchFamily="18" charset="0"/>
              </a:rPr>
              <a:t>*</a:t>
            </a:r>
            <a:r>
              <a:rPr lang="en-US" altLang="zh-CN" sz="1600" i="1" dirty="0">
                <a:latin typeface="Times New Roman" panose="02020603050405020304" pitchFamily="18" charset="0"/>
                <a:cs typeface="Times New Roman" panose="02020603050405020304" pitchFamily="18" charset="0"/>
              </a:rPr>
              <a:t> </a:t>
            </a:r>
            <a:r>
              <a:rPr lang="en-US" altLang="zh-CN" sz="1600" dirty="0">
                <a:latin typeface="Times New Roman" panose="02020603050405020304" pitchFamily="18" charset="0"/>
                <a:cs typeface="Times New Roman" panose="02020603050405020304" pitchFamily="18" charset="0"/>
              </a:rPr>
              <a:t>atom will slow down a certain amount or stop completely</a:t>
            </a:r>
            <a:br>
              <a:rPr lang="en-US" altLang="zh-CN" sz="1600" dirty="0">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before emitting a </a:t>
            </a:r>
            <a:r>
              <a:rPr lang="en-US" altLang="zh-CN" sz="1600" i="1" dirty="0">
                <a:latin typeface="Times New Roman" panose="02020603050405020304" pitchFamily="18" charset="0"/>
                <a:cs typeface="Times New Roman" panose="02020603050405020304" pitchFamily="18" charset="0"/>
              </a:rPr>
              <a:t>γ </a:t>
            </a:r>
            <a:r>
              <a:rPr lang="en-US" altLang="zh-CN" sz="1600" dirty="0">
                <a:latin typeface="Times New Roman" panose="02020603050405020304" pitchFamily="18" charset="0"/>
                <a:cs typeface="Times New Roman" panose="02020603050405020304" pitchFamily="18" charset="0"/>
              </a:rPr>
              <a:t>ray.</a:t>
            </a:r>
            <a:br>
              <a:rPr lang="en-US" altLang="zh-CN" sz="1600" dirty="0">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This </a:t>
            </a:r>
            <a:r>
              <a:rPr lang="en-US" altLang="zh-CN" sz="1600" i="1" dirty="0">
                <a:latin typeface="Times New Roman" panose="02020603050405020304" pitchFamily="18" charset="0"/>
                <a:cs typeface="Times New Roman" panose="02020603050405020304" pitchFamily="18" charset="0"/>
              </a:rPr>
              <a:t>γ </a:t>
            </a:r>
            <a:r>
              <a:rPr lang="en-US" altLang="zh-CN" sz="1600" dirty="0">
                <a:latin typeface="Times New Roman" panose="02020603050405020304" pitchFamily="18" charset="0"/>
                <a:cs typeface="Times New Roman" panose="02020603050405020304" pitchFamily="18" charset="0"/>
              </a:rPr>
              <a:t>ray enters a random detector and the known response function of that detector is treated as a probability density function which outputs a final observed energy.</a:t>
            </a:r>
            <a:br>
              <a:rPr lang="en-US" altLang="zh-CN" sz="1600" dirty="0">
                <a:latin typeface="Times New Roman" panose="02020603050405020304" pitchFamily="18" charset="0"/>
                <a:cs typeface="Times New Roman" panose="02020603050405020304" pitchFamily="18" charset="0"/>
              </a:rPr>
            </a:br>
            <a:br>
              <a:rPr lang="en-US" altLang="zh-CN" sz="1600" dirty="0">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The direction of the proton, produces a γ-ray angular distribution described by a linear combination of even Legendre polynomials in the center of mass frame</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8419698"/>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p:cNvSpPr txBox="1"/>
          <p:nvPr/>
        </p:nvSpPr>
        <p:spPr>
          <a:xfrm>
            <a:off x="0" y="6488668"/>
            <a:ext cx="3719929" cy="369332"/>
          </a:xfrm>
          <a:prstGeom prst="rect">
            <a:avLst/>
          </a:prstGeom>
          <a:noFill/>
        </p:spPr>
        <p:txBody>
          <a:bodyPr wrap="none" rtlCol="0">
            <a:spAutoFit/>
          </a:bodyPr>
          <a:lstStyle/>
          <a:p>
            <a:r>
              <a:rPr lang="en-US" altLang="zh-CN" dirty="0"/>
              <a:t>Robertson with contaminant  uniform</a:t>
            </a:r>
            <a:endParaRPr lang="en-US" dirty="0"/>
          </a:p>
        </p:txBody>
      </p:sp>
      <p:pic>
        <p:nvPicPr>
          <p:cNvPr id="4" name="图片 3"/>
          <p:cNvPicPr>
            <a:picLocks noChangeAspect="1"/>
          </p:cNvPicPr>
          <p:nvPr/>
        </p:nvPicPr>
        <p:blipFill>
          <a:blip r:embed="rId2"/>
          <a:stretch>
            <a:fillRect/>
          </a:stretch>
        </p:blipFill>
        <p:spPr>
          <a:xfrm>
            <a:off x="0" y="0"/>
            <a:ext cx="9144000" cy="6175403"/>
          </a:xfrm>
          <a:prstGeom prst="rect">
            <a:avLst/>
          </a:prstGeom>
        </p:spPr>
      </p:pic>
      <p:sp>
        <p:nvSpPr>
          <p:cNvPr id="5" name="TextBox 4">
            <a:extLst>
              <a:ext uri="{FF2B5EF4-FFF2-40B4-BE49-F238E27FC236}">
                <a16:creationId xmlns:a16="http://schemas.microsoft.com/office/drawing/2014/main" id="{50727F6C-A00C-402E-A77E-2EE6E281B90C}"/>
              </a:ext>
            </a:extLst>
          </p:cNvPr>
          <p:cNvSpPr txBox="1"/>
          <p:nvPr/>
        </p:nvSpPr>
        <p:spPr>
          <a:xfrm>
            <a:off x="1059543" y="682593"/>
            <a:ext cx="1537024" cy="400110"/>
          </a:xfrm>
          <a:prstGeom prst="rect">
            <a:avLst/>
          </a:prstGeom>
          <a:noFill/>
        </p:spPr>
        <p:txBody>
          <a:bodyPr wrap="none" rtlCol="0">
            <a:spAutoFit/>
          </a:bodyPr>
          <a:lstStyle/>
          <a:p>
            <a:r>
              <a:rPr lang="en-US" altLang="zh-CN" sz="2000" dirty="0"/>
              <a:t>p-value=0.89</a:t>
            </a:r>
            <a:endParaRPr lang="zh-CN" altLang="en-US" sz="2000" dirty="0"/>
          </a:p>
        </p:txBody>
      </p:sp>
    </p:spTree>
    <p:extLst>
      <p:ext uri="{BB962C8B-B14F-4D97-AF65-F5344CB8AC3E}">
        <p14:creationId xmlns:p14="http://schemas.microsoft.com/office/powerpoint/2010/main" val="1726326397"/>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827CD2D-287D-4992-B133-F1DA32596F7A}"/>
              </a:ext>
            </a:extLst>
          </p:cNvPr>
          <p:cNvPicPr>
            <a:picLocks noChangeAspect="1"/>
          </p:cNvPicPr>
          <p:nvPr/>
        </p:nvPicPr>
        <p:blipFill>
          <a:blip r:embed="rId3"/>
          <a:stretch>
            <a:fillRect/>
          </a:stretch>
        </p:blipFill>
        <p:spPr>
          <a:xfrm>
            <a:off x="-1" y="0"/>
            <a:ext cx="6871415" cy="3445242"/>
          </a:xfrm>
          <a:prstGeom prst="rect">
            <a:avLst/>
          </a:prstGeom>
        </p:spPr>
      </p:pic>
      <p:sp>
        <p:nvSpPr>
          <p:cNvPr id="4" name="TextBox 3">
            <a:extLst>
              <a:ext uri="{FF2B5EF4-FFF2-40B4-BE49-F238E27FC236}">
                <a16:creationId xmlns:a16="http://schemas.microsoft.com/office/drawing/2014/main" id="{43E2722A-180D-49D3-8443-F1F480DF38DC}"/>
              </a:ext>
            </a:extLst>
          </p:cNvPr>
          <p:cNvSpPr txBox="1"/>
          <p:nvPr/>
        </p:nvSpPr>
        <p:spPr>
          <a:xfrm>
            <a:off x="6720842" y="360274"/>
            <a:ext cx="2318583" cy="2677656"/>
          </a:xfrm>
          <a:prstGeom prst="rect">
            <a:avLst/>
          </a:prstGeom>
          <a:noFill/>
        </p:spPr>
        <p:txBody>
          <a:bodyPr wrap="none" rtlCol="0">
            <a:spAutoFit/>
          </a:bodyPr>
          <a:lstStyle/>
          <a:p>
            <a:r>
              <a:rPr lang="en-US" altLang="zh-CN" sz="2400" dirty="0">
                <a:solidFill>
                  <a:srgbClr val="C00000"/>
                </a:solidFill>
              </a:rPr>
              <a:t>Fit:</a:t>
            </a:r>
          </a:p>
          <a:p>
            <a:r>
              <a:rPr lang="el-GR" altLang="zh-CN" sz="2400" dirty="0">
                <a:solidFill>
                  <a:srgbClr val="C00000"/>
                </a:solidFill>
              </a:rPr>
              <a:t>χ</a:t>
            </a:r>
            <a:r>
              <a:rPr lang="en-US" altLang="zh-CN" sz="2400" baseline="30000" dirty="0">
                <a:solidFill>
                  <a:srgbClr val="C00000"/>
                </a:solidFill>
              </a:rPr>
              <a:t>2</a:t>
            </a:r>
            <a:r>
              <a:rPr lang="en-US" altLang="zh-CN" sz="2400" dirty="0">
                <a:solidFill>
                  <a:srgbClr val="C00000"/>
                </a:solidFill>
              </a:rPr>
              <a:t> = 2.72</a:t>
            </a:r>
          </a:p>
          <a:p>
            <a:r>
              <a:rPr lang="en-US" altLang="zh-CN" sz="2400" dirty="0">
                <a:solidFill>
                  <a:srgbClr val="C00000"/>
                </a:solidFill>
              </a:rPr>
              <a:t>p-</a:t>
            </a:r>
            <a:r>
              <a:rPr lang="en-US" altLang="zh-CN" sz="2400" dirty="0" err="1">
                <a:solidFill>
                  <a:srgbClr val="C00000"/>
                </a:solidFill>
              </a:rPr>
              <a:t>val</a:t>
            </a:r>
            <a:r>
              <a:rPr lang="en-US" altLang="zh-CN" sz="2400" dirty="0">
                <a:solidFill>
                  <a:srgbClr val="C00000"/>
                </a:solidFill>
              </a:rPr>
              <a:t> = 1.1e–79</a:t>
            </a:r>
          </a:p>
          <a:p>
            <a:endParaRPr lang="en-US" altLang="zh-CN" sz="2400" dirty="0"/>
          </a:p>
          <a:p>
            <a:r>
              <a:rPr lang="en-US" altLang="zh-CN" sz="2400" dirty="0">
                <a:solidFill>
                  <a:srgbClr val="0000FF"/>
                </a:solidFill>
              </a:rPr>
              <a:t>Simulation:</a:t>
            </a:r>
          </a:p>
          <a:p>
            <a:r>
              <a:rPr lang="el-GR" altLang="zh-CN" sz="2400" dirty="0">
                <a:solidFill>
                  <a:srgbClr val="0000FF"/>
                </a:solidFill>
              </a:rPr>
              <a:t>χ</a:t>
            </a:r>
            <a:r>
              <a:rPr lang="en-US" altLang="zh-CN" sz="2400" baseline="30000" dirty="0">
                <a:solidFill>
                  <a:srgbClr val="0000FF"/>
                </a:solidFill>
              </a:rPr>
              <a:t>2</a:t>
            </a:r>
            <a:r>
              <a:rPr lang="en-US" altLang="zh-CN" sz="2400" dirty="0">
                <a:solidFill>
                  <a:srgbClr val="0000FF"/>
                </a:solidFill>
              </a:rPr>
              <a:t> = 1.12, 1.13</a:t>
            </a:r>
          </a:p>
          <a:p>
            <a:r>
              <a:rPr lang="en-US" altLang="zh-CN" sz="2400" dirty="0">
                <a:solidFill>
                  <a:srgbClr val="0000FF"/>
                </a:solidFill>
              </a:rPr>
              <a:t>p-</a:t>
            </a:r>
            <a:r>
              <a:rPr lang="en-US" altLang="zh-CN" sz="2400" dirty="0" err="1">
                <a:solidFill>
                  <a:srgbClr val="0000FF"/>
                </a:solidFill>
              </a:rPr>
              <a:t>val</a:t>
            </a:r>
            <a:r>
              <a:rPr lang="en-US" altLang="zh-CN" sz="2400" dirty="0">
                <a:solidFill>
                  <a:srgbClr val="0000FF"/>
                </a:solidFill>
              </a:rPr>
              <a:t> = 0.03, 0.02</a:t>
            </a:r>
          </a:p>
        </p:txBody>
      </p:sp>
      <p:sp>
        <p:nvSpPr>
          <p:cNvPr id="6" name="TextBox 5">
            <a:extLst>
              <a:ext uri="{FF2B5EF4-FFF2-40B4-BE49-F238E27FC236}">
                <a16:creationId xmlns:a16="http://schemas.microsoft.com/office/drawing/2014/main" id="{17A22A9E-5CCE-41FB-B15D-6C9C0795F0C9}"/>
              </a:ext>
            </a:extLst>
          </p:cNvPr>
          <p:cNvSpPr txBox="1"/>
          <p:nvPr/>
        </p:nvSpPr>
        <p:spPr>
          <a:xfrm>
            <a:off x="758345" y="134989"/>
            <a:ext cx="1664815" cy="646331"/>
          </a:xfrm>
          <a:prstGeom prst="rect">
            <a:avLst/>
          </a:prstGeom>
          <a:noFill/>
        </p:spPr>
        <p:txBody>
          <a:bodyPr wrap="none" rtlCol="0">
            <a:spAutoFit/>
          </a:bodyPr>
          <a:lstStyle/>
          <a:p>
            <a:r>
              <a:rPr lang="en-US" altLang="zh-CN" dirty="0"/>
              <a:t>Same fit range</a:t>
            </a:r>
          </a:p>
          <a:p>
            <a:r>
              <a:rPr lang="en-US" altLang="zh-CN" dirty="0"/>
              <a:t>Same likelihood</a:t>
            </a:r>
            <a:endParaRPr lang="zh-CN" altLang="en-US" dirty="0"/>
          </a:p>
        </p:txBody>
      </p:sp>
      <p:pic>
        <p:nvPicPr>
          <p:cNvPr id="8" name="Picture 7">
            <a:extLst>
              <a:ext uri="{FF2B5EF4-FFF2-40B4-BE49-F238E27FC236}">
                <a16:creationId xmlns:a16="http://schemas.microsoft.com/office/drawing/2014/main" id="{50B2BB62-0C2F-4CDE-96DB-179548314AE5}"/>
              </a:ext>
            </a:extLst>
          </p:cNvPr>
          <p:cNvPicPr>
            <a:picLocks noChangeAspect="1"/>
          </p:cNvPicPr>
          <p:nvPr/>
        </p:nvPicPr>
        <p:blipFill>
          <a:blip r:embed="rId4"/>
          <a:stretch>
            <a:fillRect/>
          </a:stretch>
        </p:blipFill>
        <p:spPr>
          <a:xfrm>
            <a:off x="-1" y="3429000"/>
            <a:ext cx="7185195" cy="3429000"/>
          </a:xfrm>
          <a:prstGeom prst="rect">
            <a:avLst/>
          </a:prstGeom>
        </p:spPr>
      </p:pic>
      <p:sp>
        <p:nvSpPr>
          <p:cNvPr id="5" name="TextBox 4">
            <a:extLst>
              <a:ext uri="{FF2B5EF4-FFF2-40B4-BE49-F238E27FC236}">
                <a16:creationId xmlns:a16="http://schemas.microsoft.com/office/drawing/2014/main" id="{5692607B-11E0-4EBD-AE78-E64C95E76272}"/>
              </a:ext>
            </a:extLst>
          </p:cNvPr>
          <p:cNvSpPr txBox="1"/>
          <p:nvPr/>
        </p:nvSpPr>
        <p:spPr>
          <a:xfrm>
            <a:off x="6825417" y="3789274"/>
            <a:ext cx="2318583" cy="2677656"/>
          </a:xfrm>
          <a:prstGeom prst="rect">
            <a:avLst/>
          </a:prstGeom>
          <a:noFill/>
        </p:spPr>
        <p:txBody>
          <a:bodyPr wrap="none" rtlCol="0">
            <a:spAutoFit/>
          </a:bodyPr>
          <a:lstStyle/>
          <a:p>
            <a:r>
              <a:rPr lang="en-US" altLang="zh-CN" sz="2400" dirty="0">
                <a:solidFill>
                  <a:srgbClr val="C00000"/>
                </a:solidFill>
              </a:rPr>
              <a:t>Fit:</a:t>
            </a:r>
          </a:p>
          <a:p>
            <a:r>
              <a:rPr lang="el-GR" altLang="zh-CN" sz="2400" dirty="0">
                <a:solidFill>
                  <a:srgbClr val="C00000"/>
                </a:solidFill>
              </a:rPr>
              <a:t>χ</a:t>
            </a:r>
            <a:r>
              <a:rPr lang="en-US" altLang="zh-CN" sz="2400" baseline="30000" dirty="0">
                <a:solidFill>
                  <a:srgbClr val="C00000"/>
                </a:solidFill>
              </a:rPr>
              <a:t>2</a:t>
            </a:r>
            <a:r>
              <a:rPr lang="en-US" altLang="zh-CN" sz="2400" dirty="0">
                <a:solidFill>
                  <a:srgbClr val="C00000"/>
                </a:solidFill>
              </a:rPr>
              <a:t> = 1.15</a:t>
            </a:r>
          </a:p>
          <a:p>
            <a:r>
              <a:rPr lang="en-US" altLang="zh-CN" sz="2400" dirty="0">
                <a:solidFill>
                  <a:srgbClr val="C00000"/>
                </a:solidFill>
              </a:rPr>
              <a:t>p-</a:t>
            </a:r>
            <a:r>
              <a:rPr lang="en-US" altLang="zh-CN" sz="2400" dirty="0" err="1">
                <a:solidFill>
                  <a:srgbClr val="C00000"/>
                </a:solidFill>
              </a:rPr>
              <a:t>val</a:t>
            </a:r>
            <a:r>
              <a:rPr lang="en-US" altLang="zh-CN" sz="2400" dirty="0">
                <a:solidFill>
                  <a:srgbClr val="C00000"/>
                </a:solidFill>
              </a:rPr>
              <a:t> = 5.3e–3</a:t>
            </a:r>
          </a:p>
          <a:p>
            <a:endParaRPr lang="en-US" altLang="zh-CN" sz="2400" dirty="0"/>
          </a:p>
          <a:p>
            <a:r>
              <a:rPr lang="en-US" altLang="zh-CN" sz="2400" dirty="0">
                <a:solidFill>
                  <a:srgbClr val="0000FF"/>
                </a:solidFill>
              </a:rPr>
              <a:t>Simulation:</a:t>
            </a:r>
          </a:p>
          <a:p>
            <a:r>
              <a:rPr lang="el-GR" altLang="zh-CN" sz="2400" dirty="0">
                <a:solidFill>
                  <a:srgbClr val="0000FF"/>
                </a:solidFill>
              </a:rPr>
              <a:t>χ</a:t>
            </a:r>
            <a:r>
              <a:rPr lang="en-US" altLang="zh-CN" sz="2400" baseline="30000" dirty="0">
                <a:solidFill>
                  <a:srgbClr val="0000FF"/>
                </a:solidFill>
              </a:rPr>
              <a:t>2</a:t>
            </a:r>
            <a:r>
              <a:rPr lang="en-US" altLang="zh-CN" sz="2400" dirty="0">
                <a:solidFill>
                  <a:srgbClr val="0000FF"/>
                </a:solidFill>
              </a:rPr>
              <a:t> = 1.01, 1.02</a:t>
            </a:r>
          </a:p>
          <a:p>
            <a:r>
              <a:rPr lang="en-US" altLang="zh-CN" sz="2400" dirty="0">
                <a:solidFill>
                  <a:srgbClr val="0000FF"/>
                </a:solidFill>
              </a:rPr>
              <a:t>p-</a:t>
            </a:r>
            <a:r>
              <a:rPr lang="en-US" altLang="zh-CN" sz="2400" dirty="0" err="1">
                <a:solidFill>
                  <a:srgbClr val="0000FF"/>
                </a:solidFill>
              </a:rPr>
              <a:t>val</a:t>
            </a:r>
            <a:r>
              <a:rPr lang="en-US" altLang="zh-CN" sz="2400" dirty="0">
                <a:solidFill>
                  <a:srgbClr val="0000FF"/>
                </a:solidFill>
              </a:rPr>
              <a:t> = 0.45, 0.34</a:t>
            </a:r>
          </a:p>
        </p:txBody>
      </p:sp>
    </p:spTree>
    <p:extLst>
      <p:ext uri="{BB962C8B-B14F-4D97-AF65-F5344CB8AC3E}">
        <p14:creationId xmlns:p14="http://schemas.microsoft.com/office/powerpoint/2010/main" val="3103927952"/>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74A50F8-CD98-42AF-A6BE-157C732F7997}"/>
              </a:ext>
            </a:extLst>
          </p:cNvPr>
          <p:cNvSpPr txBox="1"/>
          <p:nvPr/>
        </p:nvSpPr>
        <p:spPr>
          <a:xfrm>
            <a:off x="6648345" y="476524"/>
            <a:ext cx="2318583" cy="2677656"/>
          </a:xfrm>
          <a:prstGeom prst="rect">
            <a:avLst/>
          </a:prstGeom>
          <a:noFill/>
        </p:spPr>
        <p:txBody>
          <a:bodyPr wrap="none" rtlCol="0">
            <a:spAutoFit/>
          </a:bodyPr>
          <a:lstStyle/>
          <a:p>
            <a:r>
              <a:rPr lang="en-US" altLang="zh-CN" sz="2400" dirty="0">
                <a:solidFill>
                  <a:srgbClr val="C00000"/>
                </a:solidFill>
              </a:rPr>
              <a:t>Fit:</a:t>
            </a:r>
          </a:p>
          <a:p>
            <a:r>
              <a:rPr lang="el-GR" altLang="zh-CN" sz="2400" dirty="0">
                <a:solidFill>
                  <a:srgbClr val="C00000"/>
                </a:solidFill>
              </a:rPr>
              <a:t>χ</a:t>
            </a:r>
            <a:r>
              <a:rPr lang="en-US" altLang="zh-CN" sz="2400" baseline="30000" dirty="0">
                <a:solidFill>
                  <a:srgbClr val="C00000"/>
                </a:solidFill>
              </a:rPr>
              <a:t>2</a:t>
            </a:r>
            <a:r>
              <a:rPr lang="en-US" altLang="zh-CN" sz="2400" dirty="0">
                <a:solidFill>
                  <a:srgbClr val="C00000"/>
                </a:solidFill>
              </a:rPr>
              <a:t> = 1.25</a:t>
            </a:r>
          </a:p>
          <a:p>
            <a:r>
              <a:rPr lang="en-US" altLang="zh-CN" sz="2400" dirty="0">
                <a:solidFill>
                  <a:srgbClr val="C00000"/>
                </a:solidFill>
              </a:rPr>
              <a:t>p-</a:t>
            </a:r>
            <a:r>
              <a:rPr lang="en-US" altLang="zh-CN" sz="2400" dirty="0" err="1">
                <a:solidFill>
                  <a:srgbClr val="C00000"/>
                </a:solidFill>
              </a:rPr>
              <a:t>val</a:t>
            </a:r>
            <a:r>
              <a:rPr lang="en-US" altLang="zh-CN" sz="2400" dirty="0">
                <a:solidFill>
                  <a:srgbClr val="C00000"/>
                </a:solidFill>
              </a:rPr>
              <a:t> = 3.9e–5</a:t>
            </a:r>
          </a:p>
          <a:p>
            <a:endParaRPr lang="en-US" altLang="zh-CN" sz="2400" dirty="0"/>
          </a:p>
          <a:p>
            <a:r>
              <a:rPr lang="en-US" altLang="zh-CN" sz="2400" dirty="0">
                <a:solidFill>
                  <a:srgbClr val="0000FF"/>
                </a:solidFill>
              </a:rPr>
              <a:t>Simulation:</a:t>
            </a:r>
          </a:p>
          <a:p>
            <a:r>
              <a:rPr lang="el-GR" altLang="zh-CN" sz="2400" dirty="0">
                <a:solidFill>
                  <a:srgbClr val="0000FF"/>
                </a:solidFill>
              </a:rPr>
              <a:t>χ</a:t>
            </a:r>
            <a:r>
              <a:rPr lang="en-US" altLang="zh-CN" sz="2400" baseline="30000" dirty="0">
                <a:solidFill>
                  <a:srgbClr val="0000FF"/>
                </a:solidFill>
              </a:rPr>
              <a:t>2</a:t>
            </a:r>
            <a:r>
              <a:rPr lang="en-US" altLang="zh-CN" sz="2400" dirty="0">
                <a:solidFill>
                  <a:srgbClr val="0000FF"/>
                </a:solidFill>
              </a:rPr>
              <a:t> = 1.05, 1.05</a:t>
            </a:r>
          </a:p>
          <a:p>
            <a:r>
              <a:rPr lang="en-US" altLang="zh-CN" sz="2400" dirty="0">
                <a:solidFill>
                  <a:srgbClr val="0000FF"/>
                </a:solidFill>
              </a:rPr>
              <a:t>p-</a:t>
            </a:r>
            <a:r>
              <a:rPr lang="en-US" altLang="zh-CN" sz="2400" dirty="0" err="1">
                <a:solidFill>
                  <a:srgbClr val="0000FF"/>
                </a:solidFill>
              </a:rPr>
              <a:t>val</a:t>
            </a:r>
            <a:r>
              <a:rPr lang="en-US" altLang="zh-CN" sz="2400" dirty="0">
                <a:solidFill>
                  <a:srgbClr val="0000FF"/>
                </a:solidFill>
              </a:rPr>
              <a:t> = 0.20, 0.21</a:t>
            </a:r>
          </a:p>
        </p:txBody>
      </p:sp>
      <p:sp>
        <p:nvSpPr>
          <p:cNvPr id="7" name="TextBox 6">
            <a:extLst>
              <a:ext uri="{FF2B5EF4-FFF2-40B4-BE49-F238E27FC236}">
                <a16:creationId xmlns:a16="http://schemas.microsoft.com/office/drawing/2014/main" id="{F0B9F5AA-2BBA-428A-867E-26E300CFF60D}"/>
              </a:ext>
            </a:extLst>
          </p:cNvPr>
          <p:cNvSpPr txBox="1"/>
          <p:nvPr/>
        </p:nvSpPr>
        <p:spPr>
          <a:xfrm>
            <a:off x="6648345" y="3905524"/>
            <a:ext cx="2318583" cy="2677656"/>
          </a:xfrm>
          <a:prstGeom prst="rect">
            <a:avLst/>
          </a:prstGeom>
          <a:noFill/>
        </p:spPr>
        <p:txBody>
          <a:bodyPr wrap="none" rtlCol="0">
            <a:spAutoFit/>
          </a:bodyPr>
          <a:lstStyle/>
          <a:p>
            <a:r>
              <a:rPr lang="en-US" altLang="zh-CN" sz="2400" dirty="0">
                <a:solidFill>
                  <a:srgbClr val="C00000"/>
                </a:solidFill>
              </a:rPr>
              <a:t>Fit:</a:t>
            </a:r>
          </a:p>
          <a:p>
            <a:r>
              <a:rPr lang="el-GR" altLang="zh-CN" sz="2400" dirty="0">
                <a:solidFill>
                  <a:srgbClr val="C00000"/>
                </a:solidFill>
              </a:rPr>
              <a:t>χ</a:t>
            </a:r>
            <a:r>
              <a:rPr lang="en-US" altLang="zh-CN" sz="2400" baseline="30000" dirty="0">
                <a:solidFill>
                  <a:srgbClr val="C00000"/>
                </a:solidFill>
              </a:rPr>
              <a:t>2</a:t>
            </a:r>
            <a:r>
              <a:rPr lang="en-US" altLang="zh-CN" sz="2400" dirty="0">
                <a:solidFill>
                  <a:srgbClr val="C00000"/>
                </a:solidFill>
              </a:rPr>
              <a:t> = 1.56</a:t>
            </a:r>
          </a:p>
          <a:p>
            <a:r>
              <a:rPr lang="en-US" altLang="zh-CN" sz="2400" dirty="0">
                <a:solidFill>
                  <a:srgbClr val="C00000"/>
                </a:solidFill>
              </a:rPr>
              <a:t>p-</a:t>
            </a:r>
            <a:r>
              <a:rPr lang="en-US" altLang="zh-CN" sz="2400" dirty="0" err="1">
                <a:solidFill>
                  <a:srgbClr val="C00000"/>
                </a:solidFill>
              </a:rPr>
              <a:t>val</a:t>
            </a:r>
            <a:r>
              <a:rPr lang="en-US" altLang="zh-CN" sz="2400" dirty="0">
                <a:solidFill>
                  <a:srgbClr val="C00000"/>
                </a:solidFill>
              </a:rPr>
              <a:t> = 4.0e–22</a:t>
            </a:r>
          </a:p>
          <a:p>
            <a:endParaRPr lang="en-US" altLang="zh-CN" sz="2400" dirty="0"/>
          </a:p>
          <a:p>
            <a:r>
              <a:rPr lang="en-US" altLang="zh-CN" sz="2400" dirty="0">
                <a:solidFill>
                  <a:srgbClr val="0000FF"/>
                </a:solidFill>
              </a:rPr>
              <a:t>Simulation:</a:t>
            </a:r>
          </a:p>
          <a:p>
            <a:r>
              <a:rPr lang="el-GR" altLang="zh-CN" sz="2400" dirty="0">
                <a:solidFill>
                  <a:srgbClr val="0000FF"/>
                </a:solidFill>
              </a:rPr>
              <a:t>χ</a:t>
            </a:r>
            <a:r>
              <a:rPr lang="en-US" altLang="zh-CN" sz="2400" baseline="30000" dirty="0">
                <a:solidFill>
                  <a:srgbClr val="0000FF"/>
                </a:solidFill>
              </a:rPr>
              <a:t>2</a:t>
            </a:r>
            <a:r>
              <a:rPr lang="en-US" altLang="zh-CN" sz="2400" dirty="0">
                <a:solidFill>
                  <a:srgbClr val="0000FF"/>
                </a:solidFill>
              </a:rPr>
              <a:t> = 1.09, 1.08</a:t>
            </a:r>
          </a:p>
          <a:p>
            <a:r>
              <a:rPr lang="en-US" altLang="zh-CN" sz="2400" dirty="0">
                <a:solidFill>
                  <a:srgbClr val="0000FF"/>
                </a:solidFill>
              </a:rPr>
              <a:t>p-</a:t>
            </a:r>
            <a:r>
              <a:rPr lang="en-US" altLang="zh-CN" sz="2400" dirty="0" err="1">
                <a:solidFill>
                  <a:srgbClr val="0000FF"/>
                </a:solidFill>
              </a:rPr>
              <a:t>val</a:t>
            </a:r>
            <a:r>
              <a:rPr lang="en-US" altLang="zh-CN" sz="2400" dirty="0">
                <a:solidFill>
                  <a:srgbClr val="0000FF"/>
                </a:solidFill>
              </a:rPr>
              <a:t> = 0.04, 0.06</a:t>
            </a:r>
          </a:p>
        </p:txBody>
      </p:sp>
      <p:pic>
        <p:nvPicPr>
          <p:cNvPr id="9" name="Picture 8">
            <a:extLst>
              <a:ext uri="{FF2B5EF4-FFF2-40B4-BE49-F238E27FC236}">
                <a16:creationId xmlns:a16="http://schemas.microsoft.com/office/drawing/2014/main" id="{62181B96-5ACD-4AF3-8913-533E692B3D86}"/>
              </a:ext>
            </a:extLst>
          </p:cNvPr>
          <p:cNvPicPr>
            <a:picLocks noChangeAspect="1"/>
          </p:cNvPicPr>
          <p:nvPr/>
        </p:nvPicPr>
        <p:blipFill>
          <a:blip r:embed="rId2"/>
          <a:stretch>
            <a:fillRect/>
          </a:stretch>
        </p:blipFill>
        <p:spPr>
          <a:xfrm>
            <a:off x="0" y="0"/>
            <a:ext cx="6559304" cy="3630705"/>
          </a:xfrm>
          <a:prstGeom prst="rect">
            <a:avLst/>
          </a:prstGeom>
        </p:spPr>
      </p:pic>
      <p:pic>
        <p:nvPicPr>
          <p:cNvPr id="10" name="Picture 9">
            <a:extLst>
              <a:ext uri="{FF2B5EF4-FFF2-40B4-BE49-F238E27FC236}">
                <a16:creationId xmlns:a16="http://schemas.microsoft.com/office/drawing/2014/main" id="{7A40AE42-C8F4-454D-BCE5-5F8EF004D91B}"/>
              </a:ext>
            </a:extLst>
          </p:cNvPr>
          <p:cNvPicPr>
            <a:picLocks noChangeAspect="1"/>
          </p:cNvPicPr>
          <p:nvPr/>
        </p:nvPicPr>
        <p:blipFill>
          <a:blip r:embed="rId3"/>
          <a:stretch>
            <a:fillRect/>
          </a:stretch>
        </p:blipFill>
        <p:spPr>
          <a:xfrm>
            <a:off x="0" y="3630706"/>
            <a:ext cx="6648345" cy="3227293"/>
          </a:xfrm>
          <a:prstGeom prst="rect">
            <a:avLst/>
          </a:prstGeom>
        </p:spPr>
      </p:pic>
    </p:spTree>
    <p:extLst>
      <p:ext uri="{BB962C8B-B14F-4D97-AF65-F5344CB8AC3E}">
        <p14:creationId xmlns:p14="http://schemas.microsoft.com/office/powerpoint/2010/main" val="47738501"/>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D867DDB-3810-4B39-BEFA-A0EF4260B979}"/>
              </a:ext>
            </a:extLst>
          </p:cNvPr>
          <p:cNvGraphicFramePr>
            <a:graphicFrameLocks noGrp="1"/>
          </p:cNvGraphicFramePr>
          <p:nvPr>
            <p:extLst>
              <p:ext uri="{D42A27DB-BD31-4B8C-83A1-F6EECF244321}">
                <p14:modId xmlns:p14="http://schemas.microsoft.com/office/powerpoint/2010/main" val="211118306"/>
              </p:ext>
            </p:extLst>
          </p:nvPr>
        </p:nvGraphicFramePr>
        <p:xfrm>
          <a:off x="380597" y="1401756"/>
          <a:ext cx="8382805" cy="2743200"/>
        </p:xfrm>
        <a:graphic>
          <a:graphicData uri="http://schemas.openxmlformats.org/drawingml/2006/table">
            <a:tbl>
              <a:tblPr firstRow="1" bandRow="1">
                <a:tableStyleId>{2D5ABB26-0587-4C30-8999-92F81FD0307C}</a:tableStyleId>
              </a:tblPr>
              <a:tblGrid>
                <a:gridCol w="1676561">
                  <a:extLst>
                    <a:ext uri="{9D8B030D-6E8A-4147-A177-3AD203B41FA5}">
                      <a16:colId xmlns:a16="http://schemas.microsoft.com/office/drawing/2014/main" val="754954906"/>
                    </a:ext>
                  </a:extLst>
                </a:gridCol>
                <a:gridCol w="1676561">
                  <a:extLst>
                    <a:ext uri="{9D8B030D-6E8A-4147-A177-3AD203B41FA5}">
                      <a16:colId xmlns:a16="http://schemas.microsoft.com/office/drawing/2014/main" val="927134273"/>
                    </a:ext>
                  </a:extLst>
                </a:gridCol>
                <a:gridCol w="1676561">
                  <a:extLst>
                    <a:ext uri="{9D8B030D-6E8A-4147-A177-3AD203B41FA5}">
                      <a16:colId xmlns:a16="http://schemas.microsoft.com/office/drawing/2014/main" val="2296441530"/>
                    </a:ext>
                  </a:extLst>
                </a:gridCol>
                <a:gridCol w="1676561">
                  <a:extLst>
                    <a:ext uri="{9D8B030D-6E8A-4147-A177-3AD203B41FA5}">
                      <a16:colId xmlns:a16="http://schemas.microsoft.com/office/drawing/2014/main" val="3843527273"/>
                    </a:ext>
                  </a:extLst>
                </a:gridCol>
                <a:gridCol w="1676561">
                  <a:extLst>
                    <a:ext uri="{9D8B030D-6E8A-4147-A177-3AD203B41FA5}">
                      <a16:colId xmlns:a16="http://schemas.microsoft.com/office/drawing/2014/main" val="2987890057"/>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latin typeface="Cambria Math" panose="02040503050406030204" pitchFamily="18" charset="0"/>
                          <a:ea typeface="Cambria Math" panose="02040503050406030204" pitchFamily="18" charset="0"/>
                        </a:rPr>
                        <a:t>χ</a:t>
                      </a:r>
                      <a:r>
                        <a:rPr lang="en-US" altLang="zh-CN" sz="2400" baseline="30000" dirty="0">
                          <a:latin typeface="Cambria Math" panose="02040503050406030204" pitchFamily="18" charset="0"/>
                          <a:ea typeface="Cambria Math" panose="02040503050406030204" pitchFamily="18" charset="0"/>
                        </a:rPr>
                        <a:t>2</a:t>
                      </a:r>
                      <a:r>
                        <a:rPr lang="en-US" altLang="zh-CN" sz="2400" dirty="0">
                          <a:latin typeface="Cambria Math" panose="02040503050406030204" pitchFamily="18" charset="0"/>
                          <a:ea typeface="Cambria Math" panose="02040503050406030204" pitchFamily="18" charset="0"/>
                        </a:rPr>
                        <a:t>/NDF</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EMG</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Robertson</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Thomas</a:t>
                      </a:r>
                      <a:endParaRPr lang="zh-CN" altLang="en-US" sz="2400" baseline="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GADGET</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0813726"/>
                  </a:ext>
                </a:extLst>
              </a:tr>
              <a:tr h="370840">
                <a:tc>
                  <a:txBody>
                    <a:bodyPr/>
                    <a:lstStyle/>
                    <a:p>
                      <a:pPr algn="ctr"/>
                      <a:r>
                        <a:rPr lang="en-US" altLang="zh-CN" sz="2400" dirty="0">
                          <a:latin typeface="Cambria Math" panose="02040503050406030204" pitchFamily="18" charset="0"/>
                          <a:ea typeface="Cambria Math" panose="02040503050406030204" pitchFamily="18" charset="0"/>
                        </a:rPr>
                        <a:t>1369</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2.72</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1.13</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1.12</a:t>
                      </a:r>
                      <a:endParaRPr lang="zh-CN" altLang="en-US" sz="2400" baseline="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1.11</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03064831"/>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2754</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1.15</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1.02</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1.00</a:t>
                      </a:r>
                      <a:endParaRPr lang="zh-CN" altLang="en-US" sz="2400" baseline="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1.04</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40340471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2870</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1.25</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1.05</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1.05</a:t>
                      </a:r>
                      <a:endParaRPr lang="zh-CN" altLang="en-US" sz="2400" baseline="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1.05</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81824139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4238</a:t>
                      </a:r>
                      <a:endParaRPr lang="zh-CN" altLang="en-US" sz="2400" dirty="0">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1.56</a:t>
                      </a:r>
                      <a:endParaRPr lang="zh-CN" altLang="en-US" sz="2400" dirty="0">
                        <a:solidFill>
                          <a:srgbClr val="FF0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1.08</a:t>
                      </a:r>
                      <a:endParaRPr lang="zh-CN" altLang="en-US" sz="2400" dirty="0">
                        <a:solidFill>
                          <a:srgbClr val="0000FF"/>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1.09</a:t>
                      </a:r>
                      <a:endParaRPr lang="zh-CN" altLang="en-US" sz="2400" baseline="0" dirty="0">
                        <a:solidFill>
                          <a:srgbClr val="008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1.08</a:t>
                      </a:r>
                      <a:endParaRPr lang="zh-CN" altLang="en-US" sz="2400" dirty="0">
                        <a:solidFill>
                          <a:srgbClr val="CC00CC"/>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5776207"/>
                  </a:ext>
                </a:extLst>
              </a:tr>
              <a:tr h="370840">
                <a:tc>
                  <a:txBody>
                    <a:bodyPr/>
                    <a:lstStyle/>
                    <a:p>
                      <a:pPr algn="ctr"/>
                      <a:r>
                        <a:rPr lang="en-US" altLang="zh-CN" sz="2400" dirty="0">
                          <a:latin typeface="Cambria Math" panose="02040503050406030204" pitchFamily="18" charset="0"/>
                        </a:rPr>
                        <a:t>Average</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rPr>
                        <a:t>1.67</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rPr>
                        <a:t>1.07</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aseline="0" dirty="0">
                          <a:solidFill>
                            <a:srgbClr val="008000"/>
                          </a:solidFill>
                          <a:latin typeface="Cambria Math" panose="02040503050406030204" pitchFamily="18" charset="0"/>
                        </a:rPr>
                        <a:t>1.07</a:t>
                      </a:r>
                      <a:endParaRPr lang="zh-CN" altLang="en-US" sz="2400" baseline="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rPr>
                        <a:t>1.07</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1370258"/>
                  </a:ext>
                </a:extLst>
              </a:tr>
            </a:tbl>
          </a:graphicData>
        </a:graphic>
      </p:graphicFrame>
      <p:graphicFrame>
        <p:nvGraphicFramePr>
          <p:cNvPr id="4" name="Table 3">
            <a:extLst>
              <a:ext uri="{FF2B5EF4-FFF2-40B4-BE49-F238E27FC236}">
                <a16:creationId xmlns:a16="http://schemas.microsoft.com/office/drawing/2014/main" id="{0ADA46C7-417D-476B-AAAA-59F2675EB220}"/>
              </a:ext>
            </a:extLst>
          </p:cNvPr>
          <p:cNvGraphicFramePr>
            <a:graphicFrameLocks noGrp="1"/>
          </p:cNvGraphicFramePr>
          <p:nvPr>
            <p:extLst>
              <p:ext uri="{D42A27DB-BD31-4B8C-83A1-F6EECF244321}">
                <p14:modId xmlns:p14="http://schemas.microsoft.com/office/powerpoint/2010/main" val="949953745"/>
              </p:ext>
            </p:extLst>
          </p:nvPr>
        </p:nvGraphicFramePr>
        <p:xfrm>
          <a:off x="380597" y="4399436"/>
          <a:ext cx="8382805" cy="2286000"/>
        </p:xfrm>
        <a:graphic>
          <a:graphicData uri="http://schemas.openxmlformats.org/drawingml/2006/table">
            <a:tbl>
              <a:tblPr firstRow="1" bandRow="1">
                <a:tableStyleId>{2D5ABB26-0587-4C30-8999-92F81FD0307C}</a:tableStyleId>
              </a:tblPr>
              <a:tblGrid>
                <a:gridCol w="1676561">
                  <a:extLst>
                    <a:ext uri="{9D8B030D-6E8A-4147-A177-3AD203B41FA5}">
                      <a16:colId xmlns:a16="http://schemas.microsoft.com/office/drawing/2014/main" val="754954906"/>
                    </a:ext>
                  </a:extLst>
                </a:gridCol>
                <a:gridCol w="1676561">
                  <a:extLst>
                    <a:ext uri="{9D8B030D-6E8A-4147-A177-3AD203B41FA5}">
                      <a16:colId xmlns:a16="http://schemas.microsoft.com/office/drawing/2014/main" val="927134273"/>
                    </a:ext>
                  </a:extLst>
                </a:gridCol>
                <a:gridCol w="1676561">
                  <a:extLst>
                    <a:ext uri="{9D8B030D-6E8A-4147-A177-3AD203B41FA5}">
                      <a16:colId xmlns:a16="http://schemas.microsoft.com/office/drawing/2014/main" val="2296441530"/>
                    </a:ext>
                  </a:extLst>
                </a:gridCol>
                <a:gridCol w="1676561">
                  <a:extLst>
                    <a:ext uri="{9D8B030D-6E8A-4147-A177-3AD203B41FA5}">
                      <a16:colId xmlns:a16="http://schemas.microsoft.com/office/drawing/2014/main" val="3843527273"/>
                    </a:ext>
                  </a:extLst>
                </a:gridCol>
                <a:gridCol w="1676561">
                  <a:extLst>
                    <a:ext uri="{9D8B030D-6E8A-4147-A177-3AD203B41FA5}">
                      <a16:colId xmlns:a16="http://schemas.microsoft.com/office/drawing/2014/main" val="2987890057"/>
                    </a:ext>
                  </a:extLst>
                </a:gridCol>
              </a:tblGrid>
              <a:tr h="370840">
                <a:tc>
                  <a:txBody>
                    <a:bodyPr/>
                    <a:lstStyle/>
                    <a:p>
                      <a:pPr algn="ctr"/>
                      <a:r>
                        <a:rPr lang="en-US" altLang="zh-CN" sz="2400" i="1" dirty="0">
                          <a:latin typeface="Cambria Math" panose="02040503050406030204" pitchFamily="18" charset="0"/>
                          <a:ea typeface="Cambria Math" panose="02040503050406030204" pitchFamily="18" charset="0"/>
                        </a:rPr>
                        <a:t>p</a:t>
                      </a:r>
                      <a:r>
                        <a:rPr lang="en-US" altLang="zh-CN" sz="2400" dirty="0">
                          <a:latin typeface="Cambria Math" panose="02040503050406030204" pitchFamily="18" charset="0"/>
                          <a:ea typeface="Cambria Math" panose="02040503050406030204" pitchFamily="18" charset="0"/>
                        </a:rPr>
                        <a:t>-value</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EMG</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Robertson</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Thomas</a:t>
                      </a:r>
                      <a:endParaRPr lang="zh-CN" altLang="en-US" sz="240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GADGET</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0813726"/>
                  </a:ext>
                </a:extLst>
              </a:tr>
              <a:tr h="370840">
                <a:tc>
                  <a:txBody>
                    <a:bodyPr/>
                    <a:lstStyle/>
                    <a:p>
                      <a:pPr algn="ctr"/>
                      <a:r>
                        <a:rPr lang="en-US" altLang="zh-CN" sz="2400" dirty="0">
                          <a:latin typeface="Cambria Math" panose="02040503050406030204" pitchFamily="18" charset="0"/>
                          <a:ea typeface="Cambria Math" panose="02040503050406030204" pitchFamily="18" charset="0"/>
                        </a:rPr>
                        <a:t>1369</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1.1e–79</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0.02</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0.03</a:t>
                      </a:r>
                      <a:endParaRPr lang="zh-CN" altLang="en-US" sz="240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0.05</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03064831"/>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2754</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5.3e–3</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0.39</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0.50</a:t>
                      </a:r>
                      <a:endParaRPr lang="zh-CN" altLang="en-US" sz="240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0.24</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40340471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2870</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3.9e–5</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0.21</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0.20</a:t>
                      </a:r>
                      <a:endParaRPr lang="zh-CN" altLang="en-US" sz="240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0.21</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81824139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4238</a:t>
                      </a:r>
                      <a:endParaRPr lang="zh-CN" altLang="en-US" sz="2400" dirty="0">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4.0e–22</a:t>
                      </a:r>
                      <a:endParaRPr lang="zh-CN" altLang="en-US" sz="2400" dirty="0">
                        <a:solidFill>
                          <a:srgbClr val="FF0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0.06</a:t>
                      </a:r>
                      <a:endParaRPr lang="zh-CN" altLang="en-US" sz="2400" dirty="0">
                        <a:solidFill>
                          <a:srgbClr val="0000FF"/>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0.04</a:t>
                      </a:r>
                      <a:endParaRPr lang="zh-CN" altLang="en-US" sz="2400" dirty="0">
                        <a:solidFill>
                          <a:srgbClr val="008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0.05</a:t>
                      </a:r>
                      <a:endParaRPr lang="zh-CN" altLang="en-US" sz="2400" dirty="0">
                        <a:solidFill>
                          <a:srgbClr val="CC00CC"/>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5776207"/>
                  </a:ext>
                </a:extLst>
              </a:tr>
            </a:tbl>
          </a:graphicData>
        </a:graphic>
      </p:graphicFrame>
      <p:sp>
        <p:nvSpPr>
          <p:cNvPr id="5" name="TextBox 4">
            <a:extLst>
              <a:ext uri="{FF2B5EF4-FFF2-40B4-BE49-F238E27FC236}">
                <a16:creationId xmlns:a16="http://schemas.microsoft.com/office/drawing/2014/main" id="{2B086141-B761-477C-B2E8-BB4386A65184}"/>
              </a:ext>
            </a:extLst>
          </p:cNvPr>
          <p:cNvSpPr txBox="1"/>
          <p:nvPr/>
        </p:nvSpPr>
        <p:spPr>
          <a:xfrm>
            <a:off x="0" y="0"/>
            <a:ext cx="9144000" cy="1015663"/>
          </a:xfrm>
          <a:prstGeom prst="rect">
            <a:avLst/>
          </a:prstGeom>
          <a:noFill/>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 wonder if the fits improve with the new proton intensities you derived.</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 improvement doesn't seem significant and may not be worth mentioning in the paper.</a:t>
            </a:r>
          </a:p>
        </p:txBody>
      </p:sp>
    </p:spTree>
    <p:extLst>
      <p:ext uri="{BB962C8B-B14F-4D97-AF65-F5344CB8AC3E}">
        <p14:creationId xmlns:p14="http://schemas.microsoft.com/office/powerpoint/2010/main" val="2774214718"/>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 name="文本框 14"/>
              <p:cNvSpPr txBox="1"/>
              <p:nvPr/>
            </p:nvSpPr>
            <p:spPr>
              <a:xfrm>
                <a:off x="0" y="1485234"/>
                <a:ext cx="92583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i="1">
                              <a:latin typeface="Cambria Math" panose="02040503050406030204" pitchFamily="18" charset="0"/>
                            </a:rPr>
                            <m:t>𝐸</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=1368.</m:t>
                      </m:r>
                      <m:r>
                        <a:rPr lang="en-US" altLang="zh-CN" sz="2000" i="1" smtClean="0">
                          <a:latin typeface="Cambria Math" panose="02040503050406030204" pitchFamily="18" charset="0"/>
                        </a:rPr>
                        <m:t>6</m:t>
                      </m:r>
                      <m:r>
                        <a:rPr lang="en-US" altLang="zh-CN" sz="2000" b="0" i="1" smtClean="0">
                          <a:latin typeface="Cambria Math" panose="02040503050406030204" pitchFamily="18" charset="0"/>
                        </a:rPr>
                        <m:t>2619</m:t>
                      </m:r>
                      <m:r>
                        <a:rPr lang="en-US" altLang="zh-CN" sz="2000" i="1">
                          <a:latin typeface="Cambria Math" panose="02040503050406030204" pitchFamily="18" charset="0"/>
                          <a:ea typeface="Cambria Math" panose="02040503050406030204" pitchFamily="18" charset="0"/>
                        </a:rPr>
                        <m:t>±0.01410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altLang="zh-CN" sz="2000" i="1" smtClean="0">
                          <a:solidFill>
                            <a:schemeClr val="tx1"/>
                          </a:solidFill>
                          <a:latin typeface="Cambria Math" panose="02040503050406030204" pitchFamily="18" charset="0"/>
                          <a:ea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05978</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cali</m:t>
                                      </m:r>
                                    </m:e>
                                  </m:d>
                                </m:e>
                                <m:sub>
                                  <m:r>
                                    <a:rPr lang="en-US" sz="2000" b="0" i="1" smtClean="0">
                                      <a:solidFill>
                                        <a:srgbClr val="FF0000"/>
                                      </a:solidFill>
                                      <a:latin typeface="Cambria Math" panose="02040503050406030204" pitchFamily="18" charset="0"/>
                                    </a:rPr>
                                    <m:t>−0.00004</m:t>
                                  </m:r>
                                </m:sub>
                                <m:sup>
                                  <m:r>
                                    <a:rPr lang="en-US" sz="2000" b="0" i="1" smtClean="0">
                                      <a:solidFill>
                                        <a:srgbClr val="FF0000"/>
                                      </a:solidFill>
                                      <a:latin typeface="Cambria Math" panose="02040503050406030204" pitchFamily="18" charset="0"/>
                                    </a:rPr>
                                    <m:t>+0.00005</m:t>
                                  </m:r>
                                </m:sup>
                              </m:sSubSup>
                              <m:d>
                                <m:dPr>
                                  <m:ctrlPr>
                                    <a:rPr lang="en-US" sz="2000" i="1" smtClean="0">
                                      <a:solidFill>
                                        <a:srgbClr val="FF0000"/>
                                      </a:solidFill>
                                      <a:latin typeface="Cambria Math" panose="02040503050406030204" pitchFamily="18" charset="0"/>
                                      <a:ea typeface="Cambria Math" panose="02040503050406030204" pitchFamily="18" charset="0"/>
                                    </a:rPr>
                                  </m:ctrlPr>
                                </m:dPr>
                                <m:e>
                                  <m:r>
                                    <m:rPr>
                                      <m:sty m:val="p"/>
                                    </m:rPr>
                                    <a:rPr lang="en-US" altLang="zh-CN" sz="2000" i="1">
                                      <a:solidFill>
                                        <a:srgbClr val="FF0000"/>
                                      </a:solidFill>
                                      <a:latin typeface="Cambria Math" panose="02040503050406030204" pitchFamily="18" charset="0"/>
                                      <a:ea typeface="Cambria Math" panose="02040503050406030204" pitchFamily="18" charset="0"/>
                                    </a:rPr>
                                    <m:t>sp</m:t>
                                  </m:r>
                                </m:e>
                              </m:d>
                            </m:e>
                            <m:sub>
                              <m:r>
                                <a:rPr lang="en-US" altLang="zh-CN" sz="2000" i="1">
                                  <a:solidFill>
                                    <a:schemeClr val="tx1"/>
                                  </a:solidFill>
                                  <a:latin typeface="Cambria Math" panose="02040503050406030204" pitchFamily="18" charset="0"/>
                                  <a:ea typeface="Cambria Math" panose="02040503050406030204" pitchFamily="18" charset="0"/>
                                </a:rPr>
                                <m:t>+0.0</m:t>
                              </m:r>
                              <m:r>
                                <a:rPr lang="en-US" altLang="zh-CN" sz="2000" b="0" i="1" smtClean="0">
                                  <a:solidFill>
                                    <a:schemeClr val="tx1"/>
                                  </a:solidFill>
                                  <a:latin typeface="Cambria Math" panose="02040503050406030204" pitchFamily="18" charset="0"/>
                                  <a:ea typeface="Cambria Math" panose="02040503050406030204" pitchFamily="18" charset="0"/>
                                </a:rPr>
                                <m:t>1164</m:t>
                              </m:r>
                            </m:sub>
                            <m:sup>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i="1">
                                  <a:solidFill>
                                    <a:schemeClr val="tx1"/>
                                  </a:solidFill>
                                  <a:latin typeface="Cambria Math" panose="02040503050406030204" pitchFamily="18" charset="0"/>
                                </a:rPr>
                                <m:t>0.</m:t>
                              </m:r>
                              <m:r>
                                <a:rPr lang="en-US" altLang="zh-CN" sz="2000" b="0" i="1" smtClean="0">
                                  <a:solidFill>
                                    <a:schemeClr val="tx1"/>
                                  </a:solidFill>
                                  <a:latin typeface="Cambria Math" panose="02040503050406030204" pitchFamily="18" charset="0"/>
                                </a:rPr>
                                <m:t>00162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0.01491</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0.02448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15" name="文本框 14"/>
              <p:cNvSpPr txBox="1">
                <a:spLocks noRot="1" noChangeAspect="1" noMove="1" noResize="1" noEditPoints="1" noAdjustHandles="1" noChangeArrowheads="1" noChangeShapeType="1" noTextEdit="1"/>
              </p:cNvSpPr>
              <p:nvPr/>
            </p:nvSpPr>
            <p:spPr>
              <a:xfrm>
                <a:off x="0" y="1485234"/>
                <a:ext cx="9258300" cy="348685"/>
              </a:xfrm>
              <a:prstGeom prst="rect">
                <a:avLst/>
              </a:prstGeom>
              <a:blipFill>
                <a:blip r:embed="rId2"/>
                <a:stretch>
                  <a:fillRect l="-922"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0" y="1959592"/>
                <a:ext cx="396929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1368.</m:t>
                      </m:r>
                      <m:r>
                        <a:rPr lang="en-US" sz="2000" i="1">
                          <a:solidFill>
                            <a:srgbClr val="FF0000"/>
                          </a:solidFill>
                          <a:latin typeface="Cambria Math" panose="02040503050406030204" pitchFamily="18" charset="0"/>
                        </a:rPr>
                        <m:t>62619</m:t>
                      </m:r>
                      <m:r>
                        <a:rPr lang="en-US" sz="2000" i="1">
                          <a:solidFill>
                            <a:srgbClr val="FF0000"/>
                          </a:solidFill>
                          <a:latin typeface="Cambria Math" panose="02040503050406030204" pitchFamily="18" charset="0"/>
                          <a:ea typeface="Cambria Math" panose="02040503050406030204" pitchFamily="18" charset="0"/>
                        </a:rPr>
                        <m:t>±</m:t>
                      </m:r>
                      <m:r>
                        <a:rPr lang="en-US" altLang="zh-CN" sz="2000" i="1">
                          <a:solidFill>
                            <a:srgbClr val="FF0000"/>
                          </a:solidFill>
                          <a:latin typeface="Cambria Math" panose="02040503050406030204" pitchFamily="18" charset="0"/>
                          <a:ea typeface="Cambria Math" panose="02040503050406030204" pitchFamily="18" charset="0"/>
                        </a:rPr>
                        <m:t>0.</m:t>
                      </m:r>
                      <m:r>
                        <a:rPr lang="en-US" altLang="zh-CN" sz="2000" b="0" i="0" smtClean="0">
                          <a:solidFill>
                            <a:srgbClr val="FF0000"/>
                          </a:solidFill>
                          <a:latin typeface="Cambria Math" panose="02040503050406030204" pitchFamily="18" charset="0"/>
                          <a:ea typeface="Cambria Math" panose="02040503050406030204" pitchFamily="18" charset="0"/>
                        </a:rPr>
                        <m:t>067137</m:t>
                      </m:r>
                      <m:r>
                        <a:rPr lang="en-US" sz="2000" b="0" i="0" smtClean="0">
                          <a:solidFill>
                            <a:srgbClr val="FF0000"/>
                          </a:solidFill>
                          <a:latin typeface="Cambria Math" panose="02040503050406030204" pitchFamily="18" charset="0"/>
                          <a:ea typeface="Cambria Math" panose="02040503050406030204" pitchFamily="18" charset="0"/>
                        </a:rPr>
                        <m:t> </m:t>
                      </m:r>
                      <m:r>
                        <m:rPr>
                          <m:sty m:val="p"/>
                        </m:rPr>
                        <a:rPr lang="en-US" sz="2000" b="0" i="0" smtClean="0">
                          <a:solidFill>
                            <a:srgbClr val="FF0000"/>
                          </a:solidFill>
                          <a:latin typeface="Cambria Math" panose="02040503050406030204" pitchFamily="18" charset="0"/>
                          <a:ea typeface="Cambria Math" panose="02040503050406030204" pitchFamily="18" charset="0"/>
                        </a:rPr>
                        <m:t>keV</m:t>
                      </m:r>
                    </m:oMath>
                  </m:oMathPara>
                </a14:m>
                <a:endParaRPr lang="en-US" sz="2000" dirty="0">
                  <a:solidFill>
                    <a:srgbClr val="FF0000"/>
                  </a:solidFill>
                </a:endParaRPr>
              </a:p>
            </p:txBody>
          </p:sp>
        </mc:Choice>
        <mc:Fallback xmlns="">
          <p:sp>
            <p:nvSpPr>
              <p:cNvPr id="17" name="文本框 16"/>
              <p:cNvSpPr txBox="1">
                <a:spLocks noRot="1" noChangeAspect="1" noMove="1" noResize="1" noEditPoints="1" noAdjustHandles="1" noChangeArrowheads="1" noChangeShapeType="1" noTextEdit="1"/>
              </p:cNvSpPr>
              <p:nvPr/>
            </p:nvSpPr>
            <p:spPr>
              <a:xfrm>
                <a:off x="0" y="1959592"/>
                <a:ext cx="3969292" cy="332270"/>
              </a:xfrm>
              <a:prstGeom prst="rect">
                <a:avLst/>
              </a:prstGeom>
              <a:blipFill>
                <a:blip r:embed="rId3"/>
                <a:stretch>
                  <a:fillRect l="-2151" b="-20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 name="文本框 14">
                <a:extLst>
                  <a:ext uri="{FF2B5EF4-FFF2-40B4-BE49-F238E27FC236}">
                    <a16:creationId xmlns:a16="http://schemas.microsoft.com/office/drawing/2014/main" id="{9EBB1767-1994-4E13-BBAD-5144AE13FF28}"/>
                  </a:ext>
                </a:extLst>
              </p:cNvPr>
              <p:cNvSpPr txBox="1"/>
              <p:nvPr/>
            </p:nvSpPr>
            <p:spPr>
              <a:xfrm>
                <a:off x="0" y="2912540"/>
                <a:ext cx="92583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i="1">
                              <a:latin typeface="Cambria Math" panose="02040503050406030204" pitchFamily="18" charset="0"/>
                            </a:rPr>
                            <m:t>𝐸</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=1368.</m:t>
                      </m:r>
                      <m:r>
                        <a:rPr lang="en-US" altLang="zh-CN" sz="2000" i="1" smtClean="0">
                          <a:latin typeface="Cambria Math" panose="02040503050406030204" pitchFamily="18" charset="0"/>
                        </a:rPr>
                        <m:t>6</m:t>
                      </m:r>
                      <m:r>
                        <a:rPr lang="en-US" altLang="zh-CN" sz="2000" b="0" i="1" smtClean="0">
                          <a:latin typeface="Cambria Math" panose="02040503050406030204" pitchFamily="18" charset="0"/>
                        </a:rPr>
                        <m:t>2619</m:t>
                      </m:r>
                      <m:r>
                        <a:rPr lang="en-US" altLang="zh-CN" sz="2000" i="1">
                          <a:latin typeface="Cambria Math" panose="02040503050406030204" pitchFamily="18" charset="0"/>
                          <a:ea typeface="Cambria Math" panose="02040503050406030204" pitchFamily="18" charset="0"/>
                        </a:rPr>
                        <m:t>±0.01410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altLang="zh-CN" sz="2000" i="1" smtClean="0">
                          <a:solidFill>
                            <a:schemeClr val="tx1"/>
                          </a:solidFill>
                          <a:latin typeface="Cambria Math" panose="02040503050406030204" pitchFamily="18" charset="0"/>
                          <a:ea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05978</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cali</m:t>
                                      </m:r>
                                    </m:e>
                                  </m:d>
                                </m:e>
                                <m:sub>
                                  <m:r>
                                    <a:rPr lang="en-US" sz="2000" b="0" i="1" smtClean="0">
                                      <a:solidFill>
                                        <a:srgbClr val="0000FF"/>
                                      </a:solidFill>
                                      <a:latin typeface="Cambria Math" panose="02040503050406030204" pitchFamily="18" charset="0"/>
                                    </a:rPr>
                                    <m:t>−0.00024</m:t>
                                  </m:r>
                                </m:sub>
                                <m:sup>
                                  <m:r>
                                    <a:rPr lang="en-US" sz="2000" b="0" i="1" smtClean="0">
                                      <a:solidFill>
                                        <a:srgbClr val="0000FF"/>
                                      </a:solidFill>
                                      <a:latin typeface="Cambria Math" panose="02040503050406030204" pitchFamily="18" charset="0"/>
                                    </a:rPr>
                                    <m:t>+0.00022</m:t>
                                  </m:r>
                                </m:sup>
                              </m:sSubSup>
                              <m:d>
                                <m:dPr>
                                  <m:ctrlPr>
                                    <a:rPr lang="en-US" sz="2000" i="1" smtClean="0">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sp</m:t>
                                  </m:r>
                                </m:e>
                              </m:d>
                            </m:e>
                            <m:sub>
                              <m:r>
                                <a:rPr lang="en-US" altLang="zh-CN" sz="2000" i="1">
                                  <a:solidFill>
                                    <a:schemeClr val="tx1"/>
                                  </a:solidFill>
                                  <a:latin typeface="Cambria Math" panose="02040503050406030204" pitchFamily="18" charset="0"/>
                                  <a:ea typeface="Cambria Math" panose="02040503050406030204" pitchFamily="18" charset="0"/>
                                </a:rPr>
                                <m:t>+0.0</m:t>
                              </m:r>
                              <m:r>
                                <a:rPr lang="en-US" altLang="zh-CN" sz="2000" b="0" i="1" smtClean="0">
                                  <a:solidFill>
                                    <a:schemeClr val="tx1"/>
                                  </a:solidFill>
                                  <a:latin typeface="Cambria Math" panose="02040503050406030204" pitchFamily="18" charset="0"/>
                                  <a:ea typeface="Cambria Math" panose="02040503050406030204" pitchFamily="18" charset="0"/>
                                </a:rPr>
                                <m:t>1164</m:t>
                              </m:r>
                            </m:sub>
                            <m:sup>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i="1">
                                  <a:solidFill>
                                    <a:schemeClr val="tx1"/>
                                  </a:solidFill>
                                  <a:latin typeface="Cambria Math" panose="02040503050406030204" pitchFamily="18" charset="0"/>
                                </a:rPr>
                                <m:t>0.</m:t>
                              </m:r>
                              <m:r>
                                <a:rPr lang="en-US" altLang="zh-CN" sz="2000" b="0" i="1" smtClean="0">
                                  <a:solidFill>
                                    <a:schemeClr val="tx1"/>
                                  </a:solidFill>
                                  <a:latin typeface="Cambria Math" panose="02040503050406030204" pitchFamily="18" charset="0"/>
                                </a:rPr>
                                <m:t>00162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0.01491</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0.02448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0" name="文本框 14">
                <a:extLst>
                  <a:ext uri="{FF2B5EF4-FFF2-40B4-BE49-F238E27FC236}">
                    <a16:creationId xmlns:a16="http://schemas.microsoft.com/office/drawing/2014/main" id="{9EBB1767-1994-4E13-BBAD-5144AE13FF28}"/>
                  </a:ext>
                </a:extLst>
              </p:cNvPr>
              <p:cNvSpPr txBox="1">
                <a:spLocks noRot="1" noChangeAspect="1" noMove="1" noResize="1" noEditPoints="1" noAdjustHandles="1" noChangeArrowheads="1" noChangeShapeType="1" noTextEdit="1"/>
              </p:cNvSpPr>
              <p:nvPr/>
            </p:nvSpPr>
            <p:spPr>
              <a:xfrm>
                <a:off x="0" y="2912540"/>
                <a:ext cx="9258300" cy="348685"/>
              </a:xfrm>
              <a:prstGeom prst="rect">
                <a:avLst/>
              </a:prstGeom>
              <a:blipFill>
                <a:blip r:embed="rId4"/>
                <a:stretch>
                  <a:fillRect l="-922"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文本框 16">
                <a:extLst>
                  <a:ext uri="{FF2B5EF4-FFF2-40B4-BE49-F238E27FC236}">
                    <a16:creationId xmlns:a16="http://schemas.microsoft.com/office/drawing/2014/main" id="{FB3FF537-5AF9-464D-84A3-492D5CDE1BA0}"/>
                  </a:ext>
                </a:extLst>
              </p:cNvPr>
              <p:cNvSpPr txBox="1"/>
              <p:nvPr/>
            </p:nvSpPr>
            <p:spPr>
              <a:xfrm>
                <a:off x="0" y="3386898"/>
                <a:ext cx="396929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1368.</m:t>
                      </m:r>
                      <m:r>
                        <a:rPr lang="en-US" sz="2000" i="1">
                          <a:solidFill>
                            <a:srgbClr val="0000FF"/>
                          </a:solidFill>
                          <a:latin typeface="Cambria Math" panose="02040503050406030204" pitchFamily="18" charset="0"/>
                        </a:rPr>
                        <m:t>62619</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0.</m:t>
                      </m:r>
                      <m:r>
                        <a:rPr lang="en-US" altLang="zh-CN" sz="2000" b="0" i="0" smtClean="0">
                          <a:solidFill>
                            <a:srgbClr val="0000FF"/>
                          </a:solidFill>
                          <a:latin typeface="Cambria Math" panose="02040503050406030204" pitchFamily="18" charset="0"/>
                          <a:ea typeface="Cambria Math" panose="02040503050406030204" pitchFamily="18" charset="0"/>
                        </a:rPr>
                        <m:t>067138</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31" name="文本框 16">
                <a:extLst>
                  <a:ext uri="{FF2B5EF4-FFF2-40B4-BE49-F238E27FC236}">
                    <a16:creationId xmlns:a16="http://schemas.microsoft.com/office/drawing/2014/main" id="{FB3FF537-5AF9-464D-84A3-492D5CDE1BA0}"/>
                  </a:ext>
                </a:extLst>
              </p:cNvPr>
              <p:cNvSpPr txBox="1">
                <a:spLocks noRot="1" noChangeAspect="1" noMove="1" noResize="1" noEditPoints="1" noAdjustHandles="1" noChangeArrowheads="1" noChangeShapeType="1" noTextEdit="1"/>
              </p:cNvSpPr>
              <p:nvPr/>
            </p:nvSpPr>
            <p:spPr>
              <a:xfrm>
                <a:off x="0" y="3386898"/>
                <a:ext cx="3969292" cy="332270"/>
              </a:xfrm>
              <a:prstGeom prst="rect">
                <a:avLst/>
              </a:prstGeom>
              <a:blipFill>
                <a:blip r:embed="rId5"/>
                <a:stretch>
                  <a:fillRect l="-2151" b="-22222"/>
                </a:stretch>
              </a:blipFill>
            </p:spPr>
            <p:txBody>
              <a:bodyPr/>
              <a:lstStyle/>
              <a:p>
                <a:r>
                  <a:rPr lang="zh-CN" altLang="en-US">
                    <a:noFill/>
                  </a:rPr>
                  <a:t> </a:t>
                </a:r>
              </a:p>
            </p:txBody>
          </p:sp>
        </mc:Fallback>
      </mc:AlternateContent>
      <p:sp>
        <p:nvSpPr>
          <p:cNvPr id="6" name="TextBox 5">
            <a:extLst>
              <a:ext uri="{FF2B5EF4-FFF2-40B4-BE49-F238E27FC236}">
                <a16:creationId xmlns:a16="http://schemas.microsoft.com/office/drawing/2014/main" id="{10C6C5BF-9420-46BA-AF2F-272DCF13E86A}"/>
              </a:ext>
            </a:extLst>
          </p:cNvPr>
          <p:cNvSpPr txBox="1"/>
          <p:nvPr/>
        </p:nvSpPr>
        <p:spPr>
          <a:xfrm>
            <a:off x="0" y="990229"/>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FF0000"/>
                </a:solidFill>
                <a:latin typeface="Cambria Math" panose="02040503050406030204" pitchFamily="18" charset="0"/>
                <a:ea typeface="Cambria Math" panose="02040503050406030204" pitchFamily="18" charset="0"/>
              </a:rPr>
              <a:t>±10%</a:t>
            </a:r>
            <a:endParaRPr lang="zh-CN" altLang="en-US" dirty="0">
              <a:solidFill>
                <a:srgbClr val="FF0000"/>
              </a:solidFill>
            </a:endParaRPr>
          </a:p>
        </p:txBody>
      </p:sp>
      <p:sp>
        <p:nvSpPr>
          <p:cNvPr id="32" name="TextBox 31">
            <a:extLst>
              <a:ext uri="{FF2B5EF4-FFF2-40B4-BE49-F238E27FC236}">
                <a16:creationId xmlns:a16="http://schemas.microsoft.com/office/drawing/2014/main" id="{33D324C0-33FA-44D8-88CB-52A826E8373B}"/>
              </a:ext>
            </a:extLst>
          </p:cNvPr>
          <p:cNvSpPr txBox="1"/>
          <p:nvPr/>
        </p:nvSpPr>
        <p:spPr>
          <a:xfrm>
            <a:off x="0" y="2417535"/>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endParaRPr>
          </a:p>
        </p:txBody>
      </p:sp>
      <mc:AlternateContent xmlns:mc="http://schemas.openxmlformats.org/markup-compatibility/2006" xmlns:a14="http://schemas.microsoft.com/office/drawing/2010/main">
        <mc:Choice Requires="a14">
          <p:sp>
            <p:nvSpPr>
              <p:cNvPr id="33" name="文本框 14">
                <a:extLst>
                  <a:ext uri="{FF2B5EF4-FFF2-40B4-BE49-F238E27FC236}">
                    <a16:creationId xmlns:a16="http://schemas.microsoft.com/office/drawing/2014/main" id="{003F9513-0745-4B5A-9AF2-ED6EF0E47C69}"/>
                  </a:ext>
                </a:extLst>
              </p:cNvPr>
              <p:cNvSpPr txBox="1"/>
              <p:nvPr/>
            </p:nvSpPr>
            <p:spPr>
              <a:xfrm>
                <a:off x="0" y="4568817"/>
                <a:ext cx="91440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𝑁</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smtClean="0">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altLang="zh-CN" sz="2000" i="1">
                                      <a:latin typeface="Cambria Math" panose="02040503050406030204" pitchFamily="18" charset="0"/>
                                    </a:rPr>
                                    <m:t>588</m:t>
                                  </m:r>
                                  <m:r>
                                    <a:rPr lang="en-US" altLang="zh-CN" sz="2000" b="0" i="1" smtClean="0">
                                      <a:latin typeface="Cambria Math" panose="02040503050406030204" pitchFamily="18" charset="0"/>
                                    </a:rPr>
                                    <m:t>74.84</m:t>
                                  </m:r>
                                  <m:r>
                                    <a:rPr lang="en-US" altLang="zh-CN" sz="2000" i="1">
                                      <a:latin typeface="Cambria Math" panose="02040503050406030204" pitchFamily="18" charset="0"/>
                                      <a:ea typeface="Cambria Math" panose="02040503050406030204" pitchFamily="18" charset="0"/>
                                    </a:rPr>
                                    <m:t>±232.0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e>
                                <m:sub>
                                  <m:r>
                                    <a:rPr lang="en-US" sz="2000" b="0" i="1" smtClean="0">
                                      <a:solidFill>
                                        <a:srgbClr val="FF0000"/>
                                      </a:solidFill>
                                      <a:latin typeface="Cambria Math" panose="02040503050406030204" pitchFamily="18" charset="0"/>
                                    </a:rPr>
                                    <m:t>−1.8</m:t>
                                  </m:r>
                                </m:sub>
                                <m:sup>
                                  <m:r>
                                    <a:rPr lang="en-US" sz="2000" b="0" i="1" smtClean="0">
                                      <a:solidFill>
                                        <a:srgbClr val="FF0000"/>
                                      </a:solidFill>
                                      <a:latin typeface="Cambria Math" panose="02040503050406030204" pitchFamily="18" charset="0"/>
                                    </a:rPr>
                                    <m:t>+1.2</m:t>
                                  </m:r>
                                </m:sup>
                              </m:sSubSup>
                              <m:d>
                                <m:dPr>
                                  <m:ctrlPr>
                                    <a:rPr lang="en-US" sz="2000" i="1" smtClean="0">
                                      <a:solidFill>
                                        <a:srgbClr val="FF0000"/>
                                      </a:solidFill>
                                      <a:latin typeface="Cambria Math" panose="02040503050406030204" pitchFamily="18" charset="0"/>
                                      <a:ea typeface="Cambria Math" panose="02040503050406030204" pitchFamily="18" charset="0"/>
                                    </a:rPr>
                                  </m:ctrlPr>
                                </m:dPr>
                                <m:e>
                                  <m:r>
                                    <m:rPr>
                                      <m:sty m:val="p"/>
                                    </m:rPr>
                                    <a:rPr lang="en-US" altLang="zh-CN" sz="2000" i="1">
                                      <a:solidFill>
                                        <a:srgbClr val="FF0000"/>
                                      </a:solidFill>
                                      <a:latin typeface="Cambria Math" panose="02040503050406030204" pitchFamily="18" charset="0"/>
                                      <a:ea typeface="Cambria Math" panose="02040503050406030204" pitchFamily="18" charset="0"/>
                                    </a:rPr>
                                    <m:t>sp</m:t>
                                  </m:r>
                                </m:e>
                              </m:d>
                            </m:e>
                            <m:sub>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ea typeface="Cambria Math" panose="02040503050406030204" pitchFamily="18" charset="0"/>
                                </a:rPr>
                                <m:t>3</m:t>
                              </m:r>
                              <m:r>
                                <a:rPr lang="en-US" altLang="zh-CN" sz="2000" b="0" i="1" smtClean="0">
                                  <a:solidFill>
                                    <a:schemeClr val="tx1"/>
                                  </a:solidFill>
                                  <a:latin typeface="Cambria Math" panose="02040503050406030204" pitchFamily="18" charset="0"/>
                                  <a:ea typeface="Cambria Math" panose="02040503050406030204" pitchFamily="18" charset="0"/>
                                </a:rPr>
                                <m:t>1.8</m:t>
                              </m:r>
                            </m:sub>
                            <m:sup>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rPr>
                                <m:t>3</m:t>
                              </m:r>
                              <m:r>
                                <a:rPr lang="en-US" altLang="zh-CN" sz="2000" b="0" i="1" smtClean="0">
                                  <a:solidFill>
                                    <a:schemeClr val="tx1"/>
                                  </a:solidFill>
                                  <a:latin typeface="Cambria Math" panose="02040503050406030204" pitchFamily="18" charset="0"/>
                                </a:rPr>
                                <m:t>1.2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73.8</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58.2</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3" name="文本框 14">
                <a:extLst>
                  <a:ext uri="{FF2B5EF4-FFF2-40B4-BE49-F238E27FC236}">
                    <a16:creationId xmlns:a16="http://schemas.microsoft.com/office/drawing/2014/main" id="{003F9513-0745-4B5A-9AF2-ED6EF0E47C69}"/>
                  </a:ext>
                </a:extLst>
              </p:cNvPr>
              <p:cNvSpPr txBox="1">
                <a:spLocks noRot="1" noChangeAspect="1" noMove="1" noResize="1" noEditPoints="1" noAdjustHandles="1" noChangeArrowheads="1" noChangeShapeType="1" noTextEdit="1"/>
              </p:cNvSpPr>
              <p:nvPr/>
            </p:nvSpPr>
            <p:spPr>
              <a:xfrm>
                <a:off x="0" y="4568817"/>
                <a:ext cx="9144000" cy="348685"/>
              </a:xfrm>
              <a:prstGeom prst="rect">
                <a:avLst/>
              </a:prstGeom>
              <a:blipFill>
                <a:blip r:embed="rId6"/>
                <a:stretch>
                  <a:fillRect l="-933" b="-1724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文本框 16">
                <a:extLst>
                  <a:ext uri="{FF2B5EF4-FFF2-40B4-BE49-F238E27FC236}">
                    <a16:creationId xmlns:a16="http://schemas.microsoft.com/office/drawing/2014/main" id="{8BB787CF-AEA8-406F-8401-154C822F5D97}"/>
                  </a:ext>
                </a:extLst>
              </p:cNvPr>
              <p:cNvSpPr txBox="1"/>
              <p:nvPr/>
            </p:nvSpPr>
            <p:spPr>
              <a:xfrm>
                <a:off x="0" y="5043175"/>
                <a:ext cx="280923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FF0000"/>
                              </a:solidFill>
                              <a:latin typeface="Cambria Math" panose="02040503050406030204" pitchFamily="18" charset="0"/>
                            </a:rPr>
                          </m:ctrlPr>
                        </m:sSubPr>
                        <m:e>
                          <m:r>
                            <a:rPr lang="en-US" altLang="zh-CN" sz="2000" i="1">
                              <a:solidFill>
                                <a:srgbClr val="FF0000"/>
                              </a:solidFill>
                              <a:latin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𝛾</m:t>
                          </m:r>
                        </m:sub>
                      </m:sSub>
                      <m:r>
                        <a:rPr lang="en-US" altLang="zh-CN" sz="2000" i="1">
                          <a:solidFill>
                            <a:srgbClr val="FF0000"/>
                          </a:solidFill>
                          <a:latin typeface="Cambria Math" panose="02040503050406030204" pitchFamily="18" charset="0"/>
                        </a:rPr>
                        <m:t>=58874.84</m:t>
                      </m:r>
                      <m:r>
                        <a:rPr lang="en-US" altLang="zh-CN" sz="2000" i="1">
                          <a:solidFill>
                            <a:srgbClr val="FF0000"/>
                          </a:solidFill>
                          <a:latin typeface="Cambria Math" panose="02040503050406030204" pitchFamily="18" charset="0"/>
                          <a:ea typeface="Cambria Math" panose="02040503050406030204" pitchFamily="18" charset="0"/>
                        </a:rPr>
                        <m:t>±259.</m:t>
                      </m:r>
                      <m:r>
                        <a:rPr lang="en-US" altLang="zh-CN" sz="2000" b="0" i="1" smtClean="0">
                          <a:solidFill>
                            <a:srgbClr val="FF0000"/>
                          </a:solidFill>
                          <a:latin typeface="Cambria Math" panose="02040503050406030204" pitchFamily="18" charset="0"/>
                          <a:ea typeface="Cambria Math" panose="02040503050406030204" pitchFamily="18" charset="0"/>
                        </a:rPr>
                        <m:t>38</m:t>
                      </m:r>
                    </m:oMath>
                  </m:oMathPara>
                </a14:m>
                <a:endParaRPr lang="en-US" sz="2000" dirty="0">
                  <a:solidFill>
                    <a:srgbClr val="FF0000"/>
                  </a:solidFill>
                </a:endParaRPr>
              </a:p>
            </p:txBody>
          </p:sp>
        </mc:Choice>
        <mc:Fallback xmlns="">
          <p:sp>
            <p:nvSpPr>
              <p:cNvPr id="34" name="文本框 16">
                <a:extLst>
                  <a:ext uri="{FF2B5EF4-FFF2-40B4-BE49-F238E27FC236}">
                    <a16:creationId xmlns:a16="http://schemas.microsoft.com/office/drawing/2014/main" id="{8BB787CF-AEA8-406F-8401-154C822F5D97}"/>
                  </a:ext>
                </a:extLst>
              </p:cNvPr>
              <p:cNvSpPr txBox="1">
                <a:spLocks noRot="1" noChangeAspect="1" noMove="1" noResize="1" noEditPoints="1" noAdjustHandles="1" noChangeArrowheads="1" noChangeShapeType="1" noTextEdit="1"/>
              </p:cNvSpPr>
              <p:nvPr/>
            </p:nvSpPr>
            <p:spPr>
              <a:xfrm>
                <a:off x="0" y="5043175"/>
                <a:ext cx="2809231" cy="332270"/>
              </a:xfrm>
              <a:prstGeom prst="rect">
                <a:avLst/>
              </a:prstGeom>
              <a:blipFill>
                <a:blip r:embed="rId7"/>
                <a:stretch>
                  <a:fillRect l="-3037" b="-20000"/>
                </a:stretch>
              </a:blipFill>
            </p:spPr>
            <p:txBody>
              <a:bodyPr/>
              <a:lstStyle/>
              <a:p>
                <a:r>
                  <a:rPr lang="zh-CN" altLang="en-US">
                    <a:noFill/>
                  </a:rPr>
                  <a:t> </a:t>
                </a:r>
              </a:p>
            </p:txBody>
          </p:sp>
        </mc:Fallback>
      </mc:AlternateContent>
      <p:sp>
        <p:nvSpPr>
          <p:cNvPr id="35" name="TextBox 34">
            <a:extLst>
              <a:ext uri="{FF2B5EF4-FFF2-40B4-BE49-F238E27FC236}">
                <a16:creationId xmlns:a16="http://schemas.microsoft.com/office/drawing/2014/main" id="{6E9B5AFC-0A10-4DDF-ACD0-E9ECB092393E}"/>
              </a:ext>
            </a:extLst>
          </p:cNvPr>
          <p:cNvSpPr txBox="1"/>
          <p:nvPr/>
        </p:nvSpPr>
        <p:spPr>
          <a:xfrm>
            <a:off x="0" y="4073812"/>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FF0000"/>
                </a:solidFill>
                <a:latin typeface="Cambria Math" panose="02040503050406030204" pitchFamily="18" charset="0"/>
                <a:ea typeface="Cambria Math" panose="02040503050406030204" pitchFamily="18" charset="0"/>
              </a:rPr>
              <a:t>±10%</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36" name="文本框 14">
                <a:extLst>
                  <a:ext uri="{FF2B5EF4-FFF2-40B4-BE49-F238E27FC236}">
                    <a16:creationId xmlns:a16="http://schemas.microsoft.com/office/drawing/2014/main" id="{BC516A4B-3A09-448E-8B50-42DABA4A3441}"/>
                  </a:ext>
                </a:extLst>
              </p:cNvPr>
              <p:cNvSpPr txBox="1"/>
              <p:nvPr/>
            </p:nvSpPr>
            <p:spPr>
              <a:xfrm>
                <a:off x="0" y="5996123"/>
                <a:ext cx="91440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𝑁</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smtClean="0">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altLang="zh-CN" sz="2000" i="1">
                                      <a:latin typeface="Cambria Math" panose="02040503050406030204" pitchFamily="18" charset="0"/>
                                    </a:rPr>
                                    <m:t>58874.84</m:t>
                                  </m:r>
                                  <m:r>
                                    <a:rPr lang="en-US" altLang="zh-CN" sz="2000" i="1">
                                      <a:latin typeface="Cambria Math" panose="02040503050406030204" pitchFamily="18" charset="0"/>
                                      <a:ea typeface="Cambria Math" panose="02040503050406030204" pitchFamily="18" charset="0"/>
                                    </a:rPr>
                                    <m:t>±232.0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e>
                                <m:sub>
                                  <m:r>
                                    <a:rPr lang="en-US" sz="2000" b="0" i="1" smtClean="0">
                                      <a:solidFill>
                                        <a:srgbClr val="0000FF"/>
                                      </a:solidFill>
                                      <a:latin typeface="Cambria Math" panose="02040503050406030204" pitchFamily="18" charset="0"/>
                                    </a:rPr>
                                    <m:t>−4.2</m:t>
                                  </m:r>
                                </m:sub>
                                <m:sup>
                                  <m:r>
                                    <a:rPr lang="en-US" sz="2000" b="0" i="1" smtClean="0">
                                      <a:solidFill>
                                        <a:srgbClr val="0000FF"/>
                                      </a:solidFill>
                                      <a:latin typeface="Cambria Math" panose="02040503050406030204" pitchFamily="18" charset="0"/>
                                    </a:rPr>
                                    <m:t>+2.1</m:t>
                                  </m:r>
                                </m:sup>
                              </m:sSubSup>
                              <m:d>
                                <m:dPr>
                                  <m:ctrlPr>
                                    <a:rPr lang="en-US" sz="2000" i="1" smtClean="0">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sp</m:t>
                                  </m:r>
                                </m:e>
                              </m:d>
                            </m:e>
                            <m:sub>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ea typeface="Cambria Math" panose="02040503050406030204" pitchFamily="18" charset="0"/>
                                </a:rPr>
                                <m:t>3</m:t>
                              </m:r>
                              <m:r>
                                <a:rPr lang="en-US" altLang="zh-CN" sz="2000" b="0" i="1" smtClean="0">
                                  <a:solidFill>
                                    <a:schemeClr val="tx1"/>
                                  </a:solidFill>
                                  <a:latin typeface="Cambria Math" panose="02040503050406030204" pitchFamily="18" charset="0"/>
                                  <a:ea typeface="Cambria Math" panose="02040503050406030204" pitchFamily="18" charset="0"/>
                                </a:rPr>
                                <m:t>1.8</m:t>
                              </m:r>
                            </m:sub>
                            <m:sup>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rPr>
                                <m:t>3</m:t>
                              </m:r>
                              <m:r>
                                <a:rPr lang="en-US" altLang="zh-CN" sz="2000" b="0" i="1" smtClean="0">
                                  <a:solidFill>
                                    <a:schemeClr val="tx1"/>
                                  </a:solidFill>
                                  <a:latin typeface="Cambria Math" panose="02040503050406030204" pitchFamily="18" charset="0"/>
                                </a:rPr>
                                <m:t>1.2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73.8</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58.2</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6" name="文本框 14">
                <a:extLst>
                  <a:ext uri="{FF2B5EF4-FFF2-40B4-BE49-F238E27FC236}">
                    <a16:creationId xmlns:a16="http://schemas.microsoft.com/office/drawing/2014/main" id="{BC516A4B-3A09-448E-8B50-42DABA4A3441}"/>
                  </a:ext>
                </a:extLst>
              </p:cNvPr>
              <p:cNvSpPr txBox="1">
                <a:spLocks noRot="1" noChangeAspect="1" noMove="1" noResize="1" noEditPoints="1" noAdjustHandles="1" noChangeArrowheads="1" noChangeShapeType="1" noTextEdit="1"/>
              </p:cNvSpPr>
              <p:nvPr/>
            </p:nvSpPr>
            <p:spPr>
              <a:xfrm>
                <a:off x="0" y="5996123"/>
                <a:ext cx="9144000" cy="348685"/>
              </a:xfrm>
              <a:prstGeom prst="rect">
                <a:avLst/>
              </a:prstGeom>
              <a:blipFill>
                <a:blip r:embed="rId8"/>
                <a:stretch>
                  <a:fillRect l="-933"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文本框 16">
                <a:extLst>
                  <a:ext uri="{FF2B5EF4-FFF2-40B4-BE49-F238E27FC236}">
                    <a16:creationId xmlns:a16="http://schemas.microsoft.com/office/drawing/2014/main" id="{F8728202-659D-45B2-9C31-D56EF9FDBE9C}"/>
                  </a:ext>
                </a:extLst>
              </p:cNvPr>
              <p:cNvSpPr txBox="1"/>
              <p:nvPr/>
            </p:nvSpPr>
            <p:spPr>
              <a:xfrm>
                <a:off x="0" y="6470476"/>
                <a:ext cx="280923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n-US" altLang="zh-CN" sz="2000" i="1">
                              <a:solidFill>
                                <a:srgbClr val="0000FF"/>
                              </a:solidFill>
                              <a:latin typeface="Cambria Math" panose="02040503050406030204" pitchFamily="18" charset="0"/>
                            </a:rPr>
                            <m:t>𝑁</m:t>
                          </m:r>
                        </m:e>
                        <m:sub>
                          <m:r>
                            <a:rPr lang="en-US" altLang="zh-CN" sz="2000" i="1">
                              <a:solidFill>
                                <a:srgbClr val="0000FF"/>
                              </a:solidFill>
                              <a:latin typeface="Cambria Math" panose="02040503050406030204" pitchFamily="18" charset="0"/>
                              <a:ea typeface="Cambria Math" panose="02040503050406030204" pitchFamily="18" charset="0"/>
                            </a:rPr>
                            <m:t>𝛾</m:t>
                          </m:r>
                        </m:sub>
                      </m:sSub>
                      <m:r>
                        <a:rPr lang="en-US" altLang="zh-CN" sz="2000" i="1">
                          <a:solidFill>
                            <a:srgbClr val="0000FF"/>
                          </a:solidFill>
                          <a:latin typeface="Cambria Math" panose="02040503050406030204" pitchFamily="18" charset="0"/>
                        </a:rPr>
                        <m:t>=58874.84</m:t>
                      </m:r>
                      <m:r>
                        <a:rPr lang="en-US" altLang="zh-CN" sz="2000" i="1">
                          <a:solidFill>
                            <a:srgbClr val="0000FF"/>
                          </a:solidFill>
                          <a:latin typeface="Cambria Math" panose="02040503050406030204" pitchFamily="18" charset="0"/>
                          <a:ea typeface="Cambria Math" panose="02040503050406030204" pitchFamily="18" charset="0"/>
                        </a:rPr>
                        <m:t>±259.4</m:t>
                      </m:r>
                      <m:r>
                        <a:rPr lang="en-US" altLang="zh-CN" sz="2000" b="0" i="1" smtClean="0">
                          <a:solidFill>
                            <a:srgbClr val="0000FF"/>
                          </a:solidFill>
                          <a:latin typeface="Cambria Math" panose="02040503050406030204" pitchFamily="18" charset="0"/>
                          <a:ea typeface="Cambria Math" panose="02040503050406030204" pitchFamily="18" charset="0"/>
                        </a:rPr>
                        <m:t>1</m:t>
                      </m:r>
                    </m:oMath>
                  </m:oMathPara>
                </a14:m>
                <a:endParaRPr lang="en-US" sz="2000" dirty="0">
                  <a:solidFill>
                    <a:srgbClr val="0000FF"/>
                  </a:solidFill>
                </a:endParaRPr>
              </a:p>
            </p:txBody>
          </p:sp>
        </mc:Choice>
        <mc:Fallback xmlns="">
          <p:sp>
            <p:nvSpPr>
              <p:cNvPr id="37" name="文本框 16">
                <a:extLst>
                  <a:ext uri="{FF2B5EF4-FFF2-40B4-BE49-F238E27FC236}">
                    <a16:creationId xmlns:a16="http://schemas.microsoft.com/office/drawing/2014/main" id="{F8728202-659D-45B2-9C31-D56EF9FDBE9C}"/>
                  </a:ext>
                </a:extLst>
              </p:cNvPr>
              <p:cNvSpPr txBox="1">
                <a:spLocks noRot="1" noChangeAspect="1" noMove="1" noResize="1" noEditPoints="1" noAdjustHandles="1" noChangeArrowheads="1" noChangeShapeType="1" noTextEdit="1"/>
              </p:cNvSpPr>
              <p:nvPr/>
            </p:nvSpPr>
            <p:spPr>
              <a:xfrm>
                <a:off x="0" y="6470476"/>
                <a:ext cx="2809231" cy="332270"/>
              </a:xfrm>
              <a:prstGeom prst="rect">
                <a:avLst/>
              </a:prstGeom>
              <a:blipFill>
                <a:blip r:embed="rId9"/>
                <a:stretch>
                  <a:fillRect l="-3037" b="-20000"/>
                </a:stretch>
              </a:blipFill>
            </p:spPr>
            <p:txBody>
              <a:bodyPr/>
              <a:lstStyle/>
              <a:p>
                <a:r>
                  <a:rPr lang="zh-CN" altLang="en-US">
                    <a:noFill/>
                  </a:rPr>
                  <a:t> </a:t>
                </a:r>
              </a:p>
            </p:txBody>
          </p:sp>
        </mc:Fallback>
      </mc:AlternateContent>
      <p:sp>
        <p:nvSpPr>
          <p:cNvPr id="38" name="TextBox 37">
            <a:extLst>
              <a:ext uri="{FF2B5EF4-FFF2-40B4-BE49-F238E27FC236}">
                <a16:creationId xmlns:a16="http://schemas.microsoft.com/office/drawing/2014/main" id="{45F09B11-1AF5-4764-8F35-C9457B9AD482}"/>
              </a:ext>
            </a:extLst>
          </p:cNvPr>
          <p:cNvSpPr txBox="1"/>
          <p:nvPr/>
        </p:nvSpPr>
        <p:spPr>
          <a:xfrm>
            <a:off x="0" y="5501118"/>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endParaRPr>
          </a:p>
        </p:txBody>
      </p:sp>
      <p:sp>
        <p:nvSpPr>
          <p:cNvPr id="8" name="TextBox 7">
            <a:extLst>
              <a:ext uri="{FF2B5EF4-FFF2-40B4-BE49-F238E27FC236}">
                <a16:creationId xmlns:a16="http://schemas.microsoft.com/office/drawing/2014/main" id="{FCABAFE0-B473-470D-A500-C09A1A123F67}"/>
              </a:ext>
            </a:extLst>
          </p:cNvPr>
          <p:cNvSpPr txBox="1"/>
          <p:nvPr/>
        </p:nvSpPr>
        <p:spPr>
          <a:xfrm>
            <a:off x="0" y="0"/>
            <a:ext cx="9144000" cy="707886"/>
          </a:xfrm>
          <a:prstGeom prst="rect">
            <a:avLst/>
          </a:prstGeom>
          <a:noFill/>
        </p:spPr>
        <p:txBody>
          <a:bodyPr wrap="square" rtlCol="0">
            <a:spAutoFit/>
          </a:bodyPr>
          <a:lstStyle/>
          <a:p>
            <a:r>
              <a:rPr lang="en-US" altLang="zh-CN" sz="2000" dirty="0">
                <a:solidFill>
                  <a:srgbClr val="0000FF"/>
                </a:solidFill>
                <a:latin typeface="Cambria Math" panose="02040503050406030204" pitchFamily="18" charset="0"/>
                <a:ea typeface="Cambria Math" panose="02040503050406030204" pitchFamily="18" charset="0"/>
              </a:rPr>
              <a:t>In this case, the peak energy and peak area derived from the Doppler broadening analysis are insensitive to the stopping power variation.</a:t>
            </a:r>
            <a:endParaRPr lang="zh-CN" altLang="en-US" sz="2000" dirty="0">
              <a:solidFill>
                <a:srgbClr val="0000FF"/>
              </a:solidFill>
              <a:latin typeface="Cambria Math" panose="02040503050406030204" pitchFamily="18" charset="0"/>
            </a:endParaRPr>
          </a:p>
        </p:txBody>
      </p:sp>
    </p:spTree>
    <p:extLst>
      <p:ext uri="{BB962C8B-B14F-4D97-AF65-F5344CB8AC3E}">
        <p14:creationId xmlns:p14="http://schemas.microsoft.com/office/powerpoint/2010/main" val="1824153563"/>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C13F59-73C6-4386-B655-041AA67E0888}"/>
              </a:ext>
            </a:extLst>
          </p:cNvPr>
          <p:cNvPicPr>
            <a:picLocks noChangeAspect="1"/>
          </p:cNvPicPr>
          <p:nvPr/>
        </p:nvPicPr>
        <p:blipFill>
          <a:blip r:embed="rId2"/>
          <a:stretch>
            <a:fillRect/>
          </a:stretch>
        </p:blipFill>
        <p:spPr>
          <a:xfrm>
            <a:off x="0" y="0"/>
            <a:ext cx="9144000" cy="4932641"/>
          </a:xfrm>
          <a:prstGeom prst="rect">
            <a:avLst/>
          </a:prstGeom>
        </p:spPr>
      </p:pic>
      <p:sp>
        <p:nvSpPr>
          <p:cNvPr id="5" name="TextBox 4">
            <a:extLst>
              <a:ext uri="{FF2B5EF4-FFF2-40B4-BE49-F238E27FC236}">
                <a16:creationId xmlns:a16="http://schemas.microsoft.com/office/drawing/2014/main" id="{0D1A6854-D40B-40AF-BCBB-E62194A9D2EE}"/>
              </a:ext>
            </a:extLst>
          </p:cNvPr>
          <p:cNvSpPr txBox="1"/>
          <p:nvPr/>
        </p:nvSpPr>
        <p:spPr>
          <a:xfrm>
            <a:off x="0" y="4932641"/>
            <a:ext cx="9144000" cy="646331"/>
          </a:xfrm>
          <a:prstGeom prst="rect">
            <a:avLst/>
          </a:prstGeom>
          <a:noFill/>
        </p:spPr>
        <p:txBody>
          <a:bodyPr wrap="square">
            <a:spAutoFit/>
          </a:bodyPr>
          <a:lstStyle/>
          <a:p>
            <a:r>
              <a:rPr lang="zh-CN" altLang="en-US" dirty="0">
                <a:latin typeface="Cambria Math" panose="02040503050406030204" pitchFamily="18" charset="0"/>
              </a:rPr>
              <a:t>The stopping power of the recoiling </a:t>
            </a:r>
            <a:r>
              <a:rPr lang="zh-CN" altLang="en-US" baseline="30000" dirty="0">
                <a:latin typeface="Cambria Math" panose="02040503050406030204" pitchFamily="18" charset="0"/>
              </a:rPr>
              <a:t>24</a:t>
            </a:r>
            <a:r>
              <a:rPr lang="zh-CN" altLang="en-US" dirty="0">
                <a:latin typeface="Cambria Math" panose="02040503050406030204" pitchFamily="18" charset="0"/>
              </a:rPr>
              <a:t>Mg in P10 gas is estimated as a function of energy using the code </a:t>
            </a:r>
            <a:r>
              <a:rPr lang="en-US" altLang="zh-CN" dirty="0">
                <a:latin typeface="Cambria Math" panose="02040503050406030204" pitchFamily="18" charset="0"/>
              </a:rPr>
              <a:t>SRIM</a:t>
            </a:r>
            <a:r>
              <a:rPr lang="zh-CN" altLang="en-US" dirty="0">
                <a:latin typeface="Cambria Math" panose="02040503050406030204" pitchFamily="18" charset="0"/>
              </a:rPr>
              <a:t>, which is expected to be accurate to within 10% [</a:t>
            </a:r>
            <a:r>
              <a:rPr lang="en-US" altLang="zh-CN" dirty="0">
                <a:latin typeface="Cambria Math" panose="02040503050406030204" pitchFamily="18" charset="0"/>
              </a:rPr>
              <a:t>Glassman_PRC2019</a:t>
            </a:r>
            <a:r>
              <a:rPr lang="zh-CN" altLang="en-US" dirty="0">
                <a:latin typeface="Cambria Math" panose="02040503050406030204" pitchFamily="18" charset="0"/>
              </a:rPr>
              <a:t>].</a:t>
            </a:r>
          </a:p>
        </p:txBody>
      </p:sp>
      <p:sp>
        <p:nvSpPr>
          <p:cNvPr id="8" name="TextBox 7">
            <a:extLst>
              <a:ext uri="{FF2B5EF4-FFF2-40B4-BE49-F238E27FC236}">
                <a16:creationId xmlns:a16="http://schemas.microsoft.com/office/drawing/2014/main" id="{14E46F31-51C1-4D26-BD7F-1003AA583B08}"/>
              </a:ext>
            </a:extLst>
          </p:cNvPr>
          <p:cNvSpPr txBox="1"/>
          <p:nvPr/>
        </p:nvSpPr>
        <p:spPr>
          <a:xfrm>
            <a:off x="5312329" y="1164997"/>
            <a:ext cx="3724289" cy="646331"/>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cs typeface="Tahoma" panose="020B0604030504040204" pitchFamily="34" charset="0"/>
              </a:rPr>
              <a:t>±50%</a:t>
            </a:r>
          </a:p>
          <a:p>
            <a:r>
              <a:rPr lang="en-US" altLang="zh-CN" dirty="0">
                <a:latin typeface="Cambria" panose="02040503050406030204" pitchFamily="18" charset="0"/>
                <a:ea typeface="Cambria" panose="02040503050406030204" pitchFamily="18" charset="0"/>
                <a:cs typeface="Tahoma" panose="020B0604030504040204" pitchFamily="34" charset="0"/>
              </a:rPr>
              <a:t>The peak shape seems no difference</a:t>
            </a:r>
            <a:endParaRPr lang="zh-CN" altLang="en-US" dirty="0">
              <a:latin typeface="Cambria" panose="02040503050406030204" pitchFamily="18" charset="0"/>
              <a:cs typeface="Tahoma" panose="020B0604030504040204" pitchFamily="34" charset="0"/>
            </a:endParaRPr>
          </a:p>
        </p:txBody>
      </p:sp>
      <p:sp>
        <p:nvSpPr>
          <p:cNvPr id="9" name="TextBox 8">
            <a:extLst>
              <a:ext uri="{FF2B5EF4-FFF2-40B4-BE49-F238E27FC236}">
                <a16:creationId xmlns:a16="http://schemas.microsoft.com/office/drawing/2014/main" id="{E69E932E-FEB8-4A38-BF6D-99750C3C1F7D}"/>
              </a:ext>
            </a:extLst>
          </p:cNvPr>
          <p:cNvSpPr txBox="1"/>
          <p:nvPr/>
        </p:nvSpPr>
        <p:spPr>
          <a:xfrm>
            <a:off x="711200" y="494496"/>
            <a:ext cx="3320845" cy="1287468"/>
          </a:xfrm>
          <a:prstGeom prst="rect">
            <a:avLst/>
          </a:prstGeom>
          <a:noFill/>
        </p:spPr>
        <p:txBody>
          <a:bodyPr wrap="none" rtlCol="0">
            <a:spAutoFit/>
          </a:bodyPr>
          <a:lstStyle/>
          <a:p>
            <a:pPr>
              <a:lnSpc>
                <a:spcPct val="150000"/>
              </a:lnSpc>
            </a:pPr>
            <a:r>
              <a:rPr lang="en-US" altLang="zh-CN" dirty="0">
                <a:solidFill>
                  <a:srgbClr val="FF0000"/>
                </a:solidFill>
                <a:latin typeface="Cambria Math" panose="02040503050406030204" pitchFamily="18" charset="0"/>
                <a:ea typeface="Cambria Math" panose="02040503050406030204" pitchFamily="18" charset="0"/>
              </a:rPr>
              <a:t>Red: stopping power from SRIM</a:t>
            </a:r>
          </a:p>
          <a:p>
            <a:pPr>
              <a:lnSpc>
                <a:spcPct val="150000"/>
              </a:lnSpc>
            </a:pPr>
            <a:r>
              <a:rPr lang="en-US" altLang="zh-CN" dirty="0">
                <a:solidFill>
                  <a:srgbClr val="00B050"/>
                </a:solidFill>
                <a:latin typeface="Cambria Math" panose="02040503050406030204" pitchFamily="18" charset="0"/>
                <a:ea typeface="Cambria Math" panose="02040503050406030204" pitchFamily="18" charset="0"/>
              </a:rPr>
              <a:t>Green: stopping power </a:t>
            </a:r>
            <a:r>
              <a:rPr lang="zh-CN" altLang="en-US" dirty="0">
                <a:solidFill>
                  <a:srgbClr val="00B050"/>
                </a:solidFill>
                <a:latin typeface="Cambria Math" panose="02040503050406030204" pitchFamily="18" charset="0"/>
              </a:rPr>
              <a:t>↑</a:t>
            </a:r>
            <a:r>
              <a:rPr lang="en-US" altLang="zh-CN" dirty="0">
                <a:solidFill>
                  <a:srgbClr val="00B050"/>
                </a:solidFill>
                <a:latin typeface="Cambria Math" panose="02040503050406030204" pitchFamily="18" charset="0"/>
                <a:ea typeface="Cambria Math" panose="02040503050406030204" pitchFamily="18" charset="0"/>
              </a:rPr>
              <a:t>50%</a:t>
            </a:r>
          </a:p>
          <a:p>
            <a:pPr>
              <a:lnSpc>
                <a:spcPct val="150000"/>
              </a:lnSpc>
            </a:pPr>
            <a:r>
              <a:rPr lang="en-US" altLang="zh-CN" dirty="0">
                <a:solidFill>
                  <a:srgbClr val="0000FF"/>
                </a:solidFill>
                <a:latin typeface="Cambria Math" panose="02040503050406030204" pitchFamily="18" charset="0"/>
                <a:ea typeface="Cambria Math" panose="02040503050406030204" pitchFamily="18" charset="0"/>
              </a:rPr>
              <a:t>Blue: stopping power </a:t>
            </a:r>
            <a:r>
              <a:rPr lang="zh-CN" altLang="en-US" dirty="0">
                <a:solidFill>
                  <a:srgbClr val="0000FF"/>
                </a:solidFill>
                <a:latin typeface="Cambria Math" panose="02040503050406030204" pitchFamily="18" charset="0"/>
              </a:rPr>
              <a:t>↓</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latin typeface="Cambria Math" panose="02040503050406030204" pitchFamily="18" charset="0"/>
            </a:endParaRPr>
          </a:p>
        </p:txBody>
      </p:sp>
    </p:spTree>
    <p:extLst>
      <p:ext uri="{BB962C8B-B14F-4D97-AF65-F5344CB8AC3E}">
        <p14:creationId xmlns:p14="http://schemas.microsoft.com/office/powerpoint/2010/main" val="399529244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4E1FBE1-9936-4341-A23B-944848F0228C}"/>
              </a:ext>
            </a:extLst>
          </p:cNvPr>
          <p:cNvPicPr>
            <a:picLocks noChangeAspect="1"/>
          </p:cNvPicPr>
          <p:nvPr/>
        </p:nvPicPr>
        <p:blipFill>
          <a:blip r:embed="rId2"/>
          <a:stretch>
            <a:fillRect/>
          </a:stretch>
        </p:blipFill>
        <p:spPr>
          <a:xfrm>
            <a:off x="2" y="0"/>
            <a:ext cx="5350452" cy="3420000"/>
          </a:xfrm>
          <a:prstGeom prst="rect">
            <a:avLst/>
          </a:prstGeom>
        </p:spPr>
      </p:pic>
      <p:pic>
        <p:nvPicPr>
          <p:cNvPr id="5" name="Picture 4">
            <a:extLst>
              <a:ext uri="{FF2B5EF4-FFF2-40B4-BE49-F238E27FC236}">
                <a16:creationId xmlns:a16="http://schemas.microsoft.com/office/drawing/2014/main" id="{3387F5EF-B892-41F6-A72F-CB738C7DB17D}"/>
              </a:ext>
            </a:extLst>
          </p:cNvPr>
          <p:cNvPicPr>
            <a:picLocks noChangeAspect="1"/>
          </p:cNvPicPr>
          <p:nvPr/>
        </p:nvPicPr>
        <p:blipFill>
          <a:blip r:embed="rId3"/>
          <a:stretch>
            <a:fillRect/>
          </a:stretch>
        </p:blipFill>
        <p:spPr>
          <a:xfrm>
            <a:off x="9" y="3438001"/>
            <a:ext cx="4280358" cy="2736000"/>
          </a:xfrm>
          <a:prstGeom prst="rect">
            <a:avLst/>
          </a:prstGeom>
        </p:spPr>
      </p:pic>
      <p:pic>
        <p:nvPicPr>
          <p:cNvPr id="7" name="Picture 6">
            <a:extLst>
              <a:ext uri="{FF2B5EF4-FFF2-40B4-BE49-F238E27FC236}">
                <a16:creationId xmlns:a16="http://schemas.microsoft.com/office/drawing/2014/main" id="{8BB17C44-649D-4078-B50A-2896D55F2850}"/>
              </a:ext>
            </a:extLst>
          </p:cNvPr>
          <p:cNvPicPr>
            <a:picLocks noChangeAspect="1"/>
          </p:cNvPicPr>
          <p:nvPr/>
        </p:nvPicPr>
        <p:blipFill>
          <a:blip r:embed="rId4"/>
          <a:stretch>
            <a:fillRect/>
          </a:stretch>
        </p:blipFill>
        <p:spPr>
          <a:xfrm>
            <a:off x="4280367" y="3419999"/>
            <a:ext cx="4280358" cy="2736000"/>
          </a:xfrm>
          <a:prstGeom prst="rect">
            <a:avLst/>
          </a:prstGeom>
        </p:spPr>
      </p:pic>
      <p:sp>
        <p:nvSpPr>
          <p:cNvPr id="8" name="TextBox 7">
            <a:extLst>
              <a:ext uri="{FF2B5EF4-FFF2-40B4-BE49-F238E27FC236}">
                <a16:creationId xmlns:a16="http://schemas.microsoft.com/office/drawing/2014/main" id="{C5D65F90-BD80-47A9-9918-6EFFAB192CB5}"/>
              </a:ext>
            </a:extLst>
          </p:cNvPr>
          <p:cNvSpPr txBox="1"/>
          <p:nvPr/>
        </p:nvSpPr>
        <p:spPr>
          <a:xfrm>
            <a:off x="0" y="6155999"/>
            <a:ext cx="2385846" cy="369332"/>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Stopping power +50%</a:t>
            </a:r>
            <a:endParaRPr lang="zh-CN" altLang="en-US" dirty="0">
              <a:latin typeface="Cambria" panose="02040503050406030204" pitchFamily="18" charset="0"/>
            </a:endParaRPr>
          </a:p>
        </p:txBody>
      </p:sp>
      <p:sp>
        <p:nvSpPr>
          <p:cNvPr id="9" name="TextBox 8">
            <a:extLst>
              <a:ext uri="{FF2B5EF4-FFF2-40B4-BE49-F238E27FC236}">
                <a16:creationId xmlns:a16="http://schemas.microsoft.com/office/drawing/2014/main" id="{A8684382-880C-4F88-966A-78EBF5C88251}"/>
              </a:ext>
            </a:extLst>
          </p:cNvPr>
          <p:cNvSpPr txBox="1"/>
          <p:nvPr/>
        </p:nvSpPr>
        <p:spPr>
          <a:xfrm>
            <a:off x="4572000" y="6155999"/>
            <a:ext cx="2334550" cy="369332"/>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Stopping power -50%</a:t>
            </a:r>
            <a:endParaRPr lang="zh-CN" altLang="en-US" dirty="0">
              <a:latin typeface="Cambria" panose="02040503050406030204" pitchFamily="18" charset="0"/>
            </a:endParaRPr>
          </a:p>
        </p:txBody>
      </p:sp>
    </p:spTree>
    <p:extLst>
      <p:ext uri="{BB962C8B-B14F-4D97-AF65-F5344CB8AC3E}">
        <p14:creationId xmlns:p14="http://schemas.microsoft.com/office/powerpoint/2010/main" val="806255552"/>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 name="文本框 14"/>
              <p:cNvSpPr txBox="1"/>
              <p:nvPr/>
            </p:nvSpPr>
            <p:spPr>
              <a:xfrm>
                <a:off x="0" y="1714205"/>
                <a:ext cx="92583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i="1">
                              <a:latin typeface="Cambria Math" panose="02040503050406030204" pitchFamily="18" charset="0"/>
                            </a:rPr>
                            <m:t>𝐸</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=1368.</m:t>
                      </m:r>
                      <m:r>
                        <a:rPr lang="en-US" altLang="zh-CN" sz="2000" i="1" smtClean="0">
                          <a:latin typeface="Cambria Math" panose="02040503050406030204" pitchFamily="18" charset="0"/>
                        </a:rPr>
                        <m:t>6</m:t>
                      </m:r>
                      <m:r>
                        <a:rPr lang="en-US" altLang="zh-CN" sz="2000" b="0" i="1" smtClean="0">
                          <a:latin typeface="Cambria Math" panose="02040503050406030204" pitchFamily="18" charset="0"/>
                        </a:rPr>
                        <m:t>2619</m:t>
                      </m:r>
                      <m:r>
                        <a:rPr lang="en-US" altLang="zh-CN" sz="2000" i="1">
                          <a:latin typeface="Cambria Math" panose="02040503050406030204" pitchFamily="18" charset="0"/>
                          <a:ea typeface="Cambria Math" panose="02040503050406030204" pitchFamily="18" charset="0"/>
                        </a:rPr>
                        <m:t>±0.01410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altLang="zh-CN" sz="2000" i="1" smtClean="0">
                          <a:solidFill>
                            <a:schemeClr val="tx1"/>
                          </a:solidFill>
                          <a:latin typeface="Cambria Math" panose="02040503050406030204" pitchFamily="18" charset="0"/>
                          <a:ea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05978</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cali</m:t>
                                      </m:r>
                                    </m:e>
                                  </m:d>
                                </m:e>
                                <m:sub>
                                  <m:r>
                                    <a:rPr lang="en-US" sz="2000" b="0" i="1" smtClean="0">
                                      <a:solidFill>
                                        <a:srgbClr val="FF0000"/>
                                      </a:solidFill>
                                      <a:latin typeface="Cambria Math" panose="02040503050406030204" pitchFamily="18" charset="0"/>
                                    </a:rPr>
                                    <m:t>−0.00004</m:t>
                                  </m:r>
                                </m:sub>
                                <m:sup>
                                  <m:r>
                                    <a:rPr lang="en-US" sz="2000" b="0" i="1" smtClean="0">
                                      <a:solidFill>
                                        <a:srgbClr val="FF0000"/>
                                      </a:solidFill>
                                      <a:latin typeface="Cambria Math" panose="02040503050406030204" pitchFamily="18" charset="0"/>
                                    </a:rPr>
                                    <m:t>+0.00005</m:t>
                                  </m:r>
                                </m:sup>
                              </m:sSubSup>
                              <m:d>
                                <m:dPr>
                                  <m:ctrlPr>
                                    <a:rPr lang="en-US" sz="2000" i="1" smtClean="0">
                                      <a:solidFill>
                                        <a:srgbClr val="FF0000"/>
                                      </a:solidFill>
                                      <a:latin typeface="Cambria Math" panose="02040503050406030204" pitchFamily="18" charset="0"/>
                                      <a:ea typeface="Cambria Math" panose="02040503050406030204" pitchFamily="18" charset="0"/>
                                    </a:rPr>
                                  </m:ctrlPr>
                                </m:dPr>
                                <m:e>
                                  <m:r>
                                    <m:rPr>
                                      <m:sty m:val="p"/>
                                    </m:rPr>
                                    <a:rPr lang="en-US" altLang="zh-CN" sz="2000" i="1">
                                      <a:solidFill>
                                        <a:srgbClr val="FF0000"/>
                                      </a:solidFill>
                                      <a:latin typeface="Cambria Math" panose="02040503050406030204" pitchFamily="18" charset="0"/>
                                      <a:ea typeface="Cambria Math" panose="02040503050406030204" pitchFamily="18" charset="0"/>
                                    </a:rPr>
                                    <m:t>sp</m:t>
                                  </m:r>
                                </m:e>
                              </m:d>
                            </m:e>
                            <m:sub>
                              <m:r>
                                <a:rPr lang="en-US" altLang="zh-CN" sz="2000" i="1">
                                  <a:solidFill>
                                    <a:schemeClr val="tx1"/>
                                  </a:solidFill>
                                  <a:latin typeface="Cambria Math" panose="02040503050406030204" pitchFamily="18" charset="0"/>
                                  <a:ea typeface="Cambria Math" panose="02040503050406030204" pitchFamily="18" charset="0"/>
                                </a:rPr>
                                <m:t>+0.0</m:t>
                              </m:r>
                              <m:r>
                                <a:rPr lang="en-US" altLang="zh-CN" sz="2000" b="0" i="1" smtClean="0">
                                  <a:solidFill>
                                    <a:schemeClr val="tx1"/>
                                  </a:solidFill>
                                  <a:latin typeface="Cambria Math" panose="02040503050406030204" pitchFamily="18" charset="0"/>
                                  <a:ea typeface="Cambria Math" panose="02040503050406030204" pitchFamily="18" charset="0"/>
                                </a:rPr>
                                <m:t>1164</m:t>
                              </m:r>
                            </m:sub>
                            <m:sup>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i="1">
                                  <a:solidFill>
                                    <a:schemeClr val="tx1"/>
                                  </a:solidFill>
                                  <a:latin typeface="Cambria Math" panose="02040503050406030204" pitchFamily="18" charset="0"/>
                                </a:rPr>
                                <m:t>0.</m:t>
                              </m:r>
                              <m:r>
                                <a:rPr lang="en-US" altLang="zh-CN" sz="2000" b="0" i="1" smtClean="0">
                                  <a:solidFill>
                                    <a:schemeClr val="tx1"/>
                                  </a:solidFill>
                                  <a:latin typeface="Cambria Math" panose="02040503050406030204" pitchFamily="18" charset="0"/>
                                </a:rPr>
                                <m:t>00162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0.01491</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0.02448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15" name="文本框 14"/>
              <p:cNvSpPr txBox="1">
                <a:spLocks noRot="1" noChangeAspect="1" noMove="1" noResize="1" noEditPoints="1" noAdjustHandles="1" noChangeArrowheads="1" noChangeShapeType="1" noTextEdit="1"/>
              </p:cNvSpPr>
              <p:nvPr/>
            </p:nvSpPr>
            <p:spPr>
              <a:xfrm>
                <a:off x="0" y="1714205"/>
                <a:ext cx="9258300" cy="348685"/>
              </a:xfrm>
              <a:prstGeom prst="rect">
                <a:avLst/>
              </a:prstGeom>
              <a:blipFill>
                <a:blip r:embed="rId2"/>
                <a:stretch>
                  <a:fillRect l="-922"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0" y="2188563"/>
                <a:ext cx="396929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1368.</m:t>
                      </m:r>
                      <m:r>
                        <a:rPr lang="en-US" sz="2000" i="1">
                          <a:solidFill>
                            <a:srgbClr val="FF0000"/>
                          </a:solidFill>
                          <a:latin typeface="Cambria Math" panose="02040503050406030204" pitchFamily="18" charset="0"/>
                        </a:rPr>
                        <m:t>62619</m:t>
                      </m:r>
                      <m:r>
                        <a:rPr lang="en-US" sz="2000" i="1">
                          <a:solidFill>
                            <a:srgbClr val="FF0000"/>
                          </a:solidFill>
                          <a:latin typeface="Cambria Math" panose="02040503050406030204" pitchFamily="18" charset="0"/>
                          <a:ea typeface="Cambria Math" panose="02040503050406030204" pitchFamily="18" charset="0"/>
                        </a:rPr>
                        <m:t>±</m:t>
                      </m:r>
                      <m:r>
                        <a:rPr lang="en-US" altLang="zh-CN" sz="2000" i="1">
                          <a:solidFill>
                            <a:srgbClr val="FF0000"/>
                          </a:solidFill>
                          <a:latin typeface="Cambria Math" panose="02040503050406030204" pitchFamily="18" charset="0"/>
                          <a:ea typeface="Cambria Math" panose="02040503050406030204" pitchFamily="18" charset="0"/>
                        </a:rPr>
                        <m:t>0.</m:t>
                      </m:r>
                      <m:r>
                        <a:rPr lang="en-US" altLang="zh-CN" sz="2000" b="0" i="0" smtClean="0">
                          <a:solidFill>
                            <a:srgbClr val="FF0000"/>
                          </a:solidFill>
                          <a:latin typeface="Cambria Math" panose="02040503050406030204" pitchFamily="18" charset="0"/>
                          <a:ea typeface="Cambria Math" panose="02040503050406030204" pitchFamily="18" charset="0"/>
                        </a:rPr>
                        <m:t>067137</m:t>
                      </m:r>
                      <m:r>
                        <a:rPr lang="en-US" sz="2000" b="0" i="0" smtClean="0">
                          <a:solidFill>
                            <a:srgbClr val="FF0000"/>
                          </a:solidFill>
                          <a:latin typeface="Cambria Math" panose="02040503050406030204" pitchFamily="18" charset="0"/>
                          <a:ea typeface="Cambria Math" panose="02040503050406030204" pitchFamily="18" charset="0"/>
                        </a:rPr>
                        <m:t> </m:t>
                      </m:r>
                      <m:r>
                        <m:rPr>
                          <m:sty m:val="p"/>
                        </m:rPr>
                        <a:rPr lang="en-US" sz="2000" b="0" i="0" smtClean="0">
                          <a:solidFill>
                            <a:srgbClr val="FF0000"/>
                          </a:solidFill>
                          <a:latin typeface="Cambria Math" panose="02040503050406030204" pitchFamily="18" charset="0"/>
                          <a:ea typeface="Cambria Math" panose="02040503050406030204" pitchFamily="18" charset="0"/>
                        </a:rPr>
                        <m:t>keV</m:t>
                      </m:r>
                    </m:oMath>
                  </m:oMathPara>
                </a14:m>
                <a:endParaRPr lang="en-US" sz="2000" dirty="0">
                  <a:solidFill>
                    <a:srgbClr val="FF0000"/>
                  </a:solidFill>
                </a:endParaRPr>
              </a:p>
            </p:txBody>
          </p:sp>
        </mc:Choice>
        <mc:Fallback xmlns="">
          <p:sp>
            <p:nvSpPr>
              <p:cNvPr id="17" name="文本框 16"/>
              <p:cNvSpPr txBox="1">
                <a:spLocks noRot="1" noChangeAspect="1" noMove="1" noResize="1" noEditPoints="1" noAdjustHandles="1" noChangeArrowheads="1" noChangeShapeType="1" noTextEdit="1"/>
              </p:cNvSpPr>
              <p:nvPr/>
            </p:nvSpPr>
            <p:spPr>
              <a:xfrm>
                <a:off x="0" y="2188563"/>
                <a:ext cx="3969292" cy="332270"/>
              </a:xfrm>
              <a:prstGeom prst="rect">
                <a:avLst/>
              </a:prstGeom>
              <a:blipFill>
                <a:blip r:embed="rId3"/>
                <a:stretch>
                  <a:fillRect l="-2151" b="-20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 name="文本框 14">
                <a:extLst>
                  <a:ext uri="{FF2B5EF4-FFF2-40B4-BE49-F238E27FC236}">
                    <a16:creationId xmlns:a16="http://schemas.microsoft.com/office/drawing/2014/main" id="{9EBB1767-1994-4E13-BBAD-5144AE13FF28}"/>
                  </a:ext>
                </a:extLst>
              </p:cNvPr>
              <p:cNvSpPr txBox="1"/>
              <p:nvPr/>
            </p:nvSpPr>
            <p:spPr>
              <a:xfrm>
                <a:off x="0" y="3141511"/>
                <a:ext cx="92583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i="1">
                              <a:latin typeface="Cambria Math" panose="02040503050406030204" pitchFamily="18" charset="0"/>
                            </a:rPr>
                            <m:t>𝐸</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=1368.</m:t>
                      </m:r>
                      <m:r>
                        <a:rPr lang="en-US" altLang="zh-CN" sz="2000" i="1" smtClean="0">
                          <a:latin typeface="Cambria Math" panose="02040503050406030204" pitchFamily="18" charset="0"/>
                        </a:rPr>
                        <m:t>6</m:t>
                      </m:r>
                      <m:r>
                        <a:rPr lang="en-US" altLang="zh-CN" sz="2000" b="0" i="1" smtClean="0">
                          <a:latin typeface="Cambria Math" panose="02040503050406030204" pitchFamily="18" charset="0"/>
                        </a:rPr>
                        <m:t>2619</m:t>
                      </m:r>
                      <m:r>
                        <a:rPr lang="en-US" altLang="zh-CN" sz="2000" i="1">
                          <a:latin typeface="Cambria Math" panose="02040503050406030204" pitchFamily="18" charset="0"/>
                          <a:ea typeface="Cambria Math" panose="02040503050406030204" pitchFamily="18" charset="0"/>
                        </a:rPr>
                        <m:t>±0.01410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altLang="zh-CN" sz="2000" i="1" smtClean="0">
                          <a:solidFill>
                            <a:schemeClr val="tx1"/>
                          </a:solidFill>
                          <a:latin typeface="Cambria Math" panose="02040503050406030204" pitchFamily="18" charset="0"/>
                          <a:ea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05978</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cali</m:t>
                                      </m:r>
                                    </m:e>
                                  </m:d>
                                </m:e>
                                <m:sub>
                                  <m:r>
                                    <a:rPr lang="en-US" sz="2000" b="0" i="1" smtClean="0">
                                      <a:solidFill>
                                        <a:srgbClr val="0000FF"/>
                                      </a:solidFill>
                                      <a:latin typeface="Cambria Math" panose="02040503050406030204" pitchFamily="18" charset="0"/>
                                    </a:rPr>
                                    <m:t>−0.00024</m:t>
                                  </m:r>
                                </m:sub>
                                <m:sup>
                                  <m:r>
                                    <a:rPr lang="en-US" sz="2000" b="0" i="1" smtClean="0">
                                      <a:solidFill>
                                        <a:srgbClr val="0000FF"/>
                                      </a:solidFill>
                                      <a:latin typeface="Cambria Math" panose="02040503050406030204" pitchFamily="18" charset="0"/>
                                    </a:rPr>
                                    <m:t>+0.00022</m:t>
                                  </m:r>
                                </m:sup>
                              </m:sSubSup>
                              <m:d>
                                <m:dPr>
                                  <m:ctrlPr>
                                    <a:rPr lang="en-US" sz="2000" i="1" smtClean="0">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sp</m:t>
                                  </m:r>
                                </m:e>
                              </m:d>
                            </m:e>
                            <m:sub>
                              <m:r>
                                <a:rPr lang="en-US" altLang="zh-CN" sz="2000" i="1">
                                  <a:solidFill>
                                    <a:schemeClr val="tx1"/>
                                  </a:solidFill>
                                  <a:latin typeface="Cambria Math" panose="02040503050406030204" pitchFamily="18" charset="0"/>
                                  <a:ea typeface="Cambria Math" panose="02040503050406030204" pitchFamily="18" charset="0"/>
                                </a:rPr>
                                <m:t>+0.0</m:t>
                              </m:r>
                              <m:r>
                                <a:rPr lang="en-US" altLang="zh-CN" sz="2000" b="0" i="1" smtClean="0">
                                  <a:solidFill>
                                    <a:schemeClr val="tx1"/>
                                  </a:solidFill>
                                  <a:latin typeface="Cambria Math" panose="02040503050406030204" pitchFamily="18" charset="0"/>
                                  <a:ea typeface="Cambria Math" panose="02040503050406030204" pitchFamily="18" charset="0"/>
                                </a:rPr>
                                <m:t>1164</m:t>
                              </m:r>
                            </m:sub>
                            <m:sup>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i="1">
                                  <a:solidFill>
                                    <a:schemeClr val="tx1"/>
                                  </a:solidFill>
                                  <a:latin typeface="Cambria Math" panose="02040503050406030204" pitchFamily="18" charset="0"/>
                                </a:rPr>
                                <m:t>0.</m:t>
                              </m:r>
                              <m:r>
                                <a:rPr lang="en-US" altLang="zh-CN" sz="2000" b="0" i="1" smtClean="0">
                                  <a:solidFill>
                                    <a:schemeClr val="tx1"/>
                                  </a:solidFill>
                                  <a:latin typeface="Cambria Math" panose="02040503050406030204" pitchFamily="18" charset="0"/>
                                </a:rPr>
                                <m:t>00162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0.01491</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0.02448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0" name="文本框 14">
                <a:extLst>
                  <a:ext uri="{FF2B5EF4-FFF2-40B4-BE49-F238E27FC236}">
                    <a16:creationId xmlns:a16="http://schemas.microsoft.com/office/drawing/2014/main" id="{9EBB1767-1994-4E13-BBAD-5144AE13FF28}"/>
                  </a:ext>
                </a:extLst>
              </p:cNvPr>
              <p:cNvSpPr txBox="1">
                <a:spLocks noRot="1" noChangeAspect="1" noMove="1" noResize="1" noEditPoints="1" noAdjustHandles="1" noChangeArrowheads="1" noChangeShapeType="1" noTextEdit="1"/>
              </p:cNvSpPr>
              <p:nvPr/>
            </p:nvSpPr>
            <p:spPr>
              <a:xfrm>
                <a:off x="0" y="3141511"/>
                <a:ext cx="9258300" cy="348685"/>
              </a:xfrm>
              <a:prstGeom prst="rect">
                <a:avLst/>
              </a:prstGeom>
              <a:blipFill>
                <a:blip r:embed="rId4"/>
                <a:stretch>
                  <a:fillRect l="-922" b="-1724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文本框 16">
                <a:extLst>
                  <a:ext uri="{FF2B5EF4-FFF2-40B4-BE49-F238E27FC236}">
                    <a16:creationId xmlns:a16="http://schemas.microsoft.com/office/drawing/2014/main" id="{FB3FF537-5AF9-464D-84A3-492D5CDE1BA0}"/>
                  </a:ext>
                </a:extLst>
              </p:cNvPr>
              <p:cNvSpPr txBox="1"/>
              <p:nvPr/>
            </p:nvSpPr>
            <p:spPr>
              <a:xfrm>
                <a:off x="0" y="3615869"/>
                <a:ext cx="396929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1368.</m:t>
                      </m:r>
                      <m:r>
                        <a:rPr lang="en-US" sz="2000" i="1">
                          <a:solidFill>
                            <a:srgbClr val="0000FF"/>
                          </a:solidFill>
                          <a:latin typeface="Cambria Math" panose="02040503050406030204" pitchFamily="18" charset="0"/>
                        </a:rPr>
                        <m:t>62619</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0.</m:t>
                      </m:r>
                      <m:r>
                        <a:rPr lang="en-US" altLang="zh-CN" sz="2000" b="0" i="0" smtClean="0">
                          <a:solidFill>
                            <a:srgbClr val="0000FF"/>
                          </a:solidFill>
                          <a:latin typeface="Cambria Math" panose="02040503050406030204" pitchFamily="18" charset="0"/>
                          <a:ea typeface="Cambria Math" panose="02040503050406030204" pitchFamily="18" charset="0"/>
                        </a:rPr>
                        <m:t>067138</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31" name="文本框 16">
                <a:extLst>
                  <a:ext uri="{FF2B5EF4-FFF2-40B4-BE49-F238E27FC236}">
                    <a16:creationId xmlns:a16="http://schemas.microsoft.com/office/drawing/2014/main" id="{FB3FF537-5AF9-464D-84A3-492D5CDE1BA0}"/>
                  </a:ext>
                </a:extLst>
              </p:cNvPr>
              <p:cNvSpPr txBox="1">
                <a:spLocks noRot="1" noChangeAspect="1" noMove="1" noResize="1" noEditPoints="1" noAdjustHandles="1" noChangeArrowheads="1" noChangeShapeType="1" noTextEdit="1"/>
              </p:cNvSpPr>
              <p:nvPr/>
            </p:nvSpPr>
            <p:spPr>
              <a:xfrm>
                <a:off x="0" y="3615869"/>
                <a:ext cx="3969292" cy="332270"/>
              </a:xfrm>
              <a:prstGeom prst="rect">
                <a:avLst/>
              </a:prstGeom>
              <a:blipFill>
                <a:blip r:embed="rId5"/>
                <a:stretch>
                  <a:fillRect l="-2151" b="-20000"/>
                </a:stretch>
              </a:blipFill>
            </p:spPr>
            <p:txBody>
              <a:bodyPr/>
              <a:lstStyle/>
              <a:p>
                <a:r>
                  <a:rPr lang="zh-CN" altLang="en-US">
                    <a:noFill/>
                  </a:rPr>
                  <a:t> </a:t>
                </a:r>
              </a:p>
            </p:txBody>
          </p:sp>
        </mc:Fallback>
      </mc:AlternateContent>
      <p:sp>
        <p:nvSpPr>
          <p:cNvPr id="6" name="TextBox 5">
            <a:extLst>
              <a:ext uri="{FF2B5EF4-FFF2-40B4-BE49-F238E27FC236}">
                <a16:creationId xmlns:a16="http://schemas.microsoft.com/office/drawing/2014/main" id="{10C6C5BF-9420-46BA-AF2F-272DCF13E86A}"/>
              </a:ext>
            </a:extLst>
          </p:cNvPr>
          <p:cNvSpPr txBox="1"/>
          <p:nvPr/>
        </p:nvSpPr>
        <p:spPr>
          <a:xfrm>
            <a:off x="0" y="1219200"/>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FF0000"/>
                </a:solidFill>
                <a:latin typeface="Cambria Math" panose="02040503050406030204" pitchFamily="18" charset="0"/>
                <a:ea typeface="Cambria Math" panose="02040503050406030204" pitchFamily="18" charset="0"/>
              </a:rPr>
              <a:t>±10%</a:t>
            </a:r>
            <a:endParaRPr lang="zh-CN" altLang="en-US" dirty="0">
              <a:solidFill>
                <a:srgbClr val="FF0000"/>
              </a:solidFill>
            </a:endParaRPr>
          </a:p>
        </p:txBody>
      </p:sp>
      <p:sp>
        <p:nvSpPr>
          <p:cNvPr id="32" name="TextBox 31">
            <a:extLst>
              <a:ext uri="{FF2B5EF4-FFF2-40B4-BE49-F238E27FC236}">
                <a16:creationId xmlns:a16="http://schemas.microsoft.com/office/drawing/2014/main" id="{33D324C0-33FA-44D8-88CB-52A826E8373B}"/>
              </a:ext>
            </a:extLst>
          </p:cNvPr>
          <p:cNvSpPr txBox="1"/>
          <p:nvPr/>
        </p:nvSpPr>
        <p:spPr>
          <a:xfrm>
            <a:off x="0" y="2646506"/>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endParaRPr>
          </a:p>
        </p:txBody>
      </p:sp>
      <mc:AlternateContent xmlns:mc="http://schemas.openxmlformats.org/markup-compatibility/2006" xmlns:a14="http://schemas.microsoft.com/office/drawing/2010/main">
        <mc:Choice Requires="a14">
          <p:sp>
            <p:nvSpPr>
              <p:cNvPr id="33" name="文本框 14">
                <a:extLst>
                  <a:ext uri="{FF2B5EF4-FFF2-40B4-BE49-F238E27FC236}">
                    <a16:creationId xmlns:a16="http://schemas.microsoft.com/office/drawing/2014/main" id="{003F9513-0745-4B5A-9AF2-ED6EF0E47C69}"/>
                  </a:ext>
                </a:extLst>
              </p:cNvPr>
              <p:cNvSpPr txBox="1"/>
              <p:nvPr/>
            </p:nvSpPr>
            <p:spPr>
              <a:xfrm>
                <a:off x="0" y="4568817"/>
                <a:ext cx="91440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𝑁</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smtClean="0">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altLang="zh-CN" sz="2000" i="1">
                                      <a:latin typeface="Cambria Math" panose="02040503050406030204" pitchFamily="18" charset="0"/>
                                    </a:rPr>
                                    <m:t>588</m:t>
                                  </m:r>
                                  <m:r>
                                    <a:rPr lang="en-US" altLang="zh-CN" sz="2000" b="0" i="1" smtClean="0">
                                      <a:latin typeface="Cambria Math" panose="02040503050406030204" pitchFamily="18" charset="0"/>
                                    </a:rPr>
                                    <m:t>74.84</m:t>
                                  </m:r>
                                  <m:r>
                                    <a:rPr lang="en-US" altLang="zh-CN" sz="2000" i="1">
                                      <a:latin typeface="Cambria Math" panose="02040503050406030204" pitchFamily="18" charset="0"/>
                                      <a:ea typeface="Cambria Math" panose="02040503050406030204" pitchFamily="18" charset="0"/>
                                    </a:rPr>
                                    <m:t>±232.0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e>
                                <m:sub>
                                  <m:r>
                                    <a:rPr lang="en-US" sz="2000" b="0" i="1" smtClean="0">
                                      <a:solidFill>
                                        <a:srgbClr val="FF0000"/>
                                      </a:solidFill>
                                      <a:latin typeface="Cambria Math" panose="02040503050406030204" pitchFamily="18" charset="0"/>
                                    </a:rPr>
                                    <m:t>−1.8</m:t>
                                  </m:r>
                                </m:sub>
                                <m:sup>
                                  <m:r>
                                    <a:rPr lang="en-US" sz="2000" b="0" i="1" smtClean="0">
                                      <a:solidFill>
                                        <a:srgbClr val="FF0000"/>
                                      </a:solidFill>
                                      <a:latin typeface="Cambria Math" panose="02040503050406030204" pitchFamily="18" charset="0"/>
                                    </a:rPr>
                                    <m:t>+1.2</m:t>
                                  </m:r>
                                </m:sup>
                              </m:sSubSup>
                              <m:d>
                                <m:dPr>
                                  <m:ctrlPr>
                                    <a:rPr lang="en-US" sz="2000" i="1" smtClean="0">
                                      <a:solidFill>
                                        <a:srgbClr val="FF0000"/>
                                      </a:solidFill>
                                      <a:latin typeface="Cambria Math" panose="02040503050406030204" pitchFamily="18" charset="0"/>
                                      <a:ea typeface="Cambria Math" panose="02040503050406030204" pitchFamily="18" charset="0"/>
                                    </a:rPr>
                                  </m:ctrlPr>
                                </m:dPr>
                                <m:e>
                                  <m:r>
                                    <m:rPr>
                                      <m:sty m:val="p"/>
                                    </m:rPr>
                                    <a:rPr lang="en-US" altLang="zh-CN" sz="2000" i="1">
                                      <a:solidFill>
                                        <a:srgbClr val="FF0000"/>
                                      </a:solidFill>
                                      <a:latin typeface="Cambria Math" panose="02040503050406030204" pitchFamily="18" charset="0"/>
                                      <a:ea typeface="Cambria Math" panose="02040503050406030204" pitchFamily="18" charset="0"/>
                                    </a:rPr>
                                    <m:t>sp</m:t>
                                  </m:r>
                                </m:e>
                              </m:d>
                            </m:e>
                            <m:sub>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ea typeface="Cambria Math" panose="02040503050406030204" pitchFamily="18" charset="0"/>
                                </a:rPr>
                                <m:t>3</m:t>
                              </m:r>
                              <m:r>
                                <a:rPr lang="en-US" altLang="zh-CN" sz="2000" b="0" i="1" smtClean="0">
                                  <a:solidFill>
                                    <a:schemeClr val="tx1"/>
                                  </a:solidFill>
                                  <a:latin typeface="Cambria Math" panose="02040503050406030204" pitchFamily="18" charset="0"/>
                                  <a:ea typeface="Cambria Math" panose="02040503050406030204" pitchFamily="18" charset="0"/>
                                </a:rPr>
                                <m:t>1.8</m:t>
                              </m:r>
                            </m:sub>
                            <m:sup>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rPr>
                                <m:t>3</m:t>
                              </m:r>
                              <m:r>
                                <a:rPr lang="en-US" altLang="zh-CN" sz="2000" b="0" i="1" smtClean="0">
                                  <a:solidFill>
                                    <a:schemeClr val="tx1"/>
                                  </a:solidFill>
                                  <a:latin typeface="Cambria Math" panose="02040503050406030204" pitchFamily="18" charset="0"/>
                                </a:rPr>
                                <m:t>1.2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73.8</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58.2</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3" name="文本框 14">
                <a:extLst>
                  <a:ext uri="{FF2B5EF4-FFF2-40B4-BE49-F238E27FC236}">
                    <a16:creationId xmlns:a16="http://schemas.microsoft.com/office/drawing/2014/main" id="{003F9513-0745-4B5A-9AF2-ED6EF0E47C69}"/>
                  </a:ext>
                </a:extLst>
              </p:cNvPr>
              <p:cNvSpPr txBox="1">
                <a:spLocks noRot="1" noChangeAspect="1" noMove="1" noResize="1" noEditPoints="1" noAdjustHandles="1" noChangeArrowheads="1" noChangeShapeType="1" noTextEdit="1"/>
              </p:cNvSpPr>
              <p:nvPr/>
            </p:nvSpPr>
            <p:spPr>
              <a:xfrm>
                <a:off x="0" y="4568817"/>
                <a:ext cx="9144000" cy="348685"/>
              </a:xfrm>
              <a:prstGeom prst="rect">
                <a:avLst/>
              </a:prstGeom>
              <a:blipFill>
                <a:blip r:embed="rId6"/>
                <a:stretch>
                  <a:fillRect l="-933" b="-1724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文本框 16">
                <a:extLst>
                  <a:ext uri="{FF2B5EF4-FFF2-40B4-BE49-F238E27FC236}">
                    <a16:creationId xmlns:a16="http://schemas.microsoft.com/office/drawing/2014/main" id="{8BB787CF-AEA8-406F-8401-154C822F5D97}"/>
                  </a:ext>
                </a:extLst>
              </p:cNvPr>
              <p:cNvSpPr txBox="1"/>
              <p:nvPr/>
            </p:nvSpPr>
            <p:spPr>
              <a:xfrm>
                <a:off x="0" y="5043175"/>
                <a:ext cx="280923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FF0000"/>
                              </a:solidFill>
                              <a:latin typeface="Cambria Math" panose="02040503050406030204" pitchFamily="18" charset="0"/>
                            </a:rPr>
                          </m:ctrlPr>
                        </m:sSubPr>
                        <m:e>
                          <m:r>
                            <a:rPr lang="en-US" altLang="zh-CN" sz="2000" i="1">
                              <a:solidFill>
                                <a:srgbClr val="FF0000"/>
                              </a:solidFill>
                              <a:latin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𝛾</m:t>
                          </m:r>
                        </m:sub>
                      </m:sSub>
                      <m:r>
                        <a:rPr lang="en-US" altLang="zh-CN" sz="2000" i="1">
                          <a:solidFill>
                            <a:srgbClr val="FF0000"/>
                          </a:solidFill>
                          <a:latin typeface="Cambria Math" panose="02040503050406030204" pitchFamily="18" charset="0"/>
                        </a:rPr>
                        <m:t>=58874.84</m:t>
                      </m:r>
                      <m:r>
                        <a:rPr lang="en-US" altLang="zh-CN" sz="2000" i="1">
                          <a:solidFill>
                            <a:srgbClr val="FF0000"/>
                          </a:solidFill>
                          <a:latin typeface="Cambria Math" panose="02040503050406030204" pitchFamily="18" charset="0"/>
                          <a:ea typeface="Cambria Math" panose="02040503050406030204" pitchFamily="18" charset="0"/>
                        </a:rPr>
                        <m:t>±259.</m:t>
                      </m:r>
                      <m:r>
                        <a:rPr lang="en-US" altLang="zh-CN" sz="2000" b="0" i="1" smtClean="0">
                          <a:solidFill>
                            <a:srgbClr val="FF0000"/>
                          </a:solidFill>
                          <a:latin typeface="Cambria Math" panose="02040503050406030204" pitchFamily="18" charset="0"/>
                          <a:ea typeface="Cambria Math" panose="02040503050406030204" pitchFamily="18" charset="0"/>
                        </a:rPr>
                        <m:t>38</m:t>
                      </m:r>
                    </m:oMath>
                  </m:oMathPara>
                </a14:m>
                <a:endParaRPr lang="en-US" sz="2000" dirty="0">
                  <a:solidFill>
                    <a:srgbClr val="FF0000"/>
                  </a:solidFill>
                </a:endParaRPr>
              </a:p>
            </p:txBody>
          </p:sp>
        </mc:Choice>
        <mc:Fallback xmlns="">
          <p:sp>
            <p:nvSpPr>
              <p:cNvPr id="34" name="文本框 16">
                <a:extLst>
                  <a:ext uri="{FF2B5EF4-FFF2-40B4-BE49-F238E27FC236}">
                    <a16:creationId xmlns:a16="http://schemas.microsoft.com/office/drawing/2014/main" id="{8BB787CF-AEA8-406F-8401-154C822F5D97}"/>
                  </a:ext>
                </a:extLst>
              </p:cNvPr>
              <p:cNvSpPr txBox="1">
                <a:spLocks noRot="1" noChangeAspect="1" noMove="1" noResize="1" noEditPoints="1" noAdjustHandles="1" noChangeArrowheads="1" noChangeShapeType="1" noTextEdit="1"/>
              </p:cNvSpPr>
              <p:nvPr/>
            </p:nvSpPr>
            <p:spPr>
              <a:xfrm>
                <a:off x="0" y="5043175"/>
                <a:ext cx="2809231" cy="332270"/>
              </a:xfrm>
              <a:prstGeom prst="rect">
                <a:avLst/>
              </a:prstGeom>
              <a:blipFill>
                <a:blip r:embed="rId7"/>
                <a:stretch>
                  <a:fillRect l="-3037" b="-20000"/>
                </a:stretch>
              </a:blipFill>
            </p:spPr>
            <p:txBody>
              <a:bodyPr/>
              <a:lstStyle/>
              <a:p>
                <a:r>
                  <a:rPr lang="zh-CN" altLang="en-US">
                    <a:noFill/>
                  </a:rPr>
                  <a:t> </a:t>
                </a:r>
              </a:p>
            </p:txBody>
          </p:sp>
        </mc:Fallback>
      </mc:AlternateContent>
      <p:sp>
        <p:nvSpPr>
          <p:cNvPr id="35" name="TextBox 34">
            <a:extLst>
              <a:ext uri="{FF2B5EF4-FFF2-40B4-BE49-F238E27FC236}">
                <a16:creationId xmlns:a16="http://schemas.microsoft.com/office/drawing/2014/main" id="{6E9B5AFC-0A10-4DDF-ACD0-E9ECB092393E}"/>
              </a:ext>
            </a:extLst>
          </p:cNvPr>
          <p:cNvSpPr txBox="1"/>
          <p:nvPr/>
        </p:nvSpPr>
        <p:spPr>
          <a:xfrm>
            <a:off x="0" y="4073812"/>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FF0000"/>
                </a:solidFill>
                <a:latin typeface="Cambria Math" panose="02040503050406030204" pitchFamily="18" charset="0"/>
                <a:ea typeface="Cambria Math" panose="02040503050406030204" pitchFamily="18" charset="0"/>
              </a:rPr>
              <a:t>±10%</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36" name="文本框 14">
                <a:extLst>
                  <a:ext uri="{FF2B5EF4-FFF2-40B4-BE49-F238E27FC236}">
                    <a16:creationId xmlns:a16="http://schemas.microsoft.com/office/drawing/2014/main" id="{BC516A4B-3A09-448E-8B50-42DABA4A3441}"/>
                  </a:ext>
                </a:extLst>
              </p:cNvPr>
              <p:cNvSpPr txBox="1"/>
              <p:nvPr/>
            </p:nvSpPr>
            <p:spPr>
              <a:xfrm>
                <a:off x="0" y="5996123"/>
                <a:ext cx="91440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𝑁</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smtClean="0">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altLang="zh-CN" sz="2000" i="1">
                                      <a:latin typeface="Cambria Math" panose="02040503050406030204" pitchFamily="18" charset="0"/>
                                    </a:rPr>
                                    <m:t>58874.84</m:t>
                                  </m:r>
                                  <m:r>
                                    <a:rPr lang="en-US" altLang="zh-CN" sz="2000" i="1">
                                      <a:latin typeface="Cambria Math" panose="02040503050406030204" pitchFamily="18" charset="0"/>
                                      <a:ea typeface="Cambria Math" panose="02040503050406030204" pitchFamily="18" charset="0"/>
                                    </a:rPr>
                                    <m:t>±232.0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e>
                                <m:sub>
                                  <m:r>
                                    <a:rPr lang="en-US" sz="2000" b="0" i="1" smtClean="0">
                                      <a:solidFill>
                                        <a:srgbClr val="0000FF"/>
                                      </a:solidFill>
                                      <a:latin typeface="Cambria Math" panose="02040503050406030204" pitchFamily="18" charset="0"/>
                                    </a:rPr>
                                    <m:t>−4.2</m:t>
                                  </m:r>
                                </m:sub>
                                <m:sup>
                                  <m:r>
                                    <a:rPr lang="en-US" sz="2000" b="0" i="1" smtClean="0">
                                      <a:solidFill>
                                        <a:srgbClr val="0000FF"/>
                                      </a:solidFill>
                                      <a:latin typeface="Cambria Math" panose="02040503050406030204" pitchFamily="18" charset="0"/>
                                    </a:rPr>
                                    <m:t>+2.1</m:t>
                                  </m:r>
                                </m:sup>
                              </m:sSubSup>
                              <m:d>
                                <m:dPr>
                                  <m:ctrlPr>
                                    <a:rPr lang="en-US" sz="2000" i="1" smtClean="0">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sp</m:t>
                                  </m:r>
                                </m:e>
                              </m:d>
                            </m:e>
                            <m:sub>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ea typeface="Cambria Math" panose="02040503050406030204" pitchFamily="18" charset="0"/>
                                </a:rPr>
                                <m:t>3</m:t>
                              </m:r>
                              <m:r>
                                <a:rPr lang="en-US" altLang="zh-CN" sz="2000" b="0" i="1" smtClean="0">
                                  <a:solidFill>
                                    <a:schemeClr val="tx1"/>
                                  </a:solidFill>
                                  <a:latin typeface="Cambria Math" panose="02040503050406030204" pitchFamily="18" charset="0"/>
                                  <a:ea typeface="Cambria Math" panose="02040503050406030204" pitchFamily="18" charset="0"/>
                                </a:rPr>
                                <m:t>1.8</m:t>
                              </m:r>
                            </m:sub>
                            <m:sup>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rPr>
                                <m:t>3</m:t>
                              </m:r>
                              <m:r>
                                <a:rPr lang="en-US" altLang="zh-CN" sz="2000" b="0" i="1" smtClean="0">
                                  <a:solidFill>
                                    <a:schemeClr val="tx1"/>
                                  </a:solidFill>
                                  <a:latin typeface="Cambria Math" panose="02040503050406030204" pitchFamily="18" charset="0"/>
                                </a:rPr>
                                <m:t>1.2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73.8</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58.2</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6" name="文本框 14">
                <a:extLst>
                  <a:ext uri="{FF2B5EF4-FFF2-40B4-BE49-F238E27FC236}">
                    <a16:creationId xmlns:a16="http://schemas.microsoft.com/office/drawing/2014/main" id="{BC516A4B-3A09-448E-8B50-42DABA4A3441}"/>
                  </a:ext>
                </a:extLst>
              </p:cNvPr>
              <p:cNvSpPr txBox="1">
                <a:spLocks noRot="1" noChangeAspect="1" noMove="1" noResize="1" noEditPoints="1" noAdjustHandles="1" noChangeArrowheads="1" noChangeShapeType="1" noTextEdit="1"/>
              </p:cNvSpPr>
              <p:nvPr/>
            </p:nvSpPr>
            <p:spPr>
              <a:xfrm>
                <a:off x="0" y="5996123"/>
                <a:ext cx="9144000" cy="348685"/>
              </a:xfrm>
              <a:prstGeom prst="rect">
                <a:avLst/>
              </a:prstGeom>
              <a:blipFill>
                <a:blip r:embed="rId8"/>
                <a:stretch>
                  <a:fillRect l="-933"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文本框 16">
                <a:extLst>
                  <a:ext uri="{FF2B5EF4-FFF2-40B4-BE49-F238E27FC236}">
                    <a16:creationId xmlns:a16="http://schemas.microsoft.com/office/drawing/2014/main" id="{F8728202-659D-45B2-9C31-D56EF9FDBE9C}"/>
                  </a:ext>
                </a:extLst>
              </p:cNvPr>
              <p:cNvSpPr txBox="1"/>
              <p:nvPr/>
            </p:nvSpPr>
            <p:spPr>
              <a:xfrm>
                <a:off x="0" y="6470476"/>
                <a:ext cx="280923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n-US" altLang="zh-CN" sz="2000" i="1">
                              <a:solidFill>
                                <a:srgbClr val="0000FF"/>
                              </a:solidFill>
                              <a:latin typeface="Cambria Math" panose="02040503050406030204" pitchFamily="18" charset="0"/>
                            </a:rPr>
                            <m:t>𝑁</m:t>
                          </m:r>
                        </m:e>
                        <m:sub>
                          <m:r>
                            <a:rPr lang="en-US" altLang="zh-CN" sz="2000" i="1">
                              <a:solidFill>
                                <a:srgbClr val="0000FF"/>
                              </a:solidFill>
                              <a:latin typeface="Cambria Math" panose="02040503050406030204" pitchFamily="18" charset="0"/>
                              <a:ea typeface="Cambria Math" panose="02040503050406030204" pitchFamily="18" charset="0"/>
                            </a:rPr>
                            <m:t>𝛾</m:t>
                          </m:r>
                        </m:sub>
                      </m:sSub>
                      <m:r>
                        <a:rPr lang="en-US" altLang="zh-CN" sz="2000" i="1">
                          <a:solidFill>
                            <a:srgbClr val="0000FF"/>
                          </a:solidFill>
                          <a:latin typeface="Cambria Math" panose="02040503050406030204" pitchFamily="18" charset="0"/>
                        </a:rPr>
                        <m:t>=58874.84</m:t>
                      </m:r>
                      <m:r>
                        <a:rPr lang="en-US" altLang="zh-CN" sz="2000" i="1">
                          <a:solidFill>
                            <a:srgbClr val="0000FF"/>
                          </a:solidFill>
                          <a:latin typeface="Cambria Math" panose="02040503050406030204" pitchFamily="18" charset="0"/>
                          <a:ea typeface="Cambria Math" panose="02040503050406030204" pitchFamily="18" charset="0"/>
                        </a:rPr>
                        <m:t>±259.4</m:t>
                      </m:r>
                      <m:r>
                        <a:rPr lang="en-US" altLang="zh-CN" sz="2000" b="0" i="1" smtClean="0">
                          <a:solidFill>
                            <a:srgbClr val="0000FF"/>
                          </a:solidFill>
                          <a:latin typeface="Cambria Math" panose="02040503050406030204" pitchFamily="18" charset="0"/>
                          <a:ea typeface="Cambria Math" panose="02040503050406030204" pitchFamily="18" charset="0"/>
                        </a:rPr>
                        <m:t>1</m:t>
                      </m:r>
                    </m:oMath>
                  </m:oMathPara>
                </a14:m>
                <a:endParaRPr lang="en-US" sz="2000" dirty="0">
                  <a:solidFill>
                    <a:srgbClr val="0000FF"/>
                  </a:solidFill>
                </a:endParaRPr>
              </a:p>
            </p:txBody>
          </p:sp>
        </mc:Choice>
        <mc:Fallback xmlns="">
          <p:sp>
            <p:nvSpPr>
              <p:cNvPr id="37" name="文本框 16">
                <a:extLst>
                  <a:ext uri="{FF2B5EF4-FFF2-40B4-BE49-F238E27FC236}">
                    <a16:creationId xmlns:a16="http://schemas.microsoft.com/office/drawing/2014/main" id="{F8728202-659D-45B2-9C31-D56EF9FDBE9C}"/>
                  </a:ext>
                </a:extLst>
              </p:cNvPr>
              <p:cNvSpPr txBox="1">
                <a:spLocks noRot="1" noChangeAspect="1" noMove="1" noResize="1" noEditPoints="1" noAdjustHandles="1" noChangeArrowheads="1" noChangeShapeType="1" noTextEdit="1"/>
              </p:cNvSpPr>
              <p:nvPr/>
            </p:nvSpPr>
            <p:spPr>
              <a:xfrm>
                <a:off x="0" y="6470476"/>
                <a:ext cx="2809231" cy="332270"/>
              </a:xfrm>
              <a:prstGeom prst="rect">
                <a:avLst/>
              </a:prstGeom>
              <a:blipFill>
                <a:blip r:embed="rId9"/>
                <a:stretch>
                  <a:fillRect l="-3037" b="-20000"/>
                </a:stretch>
              </a:blipFill>
            </p:spPr>
            <p:txBody>
              <a:bodyPr/>
              <a:lstStyle/>
              <a:p>
                <a:r>
                  <a:rPr lang="zh-CN" altLang="en-US">
                    <a:noFill/>
                  </a:rPr>
                  <a:t> </a:t>
                </a:r>
              </a:p>
            </p:txBody>
          </p:sp>
        </mc:Fallback>
      </mc:AlternateContent>
      <p:sp>
        <p:nvSpPr>
          <p:cNvPr id="38" name="TextBox 37">
            <a:extLst>
              <a:ext uri="{FF2B5EF4-FFF2-40B4-BE49-F238E27FC236}">
                <a16:creationId xmlns:a16="http://schemas.microsoft.com/office/drawing/2014/main" id="{45F09B11-1AF5-4764-8F35-C9457B9AD482}"/>
              </a:ext>
            </a:extLst>
          </p:cNvPr>
          <p:cNvSpPr txBox="1"/>
          <p:nvPr/>
        </p:nvSpPr>
        <p:spPr>
          <a:xfrm>
            <a:off x="0" y="5501118"/>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endParaRPr>
          </a:p>
        </p:txBody>
      </p:sp>
      <p:sp>
        <p:nvSpPr>
          <p:cNvPr id="7" name="TextBox 6">
            <a:extLst>
              <a:ext uri="{FF2B5EF4-FFF2-40B4-BE49-F238E27FC236}">
                <a16:creationId xmlns:a16="http://schemas.microsoft.com/office/drawing/2014/main" id="{F0F1ACF0-E375-47F8-B00B-6BA6FAF951A5}"/>
              </a:ext>
            </a:extLst>
          </p:cNvPr>
          <p:cNvSpPr txBox="1"/>
          <p:nvPr/>
        </p:nvSpPr>
        <p:spPr>
          <a:xfrm>
            <a:off x="0" y="0"/>
            <a:ext cx="9144000" cy="923330"/>
          </a:xfrm>
          <a:prstGeom prst="rect">
            <a:avLst/>
          </a:prstGeom>
          <a:noFill/>
        </p:spPr>
        <p:txBody>
          <a:bodyPr wrap="square">
            <a:spAutoFit/>
          </a:bodyPr>
          <a:lstStyle/>
          <a:p>
            <a:r>
              <a:rPr lang="en-US" altLang="zh-CN" dirty="0">
                <a:latin typeface="Cambria Math" panose="02040503050406030204" pitchFamily="18" charset="0"/>
              </a:rPr>
              <a:t>In the previous draft, t</a:t>
            </a:r>
            <a:r>
              <a:rPr lang="zh-CN" altLang="en-US" dirty="0">
                <a:latin typeface="Cambria Math" panose="02040503050406030204" pitchFamily="18" charset="0"/>
              </a:rPr>
              <a:t>he lifetime and the parameters </a:t>
            </a:r>
            <a:r>
              <a:rPr lang="zh-CN" altLang="en-US" i="1" dirty="0">
                <a:latin typeface="Cambria Math" panose="02040503050406030204" pitchFamily="18" charset="0"/>
              </a:rPr>
              <a:t>τ</a:t>
            </a:r>
            <a:r>
              <a:rPr lang="zh-CN" altLang="en-US" dirty="0">
                <a:latin typeface="Cambria Math" panose="02040503050406030204" pitchFamily="18" charset="0"/>
              </a:rPr>
              <a:t> and </a:t>
            </a:r>
            <a:r>
              <a:rPr lang="zh-CN" altLang="en-US" i="1" dirty="0">
                <a:latin typeface="Cambria Math" panose="02040503050406030204" pitchFamily="18" charset="0"/>
              </a:rPr>
              <a:t>σ</a:t>
            </a:r>
            <a:r>
              <a:rPr lang="zh-CN" altLang="en-US" dirty="0">
                <a:latin typeface="Cambria Math" panose="02040503050406030204" pitchFamily="18" charset="0"/>
              </a:rPr>
              <a:t> </a:t>
            </a:r>
            <a:r>
              <a:rPr lang="en-US" altLang="zh-CN" dirty="0">
                <a:latin typeface="Cambria Math" panose="02040503050406030204" pitchFamily="18" charset="0"/>
              </a:rPr>
              <a:t>we</a:t>
            </a:r>
            <a:r>
              <a:rPr lang="zh-CN" altLang="en-US" dirty="0">
                <a:latin typeface="Cambria Math" panose="02040503050406030204" pitchFamily="18" charset="0"/>
              </a:rPr>
              <a:t>re varied by their one standard deviation uncertainty </a:t>
            </a:r>
            <a:r>
              <a:rPr lang="en-US" altLang="zh-CN" dirty="0">
                <a:latin typeface="Cambria Math" panose="02040503050406030204" pitchFamily="18" charset="0"/>
                <a:ea typeface="Cambria Math" panose="02040503050406030204" pitchFamily="18" charset="0"/>
              </a:rPr>
              <a:t>and the stopping power was varied by ±10% to investigate the systematic uncertainty. Now let's change ±10% to ±50%.</a:t>
            </a:r>
            <a:endParaRPr lang="zh-CN" altLang="en-US" dirty="0">
              <a:latin typeface="Cambria Math" panose="02040503050406030204" pitchFamily="18" charset="0"/>
            </a:endParaRPr>
          </a:p>
        </p:txBody>
      </p:sp>
      <p:sp>
        <p:nvSpPr>
          <p:cNvPr id="8" name="TextBox 7">
            <a:extLst>
              <a:ext uri="{FF2B5EF4-FFF2-40B4-BE49-F238E27FC236}">
                <a16:creationId xmlns:a16="http://schemas.microsoft.com/office/drawing/2014/main" id="{FCABAFE0-B473-470D-A500-C09A1A123F67}"/>
              </a:ext>
            </a:extLst>
          </p:cNvPr>
          <p:cNvSpPr txBox="1"/>
          <p:nvPr/>
        </p:nvSpPr>
        <p:spPr>
          <a:xfrm>
            <a:off x="5880100" y="5043175"/>
            <a:ext cx="3263900" cy="1477328"/>
          </a:xfrm>
          <a:prstGeom prst="rect">
            <a:avLst/>
          </a:prstGeom>
          <a:noFill/>
        </p:spPr>
        <p:txBody>
          <a:bodyPr wrap="square" rtlCol="0">
            <a:spAutoFit/>
          </a:bodyPr>
          <a:lstStyle/>
          <a:p>
            <a:r>
              <a:rPr lang="en-US" altLang="zh-CN" dirty="0">
                <a:latin typeface="Cambria Math" panose="02040503050406030204" pitchFamily="18" charset="0"/>
                <a:ea typeface="Cambria Math" panose="02040503050406030204" pitchFamily="18" charset="0"/>
              </a:rPr>
              <a:t>The peak energy and peak area derived from the Doppler broadening analysis are not sensitive to the stopping power variation.</a:t>
            </a:r>
            <a:endParaRPr lang="zh-CN" altLang="en-US" dirty="0">
              <a:latin typeface="Cambria Math" panose="02040503050406030204" pitchFamily="18" charset="0"/>
            </a:endParaRPr>
          </a:p>
        </p:txBody>
      </p:sp>
    </p:spTree>
    <p:extLst>
      <p:ext uri="{BB962C8B-B14F-4D97-AF65-F5344CB8AC3E}">
        <p14:creationId xmlns:p14="http://schemas.microsoft.com/office/powerpoint/2010/main" val="4060659137"/>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336473" cy="3892582"/>
          </a:xfrm>
          <a:prstGeom prst="rect">
            <a:avLst/>
          </a:prstGeom>
        </p:spPr>
      </p:pic>
      <p:sp>
        <p:nvSpPr>
          <p:cNvPr id="3" name="文本框 2"/>
          <p:cNvSpPr txBox="1"/>
          <p:nvPr/>
        </p:nvSpPr>
        <p:spPr>
          <a:xfrm>
            <a:off x="3296876" y="13858"/>
            <a:ext cx="856325" cy="584775"/>
          </a:xfrm>
          <a:prstGeom prst="rect">
            <a:avLst/>
          </a:prstGeom>
          <a:noFill/>
        </p:spPr>
        <p:txBody>
          <a:bodyPr wrap="none" rtlCol="0">
            <a:spAutoFit/>
          </a:bodyPr>
          <a:lstStyle/>
          <a:p>
            <a:r>
              <a:rPr lang="en-US" sz="3200" dirty="0">
                <a:solidFill>
                  <a:schemeClr val="bg1"/>
                </a:solidFill>
              </a:rPr>
              <a:t>Ge3</a:t>
            </a:r>
          </a:p>
        </p:txBody>
      </p:sp>
      <p:sp>
        <p:nvSpPr>
          <p:cNvPr id="4" name="文本框 3"/>
          <p:cNvSpPr txBox="1"/>
          <p:nvPr/>
        </p:nvSpPr>
        <p:spPr>
          <a:xfrm>
            <a:off x="298824" y="13858"/>
            <a:ext cx="856325" cy="584775"/>
          </a:xfrm>
          <a:prstGeom prst="rect">
            <a:avLst/>
          </a:prstGeom>
          <a:noFill/>
        </p:spPr>
        <p:txBody>
          <a:bodyPr wrap="none" rtlCol="0">
            <a:spAutoFit/>
          </a:bodyPr>
          <a:lstStyle/>
          <a:p>
            <a:r>
              <a:rPr lang="en-US" sz="3200" dirty="0">
                <a:solidFill>
                  <a:schemeClr val="bg1"/>
                </a:solidFill>
              </a:rPr>
              <a:t>Ge1</a:t>
            </a:r>
          </a:p>
        </p:txBody>
      </p:sp>
      <p:sp>
        <p:nvSpPr>
          <p:cNvPr id="5" name="文本框 4"/>
          <p:cNvSpPr txBox="1"/>
          <p:nvPr/>
        </p:nvSpPr>
        <p:spPr>
          <a:xfrm>
            <a:off x="1539468" y="13859"/>
            <a:ext cx="1525995" cy="584775"/>
          </a:xfrm>
          <a:prstGeom prst="rect">
            <a:avLst/>
          </a:prstGeom>
          <a:noFill/>
        </p:spPr>
        <p:txBody>
          <a:bodyPr wrap="none" rtlCol="0">
            <a:spAutoFit/>
          </a:bodyPr>
          <a:lstStyle/>
          <a:p>
            <a:r>
              <a:rPr lang="en-US" altLang="zh-CN" sz="3200" dirty="0">
                <a:solidFill>
                  <a:schemeClr val="bg1"/>
                </a:solidFill>
              </a:rPr>
              <a:t>Vacuum</a:t>
            </a:r>
            <a:endParaRPr lang="en-US" sz="3200" dirty="0">
              <a:solidFill>
                <a:schemeClr val="bg1"/>
              </a:solidFill>
            </a:endParaRPr>
          </a:p>
        </p:txBody>
      </p:sp>
      <p:sp>
        <p:nvSpPr>
          <p:cNvPr id="6" name="文本框 5"/>
          <p:cNvSpPr txBox="1"/>
          <p:nvPr/>
        </p:nvSpPr>
        <p:spPr>
          <a:xfrm>
            <a:off x="2044221" y="2467550"/>
            <a:ext cx="516488" cy="584775"/>
          </a:xfrm>
          <a:prstGeom prst="rect">
            <a:avLst/>
          </a:prstGeom>
          <a:noFill/>
        </p:spPr>
        <p:txBody>
          <a:bodyPr wrap="none" rtlCol="0">
            <a:spAutoFit/>
          </a:bodyPr>
          <a:lstStyle/>
          <a:p>
            <a:r>
              <a:rPr lang="en-US" altLang="zh-CN" sz="3200" dirty="0">
                <a:solidFill>
                  <a:schemeClr val="bg1"/>
                </a:solidFill>
              </a:rPr>
              <a:t>Al</a:t>
            </a:r>
            <a:endParaRPr lang="en-US" sz="3200" dirty="0">
              <a:solidFill>
                <a:schemeClr val="bg1"/>
              </a:solidFill>
            </a:endParaRPr>
          </a:p>
        </p:txBody>
      </p:sp>
      <p:pic>
        <p:nvPicPr>
          <p:cNvPr id="7" name="图片 6"/>
          <p:cNvPicPr>
            <a:picLocks noChangeAspect="1"/>
          </p:cNvPicPr>
          <p:nvPr/>
        </p:nvPicPr>
        <p:blipFill>
          <a:blip r:embed="rId3"/>
          <a:stretch>
            <a:fillRect/>
          </a:stretch>
        </p:blipFill>
        <p:spPr>
          <a:xfrm>
            <a:off x="4464000" y="0"/>
            <a:ext cx="4680000" cy="4399455"/>
          </a:xfrm>
          <a:prstGeom prst="rect">
            <a:avLst/>
          </a:prstGeom>
        </p:spPr>
      </p:pic>
      <p:cxnSp>
        <p:nvCxnSpPr>
          <p:cNvPr id="8" name="直接箭头连接符 7"/>
          <p:cNvCxnSpPr/>
          <p:nvPr/>
        </p:nvCxnSpPr>
        <p:spPr>
          <a:xfrm>
            <a:off x="6889700" y="130629"/>
            <a:ext cx="0" cy="4686502"/>
          </a:xfrm>
          <a:prstGeom prst="straightConnector1">
            <a:avLst/>
          </a:prstGeom>
          <a:ln w="25400">
            <a:tailEnd type="non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6165346" y="2150743"/>
            <a:ext cx="724355" cy="1887303"/>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6889700" y="2150743"/>
            <a:ext cx="1068614" cy="763909"/>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5140036" y="2141115"/>
            <a:ext cx="1749666"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398937" y="130629"/>
            <a:ext cx="0" cy="4686502"/>
          </a:xfrm>
          <a:prstGeom prst="line">
            <a:avLst/>
          </a:prstGeom>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464000" y="4831267"/>
            <a:ext cx="4189930" cy="338554"/>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Implantation depth 40 keV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Na in Al is 66.9 nm</a:t>
            </a:r>
            <a:endParaRPr lang="zh-CN" altLang="en-US" sz="1600" dirty="0">
              <a:latin typeface="Times New Roman" panose="02020603050405020304" pitchFamily="18" charset="0"/>
              <a:cs typeface="Times New Roman" panose="02020603050405020304" pitchFamily="18" charset="0"/>
            </a:endParaRPr>
          </a:p>
        </p:txBody>
      </p:sp>
      <p:cxnSp>
        <p:nvCxnSpPr>
          <p:cNvPr id="14" name="直接连接符 13"/>
          <p:cNvCxnSpPr/>
          <p:nvPr/>
        </p:nvCxnSpPr>
        <p:spPr>
          <a:xfrm>
            <a:off x="8261920" y="130629"/>
            <a:ext cx="0" cy="4686502"/>
          </a:xfrm>
          <a:prstGeom prst="line">
            <a:avLst/>
          </a:prstGeom>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389863" y="4325590"/>
            <a:ext cx="498855"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66.9</a:t>
            </a:r>
          </a:p>
        </p:txBody>
      </p:sp>
    </p:spTree>
    <p:extLst>
      <p:ext uri="{BB962C8B-B14F-4D97-AF65-F5344CB8AC3E}">
        <p14:creationId xmlns:p14="http://schemas.microsoft.com/office/powerpoint/2010/main" val="262460627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4680000" cy="4399455"/>
          </a:xfrm>
          <a:prstGeom prst="rect">
            <a:avLst/>
          </a:prstGeom>
        </p:spPr>
      </p:pic>
      <p:cxnSp>
        <p:nvCxnSpPr>
          <p:cNvPr id="4" name="直接箭头连接符 3"/>
          <p:cNvCxnSpPr/>
          <p:nvPr/>
        </p:nvCxnSpPr>
        <p:spPr>
          <a:xfrm>
            <a:off x="2425700" y="130629"/>
            <a:ext cx="0" cy="4686502"/>
          </a:xfrm>
          <a:prstGeom prst="straightConnector1">
            <a:avLst/>
          </a:prstGeom>
          <a:ln w="25400">
            <a:tailEnd type="non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a:off x="1967593" y="2150743"/>
            <a:ext cx="458108" cy="120477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2425700" y="2150743"/>
            <a:ext cx="1068614" cy="763909"/>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flipV="1">
            <a:off x="364599" y="2130980"/>
            <a:ext cx="2061101" cy="19763"/>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86229" y="2150836"/>
            <a:ext cx="464371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1930856" y="2140861"/>
            <a:ext cx="494845" cy="254"/>
          </a:xfrm>
          <a:prstGeom prst="straightConnector1">
            <a:avLst/>
          </a:prstGeom>
          <a:ln w="25400">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934937" y="130629"/>
            <a:ext cx="0" cy="4686502"/>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H="1">
            <a:off x="1934937" y="4648913"/>
            <a:ext cx="49076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0" y="4831267"/>
            <a:ext cx="4189930" cy="338554"/>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Implantation depth 40 keV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Na in Al is 66.9 nm</a:t>
            </a:r>
            <a:endParaRPr lang="zh-CN" altLang="en-US" sz="1600" dirty="0">
              <a:latin typeface="Times New Roman" panose="02020603050405020304" pitchFamily="18" charset="0"/>
              <a:cs typeface="Times New Roman" panose="02020603050405020304" pitchFamily="18" charset="0"/>
            </a:endParaRPr>
          </a:p>
        </p:txBody>
      </p:sp>
      <p:sp>
        <p:nvSpPr>
          <p:cNvPr id="11" name="文本框 10"/>
          <p:cNvSpPr txBox="1"/>
          <p:nvPr/>
        </p:nvSpPr>
        <p:spPr>
          <a:xfrm rot="2080763">
            <a:off x="2862841" y="2253108"/>
            <a:ext cx="745910" cy="369332"/>
          </a:xfrm>
          <a:prstGeom prst="rect">
            <a:avLst/>
          </a:prstGeom>
          <a:solidFill>
            <a:schemeClr val="bg1">
              <a:lumMod val="95000"/>
            </a:schemeClr>
          </a:solidFill>
        </p:spPr>
        <p:txBody>
          <a:bodyPr wrap="none" rtlCol="0">
            <a:spAutoFit/>
          </a:bodyPr>
          <a:lstStyle/>
          <a:p>
            <a:r>
              <a:rPr lang="en-US" dirty="0">
                <a:solidFill>
                  <a:srgbClr val="FF0000"/>
                </a:solidFill>
              </a:rPr>
              <a:t>361 </a:t>
            </a:r>
            <a:r>
              <a:rPr lang="en-US" dirty="0" err="1">
                <a:solidFill>
                  <a:srgbClr val="FF0000"/>
                </a:solidFill>
              </a:rPr>
              <a:t>fs</a:t>
            </a:r>
            <a:endParaRPr lang="en-US" dirty="0">
              <a:solidFill>
                <a:srgbClr val="FF0000"/>
              </a:solidFill>
            </a:endParaRPr>
          </a:p>
        </p:txBody>
      </p:sp>
      <p:sp>
        <p:nvSpPr>
          <p:cNvPr id="21" name="文本框 20"/>
          <p:cNvSpPr txBox="1"/>
          <p:nvPr/>
        </p:nvSpPr>
        <p:spPr>
          <a:xfrm>
            <a:off x="1768516" y="1728998"/>
            <a:ext cx="628890" cy="369332"/>
          </a:xfrm>
          <a:prstGeom prst="rect">
            <a:avLst/>
          </a:prstGeom>
          <a:solidFill>
            <a:schemeClr val="bg1">
              <a:lumMod val="95000"/>
            </a:schemeClr>
          </a:solidFill>
        </p:spPr>
        <p:txBody>
          <a:bodyPr wrap="none" rtlCol="0">
            <a:spAutoFit/>
          </a:bodyPr>
          <a:lstStyle/>
          <a:p>
            <a:r>
              <a:rPr lang="en-US" dirty="0">
                <a:solidFill>
                  <a:srgbClr val="4CFF4C"/>
                </a:solidFill>
              </a:rPr>
              <a:t>65 </a:t>
            </a:r>
            <a:r>
              <a:rPr lang="en-US" dirty="0" err="1">
                <a:solidFill>
                  <a:srgbClr val="4CFF4C"/>
                </a:solidFill>
              </a:rPr>
              <a:t>fs</a:t>
            </a:r>
            <a:endParaRPr lang="en-US" dirty="0">
              <a:solidFill>
                <a:srgbClr val="4CFF4C"/>
              </a:solidFill>
            </a:endParaRPr>
          </a:p>
        </p:txBody>
      </p:sp>
      <p:cxnSp>
        <p:nvCxnSpPr>
          <p:cNvPr id="22" name="直接连接符 21"/>
          <p:cNvCxnSpPr/>
          <p:nvPr/>
        </p:nvCxnSpPr>
        <p:spPr>
          <a:xfrm>
            <a:off x="3797920" y="130629"/>
            <a:ext cx="0" cy="46865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2425700" y="4648913"/>
            <a:ext cx="13722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925863" y="4325590"/>
            <a:ext cx="498855"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66.9</a:t>
            </a:r>
          </a:p>
        </p:txBody>
      </p:sp>
      <p:sp>
        <p:nvSpPr>
          <p:cNvPr id="26" name="文本框 25"/>
          <p:cNvSpPr txBox="1"/>
          <p:nvPr/>
        </p:nvSpPr>
        <p:spPr>
          <a:xfrm>
            <a:off x="2669768" y="4358878"/>
            <a:ext cx="588623"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277.6</a:t>
            </a:r>
          </a:p>
        </p:txBody>
      </p:sp>
      <p:pic>
        <p:nvPicPr>
          <p:cNvPr id="25" name="图片 24"/>
          <p:cNvPicPr>
            <a:picLocks noChangeAspect="1"/>
          </p:cNvPicPr>
          <p:nvPr/>
        </p:nvPicPr>
        <p:blipFill>
          <a:blip r:embed="rId4"/>
          <a:stretch>
            <a:fillRect/>
          </a:stretch>
        </p:blipFill>
        <p:spPr>
          <a:xfrm>
            <a:off x="5280295" y="262688"/>
            <a:ext cx="3797432" cy="3874077"/>
          </a:xfrm>
          <a:prstGeom prst="rect">
            <a:avLst/>
          </a:prstGeom>
        </p:spPr>
      </p:pic>
      <p:graphicFrame>
        <p:nvGraphicFramePr>
          <p:cNvPr id="27" name="表格 26"/>
          <p:cNvGraphicFramePr>
            <a:graphicFrameLocks noGrp="1"/>
          </p:cNvGraphicFramePr>
          <p:nvPr>
            <p:extLst>
              <p:ext uri="{D42A27DB-BD31-4B8C-83A1-F6EECF244321}">
                <p14:modId xmlns:p14="http://schemas.microsoft.com/office/powerpoint/2010/main" val="1627755840"/>
              </p:ext>
            </p:extLst>
          </p:nvPr>
        </p:nvGraphicFramePr>
        <p:xfrm>
          <a:off x="486229" y="5404304"/>
          <a:ext cx="3674694" cy="1114425"/>
        </p:xfrm>
        <a:graphic>
          <a:graphicData uri="http://schemas.openxmlformats.org/drawingml/2006/table">
            <a:tbl>
              <a:tblPr/>
              <a:tblGrid>
                <a:gridCol w="2524476">
                  <a:extLst>
                    <a:ext uri="{9D8B030D-6E8A-4147-A177-3AD203B41FA5}">
                      <a16:colId xmlns:a16="http://schemas.microsoft.com/office/drawing/2014/main" val="20000"/>
                    </a:ext>
                  </a:extLst>
                </a:gridCol>
                <a:gridCol w="696131">
                  <a:extLst>
                    <a:ext uri="{9D8B030D-6E8A-4147-A177-3AD203B41FA5}">
                      <a16:colId xmlns:a16="http://schemas.microsoft.com/office/drawing/2014/main" val="20001"/>
                    </a:ext>
                  </a:extLst>
                </a:gridCol>
                <a:gridCol w="454087">
                  <a:extLst>
                    <a:ext uri="{9D8B030D-6E8A-4147-A177-3AD203B41FA5}">
                      <a16:colId xmlns:a16="http://schemas.microsoft.com/office/drawing/2014/main" val="20002"/>
                    </a:ext>
                  </a:extLst>
                </a:gridCol>
              </a:tblGrid>
              <a:tr h="161925">
                <a:tc>
                  <a:txBody>
                    <a:bodyPr/>
                    <a:lstStyle/>
                    <a:p>
                      <a:pPr algn="ctr" fontAlgn="ctr">
                        <a:lnSpc>
                          <a:spcPct val="100000"/>
                        </a:lnSpc>
                      </a:pPr>
                      <a:r>
                        <a:rPr lang="en-US" sz="1400" b="0" i="1" u="none" strike="noStrike" dirty="0" err="1">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err="1">
                          <a:solidFill>
                            <a:srgbClr val="000000"/>
                          </a:solidFill>
                          <a:effectLst/>
                          <a:latin typeface="Times New Roman" panose="02020603050405020304" pitchFamily="18" charset="0"/>
                          <a:ea typeface="宋体" panose="02010600030101010101" pitchFamily="2" charset="-122"/>
                        </a:rPr>
                        <a:t>cm</a:t>
                      </a:r>
                      <a:endParaRPr lang="en-US" sz="1400" b="0" i="0" u="none" strike="noStrike" baseline="-2500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5000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1925">
                <a:tc>
                  <a:txBody>
                    <a:bodyPr/>
                    <a:lstStyle/>
                    <a:p>
                      <a:pPr algn="ctr" fontAlgn="ctr">
                        <a:lnSpc>
                          <a:spcPct val="100000"/>
                        </a:lnSpc>
                      </a:pPr>
                      <a:r>
                        <a:rPr lang="en-US" sz="1400" b="0" i="1" u="none" strike="noStrike" dirty="0">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172.41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61925">
                <a:tc>
                  <a:txBody>
                    <a:bodyPr/>
                    <a:lstStyle/>
                    <a:p>
                      <a:pPr algn="ctr" fontAlgn="ctr">
                        <a:lnSpc>
                          <a:spcPct val="100000"/>
                        </a:lnSpc>
                      </a:pP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Range</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277.6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nm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61925">
                <a:tc>
                  <a:txBody>
                    <a:bodyPr/>
                    <a:lstStyle/>
                    <a:p>
                      <a:pPr algn="ctr" fontAlgn="ctr">
                        <a:lnSpc>
                          <a:spcPct val="10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rPr>
                        <a:t>Longitudinal straggling</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nm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61925">
                <a:tc>
                  <a:txBody>
                    <a:bodyPr/>
                    <a:lstStyle/>
                    <a:p>
                      <a:pPr algn="ctr" fontAlgn="ctr">
                        <a:lnSpc>
                          <a:spcPct val="100000"/>
                        </a:lnSpc>
                      </a:pPr>
                      <a:r>
                        <a:rPr lang="en-US" sz="1400" b="0" i="0" u="none" strike="noStrike" baseline="0" dirty="0">
                          <a:solidFill>
                            <a:srgbClr val="000000"/>
                          </a:solidFill>
                          <a:effectLst/>
                          <a:latin typeface="Times New Roman" panose="02020603050405020304" pitchFamily="18" charset="0"/>
                          <a:ea typeface="宋体" panose="02010600030101010101" pitchFamily="2" charset="-122"/>
                        </a:rPr>
                        <a:t>Time to travel  66.9 n</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m</a:t>
                      </a:r>
                      <a:endParaRPr lang="en-US" sz="1400" b="0" i="0" u="none" strike="noStrike" baseline="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err="1">
                          <a:solidFill>
                            <a:srgbClr val="000000"/>
                          </a:solidFill>
                          <a:effectLst/>
                          <a:latin typeface="Times New Roman" panose="02020603050405020304" pitchFamily="18" charset="0"/>
                          <a:ea typeface="宋体" panose="02010600030101010101" pitchFamily="2" charset="-122"/>
                        </a:rPr>
                        <a:t>fs</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graphicFrame>
        <p:nvGraphicFramePr>
          <p:cNvPr id="28" name="表格 27"/>
          <p:cNvGraphicFramePr>
            <a:graphicFrameLocks noGrp="1"/>
          </p:cNvGraphicFramePr>
          <p:nvPr>
            <p:extLst>
              <p:ext uri="{D42A27DB-BD31-4B8C-83A1-F6EECF244321}">
                <p14:modId xmlns:p14="http://schemas.microsoft.com/office/powerpoint/2010/main" val="4289431463"/>
              </p:ext>
            </p:extLst>
          </p:nvPr>
        </p:nvGraphicFramePr>
        <p:xfrm>
          <a:off x="4519689" y="5293468"/>
          <a:ext cx="3674694" cy="1337310"/>
        </p:xfrm>
        <a:graphic>
          <a:graphicData uri="http://schemas.openxmlformats.org/drawingml/2006/table">
            <a:tbl>
              <a:tblPr/>
              <a:tblGrid>
                <a:gridCol w="2524476">
                  <a:extLst>
                    <a:ext uri="{9D8B030D-6E8A-4147-A177-3AD203B41FA5}">
                      <a16:colId xmlns:a16="http://schemas.microsoft.com/office/drawing/2014/main" val="20000"/>
                    </a:ext>
                  </a:extLst>
                </a:gridCol>
                <a:gridCol w="696131">
                  <a:extLst>
                    <a:ext uri="{9D8B030D-6E8A-4147-A177-3AD203B41FA5}">
                      <a16:colId xmlns:a16="http://schemas.microsoft.com/office/drawing/2014/main" val="20001"/>
                    </a:ext>
                  </a:extLst>
                </a:gridCol>
                <a:gridCol w="454087">
                  <a:extLst>
                    <a:ext uri="{9D8B030D-6E8A-4147-A177-3AD203B41FA5}">
                      <a16:colId xmlns:a16="http://schemas.microsoft.com/office/drawing/2014/main" val="20002"/>
                    </a:ext>
                  </a:extLst>
                </a:gridCol>
              </a:tblGrid>
              <a:tr h="161925">
                <a:tc>
                  <a:txBody>
                    <a:bodyPr/>
                    <a:lstStyle/>
                    <a:p>
                      <a:pPr algn="ctr" fontAlgn="ctr">
                        <a:lnSpc>
                          <a:spcPct val="100000"/>
                        </a:lnSpc>
                      </a:pPr>
                      <a:r>
                        <a:rPr lang="en-US" sz="1400" b="0" i="1" u="none" strike="noStrike" dirty="0" err="1">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err="1">
                          <a:solidFill>
                            <a:srgbClr val="000000"/>
                          </a:solidFill>
                          <a:effectLst/>
                          <a:latin typeface="Times New Roman" panose="02020603050405020304" pitchFamily="18" charset="0"/>
                          <a:ea typeface="宋体" panose="02010600030101010101" pitchFamily="2" charset="-122"/>
                        </a:rPr>
                        <a:t>cm</a:t>
                      </a:r>
                      <a:endParaRPr lang="en-US" sz="1400" b="0" i="0" u="none" strike="noStrike" baseline="-2500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5000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1925">
                <a:tc>
                  <a:txBody>
                    <a:bodyPr/>
                    <a:lstStyle/>
                    <a:p>
                      <a:pPr algn="ctr" fontAlgn="ctr">
                        <a:lnSpc>
                          <a:spcPct val="100000"/>
                        </a:lnSpc>
                      </a:pPr>
                      <a:r>
                        <a:rPr lang="en-US" sz="1400" b="0" i="1" u="none" strike="noStrike" dirty="0">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172.41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61925">
                <a:tc>
                  <a:txBody>
                    <a:bodyPr/>
                    <a:lstStyle/>
                    <a:p>
                      <a:pPr algn="ctr" fontAlgn="ctr">
                        <a:lnSpc>
                          <a:spcPct val="100000"/>
                        </a:lnSpc>
                      </a:pPr>
                      <a:r>
                        <a:rPr lang="en-US" sz="1400" b="0" i="0" u="none" strike="noStrike" baseline="0" dirty="0">
                          <a:solidFill>
                            <a:srgbClr val="000000"/>
                          </a:solidFill>
                          <a:effectLst/>
                          <a:latin typeface="Times New Roman" panose="02020603050405020304" pitchFamily="18" charset="0"/>
                          <a:ea typeface="宋体" panose="02010600030101010101" pitchFamily="2" charset="-122"/>
                        </a:rPr>
                        <a:t>Sum of dx </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348.2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nm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61925">
                <a:tc>
                  <a:txBody>
                    <a:bodyPr/>
                    <a:lstStyle/>
                    <a:p>
                      <a:pPr algn="ctr" fontAlgn="ctr">
                        <a:lnSpc>
                          <a:spcPct val="100000"/>
                        </a:lnSpc>
                      </a:pPr>
                      <a:r>
                        <a:rPr lang="en-US" sz="1400" b="0" i="0" u="none" strike="noStrike" baseline="0" dirty="0">
                          <a:solidFill>
                            <a:srgbClr val="000000"/>
                          </a:solidFill>
                          <a:effectLst/>
                          <a:latin typeface="Times New Roman" panose="02020603050405020304" pitchFamily="18" charset="0"/>
                          <a:ea typeface="宋体" panose="02010600030101010101" pitchFamily="2" charset="-122"/>
                        </a:rPr>
                        <a:t>Time to travel  66.9 n</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m</a:t>
                      </a:r>
                      <a:endParaRPr lang="en-US" sz="1400" b="0" i="0" u="none" strike="noStrike" baseline="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err="1">
                          <a:solidFill>
                            <a:srgbClr val="000000"/>
                          </a:solidFill>
                          <a:effectLst/>
                          <a:latin typeface="Times New Roman" panose="02020603050405020304" pitchFamily="18" charset="0"/>
                          <a:ea typeface="宋体" panose="02010600030101010101" pitchFamily="2" charset="-122"/>
                        </a:rPr>
                        <a:t>fs</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61925">
                <a:tc>
                  <a:txBody>
                    <a:bodyPr/>
                    <a:lstStyle/>
                    <a:p>
                      <a:pPr algn="ctr" fontAlgn="ctr">
                        <a:lnSpc>
                          <a:spcPct val="100000"/>
                        </a:lnSpc>
                      </a:pPr>
                      <a:r>
                        <a:rPr lang="en-US" sz="1400" b="0" i="0" u="none" strike="noStrike" baseline="0" dirty="0">
                          <a:solidFill>
                            <a:srgbClr val="000000"/>
                          </a:solidFill>
                          <a:effectLst/>
                          <a:latin typeface="Times New Roman" panose="02020603050405020304" pitchFamily="18" charset="0"/>
                          <a:ea typeface="宋体" panose="02010600030101010101" pitchFamily="2" charset="-122"/>
                        </a:rPr>
                        <a:t>Time to travel  277.6 n</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m</a:t>
                      </a:r>
                      <a:endParaRPr lang="en-US" sz="1400" b="0" i="0" u="none" strike="noStrike" baseline="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err="1">
                          <a:solidFill>
                            <a:srgbClr val="000000"/>
                          </a:solidFill>
                          <a:effectLst/>
                          <a:latin typeface="Times New Roman" panose="02020603050405020304" pitchFamily="18" charset="0"/>
                          <a:ea typeface="宋体" panose="02010600030101010101" pitchFamily="2" charset="-122"/>
                        </a:rPr>
                        <a:t>fs</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61925">
                <a:tc>
                  <a:txBody>
                    <a:bodyPr/>
                    <a:lstStyle/>
                    <a:p>
                      <a:pPr algn="ctr" fontAlgn="ctr">
                        <a:lnSpc>
                          <a:spcPct val="100000"/>
                        </a:lnSpc>
                      </a:pPr>
                      <a:r>
                        <a:rPr lang="en-US" sz="1400" b="0" i="0" u="none" strike="noStrike" baseline="0" dirty="0">
                          <a:solidFill>
                            <a:srgbClr val="000000"/>
                          </a:solidFill>
                          <a:effectLst/>
                          <a:latin typeface="Times New Roman" panose="02020603050405020304" pitchFamily="18" charset="0"/>
                          <a:ea typeface="宋体" panose="02010600030101010101" pitchFamily="2" charset="-122"/>
                        </a:rPr>
                        <a:t>Time to travel  348.2 n</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m</a:t>
                      </a:r>
                      <a:endParaRPr lang="en-US" sz="1400" b="0" i="0" u="none" strike="noStrike" baseline="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1000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err="1">
                          <a:solidFill>
                            <a:srgbClr val="000000"/>
                          </a:solidFill>
                          <a:effectLst/>
                          <a:latin typeface="Times New Roman" panose="02020603050405020304" pitchFamily="18" charset="0"/>
                          <a:ea typeface="宋体" panose="02010600030101010101" pitchFamily="2" charset="-122"/>
                        </a:rPr>
                        <a:t>fs</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38106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
            <a:ext cx="4515146" cy="2886073"/>
          </a:xfrm>
          <a:prstGeom prst="rect">
            <a:avLst/>
          </a:prstGeom>
        </p:spPr>
      </p:pic>
      <p:pic>
        <p:nvPicPr>
          <p:cNvPr id="5" name="图片 4"/>
          <p:cNvPicPr>
            <a:picLocks noChangeAspect="1"/>
          </p:cNvPicPr>
          <p:nvPr/>
        </p:nvPicPr>
        <p:blipFill>
          <a:blip r:embed="rId3"/>
          <a:stretch>
            <a:fillRect/>
          </a:stretch>
        </p:blipFill>
        <p:spPr>
          <a:xfrm>
            <a:off x="4460875" y="0"/>
            <a:ext cx="4683125" cy="3180231"/>
          </a:xfrm>
          <a:prstGeom prst="rect">
            <a:avLst/>
          </a:prstGeom>
        </p:spPr>
      </p:pic>
      <p:sp>
        <p:nvSpPr>
          <p:cNvPr id="4" name="文本框 3"/>
          <p:cNvSpPr txBox="1"/>
          <p:nvPr/>
        </p:nvSpPr>
        <p:spPr>
          <a:xfrm>
            <a:off x="6153151" y="755224"/>
            <a:ext cx="2990850" cy="892552"/>
          </a:xfrm>
          <a:prstGeom prst="rect">
            <a:avLst/>
          </a:prstGeom>
          <a:noFill/>
        </p:spPr>
        <p:txBody>
          <a:bodyPr wrap="square" rtlCol="0">
            <a:spAutoFit/>
          </a:bodyPr>
          <a:lstStyle/>
          <a:p>
            <a:pPr algn="just"/>
            <a:r>
              <a:rPr lang="en-US" altLang="zh-CN" sz="1300" dirty="0">
                <a:latin typeface="Times New Roman" panose="02020603050405020304" pitchFamily="18" charset="0"/>
                <a:cs typeface="Times New Roman" panose="02020603050405020304" pitchFamily="18" charset="0"/>
              </a:rPr>
              <a:t>[0]*x+[1]+[2]/2/[3]*</a:t>
            </a:r>
            <a:r>
              <a:rPr lang="en-US" altLang="zh-CN" sz="1300" dirty="0" err="1">
                <a:latin typeface="Times New Roman" panose="02020603050405020304" pitchFamily="18" charset="0"/>
                <a:cs typeface="Times New Roman" panose="02020603050405020304" pitchFamily="18" charset="0"/>
              </a:rPr>
              <a:t>exp</a:t>
            </a:r>
            <a:r>
              <a:rPr lang="en-US" altLang="zh-CN" sz="1300" dirty="0">
                <a:latin typeface="Times New Roman" panose="02020603050405020304" pitchFamily="18" charset="0"/>
                <a:cs typeface="Times New Roman" panose="02020603050405020304" pitchFamily="18" charset="0"/>
              </a:rPr>
              <a:t>(0.5*([4]*[4]/([3]*[3]))-(x-[5])/[3])*ROOT::Math::</a:t>
            </a:r>
            <a:r>
              <a:rPr lang="en-US" altLang="zh-CN" sz="1300" dirty="0" err="1">
                <a:latin typeface="Times New Roman" panose="02020603050405020304" pitchFamily="18" charset="0"/>
                <a:cs typeface="Times New Roman" panose="02020603050405020304" pitchFamily="18" charset="0"/>
              </a:rPr>
              <a:t>erfc</a:t>
            </a:r>
            <a:r>
              <a:rPr lang="en-US" altLang="zh-CN" sz="1300" dirty="0">
                <a:latin typeface="Times New Roman" panose="02020603050405020304" pitchFamily="18" charset="0"/>
                <a:cs typeface="Times New Roman" panose="02020603050405020304" pitchFamily="18" charset="0"/>
              </a:rPr>
              <a:t>(1/</a:t>
            </a:r>
            <a:r>
              <a:rPr lang="en-US" altLang="zh-CN" sz="1300" dirty="0" err="1">
                <a:latin typeface="Times New Roman" panose="02020603050405020304" pitchFamily="18" charset="0"/>
                <a:cs typeface="Times New Roman" panose="02020603050405020304" pitchFamily="18" charset="0"/>
              </a:rPr>
              <a:t>sqrt</a:t>
            </a:r>
            <a:r>
              <a:rPr lang="en-US" altLang="zh-CN" sz="1300" dirty="0">
                <a:latin typeface="Times New Roman" panose="02020603050405020304" pitchFamily="18" charset="0"/>
                <a:cs typeface="Times New Roman" panose="02020603050405020304" pitchFamily="18" charset="0"/>
              </a:rPr>
              <a:t>(2)*([4]/[3]-(x-[5])/[4]))</a:t>
            </a:r>
          </a:p>
        </p:txBody>
      </p:sp>
      <p:pic>
        <p:nvPicPr>
          <p:cNvPr id="6" name="图片 5"/>
          <p:cNvPicPr>
            <a:picLocks noChangeAspect="1"/>
          </p:cNvPicPr>
          <p:nvPr/>
        </p:nvPicPr>
        <p:blipFill>
          <a:blip r:embed="rId4"/>
          <a:stretch>
            <a:fillRect/>
          </a:stretch>
        </p:blipFill>
        <p:spPr>
          <a:xfrm>
            <a:off x="2159001" y="2886076"/>
            <a:ext cx="2985875" cy="2047226"/>
          </a:xfrm>
          <a:prstGeom prst="rect">
            <a:avLst/>
          </a:prstGeom>
        </p:spPr>
      </p:pic>
      <p:pic>
        <p:nvPicPr>
          <p:cNvPr id="7" name="图片 6"/>
          <p:cNvPicPr>
            <a:picLocks noChangeAspect="1"/>
          </p:cNvPicPr>
          <p:nvPr/>
        </p:nvPicPr>
        <p:blipFill>
          <a:blip r:embed="rId5"/>
          <a:stretch>
            <a:fillRect/>
          </a:stretch>
        </p:blipFill>
        <p:spPr>
          <a:xfrm>
            <a:off x="1" y="2886075"/>
            <a:ext cx="2159000" cy="2047226"/>
          </a:xfrm>
          <a:prstGeom prst="rect">
            <a:avLst/>
          </a:prstGeom>
        </p:spPr>
      </p:pic>
      <p:sp>
        <p:nvSpPr>
          <p:cNvPr id="8" name="文本框 7"/>
          <p:cNvSpPr txBox="1"/>
          <p:nvPr/>
        </p:nvSpPr>
        <p:spPr>
          <a:xfrm>
            <a:off x="0" y="5041900"/>
            <a:ext cx="3643883" cy="307777"/>
          </a:xfrm>
          <a:prstGeom prst="rect">
            <a:avLst/>
          </a:prstGeom>
          <a:noFill/>
        </p:spPr>
        <p:txBody>
          <a:bodyPr wrap="none" rtlCol="0">
            <a:spAutoFit/>
          </a:bodyPr>
          <a:lstStyle/>
          <a:p>
            <a:r>
              <a:rPr lang="en-US" altLang="zh-CN" sz="1400" dirty="0"/>
              <a:t>ROOT::Math::</a:t>
            </a:r>
            <a:r>
              <a:rPr lang="en-US" altLang="zh-CN" sz="1400" dirty="0" err="1"/>
              <a:t>erfc</a:t>
            </a:r>
            <a:r>
              <a:rPr lang="en-US" altLang="zh-CN" sz="1400" dirty="0"/>
              <a:t>(1/</a:t>
            </a:r>
            <a:r>
              <a:rPr lang="en-US" altLang="zh-CN" sz="1400" dirty="0" err="1"/>
              <a:t>sqrt</a:t>
            </a:r>
            <a:r>
              <a:rPr lang="en-US" altLang="zh-CN" sz="1400" dirty="0"/>
              <a:t>(2)*([4]/[3]-(x-[5])/[4]))</a:t>
            </a:r>
          </a:p>
        </p:txBody>
      </p:sp>
      <p:sp>
        <p:nvSpPr>
          <p:cNvPr id="10" name="矩形 9"/>
          <p:cNvSpPr/>
          <p:nvPr/>
        </p:nvSpPr>
        <p:spPr>
          <a:xfrm>
            <a:off x="0" y="5303870"/>
            <a:ext cx="6454459" cy="307777"/>
          </a:xfrm>
          <a:prstGeom prst="rect">
            <a:avLst/>
          </a:prstGeom>
        </p:spPr>
        <p:txBody>
          <a:bodyPr wrap="none">
            <a:spAutoFit/>
          </a:bodyPr>
          <a:lstStyle/>
          <a:p>
            <a:r>
              <a:rPr lang="en-US" altLang="zh-CN" sz="1400" dirty="0" err="1"/>
              <a:t>exp</a:t>
            </a:r>
            <a:r>
              <a:rPr lang="en-US" altLang="zh-CN" sz="1400" dirty="0"/>
              <a:t>(0.5*([4]*[4]/([3]*[3]))-(x-[5])/[3])*ROOT::Math::</a:t>
            </a:r>
            <a:r>
              <a:rPr lang="en-US" altLang="zh-CN" sz="1400" dirty="0" err="1"/>
              <a:t>erfc</a:t>
            </a:r>
            <a:r>
              <a:rPr lang="en-US" altLang="zh-CN" sz="1400" dirty="0"/>
              <a:t>(1/</a:t>
            </a:r>
            <a:r>
              <a:rPr lang="en-US" altLang="zh-CN" sz="1400" dirty="0" err="1"/>
              <a:t>sqrt</a:t>
            </a:r>
            <a:r>
              <a:rPr lang="en-US" altLang="zh-CN" sz="1400" dirty="0"/>
              <a:t>(2)*([4]/[3]-(x-[5])/[4]))</a:t>
            </a:r>
          </a:p>
        </p:txBody>
      </p:sp>
      <p:cxnSp>
        <p:nvCxnSpPr>
          <p:cNvPr id="15" name="直接箭头连接符 14"/>
          <p:cNvCxnSpPr/>
          <p:nvPr/>
        </p:nvCxnSpPr>
        <p:spPr>
          <a:xfrm flipH="1" flipV="1">
            <a:off x="3364991" y="4337181"/>
            <a:ext cx="557783" cy="9666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flipV="1">
            <a:off x="546101" y="4054994"/>
            <a:ext cx="557783" cy="9666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56665"/>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extLst>
              <p:ext uri="{D42A27DB-BD31-4B8C-83A1-F6EECF244321}">
                <p14:modId xmlns:p14="http://schemas.microsoft.com/office/powerpoint/2010/main" val="1562602881"/>
              </p:ext>
            </p:extLst>
          </p:nvPr>
        </p:nvGraphicFramePr>
        <p:xfrm>
          <a:off x="0" y="0"/>
          <a:ext cx="5739897" cy="2592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a:graphicFrameLocks/>
          </p:cNvGraphicFramePr>
          <p:nvPr>
            <p:extLst>
              <p:ext uri="{D42A27DB-BD31-4B8C-83A1-F6EECF244321}">
                <p14:modId xmlns:p14="http://schemas.microsoft.com/office/powerpoint/2010/main" val="2747159328"/>
              </p:ext>
            </p:extLst>
          </p:nvPr>
        </p:nvGraphicFramePr>
        <p:xfrm>
          <a:off x="0" y="2411255"/>
          <a:ext cx="5739897" cy="2592000"/>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p:cNvSpPr/>
          <p:nvPr/>
        </p:nvSpPr>
        <p:spPr>
          <a:xfrm>
            <a:off x="0" y="4919008"/>
            <a:ext cx="6650026" cy="1938992"/>
          </a:xfrm>
          <a:prstGeom prst="rect">
            <a:avLst/>
          </a:prstGeom>
        </p:spPr>
        <p:txBody>
          <a:bodyPr wrap="none">
            <a:spAutoFit/>
          </a:bodyPr>
          <a:lstStyle/>
          <a:p>
            <a:r>
              <a:rPr lang="en-US" altLang="zh-CN" sz="2000" dirty="0">
                <a:latin typeface="Times New Roman" panose="02020603050405020304" pitchFamily="18" charset="0"/>
                <a:ea typeface="Tahoma" panose="020B0604030504040204" pitchFamily="34" charset="0"/>
                <a:cs typeface="Times New Roman" panose="02020603050405020304" pitchFamily="18" charset="0"/>
              </a:rPr>
              <a:t>Neutron </a:t>
            </a:r>
            <a:r>
              <a:rPr lang="en-US" altLang="zh-CN" sz="2000" i="1" dirty="0" err="1">
                <a:latin typeface="Times New Roman" panose="02020603050405020304" pitchFamily="18" charset="0"/>
                <a:ea typeface="Tahoma" panose="020B0604030504040204" pitchFamily="34" charset="0"/>
                <a:cs typeface="Times New Roman" panose="02020603050405020304" pitchFamily="18" charset="0"/>
              </a:rPr>
              <a:t>E</a:t>
            </a:r>
            <a:r>
              <a:rPr lang="en-US" altLang="zh-CN" sz="2000" baseline="-25000" dirty="0" err="1">
                <a:latin typeface="Times New Roman" panose="02020603050405020304" pitchFamily="18" charset="0"/>
                <a:ea typeface="Tahoma" panose="020B0604030504040204" pitchFamily="34" charset="0"/>
                <a:cs typeface="Times New Roman" panose="02020603050405020304" pitchFamily="18" charset="0"/>
              </a:rPr>
              <a:t>cm</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 = 5 MeV</a:t>
            </a:r>
          </a:p>
          <a:p>
            <a:r>
              <a:rPr lang="en-US" sz="2000" baseline="30000" dirty="0">
                <a:latin typeface="Times New Roman" panose="02020603050405020304" pitchFamily="18" charset="0"/>
                <a:ea typeface="Tahoma" panose="020B0604030504040204" pitchFamily="34" charset="0"/>
                <a:cs typeface="Times New Roman" panose="02020603050405020304" pitchFamily="18" charset="0"/>
              </a:rPr>
              <a:t>28</a:t>
            </a:r>
            <a:r>
              <a:rPr lang="en-US" sz="2000" dirty="0">
                <a:latin typeface="Times New Roman" panose="02020603050405020304" pitchFamily="18" charset="0"/>
                <a:ea typeface="Tahoma" panose="020B0604030504040204" pitchFamily="34" charset="0"/>
                <a:cs typeface="Times New Roman" panose="02020603050405020304" pitchFamily="18" charset="0"/>
              </a:rPr>
              <a:t>Mg </a:t>
            </a:r>
            <a:r>
              <a:rPr lang="en-US" sz="2000" i="1" dirty="0">
                <a:latin typeface="Times New Roman" panose="02020603050405020304" pitchFamily="18" charset="0"/>
                <a:ea typeface="Tahoma" panose="020B0604030504040204" pitchFamily="34" charset="0"/>
                <a:cs typeface="Times New Roman" panose="02020603050405020304" pitchFamily="18" charset="0"/>
              </a:rPr>
              <a:t>E</a:t>
            </a:r>
            <a:r>
              <a:rPr lang="en-US" sz="2000" i="1" baseline="-25000" dirty="0">
                <a:latin typeface="Times New Roman" panose="02020603050405020304" pitchFamily="18" charset="0"/>
                <a:ea typeface="Tahoma" panose="020B0604030504040204" pitchFamily="34" charset="0"/>
                <a:cs typeface="Times New Roman" panose="02020603050405020304" pitchFamily="18" charset="0"/>
              </a:rPr>
              <a:t>R</a:t>
            </a:r>
            <a:r>
              <a:rPr lang="en-US" sz="2000" dirty="0">
                <a:latin typeface="Times New Roman" panose="02020603050405020304" pitchFamily="18" charset="0"/>
                <a:ea typeface="Tahoma" panose="020B0604030504040204" pitchFamily="34" charset="0"/>
                <a:cs typeface="Times New Roman" panose="02020603050405020304" pitchFamily="18" charset="0"/>
              </a:rPr>
              <a:t> = 172 keV</a:t>
            </a:r>
          </a:p>
          <a:p>
            <a:r>
              <a:rPr lang="en-US" sz="2000" dirty="0">
                <a:latin typeface="Times New Roman" panose="02020603050405020304" pitchFamily="18" charset="0"/>
                <a:ea typeface="Tahoma" panose="020B0604030504040204" pitchFamily="34" charset="0"/>
                <a:cs typeface="Times New Roman" panose="02020603050405020304" pitchFamily="18" charset="0"/>
              </a:rPr>
              <a:t>Range of 172-keV </a:t>
            </a:r>
            <a:r>
              <a:rPr lang="en-US" sz="2000" baseline="30000" dirty="0">
                <a:latin typeface="Times New Roman" panose="02020603050405020304" pitchFamily="18" charset="0"/>
                <a:ea typeface="Tahoma" panose="020B0604030504040204" pitchFamily="34" charset="0"/>
                <a:cs typeface="Times New Roman" panose="02020603050405020304" pitchFamily="18" charset="0"/>
              </a:rPr>
              <a:t>28</a:t>
            </a:r>
            <a:r>
              <a:rPr lang="en-US" sz="2000" dirty="0">
                <a:latin typeface="Times New Roman" panose="02020603050405020304" pitchFamily="18" charset="0"/>
                <a:ea typeface="Tahoma" panose="020B0604030504040204" pitchFamily="34" charset="0"/>
                <a:cs typeface="Times New Roman" panose="02020603050405020304" pitchFamily="18" charset="0"/>
              </a:rPr>
              <a:t>Mg in Al </a:t>
            </a:r>
            <a:r>
              <a:rPr lang="en-US" sz="2000" i="1" dirty="0">
                <a:latin typeface="Times New Roman" panose="02020603050405020304" pitchFamily="18" charset="0"/>
                <a:ea typeface="Tahoma" panose="020B0604030504040204" pitchFamily="34" charset="0"/>
                <a:cs typeface="Times New Roman" panose="02020603050405020304" pitchFamily="18" charset="0"/>
              </a:rPr>
              <a:t>r</a:t>
            </a:r>
            <a:r>
              <a:rPr lang="en-US" sz="2000" dirty="0">
                <a:latin typeface="Times New Roman" panose="02020603050405020304" pitchFamily="18" charset="0"/>
                <a:ea typeface="Tahoma" panose="020B0604030504040204" pitchFamily="34" charset="0"/>
                <a:cs typeface="Times New Roman" panose="02020603050405020304" pitchFamily="18" charset="0"/>
              </a:rPr>
              <a:t> = 0.28</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±0.08±0.07</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μm (SRIM)</a:t>
            </a:r>
          </a:p>
          <a:p>
            <a:r>
              <a:rPr lang="en-US" sz="2000" dirty="0">
                <a:latin typeface="Times New Roman" panose="02020603050405020304" pitchFamily="18" charset="0"/>
                <a:ea typeface="Tahoma" panose="020B0604030504040204" pitchFamily="34" charset="0"/>
                <a:cs typeface="Times New Roman" panose="02020603050405020304" pitchFamily="18" charset="0"/>
              </a:rPr>
              <a:t>Range of 172-keV </a:t>
            </a:r>
            <a:r>
              <a:rPr lang="en-US" sz="2000" baseline="30000" dirty="0">
                <a:latin typeface="Times New Roman" panose="02020603050405020304" pitchFamily="18" charset="0"/>
                <a:ea typeface="Tahoma" panose="020B0604030504040204" pitchFamily="34" charset="0"/>
                <a:cs typeface="Times New Roman" panose="02020603050405020304" pitchFamily="18" charset="0"/>
              </a:rPr>
              <a:t>28</a:t>
            </a:r>
            <a:r>
              <a:rPr lang="en-US" sz="2000" dirty="0">
                <a:latin typeface="Times New Roman" panose="02020603050405020304" pitchFamily="18" charset="0"/>
                <a:ea typeface="Tahoma" panose="020B0604030504040204" pitchFamily="34" charset="0"/>
                <a:cs typeface="Times New Roman" panose="02020603050405020304" pitchFamily="18" charset="0"/>
              </a:rPr>
              <a:t>Mg in Al </a:t>
            </a:r>
            <a:r>
              <a:rPr lang="en-US" sz="2000" i="1" dirty="0">
                <a:latin typeface="Times New Roman" panose="02020603050405020304" pitchFamily="18" charset="0"/>
                <a:ea typeface="Tahoma" panose="020B0604030504040204" pitchFamily="34" charset="0"/>
                <a:cs typeface="Times New Roman" panose="02020603050405020304" pitchFamily="18" charset="0"/>
              </a:rPr>
              <a:t>r</a:t>
            </a:r>
            <a:r>
              <a:rPr lang="en-US" sz="2000" dirty="0">
                <a:latin typeface="Times New Roman" panose="02020603050405020304" pitchFamily="18" charset="0"/>
                <a:ea typeface="Tahoma" panose="020B0604030504040204" pitchFamily="34" charset="0"/>
                <a:cs typeface="Times New Roman" panose="02020603050405020304" pitchFamily="18" charset="0"/>
              </a:rPr>
              <a:t> = 0.355(11) </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μm (LISE++)</a:t>
            </a:r>
          </a:p>
          <a:p>
            <a:r>
              <a:rPr lang="zh-CN" altLang="en-US" sz="2000" dirty="0">
                <a:latin typeface="Times New Roman" panose="02020603050405020304" pitchFamily="18" charset="0"/>
                <a:ea typeface="Tahoma" panose="020B0604030504040204" pitchFamily="34" charset="0"/>
                <a:cs typeface="Times New Roman" panose="02020603050405020304" pitchFamily="18" charset="0"/>
              </a:rPr>
              <a:t>∑</a:t>
            </a:r>
            <a:r>
              <a:rPr lang="en-US" sz="2000" dirty="0" err="1">
                <a:latin typeface="Times New Roman" panose="02020603050405020304" pitchFamily="18" charset="0"/>
                <a:ea typeface="Tahoma" panose="020B0604030504040204" pitchFamily="34" charset="0"/>
                <a:cs typeface="Times New Roman" panose="02020603050405020304" pitchFamily="18" charset="0"/>
              </a:rPr>
              <a:t>dE</a:t>
            </a:r>
            <a:r>
              <a:rPr lang="en-US" sz="2000" dirty="0">
                <a:latin typeface="Times New Roman" panose="02020603050405020304" pitchFamily="18" charset="0"/>
                <a:ea typeface="Tahoma" panose="020B0604030504040204" pitchFamily="34" charset="0"/>
                <a:cs typeface="Times New Roman" panose="02020603050405020304" pitchFamily="18" charset="0"/>
              </a:rPr>
              <a:t>/dx </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 172 keV (SRIM) (Geant4)</a:t>
            </a:r>
          </a:p>
          <a:p>
            <a:r>
              <a:rPr lang="zh-CN" altLang="en-US" sz="2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dx = 0.35 μm (SRIM) = 0.36 μm (Geant4)</a:t>
            </a:r>
          </a:p>
        </p:txBody>
      </p:sp>
      <p:sp>
        <p:nvSpPr>
          <p:cNvPr id="5" name="文本框 4"/>
          <p:cNvSpPr txBox="1"/>
          <p:nvPr/>
        </p:nvSpPr>
        <p:spPr>
          <a:xfrm>
            <a:off x="5595041" y="606582"/>
            <a:ext cx="870238" cy="1200329"/>
          </a:xfrm>
          <a:prstGeom prst="rect">
            <a:avLst/>
          </a:prstGeom>
          <a:noFill/>
        </p:spPr>
        <p:txBody>
          <a:bodyPr wrap="none" rtlCol="0">
            <a:spAutoFit/>
          </a:bodyPr>
          <a:lstStyle/>
          <a:p>
            <a:r>
              <a:rPr lang="en-US" altLang="zh-CN" dirty="0">
                <a:solidFill>
                  <a:srgbClr val="0000FF"/>
                </a:solidFill>
              </a:rPr>
              <a:t>SRIM</a:t>
            </a:r>
          </a:p>
          <a:p>
            <a:r>
              <a:rPr lang="en-US" altLang="zh-CN" dirty="0">
                <a:solidFill>
                  <a:srgbClr val="FF0000"/>
                </a:solidFill>
              </a:rPr>
              <a:t>Geant4</a:t>
            </a:r>
          </a:p>
          <a:p>
            <a:r>
              <a:rPr lang="en-US" altLang="zh-CN" dirty="0">
                <a:solidFill>
                  <a:schemeClr val="accent4"/>
                </a:solidFill>
              </a:rPr>
              <a:t>Geant4</a:t>
            </a:r>
            <a:endParaRPr lang="en-US" dirty="0">
              <a:solidFill>
                <a:schemeClr val="accent4"/>
              </a:solidFill>
            </a:endParaRPr>
          </a:p>
          <a:p>
            <a:r>
              <a:rPr lang="en-US" altLang="zh-CN" dirty="0">
                <a:solidFill>
                  <a:srgbClr val="00B050"/>
                </a:solidFill>
              </a:rPr>
              <a:t>Geant4</a:t>
            </a:r>
            <a:endParaRPr lang="en-US" dirty="0">
              <a:solidFill>
                <a:srgbClr val="00B050"/>
              </a:solidFill>
            </a:endParaRPr>
          </a:p>
        </p:txBody>
      </p:sp>
      <p:sp>
        <p:nvSpPr>
          <p:cNvPr id="6" name="文本框 5"/>
          <p:cNvSpPr txBox="1"/>
          <p:nvPr/>
        </p:nvSpPr>
        <p:spPr>
          <a:xfrm>
            <a:off x="5595041" y="3041964"/>
            <a:ext cx="870238" cy="1200329"/>
          </a:xfrm>
          <a:prstGeom prst="rect">
            <a:avLst/>
          </a:prstGeom>
          <a:noFill/>
        </p:spPr>
        <p:txBody>
          <a:bodyPr wrap="none" rtlCol="0">
            <a:spAutoFit/>
          </a:bodyPr>
          <a:lstStyle/>
          <a:p>
            <a:r>
              <a:rPr lang="en-US" altLang="zh-CN" dirty="0">
                <a:solidFill>
                  <a:srgbClr val="0000FF"/>
                </a:solidFill>
              </a:rPr>
              <a:t>SRIM</a:t>
            </a:r>
          </a:p>
          <a:p>
            <a:r>
              <a:rPr lang="en-US" altLang="zh-CN" dirty="0">
                <a:solidFill>
                  <a:srgbClr val="FF0000"/>
                </a:solidFill>
              </a:rPr>
              <a:t>Geant4</a:t>
            </a:r>
          </a:p>
          <a:p>
            <a:r>
              <a:rPr lang="en-US" altLang="zh-CN" dirty="0">
                <a:solidFill>
                  <a:schemeClr val="accent4"/>
                </a:solidFill>
              </a:rPr>
              <a:t>Geant4</a:t>
            </a:r>
            <a:endParaRPr lang="en-US" dirty="0">
              <a:solidFill>
                <a:schemeClr val="accent4"/>
              </a:solidFill>
            </a:endParaRPr>
          </a:p>
          <a:p>
            <a:r>
              <a:rPr lang="en-US" altLang="zh-CN" dirty="0">
                <a:solidFill>
                  <a:srgbClr val="00B050"/>
                </a:solidFill>
              </a:rPr>
              <a:t>Geant4</a:t>
            </a:r>
            <a:endParaRPr lang="en-US" dirty="0">
              <a:solidFill>
                <a:srgbClr val="00B050"/>
              </a:solidFill>
            </a:endParaRPr>
          </a:p>
        </p:txBody>
      </p:sp>
      <p:sp>
        <p:nvSpPr>
          <p:cNvPr id="7" name="TextBox 6">
            <a:extLst>
              <a:ext uri="{FF2B5EF4-FFF2-40B4-BE49-F238E27FC236}">
                <a16:creationId xmlns:a16="http://schemas.microsoft.com/office/drawing/2014/main" id="{3ABC1DEE-6B4C-4F5D-A1B6-C682456C67D5}"/>
              </a:ext>
            </a:extLst>
          </p:cNvPr>
          <p:cNvSpPr txBox="1"/>
          <p:nvPr/>
        </p:nvSpPr>
        <p:spPr>
          <a:xfrm>
            <a:off x="6650026" y="4242293"/>
            <a:ext cx="739754"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0.5 ps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6349269"/>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a:extLst>
              <a:ext uri="{FF2B5EF4-FFF2-40B4-BE49-F238E27FC236}">
                <a16:creationId xmlns:a16="http://schemas.microsoft.com/office/drawing/2014/main" id="{ECE35BF3-A887-4B24-A6DE-3E27D8D687E7}"/>
              </a:ext>
            </a:extLst>
          </p:cNvPr>
          <p:cNvSpPr/>
          <p:nvPr/>
        </p:nvSpPr>
        <p:spPr>
          <a:xfrm>
            <a:off x="0" y="254000"/>
            <a:ext cx="7564956" cy="1631216"/>
          </a:xfrm>
          <a:prstGeom prst="rect">
            <a:avLst/>
          </a:prstGeom>
        </p:spPr>
        <p:txBody>
          <a:bodyPr wrap="non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Proton </a:t>
            </a: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baseline="-25000" dirty="0" err="1">
                <a:latin typeface="Cambria Math" panose="02040503050406030204" pitchFamily="18" charset="0"/>
                <a:ea typeface="Cambria Math" panose="02040503050406030204" pitchFamily="18" charset="0"/>
                <a:cs typeface="Times New Roman" panose="02020603050405020304" pitchFamily="18" charset="0"/>
              </a:rPr>
              <a:t>cm</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5 MeV</a:t>
            </a:r>
          </a:p>
          <a:p>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Mg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i="1" baseline="-25000" dirty="0">
                <a:latin typeface="Cambria Math" panose="02040503050406030204" pitchFamily="18" charset="0"/>
                <a:ea typeface="Cambria Math" panose="02040503050406030204" pitchFamily="18" charset="0"/>
                <a:cs typeface="Times New Roman" panose="02020603050405020304" pitchFamily="18" charset="0"/>
              </a:rPr>
              <a:t>R</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200 keV</a:t>
            </a:r>
          </a:p>
          <a:p>
            <a:r>
              <a:rPr lang="en-US" sz="2000" dirty="0">
                <a:latin typeface="Cambria Math" panose="02040503050406030204" pitchFamily="18" charset="0"/>
                <a:ea typeface="Cambria Math" panose="02040503050406030204" pitchFamily="18" charset="0"/>
                <a:cs typeface="Times New Roman" panose="02020603050405020304" pitchFamily="18" charset="0"/>
              </a:rPr>
              <a:t>Range of 2</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00</a:t>
            </a:r>
            <a:r>
              <a:rPr lang="en-US" sz="2000" dirty="0">
                <a:latin typeface="Cambria Math" panose="02040503050406030204" pitchFamily="18" charset="0"/>
                <a:ea typeface="Cambria Math" panose="02040503050406030204" pitchFamily="18" charset="0"/>
                <a:cs typeface="Times New Roman" panose="02020603050405020304" pitchFamily="18" charset="0"/>
              </a:rPr>
              <a:t>-keV </a:t>
            </a:r>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sz="2000" dirty="0">
                <a:latin typeface="Cambria Math" panose="02040503050406030204" pitchFamily="18" charset="0"/>
                <a:ea typeface="Cambria Math" panose="02040503050406030204" pitchFamily="18" charset="0"/>
                <a:cs typeface="Times New Roman" panose="02020603050405020304" pitchFamily="18" charset="0"/>
              </a:rPr>
              <a:t>Mg in silicon </a:t>
            </a:r>
            <a:r>
              <a:rPr lang="en-US" sz="2000" i="1" dirty="0">
                <a:latin typeface="Cambria Math" panose="02040503050406030204" pitchFamily="18" charset="0"/>
                <a:ea typeface="Cambria Math" panose="02040503050406030204" pitchFamily="18" charset="0"/>
                <a:cs typeface="Times New Roman" panose="02020603050405020304" pitchFamily="18" charset="0"/>
              </a:rPr>
              <a:t>r</a:t>
            </a:r>
            <a:r>
              <a:rPr lang="en-US" sz="2000" dirty="0">
                <a:latin typeface="Cambria Math" panose="02040503050406030204" pitchFamily="18" charset="0"/>
                <a:ea typeface="Cambria Math" panose="02040503050406030204" pitchFamily="18" charset="0"/>
                <a:cs typeface="Times New Roman" panose="02020603050405020304" pitchFamily="18" charset="0"/>
              </a:rPr>
              <a:t> = </a:t>
            </a:r>
            <a:r>
              <a:rPr lang="pt-BR" altLang="zh-CN" sz="2000" b="0" i="0" u="none" strike="noStrike" dirty="0">
                <a:solidFill>
                  <a:srgbClr val="000000"/>
                </a:solidFill>
                <a:effectLst/>
                <a:latin typeface="Cambria Math" panose="02040503050406030204" pitchFamily="18" charset="0"/>
                <a:ea typeface="Cambria Math" panose="02040503050406030204" pitchFamily="18" charset="0"/>
              </a:rPr>
              <a:t>387.3</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t>
            </a:r>
            <a:r>
              <a:rPr lang="pt-BR" altLang="zh-CN" sz="2000" b="0" i="0" u="none" strike="noStrike" dirty="0">
                <a:solidFill>
                  <a:srgbClr val="000000"/>
                </a:solidFill>
                <a:effectLst/>
                <a:latin typeface="Cambria Math" panose="02040503050406030204" pitchFamily="18" charset="0"/>
                <a:ea typeface="Cambria Math" panose="02040503050406030204" pitchFamily="18" charset="0"/>
              </a:rPr>
              <a:t>119.5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t>
            </a:r>
            <a:r>
              <a:rPr lang="pt-BR" altLang="zh-CN" sz="2000" b="0" i="0" u="none" strike="noStrike" dirty="0">
                <a:solidFill>
                  <a:srgbClr val="000000"/>
                </a:solidFill>
                <a:effectLst/>
                <a:latin typeface="Cambria Math" panose="02040503050406030204" pitchFamily="18" charset="0"/>
                <a:ea typeface="Cambria Math" panose="02040503050406030204" pitchFamily="18" charset="0"/>
              </a:rPr>
              <a:t>98.1 </a:t>
            </a:r>
            <a:r>
              <a:rPr lang="en-US" altLang="zh-CN" sz="2000" dirty="0">
                <a:solidFill>
                  <a:srgbClr val="000000"/>
                </a:solidFill>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 (SRIM)</a:t>
            </a:r>
          </a:p>
          <a:p>
            <a:r>
              <a:rPr lang="en-US" sz="2000" dirty="0">
                <a:latin typeface="Cambria Math" panose="02040503050406030204" pitchFamily="18" charset="0"/>
                <a:ea typeface="Cambria Math" panose="02040503050406030204" pitchFamily="18" charset="0"/>
                <a:cs typeface="Times New Roman" panose="02020603050405020304" pitchFamily="18" charset="0"/>
              </a:rPr>
              <a:t>Range of 2</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00</a:t>
            </a:r>
            <a:r>
              <a:rPr lang="en-US" sz="2000" dirty="0">
                <a:latin typeface="Cambria Math" panose="02040503050406030204" pitchFamily="18" charset="0"/>
                <a:ea typeface="Cambria Math" panose="02040503050406030204" pitchFamily="18" charset="0"/>
                <a:cs typeface="Times New Roman" panose="02020603050405020304" pitchFamily="18" charset="0"/>
              </a:rPr>
              <a:t>-keV </a:t>
            </a:r>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sz="2000" dirty="0">
                <a:latin typeface="Cambria Math" panose="02040503050406030204" pitchFamily="18" charset="0"/>
                <a:ea typeface="Cambria Math" panose="02040503050406030204" pitchFamily="18" charset="0"/>
                <a:cs typeface="Times New Roman" panose="02020603050405020304" pitchFamily="18" charset="0"/>
              </a:rPr>
              <a:t>Mg in </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silicon </a:t>
            </a:r>
            <a:r>
              <a:rPr lang="en-US" sz="2000" i="1" dirty="0">
                <a:latin typeface="Cambria Math" panose="02040503050406030204" pitchFamily="18" charset="0"/>
                <a:ea typeface="Cambria Math" panose="02040503050406030204" pitchFamily="18" charset="0"/>
                <a:cs typeface="Times New Roman" panose="02020603050405020304" pitchFamily="18" charset="0"/>
              </a:rPr>
              <a:t>r</a:t>
            </a:r>
            <a:r>
              <a:rPr lang="en-US" sz="2000" dirty="0">
                <a:latin typeface="Cambria Math" panose="02040503050406030204" pitchFamily="18" charset="0"/>
                <a:ea typeface="Cambria Math" panose="02040503050406030204" pitchFamily="18" charset="0"/>
                <a:cs typeface="Times New Roman" panose="02020603050405020304" pitchFamily="18" charset="0"/>
              </a:rPr>
              <a:t> = 422.1</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t>
            </a:r>
            <a:r>
              <a:rPr lang="en-US" sz="2000" dirty="0">
                <a:latin typeface="Cambria Math" panose="02040503050406030204" pitchFamily="18" charset="0"/>
                <a:ea typeface="Cambria Math" panose="02040503050406030204" pitchFamily="18" charset="0"/>
                <a:cs typeface="Times New Roman" panose="02020603050405020304" pitchFamily="18" charset="0"/>
              </a:rPr>
              <a:t>9.9 n</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 (LISE++)</a:t>
            </a:r>
          </a:p>
          <a:p>
            <a:r>
              <a:rPr lang="zh-CN" altLang="en-US" sz="2000" dirty="0">
                <a:latin typeface="Cambria Math" panose="02040503050406030204" pitchFamily="18" charset="0"/>
                <a:ea typeface="Tahoma" panose="020B0604030504040204" pitchFamily="34" charset="0"/>
                <a:cs typeface="Times New Roman" panose="02020603050405020304" pitchFamily="18" charset="0"/>
              </a:rPr>
              <a:t>∑</a:t>
            </a:r>
            <a:r>
              <a:rPr lang="en-US" sz="2000" dirty="0" err="1">
                <a:latin typeface="Cambria Math" panose="02040503050406030204" pitchFamily="18" charset="0"/>
                <a:ea typeface="Cambria Math" panose="02040503050406030204" pitchFamily="18" charset="0"/>
                <a:cs typeface="Times New Roman" panose="02020603050405020304" pitchFamily="18" charset="0"/>
              </a:rPr>
              <a:t>dE</a:t>
            </a:r>
            <a:r>
              <a:rPr lang="en-US" sz="2000" dirty="0">
                <a:latin typeface="Cambria Math" panose="02040503050406030204" pitchFamily="18" charset="0"/>
                <a:ea typeface="Cambria Math" panose="02040503050406030204" pitchFamily="18" charset="0"/>
                <a:cs typeface="Times New Roman" panose="02020603050405020304" pitchFamily="18" charset="0"/>
              </a:rPr>
              <a:t>/dx </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200 keV (SRIM) </a:t>
            </a:r>
            <a:r>
              <a:rPr lang="zh-CN" altLang="en-US" sz="2000" dirty="0">
                <a:latin typeface="Cambria Math" panose="02040503050406030204" pitchFamily="18" charset="0"/>
                <a:ea typeface="Tahoma" panose="020B0604030504040204" pitchFamily="34" charset="0"/>
                <a:cs typeface="Times New Roman" panose="02020603050405020304" pitchFamily="18" charset="0"/>
              </a:rPr>
              <a:t>∑</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dx = 496 nm (SRIM) </a:t>
            </a:r>
            <a:r>
              <a:rPr lang="zh-CN" altLang="en-US" sz="2000" dirty="0">
                <a:latin typeface="Cambria Math" panose="02040503050406030204" pitchFamily="18" charset="0"/>
                <a:ea typeface="Tahoma" panose="020B0604030504040204" pitchFamily="34" charset="0"/>
                <a:cs typeface="Times New Roman" panose="02020603050405020304" pitchFamily="18" charset="0"/>
              </a:rPr>
              <a:t>∑</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dt = 1.23 ps</a:t>
            </a:r>
          </a:p>
        </p:txBody>
      </p:sp>
      <p:pic>
        <p:nvPicPr>
          <p:cNvPr id="42" name="Picture 41">
            <a:extLst>
              <a:ext uri="{FF2B5EF4-FFF2-40B4-BE49-F238E27FC236}">
                <a16:creationId xmlns:a16="http://schemas.microsoft.com/office/drawing/2014/main" id="{16683BC2-213A-4AD3-B237-0774B6D74D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16" y="4244539"/>
            <a:ext cx="3636916" cy="2613461"/>
          </a:xfrm>
          <a:prstGeom prst="rect">
            <a:avLst/>
          </a:prstGeom>
        </p:spPr>
      </p:pic>
      <p:sp>
        <p:nvSpPr>
          <p:cNvPr id="61" name="矩形 3">
            <a:extLst>
              <a:ext uri="{FF2B5EF4-FFF2-40B4-BE49-F238E27FC236}">
                <a16:creationId xmlns:a16="http://schemas.microsoft.com/office/drawing/2014/main" id="{01CA0D59-D3A6-4DE0-AAD1-5B032B8C7562}"/>
              </a:ext>
            </a:extLst>
          </p:cNvPr>
          <p:cNvSpPr/>
          <p:nvPr/>
        </p:nvSpPr>
        <p:spPr>
          <a:xfrm>
            <a:off x="0" y="2042657"/>
            <a:ext cx="8898718" cy="1631216"/>
          </a:xfrm>
          <a:prstGeom prst="rect">
            <a:avLst/>
          </a:prstGeom>
        </p:spPr>
        <p:txBody>
          <a:bodyPr wrap="non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Proton </a:t>
            </a: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baseline="-25000" dirty="0" err="1">
                <a:latin typeface="Cambria Math" panose="02040503050406030204" pitchFamily="18" charset="0"/>
                <a:ea typeface="Cambria Math" panose="02040503050406030204" pitchFamily="18" charset="0"/>
                <a:cs typeface="Times New Roman" panose="02020603050405020304" pitchFamily="18" charset="0"/>
              </a:rPr>
              <a:t>cm</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5 MeV</a:t>
            </a:r>
          </a:p>
          <a:p>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Mg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i="1" baseline="-25000" dirty="0">
                <a:latin typeface="Cambria Math" panose="02040503050406030204" pitchFamily="18" charset="0"/>
                <a:ea typeface="Cambria Math" panose="02040503050406030204" pitchFamily="18" charset="0"/>
                <a:cs typeface="Times New Roman" panose="02020603050405020304" pitchFamily="18" charset="0"/>
              </a:rPr>
              <a:t>R</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200 keV</a:t>
            </a:r>
          </a:p>
          <a:p>
            <a:r>
              <a:rPr lang="en-US" sz="2000" dirty="0">
                <a:latin typeface="Cambria Math" panose="02040503050406030204" pitchFamily="18" charset="0"/>
                <a:ea typeface="Cambria Math" panose="02040503050406030204" pitchFamily="18" charset="0"/>
                <a:cs typeface="Times New Roman" panose="02020603050405020304" pitchFamily="18" charset="0"/>
              </a:rPr>
              <a:t>Range of 2</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00</a:t>
            </a:r>
            <a:r>
              <a:rPr lang="en-US" sz="2000" dirty="0">
                <a:latin typeface="Cambria Math" panose="02040503050406030204" pitchFamily="18" charset="0"/>
                <a:ea typeface="Cambria Math" panose="02040503050406030204" pitchFamily="18" charset="0"/>
                <a:cs typeface="Times New Roman" panose="02020603050405020304" pitchFamily="18" charset="0"/>
              </a:rPr>
              <a:t>-keV </a:t>
            </a:r>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sz="2000" dirty="0">
                <a:latin typeface="Cambria Math" panose="02040503050406030204" pitchFamily="18" charset="0"/>
                <a:ea typeface="Cambria Math" panose="02040503050406030204" pitchFamily="18" charset="0"/>
                <a:cs typeface="Times New Roman" panose="02020603050405020304" pitchFamily="18" charset="0"/>
              </a:rPr>
              <a:t>Mg in 780-Torr P10 </a:t>
            </a:r>
            <a:r>
              <a:rPr lang="en-US" sz="2000" i="1" dirty="0">
                <a:latin typeface="Cambria Math" panose="02040503050406030204" pitchFamily="18" charset="0"/>
                <a:ea typeface="Cambria Math" panose="02040503050406030204" pitchFamily="18" charset="0"/>
                <a:cs typeface="Times New Roman" panose="02020603050405020304" pitchFamily="18" charset="0"/>
              </a:rPr>
              <a:t>r</a:t>
            </a:r>
            <a:r>
              <a:rPr lang="en-US" sz="2000" dirty="0">
                <a:latin typeface="Cambria Math" panose="02040503050406030204" pitchFamily="18" charset="0"/>
                <a:ea typeface="Cambria Math" panose="02040503050406030204" pitchFamily="18" charset="0"/>
                <a:cs typeface="Times New Roman" panose="02020603050405020304" pitchFamily="18" charset="0"/>
              </a:rPr>
              <a:t> = </a:t>
            </a:r>
            <a:r>
              <a:rPr lang="pt-BR" altLang="zh-CN" sz="2000" b="0" i="0" u="none" strike="noStrike" dirty="0">
                <a:solidFill>
                  <a:srgbClr val="000000"/>
                </a:solidFill>
                <a:effectLst/>
                <a:latin typeface="Cambria Math" panose="02040503050406030204" pitchFamily="18" charset="0"/>
                <a:ea typeface="Cambria Math" panose="02040503050406030204" pitchFamily="18" charset="0"/>
              </a:rPr>
              <a:t>763.35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t>
            </a:r>
            <a:r>
              <a:rPr lang="pt-BR" altLang="zh-CN" sz="2000" b="0" i="0" u="none" strike="noStrike" dirty="0">
                <a:solidFill>
                  <a:srgbClr val="000000"/>
                </a:solidFill>
                <a:effectLst/>
                <a:latin typeface="Cambria Math" panose="02040503050406030204" pitchFamily="18" charset="0"/>
                <a:ea typeface="Cambria Math" panose="02040503050406030204" pitchFamily="18" charset="0"/>
              </a:rPr>
              <a:t>289.29</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t>
            </a:r>
            <a:r>
              <a:rPr lang="pt-BR" altLang="zh-CN" sz="2000" b="0" i="0" u="none" strike="noStrike" dirty="0">
                <a:solidFill>
                  <a:srgbClr val="000000"/>
                </a:solidFill>
                <a:effectLst/>
                <a:latin typeface="Cambria Math" panose="02040503050406030204" pitchFamily="18" charset="0"/>
                <a:ea typeface="Cambria Math" panose="02040503050406030204" pitchFamily="18" charset="0"/>
              </a:rPr>
              <a:t>231.51 </a:t>
            </a:r>
            <a:r>
              <a:rPr lang="en-US" altLang="zh-CN" sz="2000" dirty="0">
                <a:solidFill>
                  <a:srgbClr val="000000"/>
                </a:solidFill>
                <a:latin typeface="Cambria Math" panose="02040503050406030204" pitchFamily="18" charset="0"/>
                <a:ea typeface="Cambria Math" panose="02040503050406030204" pitchFamily="18" charset="0"/>
                <a:cs typeface="Times New Roman" panose="02020603050405020304" pitchFamily="18" charset="0"/>
              </a:rPr>
              <a:t>μ</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 (SRIM)</a:t>
            </a:r>
          </a:p>
          <a:p>
            <a:r>
              <a:rPr lang="en-US" sz="2000" dirty="0">
                <a:latin typeface="Cambria Math" panose="02040503050406030204" pitchFamily="18" charset="0"/>
                <a:ea typeface="Cambria Math" panose="02040503050406030204" pitchFamily="18" charset="0"/>
                <a:cs typeface="Times New Roman" panose="02020603050405020304" pitchFamily="18" charset="0"/>
              </a:rPr>
              <a:t>Range of 2</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00</a:t>
            </a:r>
            <a:r>
              <a:rPr lang="en-US" sz="2000" dirty="0">
                <a:latin typeface="Cambria Math" panose="02040503050406030204" pitchFamily="18" charset="0"/>
                <a:ea typeface="Cambria Math" panose="02040503050406030204" pitchFamily="18" charset="0"/>
                <a:cs typeface="Times New Roman" panose="02020603050405020304" pitchFamily="18" charset="0"/>
              </a:rPr>
              <a:t>-keV </a:t>
            </a:r>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sz="2000" dirty="0">
                <a:latin typeface="Cambria Math" panose="02040503050406030204" pitchFamily="18" charset="0"/>
                <a:ea typeface="Cambria Math" panose="02040503050406030204" pitchFamily="18" charset="0"/>
                <a:cs typeface="Times New Roman" panose="02020603050405020304" pitchFamily="18" charset="0"/>
              </a:rPr>
              <a:t>Mg in </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780-Torr P10 </a:t>
            </a:r>
            <a:r>
              <a:rPr lang="en-US" sz="2000" i="1" dirty="0">
                <a:latin typeface="Cambria Math" panose="02040503050406030204" pitchFamily="18" charset="0"/>
                <a:ea typeface="Cambria Math" panose="02040503050406030204" pitchFamily="18" charset="0"/>
                <a:cs typeface="Times New Roman" panose="02020603050405020304" pitchFamily="18" charset="0"/>
              </a:rPr>
              <a:t>r</a:t>
            </a:r>
            <a:r>
              <a:rPr lang="en-US" sz="2000" dirty="0">
                <a:latin typeface="Cambria Math" panose="02040503050406030204" pitchFamily="18" charset="0"/>
                <a:ea typeface="Cambria Math" panose="02040503050406030204" pitchFamily="18" charset="0"/>
                <a:cs typeface="Times New Roman" panose="02020603050405020304" pitchFamily="18" charset="0"/>
              </a:rPr>
              <a:t> = 832.568</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t>
            </a:r>
            <a:r>
              <a:rPr lang="en-US" sz="2000" dirty="0">
                <a:latin typeface="Cambria Math" panose="02040503050406030204" pitchFamily="18" charset="0"/>
                <a:ea typeface="Cambria Math" panose="02040503050406030204" pitchFamily="18" charset="0"/>
                <a:cs typeface="Times New Roman" panose="02020603050405020304" pitchFamily="18" charset="0"/>
              </a:rPr>
              <a:t>21.313 </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μm (LISE++)</a:t>
            </a:r>
          </a:p>
          <a:p>
            <a:r>
              <a:rPr lang="zh-CN" altLang="en-US" sz="2000" dirty="0">
                <a:latin typeface="Cambria Math" panose="02040503050406030204" pitchFamily="18" charset="0"/>
                <a:ea typeface="Tahoma" panose="020B0604030504040204" pitchFamily="34" charset="0"/>
                <a:cs typeface="Times New Roman" panose="02020603050405020304" pitchFamily="18" charset="0"/>
              </a:rPr>
              <a:t>∑</a:t>
            </a:r>
            <a:r>
              <a:rPr lang="en-US" sz="2000" dirty="0" err="1">
                <a:latin typeface="Cambria Math" panose="02040503050406030204" pitchFamily="18" charset="0"/>
                <a:ea typeface="Cambria Math" panose="02040503050406030204" pitchFamily="18" charset="0"/>
                <a:cs typeface="Times New Roman" panose="02020603050405020304" pitchFamily="18" charset="0"/>
              </a:rPr>
              <a:t>dE</a:t>
            </a:r>
            <a:r>
              <a:rPr lang="en-US" sz="2000" dirty="0">
                <a:latin typeface="Cambria Math" panose="02040503050406030204" pitchFamily="18" charset="0"/>
                <a:ea typeface="Cambria Math" panose="02040503050406030204" pitchFamily="18" charset="0"/>
                <a:cs typeface="Times New Roman" panose="02020603050405020304" pitchFamily="18" charset="0"/>
              </a:rPr>
              <a:t>/dx </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200 keV (SRIM) </a:t>
            </a:r>
            <a:r>
              <a:rPr lang="zh-CN" altLang="en-US" sz="2000" dirty="0">
                <a:latin typeface="Cambria Math" panose="02040503050406030204" pitchFamily="18" charset="0"/>
                <a:ea typeface="Tahoma" panose="020B0604030504040204" pitchFamily="34" charset="0"/>
                <a:cs typeface="Times New Roman" panose="02020603050405020304" pitchFamily="18" charset="0"/>
              </a:rPr>
              <a:t>∑</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dx = 1062 μm (SRIM) </a:t>
            </a:r>
            <a:r>
              <a:rPr lang="zh-CN" altLang="en-US" sz="2000" dirty="0">
                <a:latin typeface="Cambria Math" panose="02040503050406030204" pitchFamily="18" charset="0"/>
                <a:ea typeface="Tahoma" panose="020B0604030504040204" pitchFamily="34" charset="0"/>
                <a:cs typeface="Times New Roman" panose="02020603050405020304" pitchFamily="18" charset="0"/>
              </a:rPr>
              <a:t>∑</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dt = 2.50 ns</a:t>
            </a:r>
          </a:p>
        </p:txBody>
      </p:sp>
      <p:pic>
        <p:nvPicPr>
          <p:cNvPr id="63" name="Picture 62">
            <a:extLst>
              <a:ext uri="{FF2B5EF4-FFF2-40B4-BE49-F238E27FC236}">
                <a16:creationId xmlns:a16="http://schemas.microsoft.com/office/drawing/2014/main" id="{31B4D1F0-4BBF-417A-A0C2-CEB2E50B4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6045" y="4244539"/>
            <a:ext cx="3636914" cy="2613461"/>
          </a:xfrm>
          <a:prstGeom prst="rect">
            <a:avLst/>
          </a:prstGeom>
        </p:spPr>
      </p:pic>
      <p:sp>
        <p:nvSpPr>
          <p:cNvPr id="64" name="TextBox 63">
            <a:extLst>
              <a:ext uri="{FF2B5EF4-FFF2-40B4-BE49-F238E27FC236}">
                <a16:creationId xmlns:a16="http://schemas.microsoft.com/office/drawing/2014/main" id="{BC52245A-07FF-4776-925B-AD3E9A52A423}"/>
              </a:ext>
            </a:extLst>
          </p:cNvPr>
          <p:cNvSpPr txBox="1"/>
          <p:nvPr/>
        </p:nvSpPr>
        <p:spPr>
          <a:xfrm>
            <a:off x="419100" y="4542570"/>
            <a:ext cx="343364" cy="369332"/>
          </a:xfrm>
          <a:prstGeom prst="rect">
            <a:avLst/>
          </a:prstGeom>
          <a:noFill/>
        </p:spPr>
        <p:txBody>
          <a:bodyPr wrap="none" rtlCol="0">
            <a:spAutoFit/>
          </a:bodyPr>
          <a:lstStyle/>
          <a:p>
            <a:r>
              <a:rPr lang="en-US" altLang="zh-CN" dirty="0"/>
              <a:t>Si</a:t>
            </a:r>
            <a:endParaRPr lang="zh-CN" altLang="en-US" dirty="0"/>
          </a:p>
        </p:txBody>
      </p:sp>
      <p:sp>
        <p:nvSpPr>
          <p:cNvPr id="65" name="TextBox 64">
            <a:extLst>
              <a:ext uri="{FF2B5EF4-FFF2-40B4-BE49-F238E27FC236}">
                <a16:creationId xmlns:a16="http://schemas.microsoft.com/office/drawing/2014/main" id="{9EAFC0B2-82DF-4567-89AF-A1F32FDD872E}"/>
              </a:ext>
            </a:extLst>
          </p:cNvPr>
          <p:cNvSpPr txBox="1"/>
          <p:nvPr/>
        </p:nvSpPr>
        <p:spPr>
          <a:xfrm>
            <a:off x="4105995" y="4542570"/>
            <a:ext cx="537327" cy="369332"/>
          </a:xfrm>
          <a:prstGeom prst="rect">
            <a:avLst/>
          </a:prstGeom>
          <a:noFill/>
        </p:spPr>
        <p:txBody>
          <a:bodyPr wrap="none" rtlCol="0">
            <a:spAutoFit/>
          </a:bodyPr>
          <a:lstStyle/>
          <a:p>
            <a:r>
              <a:rPr lang="en-US" altLang="zh-CN" dirty="0"/>
              <a:t>P10</a:t>
            </a:r>
            <a:endParaRPr lang="zh-CN" altLang="en-US" dirty="0"/>
          </a:p>
        </p:txBody>
      </p:sp>
    </p:spTree>
    <p:extLst>
      <p:ext uri="{BB962C8B-B14F-4D97-AF65-F5344CB8AC3E}">
        <p14:creationId xmlns:p14="http://schemas.microsoft.com/office/powerpoint/2010/main" val="271392260"/>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a:extLst>
              <a:ext uri="{FF2B5EF4-FFF2-40B4-BE49-F238E27FC236}">
                <a16:creationId xmlns:a16="http://schemas.microsoft.com/office/drawing/2014/main" id="{D45EF0CF-07F1-4D90-8D87-0C15FA869754}"/>
              </a:ext>
            </a:extLst>
          </p:cNvPr>
          <p:cNvGraphicFramePr>
            <a:graphicFrameLocks/>
          </p:cNvGraphicFramePr>
          <p:nvPr>
            <p:extLst>
              <p:ext uri="{D42A27DB-BD31-4B8C-83A1-F6EECF244321}">
                <p14:modId xmlns:p14="http://schemas.microsoft.com/office/powerpoint/2010/main" val="3581206887"/>
              </p:ext>
            </p:extLst>
          </p:nvPr>
        </p:nvGraphicFramePr>
        <p:xfrm>
          <a:off x="4572000" y="2736000"/>
          <a:ext cx="4572000" cy="2736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0" name="Chart 39">
            <a:extLst>
              <a:ext uri="{FF2B5EF4-FFF2-40B4-BE49-F238E27FC236}">
                <a16:creationId xmlns:a16="http://schemas.microsoft.com/office/drawing/2014/main" id="{4A0ACDAD-188C-4274-8288-EE07E3B85FAA}"/>
              </a:ext>
            </a:extLst>
          </p:cNvPr>
          <p:cNvGraphicFramePr>
            <a:graphicFrameLocks/>
          </p:cNvGraphicFramePr>
          <p:nvPr>
            <p:extLst>
              <p:ext uri="{D42A27DB-BD31-4B8C-83A1-F6EECF244321}">
                <p14:modId xmlns:p14="http://schemas.microsoft.com/office/powerpoint/2010/main" val="855263162"/>
              </p:ext>
            </p:extLst>
          </p:nvPr>
        </p:nvGraphicFramePr>
        <p:xfrm>
          <a:off x="0" y="2736000"/>
          <a:ext cx="4572000" cy="273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03E54D32-3789-4E93-9C8E-024AF373BBAD}"/>
              </a:ext>
            </a:extLst>
          </p:cNvPr>
          <p:cNvGraphicFramePr>
            <a:graphicFrameLocks/>
          </p:cNvGraphicFramePr>
          <p:nvPr>
            <p:extLst>
              <p:ext uri="{D42A27DB-BD31-4B8C-83A1-F6EECF244321}">
                <p14:modId xmlns:p14="http://schemas.microsoft.com/office/powerpoint/2010/main" val="1676889992"/>
              </p:ext>
            </p:extLst>
          </p:nvPr>
        </p:nvGraphicFramePr>
        <p:xfrm>
          <a:off x="0" y="0"/>
          <a:ext cx="4572000" cy="273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a:extLst>
              <a:ext uri="{FF2B5EF4-FFF2-40B4-BE49-F238E27FC236}">
                <a16:creationId xmlns:a16="http://schemas.microsoft.com/office/drawing/2014/main" id="{A6861567-FB5D-438E-A86F-199975C4DCAC}"/>
              </a:ext>
            </a:extLst>
          </p:cNvPr>
          <p:cNvGraphicFramePr>
            <a:graphicFrameLocks/>
          </p:cNvGraphicFramePr>
          <p:nvPr>
            <p:extLst>
              <p:ext uri="{D42A27DB-BD31-4B8C-83A1-F6EECF244321}">
                <p14:modId xmlns:p14="http://schemas.microsoft.com/office/powerpoint/2010/main" val="3422595156"/>
              </p:ext>
            </p:extLst>
          </p:nvPr>
        </p:nvGraphicFramePr>
        <p:xfrm>
          <a:off x="4572000" y="0"/>
          <a:ext cx="4572000" cy="2736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Table 58">
            <a:extLst>
              <a:ext uri="{FF2B5EF4-FFF2-40B4-BE49-F238E27FC236}">
                <a16:creationId xmlns:a16="http://schemas.microsoft.com/office/drawing/2014/main" id="{3A49D632-F3D3-4472-B910-6EB63AC6441E}"/>
              </a:ext>
            </a:extLst>
          </p:cNvPr>
          <p:cNvGraphicFramePr>
            <a:graphicFrameLocks noGrp="1"/>
          </p:cNvGraphicFramePr>
          <p:nvPr>
            <p:extLst>
              <p:ext uri="{D42A27DB-BD31-4B8C-83A1-F6EECF244321}">
                <p14:modId xmlns:p14="http://schemas.microsoft.com/office/powerpoint/2010/main" val="2665315418"/>
              </p:ext>
            </p:extLst>
          </p:nvPr>
        </p:nvGraphicFramePr>
        <p:xfrm>
          <a:off x="156754" y="5569015"/>
          <a:ext cx="8839200" cy="1188720"/>
        </p:xfrm>
        <a:graphic>
          <a:graphicData uri="http://schemas.openxmlformats.org/drawingml/2006/table">
            <a:tbl>
              <a:tblPr firstRow="1" bandRow="1">
                <a:tableStyleId>{2D5ABB26-0587-4C30-8999-92F81FD0307C}</a:tableStyleId>
              </a:tblPr>
              <a:tblGrid>
                <a:gridCol w="1843696">
                  <a:extLst>
                    <a:ext uri="{9D8B030D-6E8A-4147-A177-3AD203B41FA5}">
                      <a16:colId xmlns:a16="http://schemas.microsoft.com/office/drawing/2014/main" val="4184091061"/>
                    </a:ext>
                  </a:extLst>
                </a:gridCol>
                <a:gridCol w="1843696">
                  <a:extLst>
                    <a:ext uri="{9D8B030D-6E8A-4147-A177-3AD203B41FA5}">
                      <a16:colId xmlns:a16="http://schemas.microsoft.com/office/drawing/2014/main" val="333319548"/>
                    </a:ext>
                  </a:extLst>
                </a:gridCol>
                <a:gridCol w="2049573">
                  <a:extLst>
                    <a:ext uri="{9D8B030D-6E8A-4147-A177-3AD203B41FA5}">
                      <a16:colId xmlns:a16="http://schemas.microsoft.com/office/drawing/2014/main" val="3312953644"/>
                    </a:ext>
                  </a:extLst>
                </a:gridCol>
                <a:gridCol w="1500855">
                  <a:extLst>
                    <a:ext uri="{9D8B030D-6E8A-4147-A177-3AD203B41FA5}">
                      <a16:colId xmlns:a16="http://schemas.microsoft.com/office/drawing/2014/main" val="716633748"/>
                    </a:ext>
                  </a:extLst>
                </a:gridCol>
                <a:gridCol w="1601380">
                  <a:extLst>
                    <a:ext uri="{9D8B030D-6E8A-4147-A177-3AD203B41FA5}">
                      <a16:colId xmlns:a16="http://schemas.microsoft.com/office/drawing/2014/main" val="2288985664"/>
                    </a:ext>
                  </a:extLst>
                </a:gridCol>
              </a:tblGrid>
              <a:tr h="370840">
                <a:tc>
                  <a:txBody>
                    <a:bodyPr/>
                    <a:lstStyle/>
                    <a:p>
                      <a:pPr algn="ctr"/>
                      <a:r>
                        <a:rPr lang="en-US" altLang="zh-CN" sz="2000" baseline="30000" dirty="0">
                          <a:solidFill>
                            <a:schemeClr val="tx1"/>
                          </a:solidFill>
                          <a:latin typeface="Times New Roman" panose="02020603050405020304" pitchFamily="18" charset="0"/>
                          <a:cs typeface="Times New Roman" panose="02020603050405020304" pitchFamily="18" charset="0"/>
                        </a:rPr>
                        <a:t>24</a:t>
                      </a:r>
                      <a:r>
                        <a:rPr lang="en-US" altLang="zh-CN" sz="2000" dirty="0">
                          <a:solidFill>
                            <a:schemeClr val="tx1"/>
                          </a:solidFill>
                          <a:latin typeface="Times New Roman" panose="02020603050405020304" pitchFamily="18" charset="0"/>
                          <a:cs typeface="Times New Roman" panose="02020603050405020304" pitchFamily="18" charset="0"/>
                        </a:rPr>
                        <a:t>Mg velocity</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Material</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Stopping power</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Length</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Time</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4445495"/>
                  </a:ext>
                </a:extLst>
              </a:tr>
              <a:tr h="370840">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0.004</a:t>
                      </a:r>
                      <a:r>
                        <a:rPr lang="en-US" altLang="zh-CN" sz="2000" i="1" dirty="0">
                          <a:solidFill>
                            <a:schemeClr val="tx1"/>
                          </a:solidFill>
                          <a:latin typeface="Times New Roman" panose="02020603050405020304" pitchFamily="18" charset="0"/>
                          <a:cs typeface="Times New Roman" panose="02020603050405020304" pitchFamily="18" charset="0"/>
                        </a:rPr>
                        <a:t>c</a:t>
                      </a:r>
                      <a:endParaRPr lang="zh-CN" altLang="en-US" sz="2000" i="1"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Silicon</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400 keV/μm</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500 nm</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1 ps</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50574590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0.004</a:t>
                      </a:r>
                      <a:r>
                        <a:rPr lang="en-US" altLang="zh-CN" sz="2000" i="1" dirty="0">
                          <a:solidFill>
                            <a:schemeClr val="tx1"/>
                          </a:solidFill>
                          <a:latin typeface="Times New Roman" panose="02020603050405020304" pitchFamily="18" charset="0"/>
                          <a:cs typeface="Times New Roman" panose="02020603050405020304" pitchFamily="18" charset="0"/>
                        </a:rPr>
                        <a:t>c</a:t>
                      </a:r>
                      <a:endParaRPr lang="zh-CN" altLang="en-US" sz="2000" i="1"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P10 780 Torr</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200 keV/mm</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1000 μm</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2 ns</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0512794"/>
                  </a:ext>
                </a:extLst>
              </a:tr>
            </a:tbl>
          </a:graphicData>
        </a:graphic>
      </p:graphicFrame>
    </p:spTree>
    <p:extLst>
      <p:ext uri="{BB962C8B-B14F-4D97-AF65-F5344CB8AC3E}">
        <p14:creationId xmlns:p14="http://schemas.microsoft.com/office/powerpoint/2010/main" val="2918604327"/>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978742" y="3420000"/>
            <a:ext cx="3978744" cy="3420000"/>
          </a:xfrm>
          <a:prstGeom prst="rect">
            <a:avLst/>
          </a:prstGeom>
        </p:spPr>
      </p:pic>
      <p:pic>
        <p:nvPicPr>
          <p:cNvPr id="3" name="图片 2"/>
          <p:cNvPicPr>
            <a:picLocks noChangeAspect="1"/>
          </p:cNvPicPr>
          <p:nvPr/>
        </p:nvPicPr>
        <p:blipFill>
          <a:blip r:embed="rId3"/>
          <a:stretch>
            <a:fillRect/>
          </a:stretch>
        </p:blipFill>
        <p:spPr>
          <a:xfrm>
            <a:off x="-1" y="3420000"/>
            <a:ext cx="3978743" cy="3420000"/>
          </a:xfrm>
          <a:prstGeom prst="rect">
            <a:avLst/>
          </a:prstGeom>
        </p:spPr>
      </p:pic>
      <p:pic>
        <p:nvPicPr>
          <p:cNvPr id="4" name="图片 3"/>
          <p:cNvPicPr>
            <a:picLocks noChangeAspect="1"/>
          </p:cNvPicPr>
          <p:nvPr/>
        </p:nvPicPr>
        <p:blipFill>
          <a:blip r:embed="rId4"/>
          <a:stretch>
            <a:fillRect/>
          </a:stretch>
        </p:blipFill>
        <p:spPr>
          <a:xfrm>
            <a:off x="0" y="0"/>
            <a:ext cx="3978743" cy="3420000"/>
          </a:xfrm>
          <a:prstGeom prst="rect">
            <a:avLst/>
          </a:prstGeom>
        </p:spPr>
      </p:pic>
      <p:sp>
        <p:nvSpPr>
          <p:cNvPr id="5" name="文本框 4"/>
          <p:cNvSpPr txBox="1"/>
          <p:nvPr/>
        </p:nvSpPr>
        <p:spPr>
          <a:xfrm>
            <a:off x="576229" y="451110"/>
            <a:ext cx="862929" cy="923330"/>
          </a:xfrm>
          <a:prstGeom prst="rect">
            <a:avLst/>
          </a:prstGeom>
          <a:noFill/>
        </p:spPr>
        <p:txBody>
          <a:bodyPr wrap="none" rtlCol="0">
            <a:spAutoFit/>
          </a:bodyPr>
          <a:lstStyle/>
          <a:p>
            <a:r>
              <a:rPr lang="en-US" dirty="0">
                <a:solidFill>
                  <a:schemeClr val="accent6"/>
                </a:solidFill>
              </a:rPr>
              <a:t>30 </a:t>
            </a:r>
            <a:r>
              <a:rPr lang="en-US" dirty="0" err="1">
                <a:solidFill>
                  <a:schemeClr val="accent6"/>
                </a:solidFill>
              </a:rPr>
              <a:t>fs</a:t>
            </a:r>
            <a:endParaRPr lang="en-US" dirty="0">
              <a:solidFill>
                <a:schemeClr val="accent6"/>
              </a:solidFill>
            </a:endParaRPr>
          </a:p>
          <a:p>
            <a:r>
              <a:rPr lang="en-US" dirty="0">
                <a:solidFill>
                  <a:srgbClr val="FF0000"/>
                </a:solidFill>
              </a:rPr>
              <a:t>300 </a:t>
            </a:r>
            <a:r>
              <a:rPr lang="en-US" dirty="0" err="1">
                <a:solidFill>
                  <a:srgbClr val="FF0000"/>
                </a:solidFill>
              </a:rPr>
              <a:t>fs</a:t>
            </a:r>
            <a:endParaRPr lang="en-US" dirty="0">
              <a:solidFill>
                <a:srgbClr val="FF0000"/>
              </a:solidFill>
            </a:endParaRPr>
          </a:p>
          <a:p>
            <a:r>
              <a:rPr lang="en-US" dirty="0">
                <a:solidFill>
                  <a:srgbClr val="0000FF"/>
                </a:solidFill>
              </a:rPr>
              <a:t>3000 </a:t>
            </a:r>
            <a:r>
              <a:rPr lang="en-US" dirty="0" err="1">
                <a:solidFill>
                  <a:srgbClr val="0000FF"/>
                </a:solidFill>
              </a:rPr>
              <a:t>fs</a:t>
            </a:r>
            <a:endParaRPr lang="en-US" dirty="0">
              <a:solidFill>
                <a:srgbClr val="0000FF"/>
              </a:solidFill>
            </a:endParaRPr>
          </a:p>
        </p:txBody>
      </p:sp>
      <p:pic>
        <p:nvPicPr>
          <p:cNvPr id="25" name="图片 24"/>
          <p:cNvPicPr>
            <a:picLocks noChangeAspect="1"/>
          </p:cNvPicPr>
          <p:nvPr/>
        </p:nvPicPr>
        <p:blipFill>
          <a:blip r:embed="rId5"/>
          <a:stretch>
            <a:fillRect/>
          </a:stretch>
        </p:blipFill>
        <p:spPr>
          <a:xfrm>
            <a:off x="5165258" y="0"/>
            <a:ext cx="3978742" cy="3420000"/>
          </a:xfrm>
          <a:prstGeom prst="rect">
            <a:avLst/>
          </a:prstGeom>
        </p:spPr>
      </p:pic>
      <p:sp>
        <p:nvSpPr>
          <p:cNvPr id="26" name="文本框 25"/>
          <p:cNvSpPr txBox="1"/>
          <p:nvPr/>
        </p:nvSpPr>
        <p:spPr>
          <a:xfrm>
            <a:off x="3978742" y="0"/>
            <a:ext cx="1727396" cy="461665"/>
          </a:xfrm>
          <a:prstGeom prst="rect">
            <a:avLst/>
          </a:prstGeom>
          <a:noFill/>
        </p:spPr>
        <p:txBody>
          <a:bodyPr wrap="none" rtlCol="0">
            <a:spAutoFit/>
          </a:bodyPr>
          <a:lstStyle/>
          <a:p>
            <a:r>
              <a:rPr lang="en-US" altLang="zh-CN" sz="2400" dirty="0"/>
              <a:t>With escape</a:t>
            </a:r>
            <a:endParaRPr lang="en-US" sz="2400" dirty="0"/>
          </a:p>
        </p:txBody>
      </p:sp>
    </p:spTree>
    <p:extLst>
      <p:ext uri="{BB962C8B-B14F-4D97-AF65-F5344CB8AC3E}">
        <p14:creationId xmlns:p14="http://schemas.microsoft.com/office/powerpoint/2010/main" val="2123584342"/>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4147136" cy="3420000"/>
          </a:xfrm>
          <a:prstGeom prst="rect">
            <a:avLst/>
          </a:prstGeom>
        </p:spPr>
      </p:pic>
      <p:pic>
        <p:nvPicPr>
          <p:cNvPr id="3" name="图片 2"/>
          <p:cNvPicPr>
            <a:picLocks noChangeAspect="1"/>
          </p:cNvPicPr>
          <p:nvPr/>
        </p:nvPicPr>
        <p:blipFill>
          <a:blip r:embed="rId3"/>
          <a:stretch>
            <a:fillRect/>
          </a:stretch>
        </p:blipFill>
        <p:spPr>
          <a:xfrm>
            <a:off x="1" y="3420001"/>
            <a:ext cx="4147135" cy="3420000"/>
          </a:xfrm>
          <a:prstGeom prst="rect">
            <a:avLst/>
          </a:prstGeom>
        </p:spPr>
      </p:pic>
      <p:sp>
        <p:nvSpPr>
          <p:cNvPr id="4" name="文本框 3"/>
          <p:cNvSpPr txBox="1"/>
          <p:nvPr/>
        </p:nvSpPr>
        <p:spPr>
          <a:xfrm>
            <a:off x="502330" y="354405"/>
            <a:ext cx="2794611" cy="1754326"/>
          </a:xfrm>
          <a:prstGeom prst="rect">
            <a:avLst/>
          </a:prstGeom>
          <a:noFill/>
        </p:spPr>
        <p:txBody>
          <a:bodyPr wrap="none" rtlCol="0">
            <a:spAutoFit/>
          </a:bodyPr>
          <a:lstStyle/>
          <a:p>
            <a:r>
              <a:rPr lang="en-US" altLang="zh-CN" dirty="0"/>
              <a:t>Without escape:</a:t>
            </a:r>
          </a:p>
          <a:p>
            <a:r>
              <a:rPr lang="en-US" altLang="zh-CN" dirty="0"/>
              <a:t>Decay time and energy loss</a:t>
            </a:r>
          </a:p>
          <a:p>
            <a:endParaRPr lang="en-US" altLang="zh-CN" dirty="0"/>
          </a:p>
          <a:p>
            <a:r>
              <a:rPr lang="en-US" altLang="zh-CN" dirty="0"/>
              <a:t>With escape:</a:t>
            </a:r>
          </a:p>
          <a:p>
            <a:r>
              <a:rPr lang="en-US" altLang="zh-CN" dirty="0"/>
              <a:t>Decay time and energy loss </a:t>
            </a:r>
          </a:p>
          <a:p>
            <a:r>
              <a:rPr lang="en-US" dirty="0"/>
              <a:t>Range and length</a:t>
            </a:r>
          </a:p>
        </p:txBody>
      </p:sp>
      <p:pic>
        <p:nvPicPr>
          <p:cNvPr id="5" name="图片 4"/>
          <p:cNvPicPr>
            <a:picLocks noChangeAspect="1"/>
          </p:cNvPicPr>
          <p:nvPr/>
        </p:nvPicPr>
        <p:blipFill>
          <a:blip r:embed="rId4"/>
          <a:stretch>
            <a:fillRect/>
          </a:stretch>
        </p:blipFill>
        <p:spPr>
          <a:xfrm>
            <a:off x="4147136" y="1"/>
            <a:ext cx="4147135" cy="3420000"/>
          </a:xfrm>
          <a:prstGeom prst="rect">
            <a:avLst/>
          </a:prstGeom>
        </p:spPr>
      </p:pic>
      <p:pic>
        <p:nvPicPr>
          <p:cNvPr id="6" name="图片 5"/>
          <p:cNvPicPr>
            <a:picLocks noChangeAspect="1"/>
          </p:cNvPicPr>
          <p:nvPr/>
        </p:nvPicPr>
        <p:blipFill>
          <a:blip r:embed="rId5"/>
          <a:stretch>
            <a:fillRect/>
          </a:stretch>
        </p:blipFill>
        <p:spPr>
          <a:xfrm>
            <a:off x="4147136" y="3420001"/>
            <a:ext cx="4147135" cy="3420000"/>
          </a:xfrm>
          <a:prstGeom prst="rect">
            <a:avLst/>
          </a:prstGeom>
        </p:spPr>
      </p:pic>
      <p:sp>
        <p:nvSpPr>
          <p:cNvPr id="7" name="文本框 6"/>
          <p:cNvSpPr txBox="1"/>
          <p:nvPr/>
        </p:nvSpPr>
        <p:spPr>
          <a:xfrm>
            <a:off x="8002266" y="1185401"/>
            <a:ext cx="862929" cy="923330"/>
          </a:xfrm>
          <a:prstGeom prst="rect">
            <a:avLst/>
          </a:prstGeom>
          <a:noFill/>
        </p:spPr>
        <p:txBody>
          <a:bodyPr wrap="none" rtlCol="0">
            <a:spAutoFit/>
          </a:bodyPr>
          <a:lstStyle/>
          <a:p>
            <a:r>
              <a:rPr lang="en-US" dirty="0">
                <a:solidFill>
                  <a:schemeClr val="accent6"/>
                </a:solidFill>
              </a:rPr>
              <a:t>30 </a:t>
            </a:r>
            <a:r>
              <a:rPr lang="en-US" dirty="0" err="1">
                <a:solidFill>
                  <a:schemeClr val="accent6"/>
                </a:solidFill>
              </a:rPr>
              <a:t>fs</a:t>
            </a:r>
            <a:endParaRPr lang="en-US" dirty="0">
              <a:solidFill>
                <a:schemeClr val="accent6"/>
              </a:solidFill>
            </a:endParaRPr>
          </a:p>
          <a:p>
            <a:r>
              <a:rPr lang="en-US" dirty="0">
                <a:solidFill>
                  <a:srgbClr val="FF0000"/>
                </a:solidFill>
              </a:rPr>
              <a:t>300 </a:t>
            </a:r>
            <a:r>
              <a:rPr lang="en-US" dirty="0" err="1">
                <a:solidFill>
                  <a:srgbClr val="FF0000"/>
                </a:solidFill>
              </a:rPr>
              <a:t>fs</a:t>
            </a:r>
            <a:endParaRPr lang="en-US" dirty="0">
              <a:solidFill>
                <a:srgbClr val="FF0000"/>
              </a:solidFill>
            </a:endParaRPr>
          </a:p>
          <a:p>
            <a:r>
              <a:rPr lang="en-US" dirty="0">
                <a:solidFill>
                  <a:srgbClr val="0000FF"/>
                </a:solidFill>
              </a:rPr>
              <a:t>3000 </a:t>
            </a:r>
            <a:r>
              <a:rPr lang="en-US" dirty="0" err="1">
                <a:solidFill>
                  <a:srgbClr val="0000FF"/>
                </a:solidFill>
              </a:rPr>
              <a:t>fs</a:t>
            </a:r>
            <a:endParaRPr lang="en-US" dirty="0">
              <a:solidFill>
                <a:srgbClr val="0000FF"/>
              </a:solidFill>
            </a:endParaRPr>
          </a:p>
        </p:txBody>
      </p:sp>
    </p:spTree>
    <p:extLst>
      <p:ext uri="{BB962C8B-B14F-4D97-AF65-F5344CB8AC3E}">
        <p14:creationId xmlns:p14="http://schemas.microsoft.com/office/powerpoint/2010/main" val="17249553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147136" y="0"/>
            <a:ext cx="3978743" cy="3420000"/>
          </a:xfrm>
          <a:prstGeom prst="rect">
            <a:avLst/>
          </a:prstGeom>
        </p:spPr>
      </p:pic>
      <p:pic>
        <p:nvPicPr>
          <p:cNvPr id="3" name="图片 2"/>
          <p:cNvPicPr>
            <a:picLocks noChangeAspect="1"/>
          </p:cNvPicPr>
          <p:nvPr/>
        </p:nvPicPr>
        <p:blipFill>
          <a:blip r:embed="rId3"/>
          <a:stretch>
            <a:fillRect/>
          </a:stretch>
        </p:blipFill>
        <p:spPr>
          <a:xfrm>
            <a:off x="1" y="1"/>
            <a:ext cx="4147136" cy="3420000"/>
          </a:xfrm>
          <a:prstGeom prst="rect">
            <a:avLst/>
          </a:prstGeom>
        </p:spPr>
      </p:pic>
      <p:pic>
        <p:nvPicPr>
          <p:cNvPr id="4" name="图片 3"/>
          <p:cNvPicPr>
            <a:picLocks noChangeAspect="1"/>
          </p:cNvPicPr>
          <p:nvPr/>
        </p:nvPicPr>
        <p:blipFill>
          <a:blip r:embed="rId4"/>
          <a:stretch>
            <a:fillRect/>
          </a:stretch>
        </p:blipFill>
        <p:spPr>
          <a:xfrm>
            <a:off x="1" y="3420001"/>
            <a:ext cx="4147135" cy="3420000"/>
          </a:xfrm>
          <a:prstGeom prst="rect">
            <a:avLst/>
          </a:prstGeom>
        </p:spPr>
      </p:pic>
      <p:sp>
        <p:nvSpPr>
          <p:cNvPr id="5" name="矩形 4"/>
          <p:cNvSpPr/>
          <p:nvPr/>
        </p:nvSpPr>
        <p:spPr>
          <a:xfrm>
            <a:off x="563801" y="459571"/>
            <a:ext cx="1726435" cy="369332"/>
          </a:xfrm>
          <a:prstGeom prst="rect">
            <a:avLst/>
          </a:prstGeom>
        </p:spPr>
        <p:txBody>
          <a:bodyPr wrap="none">
            <a:spAutoFit/>
          </a:bodyPr>
          <a:lstStyle/>
          <a:p>
            <a:r>
              <a:rPr lang="en-US" altLang="zh-CN" dirty="0"/>
              <a:t>Without escape:</a:t>
            </a:r>
          </a:p>
        </p:txBody>
      </p:sp>
      <p:sp>
        <p:nvSpPr>
          <p:cNvPr id="6" name="矩形 5"/>
          <p:cNvSpPr/>
          <p:nvPr/>
        </p:nvSpPr>
        <p:spPr>
          <a:xfrm>
            <a:off x="563800" y="3879571"/>
            <a:ext cx="1726435" cy="369332"/>
          </a:xfrm>
          <a:prstGeom prst="rect">
            <a:avLst/>
          </a:prstGeom>
        </p:spPr>
        <p:txBody>
          <a:bodyPr wrap="none">
            <a:spAutoFit/>
          </a:bodyPr>
          <a:lstStyle/>
          <a:p>
            <a:r>
              <a:rPr lang="en-US" altLang="zh-CN" dirty="0"/>
              <a:t>Without escape:</a:t>
            </a:r>
          </a:p>
        </p:txBody>
      </p:sp>
      <p:sp>
        <p:nvSpPr>
          <p:cNvPr id="7" name="矩形 6"/>
          <p:cNvSpPr/>
          <p:nvPr/>
        </p:nvSpPr>
        <p:spPr>
          <a:xfrm>
            <a:off x="4730674" y="459571"/>
            <a:ext cx="1405834" cy="369332"/>
          </a:xfrm>
          <a:prstGeom prst="rect">
            <a:avLst/>
          </a:prstGeom>
        </p:spPr>
        <p:txBody>
          <a:bodyPr wrap="none">
            <a:spAutoFit/>
          </a:bodyPr>
          <a:lstStyle/>
          <a:p>
            <a:r>
              <a:rPr lang="en-US" altLang="zh-CN" dirty="0"/>
              <a:t>With escape:</a:t>
            </a:r>
          </a:p>
        </p:txBody>
      </p:sp>
      <p:pic>
        <p:nvPicPr>
          <p:cNvPr id="8" name="图片 7"/>
          <p:cNvPicPr>
            <a:picLocks noChangeAspect="1"/>
          </p:cNvPicPr>
          <p:nvPr/>
        </p:nvPicPr>
        <p:blipFill>
          <a:blip r:embed="rId5"/>
          <a:stretch>
            <a:fillRect/>
          </a:stretch>
        </p:blipFill>
        <p:spPr>
          <a:xfrm>
            <a:off x="4147135" y="3420000"/>
            <a:ext cx="3978743" cy="3420000"/>
          </a:xfrm>
          <a:prstGeom prst="rect">
            <a:avLst/>
          </a:prstGeom>
        </p:spPr>
      </p:pic>
      <p:sp>
        <p:nvSpPr>
          <p:cNvPr id="9" name="矩形 8"/>
          <p:cNvSpPr/>
          <p:nvPr/>
        </p:nvSpPr>
        <p:spPr>
          <a:xfrm>
            <a:off x="4710935" y="3879571"/>
            <a:ext cx="1405834" cy="369332"/>
          </a:xfrm>
          <a:prstGeom prst="rect">
            <a:avLst/>
          </a:prstGeom>
        </p:spPr>
        <p:txBody>
          <a:bodyPr wrap="none">
            <a:spAutoFit/>
          </a:bodyPr>
          <a:lstStyle/>
          <a:p>
            <a:r>
              <a:rPr lang="en-US" altLang="zh-CN" dirty="0"/>
              <a:t>With escape:</a:t>
            </a:r>
          </a:p>
        </p:txBody>
      </p:sp>
    </p:spTree>
    <p:extLst>
      <p:ext uri="{BB962C8B-B14F-4D97-AF65-F5344CB8AC3E}">
        <p14:creationId xmlns:p14="http://schemas.microsoft.com/office/powerpoint/2010/main" val="1894944415"/>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3278298"/>
            <a:ext cx="5745299" cy="3579701"/>
          </a:xfrm>
          <a:prstGeom prst="rect">
            <a:avLst/>
          </a:prstGeom>
        </p:spPr>
      </p:pic>
      <p:pic>
        <p:nvPicPr>
          <p:cNvPr id="5" name="图片 4"/>
          <p:cNvPicPr>
            <a:picLocks noChangeAspect="1"/>
          </p:cNvPicPr>
          <p:nvPr/>
        </p:nvPicPr>
        <p:blipFill rotWithShape="1">
          <a:blip r:embed="rId3"/>
          <a:srcRect t="6278"/>
          <a:stretch/>
        </p:blipFill>
        <p:spPr>
          <a:xfrm>
            <a:off x="4644416" y="15538"/>
            <a:ext cx="4513437" cy="3282500"/>
          </a:xfrm>
          <a:prstGeom prst="rect">
            <a:avLst/>
          </a:prstGeom>
        </p:spPr>
      </p:pic>
      <p:sp>
        <p:nvSpPr>
          <p:cNvPr id="6" name="文本框 5"/>
          <p:cNvSpPr txBox="1"/>
          <p:nvPr/>
        </p:nvSpPr>
        <p:spPr>
          <a:xfrm>
            <a:off x="22015" y="2613131"/>
            <a:ext cx="4952253" cy="830997"/>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Red: Geant </a:t>
            </a:r>
            <a:r>
              <a:rPr lang="en-US" sz="1600" i="1" dirty="0">
                <a:solidFill>
                  <a:srgbClr val="FF0000"/>
                </a:solidFill>
                <a:latin typeface="Times New Roman" panose="02020603050405020304" pitchFamily="18" charset="0"/>
                <a:cs typeface="Times New Roman" panose="02020603050405020304" pitchFamily="18" charset="0"/>
              </a:rPr>
              <a:t>E</a:t>
            </a:r>
            <a:r>
              <a:rPr lang="en-US" sz="1600" i="1" baseline="-25000" dirty="0">
                <a:solidFill>
                  <a:srgbClr val="FF0000"/>
                </a:solidFill>
                <a:latin typeface="Times New Roman" panose="02020603050405020304" pitchFamily="18" charset="0"/>
                <a:cs typeface="Times New Roman" panose="02020603050405020304" pitchFamily="18" charset="0"/>
              </a:rPr>
              <a:t>x</a:t>
            </a:r>
            <a:r>
              <a:rPr lang="en-US" sz="1600" dirty="0">
                <a:solidFill>
                  <a:srgbClr val="FF0000"/>
                </a:solidFill>
                <a:latin typeface="Times New Roman" panose="02020603050405020304" pitchFamily="18" charset="0"/>
                <a:cs typeface="Times New Roman" panose="02020603050405020304" pitchFamily="18" charset="0"/>
              </a:rPr>
              <a:t> = 2000.1 keV, </a:t>
            </a:r>
            <a:r>
              <a:rPr lang="en-US" sz="1600" i="1" dirty="0">
                <a:solidFill>
                  <a:srgbClr val="FF0000"/>
                </a:solidFill>
                <a:latin typeface="Times New Roman" panose="02020603050405020304" pitchFamily="18" charset="0"/>
                <a:cs typeface="Times New Roman" panose="02020603050405020304" pitchFamily="18" charset="0"/>
              </a:rPr>
              <a:t>T</a:t>
            </a:r>
            <a:r>
              <a:rPr lang="en-US" sz="1600" dirty="0">
                <a:solidFill>
                  <a:srgbClr val="FF0000"/>
                </a:solidFill>
                <a:latin typeface="Times New Roman" panose="02020603050405020304" pitchFamily="18" charset="0"/>
                <a:cs typeface="Times New Roman" panose="02020603050405020304" pitchFamily="18" charset="0"/>
              </a:rPr>
              <a:t> = 208 </a:t>
            </a:r>
            <a:r>
              <a:rPr lang="en-US" sz="1600" dirty="0" err="1">
                <a:solidFill>
                  <a:srgbClr val="FF0000"/>
                </a:solidFill>
                <a:latin typeface="Times New Roman" panose="02020603050405020304" pitchFamily="18" charset="0"/>
                <a:cs typeface="Times New Roman" panose="02020603050405020304" pitchFamily="18" charset="0"/>
              </a:rPr>
              <a:t>fs</a:t>
            </a:r>
            <a:r>
              <a:rPr lang="en-US" sz="1600" dirty="0">
                <a:solidFill>
                  <a:srgbClr val="FF0000"/>
                </a:solidFill>
                <a:latin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cs typeface="Times New Roman" panose="02020603050405020304" pitchFamily="18" charset="0"/>
              </a:rPr>
              <a:t>E</a:t>
            </a:r>
            <a:r>
              <a:rPr lang="en-US" sz="1600" baseline="-25000" dirty="0" err="1">
                <a:solidFill>
                  <a:srgbClr val="FF0000"/>
                </a:solidFill>
                <a:latin typeface="Times New Roman" panose="02020603050405020304" pitchFamily="18" charset="0"/>
                <a:cs typeface="Times New Roman" panose="02020603050405020304" pitchFamily="18" charset="0"/>
              </a:rPr>
              <a:t>cm</a:t>
            </a:r>
            <a:r>
              <a:rPr lang="en-US" sz="1600" dirty="0">
                <a:solidFill>
                  <a:srgbClr val="FF0000"/>
                </a:solidFill>
                <a:latin typeface="Times New Roman" panose="02020603050405020304" pitchFamily="18" charset="0"/>
                <a:cs typeface="Times New Roman" panose="02020603050405020304" pitchFamily="18" charset="0"/>
              </a:rPr>
              <a:t> = 5 MeV u</a:t>
            </a:r>
          </a:p>
          <a:p>
            <a:r>
              <a:rPr lang="en-US" altLang="zh-CN" sz="1600" dirty="0">
                <a:solidFill>
                  <a:srgbClr val="00B050"/>
                </a:solidFill>
                <a:latin typeface="Times New Roman" panose="02020603050405020304" pitchFamily="18" charset="0"/>
                <a:cs typeface="Times New Roman" panose="02020603050405020304" pitchFamily="18" charset="0"/>
              </a:rPr>
              <a:t>Green</a:t>
            </a:r>
            <a:r>
              <a:rPr lang="en-US" sz="1600" dirty="0">
                <a:solidFill>
                  <a:srgbClr val="00B050"/>
                </a:solidFill>
                <a:latin typeface="Times New Roman" panose="02020603050405020304" pitchFamily="18" charset="0"/>
                <a:cs typeface="Times New Roman" panose="02020603050405020304" pitchFamily="18" charset="0"/>
              </a:rPr>
              <a:t>: Geant </a:t>
            </a:r>
            <a:r>
              <a:rPr lang="en-US" sz="1600" i="1" dirty="0">
                <a:solidFill>
                  <a:srgbClr val="00B050"/>
                </a:solidFill>
                <a:latin typeface="Times New Roman" panose="02020603050405020304" pitchFamily="18" charset="0"/>
                <a:cs typeface="Times New Roman" panose="02020603050405020304" pitchFamily="18" charset="0"/>
              </a:rPr>
              <a:t>E</a:t>
            </a:r>
            <a:r>
              <a:rPr lang="en-US" sz="1600" i="1" baseline="-25000" dirty="0">
                <a:solidFill>
                  <a:srgbClr val="00B050"/>
                </a:solidFill>
                <a:latin typeface="Times New Roman" panose="02020603050405020304" pitchFamily="18" charset="0"/>
                <a:cs typeface="Times New Roman" panose="02020603050405020304" pitchFamily="18" charset="0"/>
              </a:rPr>
              <a:t>x</a:t>
            </a:r>
            <a:r>
              <a:rPr lang="en-US" sz="1600" dirty="0">
                <a:solidFill>
                  <a:srgbClr val="00B050"/>
                </a:solidFill>
                <a:latin typeface="Times New Roman" panose="02020603050405020304" pitchFamily="18" charset="0"/>
                <a:cs typeface="Times New Roman" panose="02020603050405020304" pitchFamily="18" charset="0"/>
              </a:rPr>
              <a:t> = 2000.1 keV, </a:t>
            </a:r>
            <a:r>
              <a:rPr lang="en-US" sz="1600" i="1" dirty="0">
                <a:solidFill>
                  <a:srgbClr val="00B050"/>
                </a:solidFill>
                <a:latin typeface="Times New Roman" panose="02020603050405020304" pitchFamily="18" charset="0"/>
                <a:cs typeface="Times New Roman" panose="02020603050405020304" pitchFamily="18" charset="0"/>
              </a:rPr>
              <a:t>T</a:t>
            </a:r>
            <a:r>
              <a:rPr lang="en-US" sz="1600" dirty="0">
                <a:solidFill>
                  <a:srgbClr val="00B050"/>
                </a:solidFill>
                <a:latin typeface="Times New Roman" panose="02020603050405020304" pitchFamily="18" charset="0"/>
                <a:cs typeface="Times New Roman" panose="02020603050405020304" pitchFamily="18" charset="0"/>
              </a:rPr>
              <a:t> = 208 </a:t>
            </a:r>
            <a:r>
              <a:rPr lang="en-US" sz="1600" dirty="0" err="1">
                <a:solidFill>
                  <a:srgbClr val="00B050"/>
                </a:solidFill>
                <a:latin typeface="Times New Roman" panose="02020603050405020304" pitchFamily="18" charset="0"/>
                <a:cs typeface="Times New Roman" panose="02020603050405020304" pitchFamily="18" charset="0"/>
              </a:rPr>
              <a:t>fs</a:t>
            </a:r>
            <a:r>
              <a:rPr lang="en-US" sz="1600" dirty="0">
                <a:solidFill>
                  <a:srgbClr val="00B050"/>
                </a:solidFill>
                <a:latin typeface="Times New Roman" panose="02020603050405020304" pitchFamily="18" charset="0"/>
                <a:cs typeface="Times New Roman" panose="02020603050405020304" pitchFamily="18" charset="0"/>
              </a:rPr>
              <a:t>, </a:t>
            </a:r>
            <a:r>
              <a:rPr lang="en-US" sz="1600" i="1" dirty="0" err="1">
                <a:solidFill>
                  <a:srgbClr val="00B050"/>
                </a:solidFill>
                <a:latin typeface="Times New Roman" panose="02020603050405020304" pitchFamily="18" charset="0"/>
                <a:cs typeface="Times New Roman" panose="02020603050405020304" pitchFamily="18" charset="0"/>
              </a:rPr>
              <a:t>E</a:t>
            </a:r>
            <a:r>
              <a:rPr lang="en-US" sz="1600" baseline="-25000" dirty="0" err="1">
                <a:solidFill>
                  <a:srgbClr val="00B050"/>
                </a:solidFill>
                <a:latin typeface="Times New Roman" panose="02020603050405020304" pitchFamily="18" charset="0"/>
                <a:cs typeface="Times New Roman" panose="02020603050405020304" pitchFamily="18" charset="0"/>
              </a:rPr>
              <a:t>cm</a:t>
            </a:r>
            <a:r>
              <a:rPr lang="en-US" sz="1600" dirty="0">
                <a:solidFill>
                  <a:srgbClr val="00B050"/>
                </a:solidFill>
                <a:latin typeface="Times New Roman" panose="02020603050405020304" pitchFamily="18" charset="0"/>
                <a:cs typeface="Times New Roman" panose="02020603050405020304" pitchFamily="18" charset="0"/>
              </a:rPr>
              <a:t> = 5 MeV d</a:t>
            </a:r>
          </a:p>
          <a:p>
            <a:r>
              <a:rPr lang="en-US" sz="1600" dirty="0">
                <a:solidFill>
                  <a:srgbClr val="0000FF"/>
                </a:solidFill>
                <a:latin typeface="Times New Roman" panose="02020603050405020304" pitchFamily="18" charset="0"/>
                <a:cs typeface="Times New Roman" panose="02020603050405020304" pitchFamily="18" charset="0"/>
              </a:rPr>
              <a:t>Blue: Brent </a:t>
            </a:r>
            <a:r>
              <a:rPr lang="en-US" sz="1600" i="1" dirty="0" err="1">
                <a:solidFill>
                  <a:srgbClr val="0000FF"/>
                </a:solidFill>
                <a:latin typeface="Times New Roman" panose="02020603050405020304" pitchFamily="18" charset="0"/>
                <a:cs typeface="Times New Roman" panose="02020603050405020304" pitchFamily="18" charset="0"/>
              </a:rPr>
              <a:t>E</a:t>
            </a:r>
            <a:r>
              <a:rPr lang="en-US" altLang="zh-CN" sz="1600" i="1" baseline="-25000" dirty="0" err="1">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 2000 keV, </a:t>
            </a:r>
            <a:r>
              <a:rPr lang="en-US" altLang="zh-CN" sz="1600" i="1" dirty="0">
                <a:solidFill>
                  <a:srgbClr val="0000FF"/>
                </a:solidFill>
                <a:latin typeface="Times New Roman" panose="02020603050405020304" pitchFamily="18" charset="0"/>
                <a:cs typeface="Times New Roman" panose="02020603050405020304" pitchFamily="18" charset="0"/>
              </a:rPr>
              <a:t>τ</a:t>
            </a:r>
            <a:r>
              <a:rPr lang="en-US" altLang="zh-CN" sz="1600" dirty="0">
                <a:solidFill>
                  <a:srgbClr val="0000FF"/>
                </a:solidFill>
                <a:latin typeface="Times New Roman" panose="02020603050405020304" pitchFamily="18" charset="0"/>
                <a:cs typeface="Times New Roman" panose="02020603050405020304" pitchFamily="18" charset="0"/>
              </a:rPr>
              <a:t> = 300 </a:t>
            </a:r>
            <a:r>
              <a:rPr lang="en-US" altLang="zh-CN" sz="1600" dirty="0" err="1">
                <a:solidFill>
                  <a:srgbClr val="0000FF"/>
                </a:solidFill>
                <a:latin typeface="Times New Roman" panose="02020603050405020304" pitchFamily="18" charset="0"/>
                <a:cs typeface="Times New Roman" panose="02020603050405020304" pitchFamily="18" charset="0"/>
              </a:rPr>
              <a:t>fs</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i="1" dirty="0" err="1">
                <a:solidFill>
                  <a:srgbClr val="0000FF"/>
                </a:solidFill>
                <a:latin typeface="Times New Roman" panose="02020603050405020304" pitchFamily="18" charset="0"/>
                <a:cs typeface="Times New Roman" panose="02020603050405020304" pitchFamily="18" charset="0"/>
              </a:rPr>
              <a:t>E</a:t>
            </a:r>
            <a:r>
              <a:rPr lang="en-US" altLang="zh-CN" sz="1600" baseline="-25000" dirty="0" err="1">
                <a:solidFill>
                  <a:srgbClr val="0000FF"/>
                </a:solidFill>
                <a:latin typeface="Times New Roman" panose="02020603050405020304" pitchFamily="18" charset="0"/>
                <a:cs typeface="Times New Roman" panose="02020603050405020304" pitchFamily="18" charset="0"/>
              </a:rPr>
              <a:t>cm</a:t>
            </a:r>
            <a:r>
              <a:rPr lang="en-US" altLang="zh-CN" sz="1600" dirty="0">
                <a:solidFill>
                  <a:srgbClr val="0000FF"/>
                </a:solidFill>
                <a:latin typeface="Times New Roman" panose="02020603050405020304" pitchFamily="18" charset="0"/>
                <a:cs typeface="Times New Roman" panose="02020603050405020304" pitchFamily="18" charset="0"/>
              </a:rPr>
              <a:t> = 5 MeV</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02592" y="95930"/>
            <a:ext cx="4527971" cy="584775"/>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Red: Geant </a:t>
            </a:r>
            <a:r>
              <a:rPr lang="en-US" sz="1600" i="1" dirty="0">
                <a:solidFill>
                  <a:srgbClr val="FF0000"/>
                </a:solidFill>
                <a:latin typeface="Times New Roman" panose="02020603050405020304" pitchFamily="18" charset="0"/>
                <a:cs typeface="Times New Roman" panose="02020603050405020304" pitchFamily="18" charset="0"/>
              </a:rPr>
              <a:t>E</a:t>
            </a:r>
            <a:r>
              <a:rPr lang="en-US" sz="1600" i="1" baseline="-25000" dirty="0">
                <a:solidFill>
                  <a:srgbClr val="FF0000"/>
                </a:solidFill>
                <a:latin typeface="Times New Roman" panose="02020603050405020304" pitchFamily="18" charset="0"/>
                <a:cs typeface="Times New Roman" panose="02020603050405020304" pitchFamily="18" charset="0"/>
              </a:rPr>
              <a:t>x</a:t>
            </a:r>
            <a:r>
              <a:rPr lang="en-US" sz="1600" dirty="0">
                <a:solidFill>
                  <a:srgbClr val="FF0000"/>
                </a:solidFill>
                <a:latin typeface="Times New Roman" panose="02020603050405020304" pitchFamily="18" charset="0"/>
                <a:cs typeface="Times New Roman" panose="02020603050405020304" pitchFamily="18" charset="0"/>
              </a:rPr>
              <a:t> = 3081.2 keV, </a:t>
            </a:r>
            <a:r>
              <a:rPr lang="en-US" sz="1600" i="1" dirty="0">
                <a:solidFill>
                  <a:srgbClr val="FF0000"/>
                </a:solidFill>
                <a:latin typeface="Times New Roman" panose="02020603050405020304" pitchFamily="18" charset="0"/>
                <a:cs typeface="Times New Roman" panose="02020603050405020304" pitchFamily="18" charset="0"/>
              </a:rPr>
              <a:t>T</a:t>
            </a:r>
            <a:r>
              <a:rPr lang="en-US" sz="1600" dirty="0">
                <a:solidFill>
                  <a:srgbClr val="FF0000"/>
                </a:solidFill>
                <a:latin typeface="Times New Roman" panose="02020603050405020304" pitchFamily="18" charset="0"/>
                <a:cs typeface="Times New Roman" panose="02020603050405020304" pitchFamily="18" charset="0"/>
              </a:rPr>
              <a:t> = 21 </a:t>
            </a:r>
            <a:r>
              <a:rPr lang="en-US" sz="1600" dirty="0" err="1">
                <a:solidFill>
                  <a:srgbClr val="FF0000"/>
                </a:solidFill>
                <a:latin typeface="Times New Roman" panose="02020603050405020304" pitchFamily="18" charset="0"/>
                <a:cs typeface="Times New Roman" panose="02020603050405020304" pitchFamily="18" charset="0"/>
              </a:rPr>
              <a:t>fs</a:t>
            </a:r>
            <a:r>
              <a:rPr lang="en-US" sz="1600" dirty="0">
                <a:solidFill>
                  <a:srgbClr val="FF0000"/>
                </a:solidFill>
                <a:latin typeface="Times New Roman" panose="02020603050405020304" pitchFamily="18" charset="0"/>
                <a:cs typeface="Times New Roman" panose="02020603050405020304" pitchFamily="18" charset="0"/>
              </a:rPr>
              <a:t>, </a:t>
            </a:r>
            <a:r>
              <a:rPr lang="en-US" sz="1600" i="1" dirty="0" err="1">
                <a:solidFill>
                  <a:srgbClr val="FF0000"/>
                </a:solidFill>
                <a:latin typeface="Times New Roman" panose="02020603050405020304" pitchFamily="18" charset="0"/>
                <a:cs typeface="Times New Roman" panose="02020603050405020304" pitchFamily="18" charset="0"/>
              </a:rPr>
              <a:t>E</a:t>
            </a:r>
            <a:r>
              <a:rPr lang="en-US" sz="1600" baseline="-25000" dirty="0" err="1">
                <a:solidFill>
                  <a:srgbClr val="FF0000"/>
                </a:solidFill>
                <a:latin typeface="Times New Roman" panose="02020603050405020304" pitchFamily="18" charset="0"/>
                <a:cs typeface="Times New Roman" panose="02020603050405020304" pitchFamily="18" charset="0"/>
              </a:rPr>
              <a:t>cm</a:t>
            </a:r>
            <a:r>
              <a:rPr lang="en-US" sz="1600" dirty="0">
                <a:solidFill>
                  <a:srgbClr val="FF0000"/>
                </a:solidFill>
                <a:latin typeface="Times New Roman" panose="02020603050405020304" pitchFamily="18" charset="0"/>
                <a:cs typeface="Times New Roman" panose="02020603050405020304" pitchFamily="18" charset="0"/>
              </a:rPr>
              <a:t> = 5 MeV</a:t>
            </a:r>
          </a:p>
          <a:p>
            <a:r>
              <a:rPr lang="en-US" sz="1600" dirty="0">
                <a:solidFill>
                  <a:srgbClr val="0000FF"/>
                </a:solidFill>
                <a:latin typeface="Times New Roman" panose="02020603050405020304" pitchFamily="18" charset="0"/>
                <a:cs typeface="Times New Roman" panose="02020603050405020304" pitchFamily="18" charset="0"/>
              </a:rPr>
              <a:t>Blue: Brent </a:t>
            </a:r>
            <a:r>
              <a:rPr lang="en-US" sz="1600" i="1" dirty="0" err="1">
                <a:solidFill>
                  <a:srgbClr val="0000FF"/>
                </a:solidFill>
                <a:latin typeface="Times New Roman" panose="02020603050405020304" pitchFamily="18" charset="0"/>
                <a:cs typeface="Times New Roman" panose="02020603050405020304" pitchFamily="18" charset="0"/>
              </a:rPr>
              <a:t>E</a:t>
            </a:r>
            <a:r>
              <a:rPr lang="en-US" altLang="zh-CN" sz="1600" i="1" baseline="-25000" dirty="0" err="1">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 3081 keV, </a:t>
            </a:r>
            <a:r>
              <a:rPr lang="en-US" altLang="zh-CN" sz="1600" i="1" dirty="0">
                <a:solidFill>
                  <a:srgbClr val="0000FF"/>
                </a:solidFill>
                <a:latin typeface="Times New Roman" panose="02020603050405020304" pitchFamily="18" charset="0"/>
                <a:cs typeface="Times New Roman" panose="02020603050405020304" pitchFamily="18" charset="0"/>
              </a:rPr>
              <a:t>τ</a:t>
            </a:r>
            <a:r>
              <a:rPr lang="en-US" altLang="zh-CN" sz="1600" dirty="0">
                <a:solidFill>
                  <a:srgbClr val="0000FF"/>
                </a:solidFill>
                <a:latin typeface="Times New Roman" panose="02020603050405020304" pitchFamily="18" charset="0"/>
                <a:cs typeface="Times New Roman" panose="02020603050405020304" pitchFamily="18" charset="0"/>
              </a:rPr>
              <a:t> = 30 </a:t>
            </a:r>
            <a:r>
              <a:rPr lang="en-US" altLang="zh-CN" sz="1600" dirty="0" err="1">
                <a:solidFill>
                  <a:srgbClr val="0000FF"/>
                </a:solidFill>
                <a:latin typeface="Times New Roman" panose="02020603050405020304" pitchFamily="18" charset="0"/>
                <a:cs typeface="Times New Roman" panose="02020603050405020304" pitchFamily="18" charset="0"/>
              </a:rPr>
              <a:t>fs</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i="1" dirty="0" err="1">
                <a:solidFill>
                  <a:srgbClr val="0000FF"/>
                </a:solidFill>
                <a:latin typeface="Times New Roman" panose="02020603050405020304" pitchFamily="18" charset="0"/>
                <a:cs typeface="Times New Roman" panose="02020603050405020304" pitchFamily="18" charset="0"/>
              </a:rPr>
              <a:t>E</a:t>
            </a:r>
            <a:r>
              <a:rPr lang="en-US" altLang="zh-CN" sz="1600" baseline="-25000" dirty="0" err="1">
                <a:solidFill>
                  <a:srgbClr val="0000FF"/>
                </a:solidFill>
                <a:latin typeface="Times New Roman" panose="02020603050405020304" pitchFamily="18" charset="0"/>
                <a:cs typeface="Times New Roman" panose="02020603050405020304" pitchFamily="18" charset="0"/>
              </a:rPr>
              <a:t>cm</a:t>
            </a:r>
            <a:r>
              <a:rPr lang="en-US" altLang="zh-CN" sz="1600" dirty="0">
                <a:solidFill>
                  <a:srgbClr val="0000FF"/>
                </a:solidFill>
                <a:latin typeface="Times New Roman" panose="02020603050405020304" pitchFamily="18" charset="0"/>
                <a:cs typeface="Times New Roman" panose="02020603050405020304" pitchFamily="18" charset="0"/>
              </a:rPr>
              <a:t> = 5 MeV</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7004058" y="6396335"/>
            <a:ext cx="2153795" cy="461665"/>
          </a:xfrm>
          <a:prstGeom prst="rect">
            <a:avLst/>
          </a:prstGeom>
          <a:noFill/>
        </p:spPr>
        <p:txBody>
          <a:bodyPr wrap="none" rtlCol="0">
            <a:spAutoFit/>
          </a:bodyPr>
          <a:lstStyle/>
          <a:p>
            <a:r>
              <a:rPr lang="en-US" altLang="zh-CN" sz="2400" dirty="0"/>
              <a:t>Without escape</a:t>
            </a:r>
            <a:endParaRPr lang="en-US" sz="2400" dirty="0"/>
          </a:p>
        </p:txBody>
      </p:sp>
      <p:sp>
        <p:nvSpPr>
          <p:cNvPr id="3" name="文本框 2"/>
          <p:cNvSpPr txBox="1"/>
          <p:nvPr/>
        </p:nvSpPr>
        <p:spPr>
          <a:xfrm>
            <a:off x="4542009" y="4108522"/>
            <a:ext cx="4532716" cy="646331"/>
          </a:xfrm>
          <a:prstGeom prst="rect">
            <a:avLst/>
          </a:prstGeom>
          <a:noFill/>
        </p:spPr>
        <p:txBody>
          <a:bodyPr wrap="none" rtlCol="0">
            <a:spAutoFit/>
          </a:bodyPr>
          <a:lstStyle/>
          <a:p>
            <a:r>
              <a:rPr lang="en-US" altLang="zh-CN" dirty="0"/>
              <a:t>Brent and Geant are consistent.</a:t>
            </a:r>
          </a:p>
          <a:p>
            <a:r>
              <a:rPr lang="en-US" altLang="zh-CN" dirty="0"/>
              <a:t>Spectra from different detectors are the same.</a:t>
            </a:r>
            <a:endParaRPr lang="en-US" dirty="0"/>
          </a:p>
        </p:txBody>
      </p:sp>
    </p:spTree>
    <p:extLst>
      <p:ext uri="{BB962C8B-B14F-4D97-AF65-F5344CB8AC3E}">
        <p14:creationId xmlns:p14="http://schemas.microsoft.com/office/powerpoint/2010/main" val="343464502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0" y="3249597"/>
            <a:ext cx="4197927" cy="3608403"/>
          </a:xfrm>
          <a:prstGeom prst="rect">
            <a:avLst/>
          </a:prstGeom>
        </p:spPr>
      </p:pic>
      <p:sp>
        <p:nvSpPr>
          <p:cNvPr id="4" name="文本框 3"/>
          <p:cNvSpPr txBox="1"/>
          <p:nvPr/>
        </p:nvSpPr>
        <p:spPr>
          <a:xfrm>
            <a:off x="2535381" y="3083261"/>
            <a:ext cx="2153795" cy="461665"/>
          </a:xfrm>
          <a:prstGeom prst="rect">
            <a:avLst/>
          </a:prstGeom>
          <a:noFill/>
        </p:spPr>
        <p:txBody>
          <a:bodyPr wrap="none" rtlCol="0">
            <a:spAutoFit/>
          </a:bodyPr>
          <a:lstStyle/>
          <a:p>
            <a:r>
              <a:rPr lang="en-US" altLang="zh-CN" sz="2400" dirty="0"/>
              <a:t>Without escape</a:t>
            </a:r>
            <a:endParaRPr lang="en-US" sz="2400" dirty="0"/>
          </a:p>
        </p:txBody>
      </p:sp>
      <p:pic>
        <p:nvPicPr>
          <p:cNvPr id="5" name="图片 4"/>
          <p:cNvPicPr>
            <a:picLocks noChangeAspect="1"/>
          </p:cNvPicPr>
          <p:nvPr/>
        </p:nvPicPr>
        <p:blipFill>
          <a:blip r:embed="rId3"/>
          <a:stretch>
            <a:fillRect/>
          </a:stretch>
        </p:blipFill>
        <p:spPr>
          <a:xfrm>
            <a:off x="4952254" y="3254908"/>
            <a:ext cx="4191746" cy="3603091"/>
          </a:xfrm>
          <a:prstGeom prst="rect">
            <a:avLst/>
          </a:prstGeom>
        </p:spPr>
      </p:pic>
      <p:sp>
        <p:nvSpPr>
          <p:cNvPr id="6" name="文本框 5"/>
          <p:cNvSpPr txBox="1"/>
          <p:nvPr/>
        </p:nvSpPr>
        <p:spPr>
          <a:xfrm>
            <a:off x="7416604" y="3083260"/>
            <a:ext cx="1727396" cy="461665"/>
          </a:xfrm>
          <a:prstGeom prst="rect">
            <a:avLst/>
          </a:prstGeom>
          <a:noFill/>
        </p:spPr>
        <p:txBody>
          <a:bodyPr wrap="none" rtlCol="0">
            <a:spAutoFit/>
          </a:bodyPr>
          <a:lstStyle/>
          <a:p>
            <a:r>
              <a:rPr lang="en-US" altLang="zh-CN" sz="2400" dirty="0"/>
              <a:t>With escape</a:t>
            </a:r>
            <a:endParaRPr lang="en-US" sz="2400" dirty="0"/>
          </a:p>
        </p:txBody>
      </p:sp>
      <p:sp>
        <p:nvSpPr>
          <p:cNvPr id="8" name="矩形 7"/>
          <p:cNvSpPr/>
          <p:nvPr/>
        </p:nvSpPr>
        <p:spPr>
          <a:xfrm>
            <a:off x="3783462" y="4412762"/>
            <a:ext cx="1537269" cy="646331"/>
          </a:xfrm>
          <a:prstGeom prst="rect">
            <a:avLst/>
          </a:prstGeom>
        </p:spPr>
        <p:txBody>
          <a:bodyPr wrap="square">
            <a:spAutoFit/>
          </a:bodyPr>
          <a:lstStyle/>
          <a:p>
            <a:r>
              <a:rPr lang="en-US" dirty="0">
                <a:solidFill>
                  <a:srgbClr val="FF0000"/>
                </a:solidFill>
              </a:rPr>
              <a:t>Ge1</a:t>
            </a:r>
          </a:p>
          <a:p>
            <a:r>
              <a:rPr lang="en-US" dirty="0">
                <a:solidFill>
                  <a:srgbClr val="0000FF"/>
                </a:solidFill>
              </a:rPr>
              <a:t>Ge3</a:t>
            </a:r>
          </a:p>
        </p:txBody>
      </p:sp>
      <p:pic>
        <p:nvPicPr>
          <p:cNvPr id="9" name="图片 8"/>
          <p:cNvPicPr>
            <a:picLocks noChangeAspect="1"/>
          </p:cNvPicPr>
          <p:nvPr/>
        </p:nvPicPr>
        <p:blipFill>
          <a:blip r:embed="rId4"/>
          <a:stretch>
            <a:fillRect/>
          </a:stretch>
        </p:blipFill>
        <p:spPr>
          <a:xfrm>
            <a:off x="4927306" y="-1"/>
            <a:ext cx="4216694" cy="2798523"/>
          </a:xfrm>
          <a:prstGeom prst="rect">
            <a:avLst/>
          </a:prstGeom>
        </p:spPr>
      </p:pic>
      <p:sp>
        <p:nvSpPr>
          <p:cNvPr id="10" name="文本框 9"/>
          <p:cNvSpPr txBox="1"/>
          <p:nvPr/>
        </p:nvSpPr>
        <p:spPr>
          <a:xfrm>
            <a:off x="5763491" y="526473"/>
            <a:ext cx="745910" cy="369332"/>
          </a:xfrm>
          <a:prstGeom prst="rect">
            <a:avLst/>
          </a:prstGeom>
          <a:noFill/>
        </p:spPr>
        <p:txBody>
          <a:bodyPr wrap="none" rtlCol="0">
            <a:spAutoFit/>
          </a:bodyPr>
          <a:lstStyle/>
          <a:p>
            <a:r>
              <a:rPr lang="en-US" dirty="0"/>
              <a:t>983 </a:t>
            </a:r>
            <a:r>
              <a:rPr lang="en-US" altLang="zh-CN" dirty="0" err="1"/>
              <a:t>fs</a:t>
            </a:r>
            <a:endParaRPr lang="en-US" dirty="0"/>
          </a:p>
        </p:txBody>
      </p:sp>
      <p:sp>
        <p:nvSpPr>
          <p:cNvPr id="11" name="文本框 10"/>
          <p:cNvSpPr txBox="1"/>
          <p:nvPr/>
        </p:nvSpPr>
        <p:spPr>
          <a:xfrm>
            <a:off x="7754576" y="1981200"/>
            <a:ext cx="511871" cy="369332"/>
          </a:xfrm>
          <a:prstGeom prst="rect">
            <a:avLst/>
          </a:prstGeom>
          <a:noFill/>
        </p:spPr>
        <p:txBody>
          <a:bodyPr wrap="none" rtlCol="0">
            <a:spAutoFit/>
          </a:bodyPr>
          <a:lstStyle/>
          <a:p>
            <a:r>
              <a:rPr lang="en-US" dirty="0"/>
              <a:t>8 </a:t>
            </a:r>
            <a:r>
              <a:rPr lang="en-US" altLang="zh-CN" dirty="0" err="1"/>
              <a:t>fs</a:t>
            </a:r>
            <a:endParaRPr lang="en-US" dirty="0"/>
          </a:p>
        </p:txBody>
      </p:sp>
      <p:sp>
        <p:nvSpPr>
          <p:cNvPr id="12" name="文本框 11"/>
          <p:cNvSpPr txBox="1"/>
          <p:nvPr/>
        </p:nvSpPr>
        <p:spPr>
          <a:xfrm>
            <a:off x="0" y="68576"/>
            <a:ext cx="4689176" cy="1754326"/>
          </a:xfrm>
          <a:prstGeom prst="rect">
            <a:avLst/>
          </a:prstGeom>
          <a:noFill/>
        </p:spPr>
        <p:txBody>
          <a:bodyPr wrap="square" rtlCol="0">
            <a:spAutoFit/>
          </a:bodyPr>
          <a:lstStyle/>
          <a:p>
            <a:r>
              <a:rPr lang="en-US" dirty="0"/>
              <a:t>The total spectrum still looks symmetrically.</a:t>
            </a:r>
          </a:p>
          <a:p>
            <a:r>
              <a:rPr lang="en-US" dirty="0"/>
              <a:t>The geometric asymmetry observed in the data can be accurately reproduced in the Monte Carlo.</a:t>
            </a:r>
          </a:p>
          <a:p>
            <a:r>
              <a:rPr lang="en-US" dirty="0"/>
              <a:t>Each detector should be simulated individually.</a:t>
            </a:r>
            <a:br>
              <a:rPr lang="en-US" dirty="0"/>
            </a:br>
            <a:endParaRPr lang="en-US" dirty="0"/>
          </a:p>
        </p:txBody>
      </p:sp>
    </p:spTree>
    <p:extLst>
      <p:ext uri="{BB962C8B-B14F-4D97-AF65-F5344CB8AC3E}">
        <p14:creationId xmlns:p14="http://schemas.microsoft.com/office/powerpoint/2010/main" val="3984704088"/>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2C6E6C6-D6AD-42EF-B288-4845B4CA2FE3}"/>
              </a:ext>
            </a:extLst>
          </p:cNvPr>
          <p:cNvPicPr>
            <a:picLocks noChangeAspect="1"/>
          </p:cNvPicPr>
          <p:nvPr/>
        </p:nvPicPr>
        <p:blipFill>
          <a:blip r:embed="rId2"/>
          <a:stretch>
            <a:fillRect/>
          </a:stretch>
        </p:blipFill>
        <p:spPr>
          <a:xfrm>
            <a:off x="0" y="0"/>
            <a:ext cx="5518774" cy="5500255"/>
          </a:xfrm>
          <a:prstGeom prst="rect">
            <a:avLst/>
          </a:prstGeom>
        </p:spPr>
      </p:pic>
      <p:pic>
        <p:nvPicPr>
          <p:cNvPr id="4" name="Picture 3">
            <a:extLst>
              <a:ext uri="{FF2B5EF4-FFF2-40B4-BE49-F238E27FC236}">
                <a16:creationId xmlns:a16="http://schemas.microsoft.com/office/drawing/2014/main" id="{ACEE815B-77F8-4788-8E00-DFE2CD4B9DE5}"/>
              </a:ext>
            </a:extLst>
          </p:cNvPr>
          <p:cNvPicPr>
            <a:picLocks noChangeAspect="1"/>
          </p:cNvPicPr>
          <p:nvPr/>
        </p:nvPicPr>
        <p:blipFill>
          <a:blip r:embed="rId3"/>
          <a:stretch>
            <a:fillRect/>
          </a:stretch>
        </p:blipFill>
        <p:spPr>
          <a:xfrm>
            <a:off x="5726592" y="1440872"/>
            <a:ext cx="3417408" cy="3128884"/>
          </a:xfrm>
          <a:prstGeom prst="rect">
            <a:avLst/>
          </a:prstGeom>
        </p:spPr>
      </p:pic>
      <p:sp>
        <p:nvSpPr>
          <p:cNvPr id="3" name="TextBox 2">
            <a:extLst>
              <a:ext uri="{FF2B5EF4-FFF2-40B4-BE49-F238E27FC236}">
                <a16:creationId xmlns:a16="http://schemas.microsoft.com/office/drawing/2014/main" id="{25B826EC-A56B-4B5D-A190-8823E1ADA13E}"/>
              </a:ext>
            </a:extLst>
          </p:cNvPr>
          <p:cNvSpPr txBox="1"/>
          <p:nvPr/>
        </p:nvSpPr>
        <p:spPr>
          <a:xfrm>
            <a:off x="5726592" y="0"/>
            <a:ext cx="1548309" cy="369332"/>
          </a:xfrm>
          <a:prstGeom prst="rect">
            <a:avLst/>
          </a:prstGeom>
          <a:noFill/>
        </p:spPr>
        <p:txBody>
          <a:bodyPr wrap="none" rtlCol="0">
            <a:spAutoFit/>
          </a:bodyPr>
          <a:lstStyle/>
          <a:p>
            <a:r>
              <a:rPr lang="en-US" altLang="zh-CN" dirty="0"/>
              <a:t>Old simulation</a:t>
            </a:r>
            <a:endParaRPr lang="zh-CN" altLang="en-US" dirty="0"/>
          </a:p>
        </p:txBody>
      </p:sp>
    </p:spTree>
    <p:extLst>
      <p:ext uri="{BB962C8B-B14F-4D97-AF65-F5344CB8AC3E}">
        <p14:creationId xmlns:p14="http://schemas.microsoft.com/office/powerpoint/2010/main" val="2022124206"/>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7DD737-A0EC-4393-A6B5-1A38CD6D5272}"/>
              </a:ext>
            </a:extLst>
          </p:cNvPr>
          <p:cNvPicPr>
            <a:picLocks noChangeAspect="1"/>
          </p:cNvPicPr>
          <p:nvPr/>
        </p:nvPicPr>
        <p:blipFill>
          <a:blip r:embed="rId3"/>
          <a:stretch>
            <a:fillRect/>
          </a:stretch>
        </p:blipFill>
        <p:spPr>
          <a:xfrm>
            <a:off x="0" y="0"/>
            <a:ext cx="4696691" cy="3505846"/>
          </a:xfrm>
          <a:prstGeom prst="rect">
            <a:avLst/>
          </a:prstGeom>
        </p:spPr>
      </p:pic>
      <p:sp>
        <p:nvSpPr>
          <p:cNvPr id="6" name="TextBox 5">
            <a:extLst>
              <a:ext uri="{FF2B5EF4-FFF2-40B4-BE49-F238E27FC236}">
                <a16:creationId xmlns:a16="http://schemas.microsoft.com/office/drawing/2014/main" id="{BEA4C684-60AD-4CA7-A82A-B7620BF89F0F}"/>
              </a:ext>
            </a:extLst>
          </p:cNvPr>
          <p:cNvSpPr txBox="1"/>
          <p:nvPr/>
        </p:nvSpPr>
        <p:spPr>
          <a:xfrm>
            <a:off x="0" y="0"/>
            <a:ext cx="805029" cy="461665"/>
          </a:xfrm>
          <a:prstGeom prst="rect">
            <a:avLst/>
          </a:prstGeom>
          <a:noFill/>
        </p:spPr>
        <p:txBody>
          <a:bodyPr wrap="none" rtlCol="0">
            <a:spAutoFit/>
          </a:bodyPr>
          <a:lstStyle/>
          <a:p>
            <a:r>
              <a:rPr lang="en-US" altLang="zh-CN" sz="2400" dirty="0">
                <a:solidFill>
                  <a:schemeClr val="bg1"/>
                </a:solidFill>
              </a:rPr>
              <a:t>0,0,0</a:t>
            </a:r>
            <a:endParaRPr lang="zh-CN" altLang="en-US" sz="2400" dirty="0">
              <a:solidFill>
                <a:schemeClr val="bg1"/>
              </a:solidFill>
            </a:endParaRPr>
          </a:p>
        </p:txBody>
      </p:sp>
      <p:pic>
        <p:nvPicPr>
          <p:cNvPr id="7" name="Picture 6">
            <a:extLst>
              <a:ext uri="{FF2B5EF4-FFF2-40B4-BE49-F238E27FC236}">
                <a16:creationId xmlns:a16="http://schemas.microsoft.com/office/drawing/2014/main" id="{B55A156D-6D9D-41F5-94AB-BE11A8BC6BD2}"/>
              </a:ext>
            </a:extLst>
          </p:cNvPr>
          <p:cNvPicPr>
            <a:picLocks noChangeAspect="1"/>
          </p:cNvPicPr>
          <p:nvPr/>
        </p:nvPicPr>
        <p:blipFill>
          <a:blip r:embed="rId4"/>
          <a:stretch>
            <a:fillRect/>
          </a:stretch>
        </p:blipFill>
        <p:spPr>
          <a:xfrm>
            <a:off x="238805" y="3624694"/>
            <a:ext cx="4952545" cy="3108615"/>
          </a:xfrm>
          <a:prstGeom prst="rect">
            <a:avLst/>
          </a:prstGeom>
        </p:spPr>
      </p:pic>
      <p:sp>
        <p:nvSpPr>
          <p:cNvPr id="8" name="TextBox 7">
            <a:extLst>
              <a:ext uri="{FF2B5EF4-FFF2-40B4-BE49-F238E27FC236}">
                <a16:creationId xmlns:a16="http://schemas.microsoft.com/office/drawing/2014/main" id="{A8CD20A3-1C6C-41ED-932C-3C059E7C65F2}"/>
              </a:ext>
            </a:extLst>
          </p:cNvPr>
          <p:cNvSpPr txBox="1"/>
          <p:nvPr/>
        </p:nvSpPr>
        <p:spPr>
          <a:xfrm>
            <a:off x="238805" y="3546765"/>
            <a:ext cx="1489510" cy="461665"/>
          </a:xfrm>
          <a:prstGeom prst="rect">
            <a:avLst/>
          </a:prstGeom>
          <a:noFill/>
        </p:spPr>
        <p:txBody>
          <a:bodyPr wrap="none" rtlCol="0">
            <a:spAutoFit/>
          </a:bodyPr>
          <a:lstStyle/>
          <a:p>
            <a:r>
              <a:rPr lang="en-US" altLang="zh-CN" sz="2400" dirty="0">
                <a:solidFill>
                  <a:schemeClr val="bg1"/>
                </a:solidFill>
              </a:rPr>
              <a:t>0,0,30*cm</a:t>
            </a:r>
            <a:endParaRPr lang="zh-CN" altLang="en-US" sz="2400" dirty="0">
              <a:solidFill>
                <a:schemeClr val="bg1"/>
              </a:solidFill>
            </a:endParaRPr>
          </a:p>
        </p:txBody>
      </p:sp>
      <p:pic>
        <p:nvPicPr>
          <p:cNvPr id="9" name="Picture 8">
            <a:extLst>
              <a:ext uri="{FF2B5EF4-FFF2-40B4-BE49-F238E27FC236}">
                <a16:creationId xmlns:a16="http://schemas.microsoft.com/office/drawing/2014/main" id="{83E12332-E36B-4461-8BE0-135A70330DB8}"/>
              </a:ext>
            </a:extLst>
          </p:cNvPr>
          <p:cNvPicPr>
            <a:picLocks noChangeAspect="1"/>
          </p:cNvPicPr>
          <p:nvPr/>
        </p:nvPicPr>
        <p:blipFill>
          <a:blip r:embed="rId5"/>
          <a:stretch>
            <a:fillRect/>
          </a:stretch>
        </p:blipFill>
        <p:spPr>
          <a:xfrm>
            <a:off x="5033148" y="461922"/>
            <a:ext cx="3259536" cy="3043924"/>
          </a:xfrm>
          <a:prstGeom prst="rect">
            <a:avLst/>
          </a:prstGeom>
        </p:spPr>
      </p:pic>
      <p:sp>
        <p:nvSpPr>
          <p:cNvPr id="2" name="TextBox 1">
            <a:extLst>
              <a:ext uri="{FF2B5EF4-FFF2-40B4-BE49-F238E27FC236}">
                <a16:creationId xmlns:a16="http://schemas.microsoft.com/office/drawing/2014/main" id="{04BDF0E6-7FDB-4458-B5AF-63615E7E734B}"/>
              </a:ext>
            </a:extLst>
          </p:cNvPr>
          <p:cNvSpPr txBox="1"/>
          <p:nvPr/>
        </p:nvSpPr>
        <p:spPr>
          <a:xfrm>
            <a:off x="5774724" y="3937686"/>
            <a:ext cx="1776384" cy="646331"/>
          </a:xfrm>
          <a:prstGeom prst="rect">
            <a:avLst/>
          </a:prstGeom>
          <a:noFill/>
        </p:spPr>
        <p:txBody>
          <a:bodyPr wrap="none" rtlCol="0">
            <a:spAutoFit/>
          </a:bodyPr>
          <a:lstStyle/>
          <a:p>
            <a:r>
              <a:rPr lang="en-US" altLang="zh-CN" dirty="0"/>
              <a:t>+z is upstream</a:t>
            </a:r>
          </a:p>
          <a:p>
            <a:r>
              <a:rPr lang="en-US" altLang="zh-CN" dirty="0"/>
              <a:t>-z is downstream</a:t>
            </a:r>
            <a:endParaRPr lang="zh-CN" altLang="en-US" dirty="0"/>
          </a:p>
        </p:txBody>
      </p:sp>
      <p:sp>
        <p:nvSpPr>
          <p:cNvPr id="3" name="TextBox 2">
            <a:extLst>
              <a:ext uri="{FF2B5EF4-FFF2-40B4-BE49-F238E27FC236}">
                <a16:creationId xmlns:a16="http://schemas.microsoft.com/office/drawing/2014/main" id="{415DD39D-CCB2-441A-AA41-7FDE48615722}"/>
              </a:ext>
            </a:extLst>
          </p:cNvPr>
          <p:cNvSpPr txBox="1"/>
          <p:nvPr/>
        </p:nvSpPr>
        <p:spPr>
          <a:xfrm>
            <a:off x="5726592" y="0"/>
            <a:ext cx="1548309" cy="369332"/>
          </a:xfrm>
          <a:prstGeom prst="rect">
            <a:avLst/>
          </a:prstGeom>
          <a:noFill/>
        </p:spPr>
        <p:txBody>
          <a:bodyPr wrap="none" rtlCol="0">
            <a:spAutoFit/>
          </a:bodyPr>
          <a:lstStyle/>
          <a:p>
            <a:r>
              <a:rPr lang="en-US" altLang="zh-CN" dirty="0"/>
              <a:t>Old simulation</a:t>
            </a:r>
            <a:endParaRPr lang="zh-CN" altLang="en-US" dirty="0"/>
          </a:p>
        </p:txBody>
      </p:sp>
    </p:spTree>
    <p:extLst>
      <p:ext uri="{BB962C8B-B14F-4D97-AF65-F5344CB8AC3E}">
        <p14:creationId xmlns:p14="http://schemas.microsoft.com/office/powerpoint/2010/main" val="2343100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4450150" y="0"/>
            <a:ext cx="4680000" cy="2991447"/>
          </a:xfrm>
          <a:prstGeom prst="rect">
            <a:avLst/>
          </a:prstGeom>
        </p:spPr>
      </p:pic>
      <p:pic>
        <p:nvPicPr>
          <p:cNvPr id="7" name="图片 6"/>
          <p:cNvPicPr>
            <a:picLocks noChangeAspect="1"/>
          </p:cNvPicPr>
          <p:nvPr/>
        </p:nvPicPr>
        <p:blipFill>
          <a:blip r:embed="rId3"/>
          <a:stretch>
            <a:fillRect/>
          </a:stretch>
        </p:blipFill>
        <p:spPr>
          <a:xfrm>
            <a:off x="130150" y="0"/>
            <a:ext cx="4680000" cy="2991447"/>
          </a:xfrm>
          <a:prstGeom prst="rect">
            <a:avLst/>
          </a:prstGeom>
        </p:spPr>
      </p:pic>
      <p:pic>
        <p:nvPicPr>
          <p:cNvPr id="3" name="图片 2"/>
          <p:cNvPicPr>
            <a:picLocks noChangeAspect="1"/>
          </p:cNvPicPr>
          <p:nvPr/>
        </p:nvPicPr>
        <p:blipFill>
          <a:blip r:embed="rId4"/>
          <a:stretch>
            <a:fillRect/>
          </a:stretch>
        </p:blipFill>
        <p:spPr>
          <a:xfrm>
            <a:off x="0" y="3336616"/>
            <a:ext cx="5220000" cy="3336615"/>
          </a:xfrm>
          <a:prstGeom prst="rect">
            <a:avLst/>
          </a:prstGeom>
        </p:spPr>
      </p:pic>
      <p:sp>
        <p:nvSpPr>
          <p:cNvPr id="4" name="文本框 3"/>
          <p:cNvSpPr txBox="1"/>
          <p:nvPr/>
        </p:nvSpPr>
        <p:spPr>
          <a:xfrm>
            <a:off x="1079500" y="4229100"/>
            <a:ext cx="2492477" cy="369332"/>
          </a:xfrm>
          <a:prstGeom prst="rect">
            <a:avLst/>
          </a:prstGeom>
          <a:noFill/>
        </p:spPr>
        <p:txBody>
          <a:bodyPr wrap="none" rtlCol="0">
            <a:spAutoFit/>
          </a:bodyPr>
          <a:lstStyle/>
          <a:p>
            <a:r>
              <a:rPr lang="en-US" altLang="zh-CN" dirty="0" err="1">
                <a:solidFill>
                  <a:srgbClr val="00B050"/>
                </a:solidFill>
              </a:rPr>
              <a:t>erfc</a:t>
            </a:r>
            <a:r>
              <a:rPr lang="zh-CN" altLang="en-US" dirty="0">
                <a:solidFill>
                  <a:srgbClr val="00B050"/>
                </a:solidFill>
              </a:rPr>
              <a:t>和</a:t>
            </a:r>
            <a:r>
              <a:rPr lang="en-US" altLang="zh-CN" dirty="0" err="1">
                <a:solidFill>
                  <a:srgbClr val="00B050"/>
                </a:solidFill>
              </a:rPr>
              <a:t>exp</a:t>
            </a:r>
            <a:r>
              <a:rPr lang="zh-CN" altLang="en-US" dirty="0">
                <a:solidFill>
                  <a:srgbClr val="00B050"/>
                </a:solidFill>
              </a:rPr>
              <a:t>影响微乎其微</a:t>
            </a:r>
          </a:p>
        </p:txBody>
      </p:sp>
      <p:sp>
        <p:nvSpPr>
          <p:cNvPr id="5" name="文本框 4"/>
          <p:cNvSpPr txBox="1"/>
          <p:nvPr/>
        </p:nvSpPr>
        <p:spPr>
          <a:xfrm>
            <a:off x="279400" y="341751"/>
            <a:ext cx="2171300" cy="646331"/>
          </a:xfrm>
          <a:prstGeom prst="rect">
            <a:avLst/>
          </a:prstGeom>
          <a:noFill/>
        </p:spPr>
        <p:txBody>
          <a:bodyPr wrap="none" rtlCol="0">
            <a:spAutoFit/>
          </a:bodyPr>
          <a:lstStyle/>
          <a:p>
            <a:r>
              <a:rPr lang="en-US" altLang="zh-CN" dirty="0" err="1">
                <a:solidFill>
                  <a:srgbClr val="FF0000"/>
                </a:solidFill>
              </a:rPr>
              <a:t>erfc</a:t>
            </a:r>
            <a:r>
              <a:rPr lang="en-US" altLang="zh-CN" dirty="0">
                <a:solidFill>
                  <a:srgbClr val="FF0000"/>
                </a:solidFill>
              </a:rPr>
              <a:t>*</a:t>
            </a:r>
            <a:r>
              <a:rPr lang="en-US" altLang="zh-CN" dirty="0" err="1">
                <a:solidFill>
                  <a:srgbClr val="FF0000"/>
                </a:solidFill>
              </a:rPr>
              <a:t>exp</a:t>
            </a:r>
            <a:endParaRPr lang="en-US" altLang="zh-CN" dirty="0">
              <a:solidFill>
                <a:srgbClr val="FF0000"/>
              </a:solidFill>
            </a:endParaRPr>
          </a:p>
          <a:p>
            <a:r>
              <a:rPr lang="zh-CN" altLang="en-US" dirty="0">
                <a:solidFill>
                  <a:srgbClr val="0000FF"/>
                </a:solidFill>
              </a:rPr>
              <a:t>用</a:t>
            </a:r>
            <a:r>
              <a:rPr lang="en-US" altLang="zh-CN" dirty="0" err="1">
                <a:solidFill>
                  <a:srgbClr val="0000FF"/>
                </a:solidFill>
              </a:rPr>
              <a:t>N,μ,σ</a:t>
            </a:r>
            <a:r>
              <a:rPr lang="zh-CN" altLang="en-US" dirty="0">
                <a:solidFill>
                  <a:srgbClr val="0000FF"/>
                </a:solidFill>
              </a:rPr>
              <a:t>画普通</a:t>
            </a:r>
            <a:r>
              <a:rPr lang="en-US" altLang="zh-CN" dirty="0" err="1">
                <a:solidFill>
                  <a:srgbClr val="0000FF"/>
                </a:solidFill>
              </a:rPr>
              <a:t>gausn</a:t>
            </a:r>
            <a:endParaRPr lang="zh-CN" altLang="en-US" dirty="0">
              <a:solidFill>
                <a:srgbClr val="0000FF"/>
              </a:solidFill>
            </a:endParaRPr>
          </a:p>
        </p:txBody>
      </p:sp>
      <p:sp>
        <p:nvSpPr>
          <p:cNvPr id="9" name="矩形 8"/>
          <p:cNvSpPr/>
          <p:nvPr/>
        </p:nvSpPr>
        <p:spPr>
          <a:xfrm>
            <a:off x="739718" y="1145167"/>
            <a:ext cx="1250663" cy="369332"/>
          </a:xfrm>
          <a:prstGeom prst="rect">
            <a:avLst/>
          </a:prstGeom>
        </p:spPr>
        <p:txBody>
          <a:bodyPr wrap="none">
            <a:spAutoFit/>
          </a:bodyPr>
          <a:lstStyle/>
          <a:p>
            <a:r>
              <a:rPr lang="en-US" altLang="zh-CN" dirty="0" err="1"/>
              <a:t>binwidth</a:t>
            </a:r>
            <a:r>
              <a:rPr lang="en-US" altLang="zh-CN" dirty="0"/>
              <a:t>=1</a:t>
            </a:r>
            <a:endParaRPr lang="zh-CN" altLang="en-US" dirty="0"/>
          </a:p>
        </p:txBody>
      </p:sp>
      <p:sp>
        <p:nvSpPr>
          <p:cNvPr id="11" name="文本框 10"/>
          <p:cNvSpPr txBox="1"/>
          <p:nvPr/>
        </p:nvSpPr>
        <p:spPr>
          <a:xfrm>
            <a:off x="4925465" y="184666"/>
            <a:ext cx="2171300" cy="646331"/>
          </a:xfrm>
          <a:prstGeom prst="rect">
            <a:avLst/>
          </a:prstGeom>
          <a:noFill/>
        </p:spPr>
        <p:txBody>
          <a:bodyPr wrap="none" rtlCol="0">
            <a:spAutoFit/>
          </a:bodyPr>
          <a:lstStyle/>
          <a:p>
            <a:r>
              <a:rPr lang="en-US" altLang="zh-CN" dirty="0" err="1">
                <a:solidFill>
                  <a:srgbClr val="FF0000"/>
                </a:solidFill>
              </a:rPr>
              <a:t>erfc</a:t>
            </a:r>
            <a:r>
              <a:rPr lang="en-US" altLang="zh-CN" dirty="0">
                <a:solidFill>
                  <a:srgbClr val="FF0000"/>
                </a:solidFill>
              </a:rPr>
              <a:t>*</a:t>
            </a:r>
            <a:r>
              <a:rPr lang="en-US" altLang="zh-CN" dirty="0" err="1">
                <a:solidFill>
                  <a:srgbClr val="FF0000"/>
                </a:solidFill>
              </a:rPr>
              <a:t>exp</a:t>
            </a:r>
            <a:endParaRPr lang="en-US" altLang="zh-CN" dirty="0">
              <a:solidFill>
                <a:srgbClr val="FF0000"/>
              </a:solidFill>
            </a:endParaRPr>
          </a:p>
          <a:p>
            <a:r>
              <a:rPr lang="zh-CN" altLang="en-US" dirty="0">
                <a:solidFill>
                  <a:srgbClr val="0000FF"/>
                </a:solidFill>
              </a:rPr>
              <a:t>用</a:t>
            </a:r>
            <a:r>
              <a:rPr lang="en-US" altLang="zh-CN" dirty="0" err="1">
                <a:solidFill>
                  <a:srgbClr val="0000FF"/>
                </a:solidFill>
              </a:rPr>
              <a:t>N,μ,σ</a:t>
            </a:r>
            <a:r>
              <a:rPr lang="zh-CN" altLang="en-US" dirty="0">
                <a:solidFill>
                  <a:srgbClr val="0000FF"/>
                </a:solidFill>
              </a:rPr>
              <a:t>画普通</a:t>
            </a:r>
            <a:r>
              <a:rPr lang="en-US" altLang="zh-CN" dirty="0" err="1">
                <a:solidFill>
                  <a:srgbClr val="0000FF"/>
                </a:solidFill>
              </a:rPr>
              <a:t>gausn</a:t>
            </a:r>
            <a:endParaRPr lang="zh-CN" altLang="en-US" dirty="0">
              <a:solidFill>
                <a:srgbClr val="0000FF"/>
              </a:solidFill>
            </a:endParaRPr>
          </a:p>
        </p:txBody>
      </p:sp>
      <p:sp>
        <p:nvSpPr>
          <p:cNvPr id="12" name="矩形 11"/>
          <p:cNvSpPr/>
          <p:nvPr/>
        </p:nvSpPr>
        <p:spPr>
          <a:xfrm>
            <a:off x="5385783" y="988082"/>
            <a:ext cx="1250663" cy="369332"/>
          </a:xfrm>
          <a:prstGeom prst="rect">
            <a:avLst/>
          </a:prstGeom>
        </p:spPr>
        <p:txBody>
          <a:bodyPr wrap="none">
            <a:spAutoFit/>
          </a:bodyPr>
          <a:lstStyle/>
          <a:p>
            <a:r>
              <a:rPr lang="en-US" altLang="zh-CN" dirty="0" err="1"/>
              <a:t>binwidth</a:t>
            </a:r>
            <a:r>
              <a:rPr lang="en-US" altLang="zh-CN" dirty="0"/>
              <a:t>=2</a:t>
            </a:r>
            <a:endParaRPr lang="zh-CN" altLang="en-US" dirty="0"/>
          </a:p>
        </p:txBody>
      </p:sp>
    </p:spTree>
    <p:extLst>
      <p:ext uri="{BB962C8B-B14F-4D97-AF65-F5344CB8AC3E}">
        <p14:creationId xmlns:p14="http://schemas.microsoft.com/office/powerpoint/2010/main" val="2458099732"/>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507BD0-EC54-4424-B003-5BEA8C0BEA85}"/>
              </a:ext>
            </a:extLst>
          </p:cNvPr>
          <p:cNvPicPr>
            <a:picLocks noChangeAspect="1"/>
          </p:cNvPicPr>
          <p:nvPr/>
        </p:nvPicPr>
        <p:blipFill>
          <a:blip r:embed="rId2"/>
          <a:stretch>
            <a:fillRect/>
          </a:stretch>
        </p:blipFill>
        <p:spPr>
          <a:xfrm>
            <a:off x="-1" y="20782"/>
            <a:ext cx="4707228" cy="3494273"/>
          </a:xfrm>
          <a:prstGeom prst="rect">
            <a:avLst/>
          </a:prstGeom>
        </p:spPr>
      </p:pic>
      <p:pic>
        <p:nvPicPr>
          <p:cNvPr id="3" name="Picture 2">
            <a:extLst>
              <a:ext uri="{FF2B5EF4-FFF2-40B4-BE49-F238E27FC236}">
                <a16:creationId xmlns:a16="http://schemas.microsoft.com/office/drawing/2014/main" id="{2249AAFC-C53A-4A00-8439-9A2322658274}"/>
              </a:ext>
            </a:extLst>
          </p:cNvPr>
          <p:cNvPicPr>
            <a:picLocks noChangeAspect="1"/>
          </p:cNvPicPr>
          <p:nvPr/>
        </p:nvPicPr>
        <p:blipFill>
          <a:blip r:embed="rId3"/>
          <a:stretch>
            <a:fillRect/>
          </a:stretch>
        </p:blipFill>
        <p:spPr>
          <a:xfrm>
            <a:off x="4707227" y="421317"/>
            <a:ext cx="4436773" cy="2695955"/>
          </a:xfrm>
          <a:prstGeom prst="rect">
            <a:avLst/>
          </a:prstGeom>
        </p:spPr>
      </p:pic>
      <p:sp>
        <p:nvSpPr>
          <p:cNvPr id="4" name="TextBox 3">
            <a:extLst>
              <a:ext uri="{FF2B5EF4-FFF2-40B4-BE49-F238E27FC236}">
                <a16:creationId xmlns:a16="http://schemas.microsoft.com/office/drawing/2014/main" id="{2C4D937E-0284-496B-8A87-47C0C129204A}"/>
              </a:ext>
            </a:extLst>
          </p:cNvPr>
          <p:cNvSpPr txBox="1"/>
          <p:nvPr/>
        </p:nvSpPr>
        <p:spPr>
          <a:xfrm>
            <a:off x="890954" y="0"/>
            <a:ext cx="1334020" cy="369332"/>
          </a:xfrm>
          <a:prstGeom prst="rect">
            <a:avLst/>
          </a:prstGeom>
          <a:noFill/>
        </p:spPr>
        <p:txBody>
          <a:bodyPr wrap="none" rtlCol="0">
            <a:spAutoFit/>
          </a:bodyPr>
          <a:lstStyle/>
          <a:p>
            <a:r>
              <a:rPr lang="en-US" altLang="zh-CN" sz="1800" dirty="0">
                <a:solidFill>
                  <a:schemeClr val="bg1"/>
                </a:solidFill>
              </a:rPr>
              <a:t>0,0, –22*cm</a:t>
            </a:r>
            <a:endParaRPr lang="zh-CN" altLang="en-US" sz="1800" dirty="0">
              <a:solidFill>
                <a:schemeClr val="bg1"/>
              </a:solidFill>
            </a:endParaRPr>
          </a:p>
        </p:txBody>
      </p:sp>
      <p:sp>
        <p:nvSpPr>
          <p:cNvPr id="5" name="TextBox 4">
            <a:extLst>
              <a:ext uri="{FF2B5EF4-FFF2-40B4-BE49-F238E27FC236}">
                <a16:creationId xmlns:a16="http://schemas.microsoft.com/office/drawing/2014/main" id="{7149C21B-1F58-47FD-BE20-AD7F70E9105F}"/>
              </a:ext>
            </a:extLst>
          </p:cNvPr>
          <p:cNvSpPr txBox="1"/>
          <p:nvPr/>
        </p:nvSpPr>
        <p:spPr>
          <a:xfrm>
            <a:off x="7907764" y="0"/>
            <a:ext cx="1165704" cy="369332"/>
          </a:xfrm>
          <a:prstGeom prst="rect">
            <a:avLst/>
          </a:prstGeom>
          <a:noFill/>
        </p:spPr>
        <p:txBody>
          <a:bodyPr wrap="none" rtlCol="0">
            <a:spAutoFit/>
          </a:bodyPr>
          <a:lstStyle/>
          <a:p>
            <a:r>
              <a:rPr lang="en-US" altLang="zh-CN" sz="1800" dirty="0"/>
              <a:t>0,0,28*cm</a:t>
            </a:r>
            <a:endParaRPr lang="zh-CN" altLang="en-US" sz="1800" dirty="0"/>
          </a:p>
        </p:txBody>
      </p:sp>
      <p:sp>
        <p:nvSpPr>
          <p:cNvPr id="7" name="TextBox 6">
            <a:extLst>
              <a:ext uri="{FF2B5EF4-FFF2-40B4-BE49-F238E27FC236}">
                <a16:creationId xmlns:a16="http://schemas.microsoft.com/office/drawing/2014/main" id="{9FCC43F7-1395-4FB0-B022-253CEF057799}"/>
              </a:ext>
            </a:extLst>
          </p:cNvPr>
          <p:cNvSpPr txBox="1"/>
          <p:nvPr/>
        </p:nvSpPr>
        <p:spPr>
          <a:xfrm>
            <a:off x="5726592" y="0"/>
            <a:ext cx="1548309" cy="369332"/>
          </a:xfrm>
          <a:prstGeom prst="rect">
            <a:avLst/>
          </a:prstGeom>
          <a:noFill/>
        </p:spPr>
        <p:txBody>
          <a:bodyPr wrap="none" rtlCol="0">
            <a:spAutoFit/>
          </a:bodyPr>
          <a:lstStyle/>
          <a:p>
            <a:r>
              <a:rPr lang="en-US" altLang="zh-CN" dirty="0"/>
              <a:t>Old simulation</a:t>
            </a:r>
            <a:endParaRPr lang="zh-CN" altLang="en-US" dirty="0"/>
          </a:p>
        </p:txBody>
      </p:sp>
    </p:spTree>
    <p:extLst>
      <p:ext uri="{BB962C8B-B14F-4D97-AF65-F5344CB8AC3E}">
        <p14:creationId xmlns:p14="http://schemas.microsoft.com/office/powerpoint/2010/main" val="4090270115"/>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730CFE-3625-4F78-9624-69A781891857}"/>
              </a:ext>
            </a:extLst>
          </p:cNvPr>
          <p:cNvPicPr>
            <a:picLocks noChangeAspect="1"/>
          </p:cNvPicPr>
          <p:nvPr/>
        </p:nvPicPr>
        <p:blipFill>
          <a:blip r:embed="rId2"/>
          <a:stretch>
            <a:fillRect/>
          </a:stretch>
        </p:blipFill>
        <p:spPr>
          <a:xfrm>
            <a:off x="0" y="0"/>
            <a:ext cx="4657725" cy="4067175"/>
          </a:xfrm>
          <a:prstGeom prst="rect">
            <a:avLst/>
          </a:prstGeom>
        </p:spPr>
      </p:pic>
      <p:pic>
        <p:nvPicPr>
          <p:cNvPr id="8" name="Picture 7">
            <a:extLst>
              <a:ext uri="{FF2B5EF4-FFF2-40B4-BE49-F238E27FC236}">
                <a16:creationId xmlns:a16="http://schemas.microsoft.com/office/drawing/2014/main" id="{030D9F95-3154-4FE3-A32C-E8A62EF18FDF}"/>
              </a:ext>
            </a:extLst>
          </p:cNvPr>
          <p:cNvPicPr>
            <a:picLocks noChangeAspect="1"/>
          </p:cNvPicPr>
          <p:nvPr/>
        </p:nvPicPr>
        <p:blipFill>
          <a:blip r:embed="rId3"/>
          <a:stretch>
            <a:fillRect/>
          </a:stretch>
        </p:blipFill>
        <p:spPr>
          <a:xfrm>
            <a:off x="5038725" y="0"/>
            <a:ext cx="4105275" cy="3848100"/>
          </a:xfrm>
          <a:prstGeom prst="rect">
            <a:avLst/>
          </a:prstGeom>
        </p:spPr>
      </p:pic>
      <p:pic>
        <p:nvPicPr>
          <p:cNvPr id="4" name="Picture 3">
            <a:extLst>
              <a:ext uri="{FF2B5EF4-FFF2-40B4-BE49-F238E27FC236}">
                <a16:creationId xmlns:a16="http://schemas.microsoft.com/office/drawing/2014/main" id="{FF624104-DF08-4174-9455-B867E53D0245}"/>
              </a:ext>
            </a:extLst>
          </p:cNvPr>
          <p:cNvPicPr>
            <a:picLocks noChangeAspect="1"/>
          </p:cNvPicPr>
          <p:nvPr/>
        </p:nvPicPr>
        <p:blipFill>
          <a:blip r:embed="rId4"/>
          <a:stretch>
            <a:fillRect/>
          </a:stretch>
        </p:blipFill>
        <p:spPr>
          <a:xfrm>
            <a:off x="114300" y="4156075"/>
            <a:ext cx="2667000" cy="1143000"/>
          </a:xfrm>
          <a:prstGeom prst="rect">
            <a:avLst/>
          </a:prstGeom>
        </p:spPr>
      </p:pic>
      <p:sp>
        <p:nvSpPr>
          <p:cNvPr id="7" name="TextBox 6">
            <a:extLst>
              <a:ext uri="{FF2B5EF4-FFF2-40B4-BE49-F238E27FC236}">
                <a16:creationId xmlns:a16="http://schemas.microsoft.com/office/drawing/2014/main" id="{8598CA03-F58B-4BEF-B52C-55FED5EF3A81}"/>
              </a:ext>
            </a:extLst>
          </p:cNvPr>
          <p:cNvSpPr txBox="1"/>
          <p:nvPr/>
        </p:nvSpPr>
        <p:spPr>
          <a:xfrm>
            <a:off x="114300" y="5387975"/>
            <a:ext cx="5427640" cy="369332"/>
          </a:xfrm>
          <a:prstGeom prst="rect">
            <a:avLst/>
          </a:prstGeom>
          <a:noFill/>
        </p:spPr>
        <p:txBody>
          <a:bodyPr wrap="none" rtlCol="0">
            <a:spAutoFit/>
          </a:bodyPr>
          <a:lstStyle/>
          <a:p>
            <a:r>
              <a:rPr lang="en-US" altLang="zh-CN" dirty="0"/>
              <a:t>The scintillator in the old simulation should be removed</a:t>
            </a:r>
            <a:endParaRPr lang="zh-CN" altLang="en-US" dirty="0"/>
          </a:p>
        </p:txBody>
      </p:sp>
    </p:spTree>
    <p:extLst>
      <p:ext uri="{BB962C8B-B14F-4D97-AF65-F5344CB8AC3E}">
        <p14:creationId xmlns:p14="http://schemas.microsoft.com/office/powerpoint/2010/main" val="3597385730"/>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9EBD29-817F-4891-B22C-1F330A4EE7A9}"/>
              </a:ext>
            </a:extLst>
          </p:cNvPr>
          <p:cNvPicPr>
            <a:picLocks noChangeAspect="1"/>
          </p:cNvPicPr>
          <p:nvPr/>
        </p:nvPicPr>
        <p:blipFill>
          <a:blip r:embed="rId2"/>
          <a:stretch>
            <a:fillRect/>
          </a:stretch>
        </p:blipFill>
        <p:spPr>
          <a:xfrm>
            <a:off x="135294" y="0"/>
            <a:ext cx="8873412" cy="6858000"/>
          </a:xfrm>
          <a:prstGeom prst="rect">
            <a:avLst/>
          </a:prstGeom>
        </p:spPr>
      </p:pic>
    </p:spTree>
    <p:extLst>
      <p:ext uri="{BB962C8B-B14F-4D97-AF65-F5344CB8AC3E}">
        <p14:creationId xmlns:p14="http://schemas.microsoft.com/office/powerpoint/2010/main" val="4135011349"/>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E4CB15F-80BC-41B7-8D1D-ACD5BC2FBB7C}"/>
              </a:ext>
            </a:extLst>
          </p:cNvPr>
          <p:cNvPicPr>
            <a:picLocks noChangeAspect="1"/>
          </p:cNvPicPr>
          <p:nvPr/>
        </p:nvPicPr>
        <p:blipFill>
          <a:blip r:embed="rId2"/>
          <a:stretch>
            <a:fillRect/>
          </a:stretch>
        </p:blipFill>
        <p:spPr>
          <a:xfrm>
            <a:off x="0" y="492730"/>
            <a:ext cx="9144000" cy="5872540"/>
          </a:xfrm>
          <a:prstGeom prst="rect">
            <a:avLst/>
          </a:prstGeom>
        </p:spPr>
      </p:pic>
    </p:spTree>
    <p:extLst>
      <p:ext uri="{BB962C8B-B14F-4D97-AF65-F5344CB8AC3E}">
        <p14:creationId xmlns:p14="http://schemas.microsoft.com/office/powerpoint/2010/main" val="1851811274"/>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B18A50-3970-496F-90E0-CBAC3A060D5E}"/>
              </a:ext>
            </a:extLst>
          </p:cNvPr>
          <p:cNvPicPr>
            <a:picLocks noChangeAspect="1"/>
          </p:cNvPicPr>
          <p:nvPr/>
        </p:nvPicPr>
        <p:blipFill>
          <a:blip r:embed="rId2"/>
          <a:stretch>
            <a:fillRect/>
          </a:stretch>
        </p:blipFill>
        <p:spPr>
          <a:xfrm>
            <a:off x="0" y="805152"/>
            <a:ext cx="9144000" cy="5247696"/>
          </a:xfrm>
          <a:prstGeom prst="rect">
            <a:avLst/>
          </a:prstGeom>
        </p:spPr>
      </p:pic>
    </p:spTree>
    <p:extLst>
      <p:ext uri="{BB962C8B-B14F-4D97-AF65-F5344CB8AC3E}">
        <p14:creationId xmlns:p14="http://schemas.microsoft.com/office/powerpoint/2010/main" val="2314400524"/>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EE5E82-8F04-44FD-8685-6B9395D20E9F}"/>
              </a:ext>
            </a:extLst>
          </p:cNvPr>
          <p:cNvPicPr>
            <a:picLocks noChangeAspect="1"/>
          </p:cNvPicPr>
          <p:nvPr/>
        </p:nvPicPr>
        <p:blipFill>
          <a:blip r:embed="rId2"/>
          <a:stretch>
            <a:fillRect/>
          </a:stretch>
        </p:blipFill>
        <p:spPr>
          <a:xfrm>
            <a:off x="0" y="0"/>
            <a:ext cx="6341284" cy="3600000"/>
          </a:xfrm>
          <a:prstGeom prst="rect">
            <a:avLst/>
          </a:prstGeom>
        </p:spPr>
      </p:pic>
      <p:pic>
        <p:nvPicPr>
          <p:cNvPr id="5" name="Picture 4">
            <a:extLst>
              <a:ext uri="{FF2B5EF4-FFF2-40B4-BE49-F238E27FC236}">
                <a16:creationId xmlns:a16="http://schemas.microsoft.com/office/drawing/2014/main" id="{049B821D-7602-47B9-A458-B37D23E38D8F}"/>
              </a:ext>
            </a:extLst>
          </p:cNvPr>
          <p:cNvPicPr>
            <a:picLocks noChangeAspect="1"/>
          </p:cNvPicPr>
          <p:nvPr/>
        </p:nvPicPr>
        <p:blipFill>
          <a:blip r:embed="rId3"/>
          <a:stretch>
            <a:fillRect/>
          </a:stretch>
        </p:blipFill>
        <p:spPr>
          <a:xfrm>
            <a:off x="123314" y="3600000"/>
            <a:ext cx="5980924" cy="3188583"/>
          </a:xfrm>
          <a:prstGeom prst="rect">
            <a:avLst/>
          </a:prstGeom>
        </p:spPr>
      </p:pic>
    </p:spTree>
    <p:extLst>
      <p:ext uri="{BB962C8B-B14F-4D97-AF65-F5344CB8AC3E}">
        <p14:creationId xmlns:p14="http://schemas.microsoft.com/office/powerpoint/2010/main" val="1153595066"/>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083194-693C-4241-9533-4A3358DDE46A}"/>
              </a:ext>
            </a:extLst>
          </p:cNvPr>
          <p:cNvPicPr>
            <a:picLocks noChangeAspect="1"/>
          </p:cNvPicPr>
          <p:nvPr/>
        </p:nvPicPr>
        <p:blipFill>
          <a:blip r:embed="rId2"/>
          <a:stretch>
            <a:fillRect/>
          </a:stretch>
        </p:blipFill>
        <p:spPr>
          <a:xfrm>
            <a:off x="-1" y="-1"/>
            <a:ext cx="6859528" cy="3220996"/>
          </a:xfrm>
          <a:prstGeom prst="rect">
            <a:avLst/>
          </a:prstGeom>
        </p:spPr>
      </p:pic>
      <p:pic>
        <p:nvPicPr>
          <p:cNvPr id="5" name="Picture 4">
            <a:extLst>
              <a:ext uri="{FF2B5EF4-FFF2-40B4-BE49-F238E27FC236}">
                <a16:creationId xmlns:a16="http://schemas.microsoft.com/office/drawing/2014/main" id="{B875DC67-3EA0-42E1-A1CC-C3EAF992E024}"/>
              </a:ext>
            </a:extLst>
          </p:cNvPr>
          <p:cNvPicPr>
            <a:picLocks noChangeAspect="1"/>
          </p:cNvPicPr>
          <p:nvPr/>
        </p:nvPicPr>
        <p:blipFill>
          <a:blip r:embed="rId3"/>
          <a:stretch>
            <a:fillRect/>
          </a:stretch>
        </p:blipFill>
        <p:spPr>
          <a:xfrm>
            <a:off x="103029" y="3332129"/>
            <a:ext cx="6726327" cy="3512993"/>
          </a:xfrm>
          <a:prstGeom prst="rect">
            <a:avLst/>
          </a:prstGeom>
        </p:spPr>
      </p:pic>
      <p:cxnSp>
        <p:nvCxnSpPr>
          <p:cNvPr id="4" name="Straight Arrow Connector 3">
            <a:extLst>
              <a:ext uri="{FF2B5EF4-FFF2-40B4-BE49-F238E27FC236}">
                <a16:creationId xmlns:a16="http://schemas.microsoft.com/office/drawing/2014/main" id="{AF96257B-825D-45D4-A1D5-6C5E75EB7D29}"/>
              </a:ext>
            </a:extLst>
          </p:cNvPr>
          <p:cNvCxnSpPr/>
          <p:nvPr/>
        </p:nvCxnSpPr>
        <p:spPr>
          <a:xfrm>
            <a:off x="1375719" y="5049795"/>
            <a:ext cx="379764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4058499"/>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2919CE-848F-4F05-958F-B51FFE326CB1}"/>
              </a:ext>
            </a:extLst>
          </p:cNvPr>
          <p:cNvPicPr>
            <a:picLocks noChangeAspect="1"/>
          </p:cNvPicPr>
          <p:nvPr/>
        </p:nvPicPr>
        <p:blipFill>
          <a:blip r:embed="rId2"/>
          <a:stretch>
            <a:fillRect/>
          </a:stretch>
        </p:blipFill>
        <p:spPr>
          <a:xfrm flipH="1">
            <a:off x="1" y="0"/>
            <a:ext cx="9143999" cy="5127764"/>
          </a:xfrm>
          <a:prstGeom prst="rect">
            <a:avLst/>
          </a:prstGeom>
        </p:spPr>
      </p:pic>
      <p:sp>
        <p:nvSpPr>
          <p:cNvPr id="4" name="TextBox 3">
            <a:extLst>
              <a:ext uri="{FF2B5EF4-FFF2-40B4-BE49-F238E27FC236}">
                <a16:creationId xmlns:a16="http://schemas.microsoft.com/office/drawing/2014/main" id="{E099E814-DF54-417A-A6DF-1A672796D4C4}"/>
              </a:ext>
            </a:extLst>
          </p:cNvPr>
          <p:cNvSpPr txBox="1"/>
          <p:nvPr/>
        </p:nvSpPr>
        <p:spPr>
          <a:xfrm>
            <a:off x="3966693" y="5267459"/>
            <a:ext cx="891911" cy="400110"/>
          </a:xfrm>
          <a:prstGeom prst="rect">
            <a:avLst/>
          </a:prstGeom>
          <a:noFill/>
        </p:spPr>
        <p:txBody>
          <a:bodyPr wrap="none" rtlCol="0">
            <a:spAutoFit/>
          </a:bodyPr>
          <a:lstStyle/>
          <a:p>
            <a:r>
              <a:rPr lang="en-US" altLang="zh-CN" sz="2000" dirty="0"/>
              <a:t>Reality</a:t>
            </a:r>
            <a:endParaRPr lang="zh-CN" altLang="en-US" sz="2000" dirty="0"/>
          </a:p>
        </p:txBody>
      </p:sp>
    </p:spTree>
    <p:extLst>
      <p:ext uri="{BB962C8B-B14F-4D97-AF65-F5344CB8AC3E}">
        <p14:creationId xmlns:p14="http://schemas.microsoft.com/office/powerpoint/2010/main" val="4137773301"/>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16D683-30C8-42E3-A164-1565647418A1}"/>
              </a:ext>
            </a:extLst>
          </p:cNvPr>
          <p:cNvPicPr>
            <a:picLocks noChangeAspect="1"/>
          </p:cNvPicPr>
          <p:nvPr/>
        </p:nvPicPr>
        <p:blipFill>
          <a:blip r:embed="rId2"/>
          <a:stretch>
            <a:fillRect/>
          </a:stretch>
        </p:blipFill>
        <p:spPr>
          <a:xfrm>
            <a:off x="0" y="714375"/>
            <a:ext cx="9144000" cy="5429250"/>
          </a:xfrm>
          <a:prstGeom prst="rect">
            <a:avLst/>
          </a:prstGeom>
        </p:spPr>
      </p:pic>
      <p:sp>
        <p:nvSpPr>
          <p:cNvPr id="4" name="TextBox 3">
            <a:extLst>
              <a:ext uri="{FF2B5EF4-FFF2-40B4-BE49-F238E27FC236}">
                <a16:creationId xmlns:a16="http://schemas.microsoft.com/office/drawing/2014/main" id="{764F1C80-DC5F-41B7-AFE3-B7A84C9EDBEF}"/>
              </a:ext>
            </a:extLst>
          </p:cNvPr>
          <p:cNvSpPr txBox="1"/>
          <p:nvPr/>
        </p:nvSpPr>
        <p:spPr>
          <a:xfrm>
            <a:off x="3606084" y="1365160"/>
            <a:ext cx="2244461" cy="400110"/>
          </a:xfrm>
          <a:prstGeom prst="rect">
            <a:avLst/>
          </a:prstGeom>
          <a:noFill/>
        </p:spPr>
        <p:txBody>
          <a:bodyPr wrap="none" rtlCol="0">
            <a:spAutoFit/>
          </a:bodyPr>
          <a:lstStyle/>
          <a:p>
            <a:r>
              <a:rPr lang="en-US" altLang="zh-CN" sz="2000" dirty="0">
                <a:solidFill>
                  <a:srgbClr val="FF0000"/>
                </a:solidFill>
              </a:rPr>
              <a:t>Detector Body Tube</a:t>
            </a:r>
            <a:endParaRPr lang="zh-CN" altLang="en-US" sz="2000" dirty="0">
              <a:solidFill>
                <a:srgbClr val="FF0000"/>
              </a:solidFill>
            </a:endParaRPr>
          </a:p>
        </p:txBody>
      </p:sp>
    </p:spTree>
    <p:extLst>
      <p:ext uri="{BB962C8B-B14F-4D97-AF65-F5344CB8AC3E}">
        <p14:creationId xmlns:p14="http://schemas.microsoft.com/office/powerpoint/2010/main" val="1458851850"/>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473D58D-F2DD-490C-B288-0E5755B66020}"/>
              </a:ext>
            </a:extLst>
          </p:cNvPr>
          <p:cNvPicPr>
            <a:picLocks noChangeAspect="1"/>
          </p:cNvPicPr>
          <p:nvPr/>
        </p:nvPicPr>
        <p:blipFill>
          <a:blip r:embed="rId2"/>
          <a:stretch>
            <a:fillRect/>
          </a:stretch>
        </p:blipFill>
        <p:spPr>
          <a:xfrm>
            <a:off x="103029" y="3332129"/>
            <a:ext cx="6726327" cy="3512993"/>
          </a:xfrm>
          <a:prstGeom prst="rect">
            <a:avLst/>
          </a:prstGeom>
        </p:spPr>
      </p:pic>
      <p:cxnSp>
        <p:nvCxnSpPr>
          <p:cNvPr id="5" name="Straight Connector 4">
            <a:extLst>
              <a:ext uri="{FF2B5EF4-FFF2-40B4-BE49-F238E27FC236}">
                <a16:creationId xmlns:a16="http://schemas.microsoft.com/office/drawing/2014/main" id="{CDC7C275-62E0-42F1-9253-CDC0D3254F8C}"/>
              </a:ext>
            </a:extLst>
          </p:cNvPr>
          <p:cNvCxnSpPr>
            <a:cxnSpLocks/>
          </p:cNvCxnSpPr>
          <p:nvPr/>
        </p:nvCxnSpPr>
        <p:spPr>
          <a:xfrm>
            <a:off x="1527176" y="171707"/>
            <a:ext cx="0" cy="419306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C94EAC1-176A-4692-B736-7ABB59951A3B}"/>
              </a:ext>
            </a:extLst>
          </p:cNvPr>
          <p:cNvCxnSpPr>
            <a:cxnSpLocks/>
          </p:cNvCxnSpPr>
          <p:nvPr/>
        </p:nvCxnSpPr>
        <p:spPr>
          <a:xfrm>
            <a:off x="5615031" y="181232"/>
            <a:ext cx="0" cy="4201299"/>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D884965-34D3-43BF-AF8A-C25C21D4C14A}"/>
              </a:ext>
            </a:extLst>
          </p:cNvPr>
          <p:cNvCxnSpPr/>
          <p:nvPr/>
        </p:nvCxnSpPr>
        <p:spPr>
          <a:xfrm>
            <a:off x="1527176" y="436605"/>
            <a:ext cx="4087855"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DCCBAE5-E1CB-481B-9C8E-2E09E6AFCE8C}"/>
              </a:ext>
            </a:extLst>
          </p:cNvPr>
          <p:cNvSpPr txBox="1"/>
          <p:nvPr/>
        </p:nvSpPr>
        <p:spPr>
          <a:xfrm>
            <a:off x="2951324" y="436605"/>
            <a:ext cx="1279517" cy="369332"/>
          </a:xfrm>
          <a:prstGeom prst="rect">
            <a:avLst/>
          </a:prstGeom>
          <a:noFill/>
        </p:spPr>
        <p:txBody>
          <a:bodyPr wrap="none" rtlCol="0">
            <a:spAutoFit/>
          </a:bodyPr>
          <a:lstStyle/>
          <a:p>
            <a:r>
              <a:rPr lang="en-US" altLang="zh-CN" dirty="0">
                <a:solidFill>
                  <a:srgbClr val="00B0F0"/>
                </a:solidFill>
              </a:rPr>
              <a:t>41.0718 cm</a:t>
            </a:r>
            <a:endParaRPr lang="zh-CN" altLang="en-US" dirty="0">
              <a:solidFill>
                <a:srgbClr val="00B0F0"/>
              </a:solidFill>
            </a:endParaRPr>
          </a:p>
        </p:txBody>
      </p:sp>
      <p:sp>
        <p:nvSpPr>
          <p:cNvPr id="12" name="TextBox 11">
            <a:extLst>
              <a:ext uri="{FF2B5EF4-FFF2-40B4-BE49-F238E27FC236}">
                <a16:creationId xmlns:a16="http://schemas.microsoft.com/office/drawing/2014/main" id="{7AD5EA7D-8D02-40BC-90CE-C410D1B853F2}"/>
              </a:ext>
            </a:extLst>
          </p:cNvPr>
          <p:cNvSpPr txBox="1"/>
          <p:nvPr/>
        </p:nvSpPr>
        <p:spPr>
          <a:xfrm>
            <a:off x="1721360" y="1865869"/>
            <a:ext cx="3699487" cy="1200329"/>
          </a:xfrm>
          <a:prstGeom prst="rect">
            <a:avLst/>
          </a:prstGeom>
          <a:noFill/>
        </p:spPr>
        <p:txBody>
          <a:bodyPr wrap="square" rtlCol="0">
            <a:spAutoFit/>
          </a:bodyPr>
          <a:lstStyle/>
          <a:p>
            <a:r>
              <a:rPr lang="en-US" altLang="zh-CN" dirty="0"/>
              <a:t>41.0718/2–40.132/2 = 0.4699 cm</a:t>
            </a:r>
          </a:p>
          <a:p>
            <a:r>
              <a:rPr lang="en-US" altLang="zh-CN" dirty="0"/>
              <a:t>The Body tube center is 0.4699 cm downstream relative to the SeGA center.</a:t>
            </a:r>
            <a:endParaRPr lang="zh-CN" altLang="en-US" dirty="0"/>
          </a:p>
        </p:txBody>
      </p:sp>
      <p:cxnSp>
        <p:nvCxnSpPr>
          <p:cNvPr id="15" name="Straight Connector 14">
            <a:extLst>
              <a:ext uri="{FF2B5EF4-FFF2-40B4-BE49-F238E27FC236}">
                <a16:creationId xmlns:a16="http://schemas.microsoft.com/office/drawing/2014/main" id="{86EBFFBA-AF9B-4A5F-B6B0-582D52CFD3D1}"/>
              </a:ext>
            </a:extLst>
          </p:cNvPr>
          <p:cNvCxnSpPr>
            <a:cxnSpLocks/>
          </p:cNvCxnSpPr>
          <p:nvPr/>
        </p:nvCxnSpPr>
        <p:spPr>
          <a:xfrm>
            <a:off x="1627918" y="1005016"/>
            <a:ext cx="0" cy="3042252"/>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A9D302E2-9973-482C-9752-9FB1A8A210E4}"/>
              </a:ext>
            </a:extLst>
          </p:cNvPr>
          <p:cNvCxnSpPr>
            <a:cxnSpLocks/>
          </p:cNvCxnSpPr>
          <p:nvPr/>
        </p:nvCxnSpPr>
        <p:spPr>
          <a:xfrm>
            <a:off x="1627918" y="1227437"/>
            <a:ext cx="3987113"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924E3F5-11BC-4609-BA76-AE1A2EDA5572}"/>
              </a:ext>
            </a:extLst>
          </p:cNvPr>
          <p:cNvSpPr txBox="1"/>
          <p:nvPr/>
        </p:nvSpPr>
        <p:spPr>
          <a:xfrm>
            <a:off x="2911367" y="1227437"/>
            <a:ext cx="1162498" cy="369332"/>
          </a:xfrm>
          <a:prstGeom prst="rect">
            <a:avLst/>
          </a:prstGeom>
          <a:noFill/>
        </p:spPr>
        <p:txBody>
          <a:bodyPr wrap="none" rtlCol="0">
            <a:spAutoFit/>
          </a:bodyPr>
          <a:lstStyle/>
          <a:p>
            <a:r>
              <a:rPr lang="en-US" altLang="zh-CN" dirty="0">
                <a:solidFill>
                  <a:srgbClr val="00B0F0"/>
                </a:solidFill>
              </a:rPr>
              <a:t>40.132 cm</a:t>
            </a:r>
            <a:endParaRPr lang="zh-CN" altLang="en-US" dirty="0">
              <a:solidFill>
                <a:srgbClr val="00B0F0"/>
              </a:solidFill>
            </a:endParaRPr>
          </a:p>
        </p:txBody>
      </p:sp>
      <p:sp>
        <p:nvSpPr>
          <p:cNvPr id="25" name="TextBox 24">
            <a:extLst>
              <a:ext uri="{FF2B5EF4-FFF2-40B4-BE49-F238E27FC236}">
                <a16:creationId xmlns:a16="http://schemas.microsoft.com/office/drawing/2014/main" id="{C816FDF3-BFB8-48B1-A9D1-BC26C9502B54}"/>
              </a:ext>
            </a:extLst>
          </p:cNvPr>
          <p:cNvSpPr txBox="1"/>
          <p:nvPr/>
        </p:nvSpPr>
        <p:spPr>
          <a:xfrm>
            <a:off x="5615031" y="1787478"/>
            <a:ext cx="3528969" cy="1477328"/>
          </a:xfrm>
          <a:prstGeom prst="rect">
            <a:avLst/>
          </a:prstGeom>
          <a:noFill/>
        </p:spPr>
        <p:txBody>
          <a:bodyPr wrap="square">
            <a:spAutoFit/>
          </a:bodyPr>
          <a:lstStyle/>
          <a:p>
            <a:r>
              <a:rPr lang="en-US" altLang="zh-CN" sz="1800" dirty="0">
                <a:latin typeface="Arial" panose="020B0604020202020204" pitchFamily="34" charset="0"/>
              </a:rPr>
              <a:t>SeGA center = (0,0,0)</a:t>
            </a:r>
          </a:p>
          <a:p>
            <a:endParaRPr lang="en-US" altLang="zh-CN" sz="1800" dirty="0">
              <a:latin typeface="Arial" panose="020B0604020202020204" pitchFamily="34" charset="0"/>
            </a:endParaRPr>
          </a:p>
          <a:p>
            <a:r>
              <a:rPr lang="en-US" altLang="zh-CN" sz="1800" dirty="0">
                <a:latin typeface="Arial" panose="020B0604020202020204" pitchFamily="34" charset="0"/>
              </a:rPr>
              <a:t>Shift =</a:t>
            </a:r>
            <a:r>
              <a:rPr lang="en-US" altLang="zh-CN" dirty="0">
                <a:latin typeface="Arial" panose="020B0604020202020204" pitchFamily="34" charset="0"/>
              </a:rPr>
              <a:t> –0.4699*cm;</a:t>
            </a:r>
            <a:endParaRPr lang="en-US" altLang="zh-CN" sz="1800" dirty="0">
              <a:latin typeface="Arial" panose="020B0604020202020204" pitchFamily="34" charset="0"/>
            </a:endParaRPr>
          </a:p>
          <a:p>
            <a:r>
              <a:rPr lang="en-US" altLang="zh-CN" sz="1800" dirty="0" err="1">
                <a:latin typeface="Arial" panose="020B0604020202020204" pitchFamily="34" charset="0"/>
              </a:rPr>
              <a:t>BodyPos</a:t>
            </a:r>
            <a:r>
              <a:rPr lang="en-US" altLang="zh-CN" sz="1800" dirty="0">
                <a:latin typeface="Arial" panose="020B0604020202020204" pitchFamily="34" charset="0"/>
              </a:rPr>
              <a:t> = G4ThreeVector(0,0,Shift);</a:t>
            </a:r>
          </a:p>
        </p:txBody>
      </p:sp>
      <p:cxnSp>
        <p:nvCxnSpPr>
          <p:cNvPr id="29" name="Straight Arrow Connector 28">
            <a:extLst>
              <a:ext uri="{FF2B5EF4-FFF2-40B4-BE49-F238E27FC236}">
                <a16:creationId xmlns:a16="http://schemas.microsoft.com/office/drawing/2014/main" id="{713B1687-2131-40A3-A598-171232A74170}"/>
              </a:ext>
            </a:extLst>
          </p:cNvPr>
          <p:cNvCxnSpPr/>
          <p:nvPr/>
        </p:nvCxnSpPr>
        <p:spPr>
          <a:xfrm flipH="1" flipV="1">
            <a:off x="4572000" y="3797643"/>
            <a:ext cx="1383957" cy="12851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577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680000" cy="2991448"/>
          </a:xfrm>
          <a:prstGeom prst="rect">
            <a:avLst/>
          </a:prstGeom>
        </p:spPr>
      </p:pic>
      <p:pic>
        <p:nvPicPr>
          <p:cNvPr id="3" name="图片 2"/>
          <p:cNvPicPr>
            <a:picLocks noChangeAspect="1"/>
          </p:cNvPicPr>
          <p:nvPr/>
        </p:nvPicPr>
        <p:blipFill>
          <a:blip r:embed="rId3"/>
          <a:stretch>
            <a:fillRect/>
          </a:stretch>
        </p:blipFill>
        <p:spPr>
          <a:xfrm>
            <a:off x="0" y="4126085"/>
            <a:ext cx="3600000" cy="2731915"/>
          </a:xfrm>
          <a:prstGeom prst="rect">
            <a:avLst/>
          </a:prstGeom>
        </p:spPr>
      </p:pic>
      <p:pic>
        <p:nvPicPr>
          <p:cNvPr id="5" name="图片 4"/>
          <p:cNvPicPr>
            <a:picLocks noChangeAspect="1"/>
          </p:cNvPicPr>
          <p:nvPr/>
        </p:nvPicPr>
        <p:blipFill>
          <a:blip r:embed="rId4"/>
          <a:stretch>
            <a:fillRect/>
          </a:stretch>
        </p:blipFill>
        <p:spPr>
          <a:xfrm>
            <a:off x="3600000" y="4126084"/>
            <a:ext cx="3600000" cy="2731915"/>
          </a:xfrm>
          <a:prstGeom prst="rect">
            <a:avLst/>
          </a:prstGeom>
        </p:spPr>
      </p:pic>
      <p:sp>
        <p:nvSpPr>
          <p:cNvPr id="7" name="矩形 6"/>
          <p:cNvSpPr/>
          <p:nvPr/>
        </p:nvSpPr>
        <p:spPr>
          <a:xfrm>
            <a:off x="1435100" y="4655235"/>
            <a:ext cx="4572000" cy="584775"/>
          </a:xfrm>
          <a:prstGeom prst="rect">
            <a:avLst/>
          </a:prstGeom>
        </p:spPr>
        <p:txBody>
          <a:bodyPr>
            <a:spAutoFit/>
          </a:bodyPr>
          <a:lstStyle/>
          <a:p>
            <a:r>
              <a:rPr lang="en-US" altLang="zh-CN" sz="1600" dirty="0"/>
              <a:t>Clover[1]=Clover[1]+</a:t>
            </a:r>
            <a:r>
              <a:rPr lang="en-US" altLang="zh-CN" sz="1600" dirty="0" err="1"/>
              <a:t>gRandom</a:t>
            </a:r>
            <a:r>
              <a:rPr lang="en-US" altLang="zh-CN" sz="1600" dirty="0"/>
              <a:t>-&gt;Uniform(-0.8,0.8);//</a:t>
            </a:r>
            <a:r>
              <a:rPr lang="zh-CN" altLang="en-US" sz="1600" dirty="0"/>
              <a:t>随机数消除谱上的锯齿</a:t>
            </a:r>
          </a:p>
        </p:txBody>
      </p:sp>
    </p:spTree>
    <p:extLst>
      <p:ext uri="{BB962C8B-B14F-4D97-AF65-F5344CB8AC3E}">
        <p14:creationId xmlns:p14="http://schemas.microsoft.com/office/powerpoint/2010/main" val="24358061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9E47D3-01BD-46F5-BFFF-B807DAEA5AFB}"/>
              </a:ext>
            </a:extLst>
          </p:cNvPr>
          <p:cNvPicPr>
            <a:picLocks noChangeAspect="1"/>
          </p:cNvPicPr>
          <p:nvPr/>
        </p:nvPicPr>
        <p:blipFill>
          <a:blip r:embed="rId2"/>
          <a:stretch>
            <a:fillRect/>
          </a:stretch>
        </p:blipFill>
        <p:spPr>
          <a:xfrm>
            <a:off x="0" y="2350678"/>
            <a:ext cx="9144000" cy="4530000"/>
          </a:xfrm>
          <a:prstGeom prst="rect">
            <a:avLst/>
          </a:prstGeom>
        </p:spPr>
      </p:pic>
      <p:cxnSp>
        <p:nvCxnSpPr>
          <p:cNvPr id="4" name="Straight Connector 3">
            <a:extLst>
              <a:ext uri="{FF2B5EF4-FFF2-40B4-BE49-F238E27FC236}">
                <a16:creationId xmlns:a16="http://schemas.microsoft.com/office/drawing/2014/main" id="{52917665-7105-4B64-9A5B-27723895C3A3}"/>
              </a:ext>
            </a:extLst>
          </p:cNvPr>
          <p:cNvCxnSpPr>
            <a:cxnSpLocks/>
          </p:cNvCxnSpPr>
          <p:nvPr/>
        </p:nvCxnSpPr>
        <p:spPr>
          <a:xfrm>
            <a:off x="2004972" y="171707"/>
            <a:ext cx="0" cy="419306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8EC9A26-AA8B-4062-9C53-5C63C58DAF7C}"/>
              </a:ext>
            </a:extLst>
          </p:cNvPr>
          <p:cNvCxnSpPr>
            <a:cxnSpLocks/>
          </p:cNvCxnSpPr>
          <p:nvPr/>
        </p:nvCxnSpPr>
        <p:spPr>
          <a:xfrm>
            <a:off x="7498944" y="116626"/>
            <a:ext cx="0" cy="4201299"/>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D48C19C-CC11-479A-A537-5E0DBF0C0579}"/>
              </a:ext>
            </a:extLst>
          </p:cNvPr>
          <p:cNvCxnSpPr>
            <a:cxnSpLocks/>
          </p:cNvCxnSpPr>
          <p:nvPr/>
        </p:nvCxnSpPr>
        <p:spPr>
          <a:xfrm>
            <a:off x="2021699" y="345989"/>
            <a:ext cx="5469007"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9B03467-C804-4475-8765-7ABED73DA30D}"/>
              </a:ext>
            </a:extLst>
          </p:cNvPr>
          <p:cNvSpPr txBox="1"/>
          <p:nvPr/>
        </p:nvSpPr>
        <p:spPr>
          <a:xfrm>
            <a:off x="4061735" y="365360"/>
            <a:ext cx="1279517" cy="369332"/>
          </a:xfrm>
          <a:prstGeom prst="rect">
            <a:avLst/>
          </a:prstGeom>
          <a:noFill/>
        </p:spPr>
        <p:txBody>
          <a:bodyPr wrap="none" rtlCol="0">
            <a:spAutoFit/>
          </a:bodyPr>
          <a:lstStyle/>
          <a:p>
            <a:r>
              <a:rPr lang="en-US" altLang="zh-CN" dirty="0">
                <a:solidFill>
                  <a:srgbClr val="00B0F0"/>
                </a:solidFill>
              </a:rPr>
              <a:t>41.0718 cm</a:t>
            </a:r>
            <a:endParaRPr lang="zh-CN" altLang="en-US" dirty="0">
              <a:solidFill>
                <a:srgbClr val="00B0F0"/>
              </a:solidFill>
            </a:endParaRPr>
          </a:p>
        </p:txBody>
      </p:sp>
      <p:sp>
        <p:nvSpPr>
          <p:cNvPr id="8" name="TextBox 7">
            <a:extLst>
              <a:ext uri="{FF2B5EF4-FFF2-40B4-BE49-F238E27FC236}">
                <a16:creationId xmlns:a16="http://schemas.microsoft.com/office/drawing/2014/main" id="{9BC0999B-4DE9-4265-B7E0-1E5D424C1DFC}"/>
              </a:ext>
            </a:extLst>
          </p:cNvPr>
          <p:cNvSpPr txBox="1"/>
          <p:nvPr/>
        </p:nvSpPr>
        <p:spPr>
          <a:xfrm>
            <a:off x="2013210" y="1458373"/>
            <a:ext cx="4966749" cy="923330"/>
          </a:xfrm>
          <a:prstGeom prst="rect">
            <a:avLst/>
          </a:prstGeom>
          <a:noFill/>
        </p:spPr>
        <p:txBody>
          <a:bodyPr wrap="square" rtlCol="0">
            <a:spAutoFit/>
          </a:bodyPr>
          <a:lstStyle/>
          <a:p>
            <a:r>
              <a:rPr lang="en-US" altLang="zh-CN" dirty="0"/>
              <a:t>1.524+41.0718/2-38.6867/2 = 2.71655 cm</a:t>
            </a:r>
          </a:p>
          <a:p>
            <a:r>
              <a:rPr lang="en-US" altLang="zh-CN" dirty="0"/>
              <a:t>The Field Cage Support center is 2.71655 cm downstream relative to the Body Tube center.</a:t>
            </a:r>
            <a:endParaRPr lang="zh-CN" altLang="en-US" dirty="0"/>
          </a:p>
        </p:txBody>
      </p:sp>
      <p:cxnSp>
        <p:nvCxnSpPr>
          <p:cNvPr id="9" name="Straight Connector 8">
            <a:extLst>
              <a:ext uri="{FF2B5EF4-FFF2-40B4-BE49-F238E27FC236}">
                <a16:creationId xmlns:a16="http://schemas.microsoft.com/office/drawing/2014/main" id="{C08027E9-40A5-4F9D-AA9E-574D5F1B7C35}"/>
              </a:ext>
            </a:extLst>
          </p:cNvPr>
          <p:cNvCxnSpPr>
            <a:cxnSpLocks/>
          </p:cNvCxnSpPr>
          <p:nvPr/>
        </p:nvCxnSpPr>
        <p:spPr>
          <a:xfrm>
            <a:off x="1792674" y="922638"/>
            <a:ext cx="0" cy="3395287"/>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7CF1CF9-AFB5-4FA3-9DCE-0AFE0B15B7BB}"/>
              </a:ext>
            </a:extLst>
          </p:cNvPr>
          <p:cNvCxnSpPr>
            <a:cxnSpLocks/>
          </p:cNvCxnSpPr>
          <p:nvPr/>
        </p:nvCxnSpPr>
        <p:spPr>
          <a:xfrm>
            <a:off x="1800912" y="1153296"/>
            <a:ext cx="5170810"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0EB0F7F-F402-4156-89FF-C9F36DB4BE54}"/>
              </a:ext>
            </a:extLst>
          </p:cNvPr>
          <p:cNvSpPr txBox="1"/>
          <p:nvPr/>
        </p:nvSpPr>
        <p:spPr>
          <a:xfrm>
            <a:off x="3848589" y="1176085"/>
            <a:ext cx="1279517" cy="369332"/>
          </a:xfrm>
          <a:prstGeom prst="rect">
            <a:avLst/>
          </a:prstGeom>
          <a:noFill/>
        </p:spPr>
        <p:txBody>
          <a:bodyPr wrap="none" rtlCol="0">
            <a:spAutoFit/>
          </a:bodyPr>
          <a:lstStyle/>
          <a:p>
            <a:r>
              <a:rPr lang="en-US" altLang="zh-CN" dirty="0">
                <a:solidFill>
                  <a:srgbClr val="00B0F0"/>
                </a:solidFill>
              </a:rPr>
              <a:t>38.6867 cm</a:t>
            </a:r>
            <a:endParaRPr lang="zh-CN" altLang="en-US" dirty="0">
              <a:solidFill>
                <a:srgbClr val="00B0F0"/>
              </a:solidFill>
            </a:endParaRPr>
          </a:p>
        </p:txBody>
      </p:sp>
      <p:cxnSp>
        <p:nvCxnSpPr>
          <p:cNvPr id="16" name="Straight Connector 15">
            <a:extLst>
              <a:ext uri="{FF2B5EF4-FFF2-40B4-BE49-F238E27FC236}">
                <a16:creationId xmlns:a16="http://schemas.microsoft.com/office/drawing/2014/main" id="{170BBD58-B0A4-4299-A9E4-B15A72C95056}"/>
              </a:ext>
            </a:extLst>
          </p:cNvPr>
          <p:cNvCxnSpPr>
            <a:cxnSpLocks/>
          </p:cNvCxnSpPr>
          <p:nvPr/>
        </p:nvCxnSpPr>
        <p:spPr>
          <a:xfrm>
            <a:off x="6971722" y="922638"/>
            <a:ext cx="0" cy="362465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2692082"/>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C7C748-5BB8-4D85-B3FB-21D6280CF1C2}"/>
              </a:ext>
            </a:extLst>
          </p:cNvPr>
          <p:cNvPicPr>
            <a:picLocks noChangeAspect="1"/>
          </p:cNvPicPr>
          <p:nvPr/>
        </p:nvPicPr>
        <p:blipFill>
          <a:blip r:embed="rId2"/>
          <a:stretch>
            <a:fillRect/>
          </a:stretch>
        </p:blipFill>
        <p:spPr>
          <a:xfrm>
            <a:off x="1" y="0"/>
            <a:ext cx="6864585" cy="3240000"/>
          </a:xfrm>
          <a:prstGeom prst="rect">
            <a:avLst/>
          </a:prstGeom>
        </p:spPr>
      </p:pic>
      <p:pic>
        <p:nvPicPr>
          <p:cNvPr id="5" name="Picture 4">
            <a:extLst>
              <a:ext uri="{FF2B5EF4-FFF2-40B4-BE49-F238E27FC236}">
                <a16:creationId xmlns:a16="http://schemas.microsoft.com/office/drawing/2014/main" id="{20D755CD-6DA1-42C2-8789-B7D6006FFE29}"/>
              </a:ext>
            </a:extLst>
          </p:cNvPr>
          <p:cNvPicPr>
            <a:picLocks noChangeAspect="1"/>
          </p:cNvPicPr>
          <p:nvPr/>
        </p:nvPicPr>
        <p:blipFill>
          <a:blip r:embed="rId3"/>
          <a:stretch>
            <a:fillRect/>
          </a:stretch>
        </p:blipFill>
        <p:spPr>
          <a:xfrm>
            <a:off x="0" y="3429000"/>
            <a:ext cx="6857498" cy="3309081"/>
          </a:xfrm>
          <a:prstGeom prst="rect">
            <a:avLst/>
          </a:prstGeom>
        </p:spPr>
      </p:pic>
      <p:sp>
        <p:nvSpPr>
          <p:cNvPr id="6" name="TextBox 5">
            <a:extLst>
              <a:ext uri="{FF2B5EF4-FFF2-40B4-BE49-F238E27FC236}">
                <a16:creationId xmlns:a16="http://schemas.microsoft.com/office/drawing/2014/main" id="{D68C1EE4-90C4-4882-A055-BCC065FAEEAA}"/>
              </a:ext>
            </a:extLst>
          </p:cNvPr>
          <p:cNvSpPr txBox="1"/>
          <p:nvPr/>
        </p:nvSpPr>
        <p:spPr>
          <a:xfrm>
            <a:off x="1787610" y="4226011"/>
            <a:ext cx="895758" cy="369332"/>
          </a:xfrm>
          <a:prstGeom prst="rect">
            <a:avLst/>
          </a:prstGeom>
          <a:noFill/>
        </p:spPr>
        <p:txBody>
          <a:bodyPr wrap="none" rtlCol="0">
            <a:spAutoFit/>
          </a:bodyPr>
          <a:lstStyle/>
          <a:p>
            <a:r>
              <a:rPr lang="en-US" altLang="zh-CN" dirty="0"/>
              <a:t>verified</a:t>
            </a:r>
            <a:endParaRPr lang="zh-CN" altLang="en-US" dirty="0"/>
          </a:p>
        </p:txBody>
      </p:sp>
      <p:pic>
        <p:nvPicPr>
          <p:cNvPr id="8" name="Picture 7">
            <a:extLst>
              <a:ext uri="{FF2B5EF4-FFF2-40B4-BE49-F238E27FC236}">
                <a16:creationId xmlns:a16="http://schemas.microsoft.com/office/drawing/2014/main" id="{F043DC2A-200A-43C8-A5E6-B204FD69A351}"/>
              </a:ext>
            </a:extLst>
          </p:cNvPr>
          <p:cNvPicPr>
            <a:picLocks noChangeAspect="1"/>
          </p:cNvPicPr>
          <p:nvPr/>
        </p:nvPicPr>
        <p:blipFill>
          <a:blip r:embed="rId4"/>
          <a:stretch>
            <a:fillRect/>
          </a:stretch>
        </p:blipFill>
        <p:spPr>
          <a:xfrm>
            <a:off x="2757236" y="4329714"/>
            <a:ext cx="1343025" cy="161925"/>
          </a:xfrm>
          <a:prstGeom prst="rect">
            <a:avLst/>
          </a:prstGeom>
        </p:spPr>
      </p:pic>
      <p:pic>
        <p:nvPicPr>
          <p:cNvPr id="10" name="Picture 9">
            <a:extLst>
              <a:ext uri="{FF2B5EF4-FFF2-40B4-BE49-F238E27FC236}">
                <a16:creationId xmlns:a16="http://schemas.microsoft.com/office/drawing/2014/main" id="{CB9EA3B2-9FE7-4FC4-A544-FF42791B6804}"/>
              </a:ext>
            </a:extLst>
          </p:cNvPr>
          <p:cNvPicPr>
            <a:picLocks noChangeAspect="1"/>
          </p:cNvPicPr>
          <p:nvPr/>
        </p:nvPicPr>
        <p:blipFill>
          <a:blip r:embed="rId5"/>
          <a:stretch>
            <a:fillRect/>
          </a:stretch>
        </p:blipFill>
        <p:spPr>
          <a:xfrm>
            <a:off x="2812719" y="897879"/>
            <a:ext cx="1352550" cy="200025"/>
          </a:xfrm>
          <a:prstGeom prst="rect">
            <a:avLst/>
          </a:prstGeom>
        </p:spPr>
      </p:pic>
      <p:sp>
        <p:nvSpPr>
          <p:cNvPr id="11" name="TextBox 10">
            <a:extLst>
              <a:ext uri="{FF2B5EF4-FFF2-40B4-BE49-F238E27FC236}">
                <a16:creationId xmlns:a16="http://schemas.microsoft.com/office/drawing/2014/main" id="{81651B05-37C1-4300-964B-AD2C310C5716}"/>
              </a:ext>
            </a:extLst>
          </p:cNvPr>
          <p:cNvSpPr txBox="1"/>
          <p:nvPr/>
        </p:nvSpPr>
        <p:spPr>
          <a:xfrm>
            <a:off x="1861478" y="813226"/>
            <a:ext cx="895758" cy="369332"/>
          </a:xfrm>
          <a:prstGeom prst="rect">
            <a:avLst/>
          </a:prstGeom>
          <a:noFill/>
        </p:spPr>
        <p:txBody>
          <a:bodyPr wrap="none" rtlCol="0">
            <a:spAutoFit/>
          </a:bodyPr>
          <a:lstStyle/>
          <a:p>
            <a:r>
              <a:rPr lang="en-US" altLang="zh-CN" dirty="0"/>
              <a:t>verified</a:t>
            </a:r>
            <a:endParaRPr lang="zh-CN" altLang="en-US" dirty="0"/>
          </a:p>
        </p:txBody>
      </p:sp>
      <p:sp>
        <p:nvSpPr>
          <p:cNvPr id="2" name="TextBox 1">
            <a:extLst>
              <a:ext uri="{FF2B5EF4-FFF2-40B4-BE49-F238E27FC236}">
                <a16:creationId xmlns:a16="http://schemas.microsoft.com/office/drawing/2014/main" id="{212C8B3B-023F-4557-AC99-550CD60C8C35}"/>
              </a:ext>
            </a:extLst>
          </p:cNvPr>
          <p:cNvSpPr txBox="1"/>
          <p:nvPr/>
        </p:nvSpPr>
        <p:spPr>
          <a:xfrm>
            <a:off x="5045676" y="0"/>
            <a:ext cx="4098324" cy="369332"/>
          </a:xfrm>
          <a:prstGeom prst="rect">
            <a:avLst/>
          </a:prstGeom>
          <a:noFill/>
        </p:spPr>
        <p:txBody>
          <a:bodyPr wrap="square">
            <a:spAutoFit/>
          </a:bodyPr>
          <a:lstStyle/>
          <a:p>
            <a:r>
              <a:rPr lang="zh-CN" altLang="en-US" dirty="0"/>
              <a:t>N3010217-MDE-0002-0000_Rev1.4.EASM</a:t>
            </a:r>
          </a:p>
        </p:txBody>
      </p:sp>
    </p:spTree>
    <p:extLst>
      <p:ext uri="{BB962C8B-B14F-4D97-AF65-F5344CB8AC3E}">
        <p14:creationId xmlns:p14="http://schemas.microsoft.com/office/powerpoint/2010/main" val="2152900501"/>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B6D536B-266D-4D76-BF4D-D9E610823034}"/>
              </a:ext>
            </a:extLst>
          </p:cNvPr>
          <p:cNvPicPr>
            <a:picLocks noChangeAspect="1"/>
          </p:cNvPicPr>
          <p:nvPr/>
        </p:nvPicPr>
        <p:blipFill>
          <a:blip r:embed="rId2"/>
          <a:stretch>
            <a:fillRect/>
          </a:stretch>
        </p:blipFill>
        <p:spPr>
          <a:xfrm>
            <a:off x="0" y="0"/>
            <a:ext cx="9144000" cy="4395788"/>
          </a:xfrm>
          <a:prstGeom prst="rect">
            <a:avLst/>
          </a:prstGeom>
        </p:spPr>
      </p:pic>
      <p:sp>
        <p:nvSpPr>
          <p:cNvPr id="16" name="TextBox 15">
            <a:extLst>
              <a:ext uri="{FF2B5EF4-FFF2-40B4-BE49-F238E27FC236}">
                <a16:creationId xmlns:a16="http://schemas.microsoft.com/office/drawing/2014/main" id="{DC7AD38D-8F7F-4639-B382-BAFB10F40FE9}"/>
              </a:ext>
            </a:extLst>
          </p:cNvPr>
          <p:cNvSpPr txBox="1"/>
          <p:nvPr/>
        </p:nvSpPr>
        <p:spPr>
          <a:xfrm>
            <a:off x="0" y="0"/>
            <a:ext cx="1971117" cy="461665"/>
          </a:xfrm>
          <a:prstGeom prst="rect">
            <a:avLst/>
          </a:prstGeom>
          <a:noFill/>
        </p:spPr>
        <p:txBody>
          <a:bodyPr wrap="none" rtlCol="0">
            <a:spAutoFit/>
          </a:bodyPr>
          <a:lstStyle/>
          <a:p>
            <a:r>
              <a:rPr lang="en-US" altLang="zh-CN" sz="2400" dirty="0">
                <a:solidFill>
                  <a:schemeClr val="accent4">
                    <a:lumMod val="40000"/>
                    <a:lumOff val="60000"/>
                  </a:schemeClr>
                </a:solidFill>
              </a:rPr>
              <a:t>What we have</a:t>
            </a:r>
            <a:endParaRPr lang="zh-CN" altLang="en-US" sz="2400" dirty="0">
              <a:solidFill>
                <a:schemeClr val="accent4">
                  <a:lumMod val="40000"/>
                  <a:lumOff val="60000"/>
                </a:schemeClr>
              </a:solidFill>
            </a:endParaRPr>
          </a:p>
        </p:txBody>
      </p:sp>
    </p:spTree>
    <p:extLst>
      <p:ext uri="{BB962C8B-B14F-4D97-AF65-F5344CB8AC3E}">
        <p14:creationId xmlns:p14="http://schemas.microsoft.com/office/powerpoint/2010/main" val="330265469"/>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69366E4-97AE-4EB9-AD02-DEB2E4804333}"/>
              </a:ext>
            </a:extLst>
          </p:cNvPr>
          <p:cNvPicPr>
            <a:picLocks noChangeAspect="1"/>
          </p:cNvPicPr>
          <p:nvPr/>
        </p:nvPicPr>
        <p:blipFill>
          <a:blip r:embed="rId2"/>
          <a:stretch>
            <a:fillRect/>
          </a:stretch>
        </p:blipFill>
        <p:spPr>
          <a:xfrm>
            <a:off x="0" y="0"/>
            <a:ext cx="9144000" cy="4395788"/>
          </a:xfrm>
          <a:prstGeom prst="rect">
            <a:avLst/>
          </a:prstGeom>
        </p:spPr>
      </p:pic>
      <p:sp>
        <p:nvSpPr>
          <p:cNvPr id="2" name="TextBox 1">
            <a:extLst>
              <a:ext uri="{FF2B5EF4-FFF2-40B4-BE49-F238E27FC236}">
                <a16:creationId xmlns:a16="http://schemas.microsoft.com/office/drawing/2014/main" id="{C9AD209F-7852-4AE7-BD18-5839E76FAB52}"/>
              </a:ext>
            </a:extLst>
          </p:cNvPr>
          <p:cNvSpPr txBox="1"/>
          <p:nvPr/>
        </p:nvSpPr>
        <p:spPr>
          <a:xfrm>
            <a:off x="0" y="0"/>
            <a:ext cx="2752998" cy="461665"/>
          </a:xfrm>
          <a:prstGeom prst="rect">
            <a:avLst/>
          </a:prstGeom>
          <a:noFill/>
        </p:spPr>
        <p:txBody>
          <a:bodyPr wrap="none" rtlCol="0">
            <a:spAutoFit/>
          </a:bodyPr>
          <a:lstStyle/>
          <a:p>
            <a:r>
              <a:rPr lang="en-US" altLang="zh-CN" sz="2400" dirty="0">
                <a:solidFill>
                  <a:schemeClr val="accent4">
                    <a:lumMod val="40000"/>
                    <a:lumOff val="60000"/>
                  </a:schemeClr>
                </a:solidFill>
              </a:rPr>
              <a:t>In the old simulation</a:t>
            </a:r>
            <a:endParaRPr lang="zh-CN" altLang="en-US" sz="2400" dirty="0">
              <a:solidFill>
                <a:schemeClr val="accent4">
                  <a:lumMod val="40000"/>
                  <a:lumOff val="60000"/>
                </a:schemeClr>
              </a:solidFill>
            </a:endParaRPr>
          </a:p>
        </p:txBody>
      </p:sp>
    </p:spTree>
    <p:extLst>
      <p:ext uri="{BB962C8B-B14F-4D97-AF65-F5344CB8AC3E}">
        <p14:creationId xmlns:p14="http://schemas.microsoft.com/office/powerpoint/2010/main" val="3128290896"/>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8CD02C8-988B-4219-A7DC-948105EB1DF7}"/>
              </a:ext>
            </a:extLst>
          </p:cNvPr>
          <p:cNvPicPr>
            <a:picLocks noChangeAspect="1"/>
          </p:cNvPicPr>
          <p:nvPr/>
        </p:nvPicPr>
        <p:blipFill>
          <a:blip r:embed="rId2"/>
          <a:stretch>
            <a:fillRect/>
          </a:stretch>
        </p:blipFill>
        <p:spPr>
          <a:xfrm>
            <a:off x="0" y="-12681"/>
            <a:ext cx="9144000" cy="4395788"/>
          </a:xfrm>
          <a:prstGeom prst="rect">
            <a:avLst/>
          </a:prstGeom>
        </p:spPr>
      </p:pic>
      <p:sp>
        <p:nvSpPr>
          <p:cNvPr id="2" name="TextBox 1">
            <a:extLst>
              <a:ext uri="{FF2B5EF4-FFF2-40B4-BE49-F238E27FC236}">
                <a16:creationId xmlns:a16="http://schemas.microsoft.com/office/drawing/2014/main" id="{38535B07-8CF1-4859-95BC-1234534E9EF0}"/>
              </a:ext>
            </a:extLst>
          </p:cNvPr>
          <p:cNvSpPr txBox="1"/>
          <p:nvPr/>
        </p:nvSpPr>
        <p:spPr>
          <a:xfrm>
            <a:off x="0" y="0"/>
            <a:ext cx="2892587" cy="461665"/>
          </a:xfrm>
          <a:prstGeom prst="rect">
            <a:avLst/>
          </a:prstGeom>
          <a:noFill/>
        </p:spPr>
        <p:txBody>
          <a:bodyPr wrap="none" rtlCol="0">
            <a:spAutoFit/>
          </a:bodyPr>
          <a:lstStyle/>
          <a:p>
            <a:r>
              <a:rPr lang="en-US" altLang="zh-CN" sz="2400" dirty="0">
                <a:solidFill>
                  <a:schemeClr val="accent4">
                    <a:lumMod val="40000"/>
                    <a:lumOff val="60000"/>
                  </a:schemeClr>
                </a:solidFill>
              </a:rPr>
              <a:t>In the new simulation</a:t>
            </a:r>
            <a:endParaRPr lang="zh-CN" altLang="en-US" sz="2400" dirty="0">
              <a:solidFill>
                <a:schemeClr val="accent4">
                  <a:lumMod val="40000"/>
                  <a:lumOff val="60000"/>
                </a:schemeClr>
              </a:solidFill>
            </a:endParaRPr>
          </a:p>
        </p:txBody>
      </p:sp>
      <p:sp>
        <p:nvSpPr>
          <p:cNvPr id="7" name="TextBox 6">
            <a:extLst>
              <a:ext uri="{FF2B5EF4-FFF2-40B4-BE49-F238E27FC236}">
                <a16:creationId xmlns:a16="http://schemas.microsoft.com/office/drawing/2014/main" id="{11F84706-123F-40BC-8E88-E5076C6F8031}"/>
              </a:ext>
            </a:extLst>
          </p:cNvPr>
          <p:cNvSpPr txBox="1"/>
          <p:nvPr/>
        </p:nvSpPr>
        <p:spPr>
          <a:xfrm>
            <a:off x="0" y="4380667"/>
            <a:ext cx="3225800" cy="2308324"/>
          </a:xfrm>
          <a:prstGeom prst="rect">
            <a:avLst/>
          </a:prstGeom>
          <a:noFill/>
        </p:spPr>
        <p:txBody>
          <a:bodyPr wrap="square">
            <a:spAutoFit/>
          </a:bodyPr>
          <a:lstStyle/>
          <a:p>
            <a:r>
              <a:rPr lang="en-US" altLang="zh-CN" sz="1800" dirty="0">
                <a:latin typeface="Arial" panose="020B0604020202020204" pitchFamily="34" charset="0"/>
              </a:rPr>
              <a:t>Detector Body Tube;</a:t>
            </a:r>
          </a:p>
          <a:p>
            <a:r>
              <a:rPr lang="en-US" altLang="zh-CN" sz="1800" dirty="0">
                <a:latin typeface="Arial" panose="020B0604020202020204" pitchFamily="34" charset="0"/>
              </a:rPr>
              <a:t>Upstream Cap;</a:t>
            </a:r>
          </a:p>
          <a:p>
            <a:r>
              <a:rPr lang="en-US" altLang="zh-CN" sz="1800" dirty="0">
                <a:latin typeface="Arial" panose="020B0604020202020204" pitchFamily="34" charset="0"/>
              </a:rPr>
              <a:t>Downstream Cap;</a:t>
            </a:r>
          </a:p>
          <a:p>
            <a:r>
              <a:rPr lang="en-US" altLang="zh-CN" sz="1800" dirty="0">
                <a:latin typeface="Arial" panose="020B0604020202020204" pitchFamily="34" charset="0"/>
              </a:rPr>
              <a:t>Upstream Ring;</a:t>
            </a:r>
          </a:p>
          <a:p>
            <a:r>
              <a:rPr lang="en-US" altLang="zh-CN" sz="1800" dirty="0">
                <a:latin typeface="Arial" panose="020B0604020202020204" pitchFamily="34" charset="0"/>
              </a:rPr>
              <a:t>Downstream Ring;</a:t>
            </a:r>
          </a:p>
          <a:p>
            <a:r>
              <a:rPr lang="en-US" altLang="zh-CN" sz="1800" dirty="0">
                <a:latin typeface="Arial" panose="020B0604020202020204" pitchFamily="34" charset="0"/>
              </a:rPr>
              <a:t>Gating Grid;</a:t>
            </a:r>
          </a:p>
          <a:p>
            <a:r>
              <a:rPr lang="en-US" altLang="zh-CN" sz="1800" dirty="0">
                <a:latin typeface="Arial" panose="020B0604020202020204" pitchFamily="34" charset="0"/>
              </a:rPr>
              <a:t>Post Gating Grid Field Ring A;</a:t>
            </a:r>
          </a:p>
          <a:p>
            <a:r>
              <a:rPr lang="en-US" altLang="zh-CN" sz="1800" dirty="0">
                <a:latin typeface="Arial" panose="020B0604020202020204" pitchFamily="34" charset="0"/>
              </a:rPr>
              <a:t>Post Gating Grid Field Ring B;</a:t>
            </a:r>
          </a:p>
        </p:txBody>
      </p:sp>
      <p:sp>
        <p:nvSpPr>
          <p:cNvPr id="9" name="TextBox 8">
            <a:extLst>
              <a:ext uri="{FF2B5EF4-FFF2-40B4-BE49-F238E27FC236}">
                <a16:creationId xmlns:a16="http://schemas.microsoft.com/office/drawing/2014/main" id="{38CD1B16-FC7B-445E-8858-37AF5185DD84}"/>
              </a:ext>
            </a:extLst>
          </p:cNvPr>
          <p:cNvSpPr txBox="1"/>
          <p:nvPr/>
        </p:nvSpPr>
        <p:spPr>
          <a:xfrm>
            <a:off x="3225800" y="4380667"/>
            <a:ext cx="2260600" cy="2031325"/>
          </a:xfrm>
          <a:prstGeom prst="rect">
            <a:avLst/>
          </a:prstGeom>
          <a:noFill/>
        </p:spPr>
        <p:txBody>
          <a:bodyPr wrap="square">
            <a:spAutoFit/>
          </a:bodyPr>
          <a:lstStyle/>
          <a:p>
            <a:r>
              <a:rPr lang="en-US" altLang="zh-CN" sz="1800" dirty="0">
                <a:latin typeface="Arial" panose="020B0604020202020204" pitchFamily="34" charset="0"/>
              </a:rPr>
              <a:t>Field Cage Support;</a:t>
            </a:r>
          </a:p>
          <a:p>
            <a:r>
              <a:rPr lang="en-US" altLang="zh-CN" sz="1800" dirty="0">
                <a:latin typeface="Arial" panose="020B0604020202020204" pitchFamily="34" charset="0"/>
              </a:rPr>
              <a:t>Cut-out Window A;</a:t>
            </a:r>
          </a:p>
          <a:p>
            <a:r>
              <a:rPr lang="en-US" altLang="zh-CN" sz="1800" dirty="0">
                <a:latin typeface="Arial" panose="020B0604020202020204" pitchFamily="34" charset="0"/>
              </a:rPr>
              <a:t>Cut-out Window B;</a:t>
            </a:r>
          </a:p>
          <a:p>
            <a:r>
              <a:rPr lang="en-US" altLang="zh-CN" sz="1800" dirty="0">
                <a:latin typeface="Arial" panose="020B0604020202020204" pitchFamily="34" charset="0"/>
              </a:rPr>
              <a:t>Cut-out Window C;</a:t>
            </a:r>
          </a:p>
          <a:p>
            <a:r>
              <a:rPr lang="en-US" altLang="zh-CN" sz="1800" dirty="0">
                <a:latin typeface="Arial" panose="020B0604020202020204" pitchFamily="34" charset="0"/>
              </a:rPr>
              <a:t>Field Cage;</a:t>
            </a:r>
          </a:p>
          <a:p>
            <a:r>
              <a:rPr lang="en-US" altLang="zh-CN" sz="1800" dirty="0">
                <a:latin typeface="Arial" panose="020B0604020202020204" pitchFamily="34" charset="0"/>
              </a:rPr>
              <a:t>Cathode;</a:t>
            </a:r>
          </a:p>
          <a:p>
            <a:r>
              <a:rPr lang="en-US" altLang="zh-CN" sz="1800" dirty="0">
                <a:latin typeface="Arial" panose="020B0604020202020204" pitchFamily="34" charset="0"/>
              </a:rPr>
              <a:t>Cathode Mount;</a:t>
            </a:r>
          </a:p>
        </p:txBody>
      </p:sp>
      <p:sp>
        <p:nvSpPr>
          <p:cNvPr id="13" name="TextBox 12">
            <a:extLst>
              <a:ext uri="{FF2B5EF4-FFF2-40B4-BE49-F238E27FC236}">
                <a16:creationId xmlns:a16="http://schemas.microsoft.com/office/drawing/2014/main" id="{2BD1637A-1ED4-4C2C-8F56-8B0CED1D87DA}"/>
              </a:ext>
            </a:extLst>
          </p:cNvPr>
          <p:cNvSpPr txBox="1"/>
          <p:nvPr/>
        </p:nvSpPr>
        <p:spPr>
          <a:xfrm>
            <a:off x="5486400" y="4380667"/>
            <a:ext cx="3657600" cy="1477328"/>
          </a:xfrm>
          <a:prstGeom prst="rect">
            <a:avLst/>
          </a:prstGeom>
          <a:noFill/>
        </p:spPr>
        <p:txBody>
          <a:bodyPr wrap="square">
            <a:spAutoFit/>
          </a:bodyPr>
          <a:lstStyle/>
          <a:p>
            <a:r>
              <a:rPr lang="en-US" altLang="zh-CN" dirty="0">
                <a:latin typeface="Arial" panose="020B0604020202020204" pitchFamily="34" charset="0"/>
              </a:rPr>
              <a:t>Active Region Window Frame;</a:t>
            </a:r>
            <a:endParaRPr lang="en-US" altLang="zh-CN" sz="1800" dirty="0">
              <a:latin typeface="Arial" panose="020B0604020202020204" pitchFamily="34" charset="0"/>
            </a:endParaRPr>
          </a:p>
          <a:p>
            <a:r>
              <a:rPr lang="en-US" altLang="zh-CN" sz="1800" dirty="0">
                <a:latin typeface="Arial" panose="020B0604020202020204" pitchFamily="34" charset="0"/>
              </a:rPr>
              <a:t>Annular Gas Flow Throttling Ring;</a:t>
            </a:r>
          </a:p>
          <a:p>
            <a:r>
              <a:rPr lang="en-US" altLang="zh-CN" sz="1800" dirty="0">
                <a:latin typeface="Arial" panose="020B0604020202020204" pitchFamily="34" charset="0"/>
              </a:rPr>
              <a:t>Micromegas;</a:t>
            </a:r>
          </a:p>
          <a:p>
            <a:r>
              <a:rPr lang="en-US" altLang="zh-CN" sz="1800" dirty="0">
                <a:latin typeface="Arial" panose="020B0604020202020204" pitchFamily="34" charset="0"/>
              </a:rPr>
              <a:t>Micromegas Support;</a:t>
            </a:r>
          </a:p>
          <a:p>
            <a:r>
              <a:rPr lang="en-US" altLang="zh-CN" sz="1800" dirty="0">
                <a:latin typeface="Arial" panose="020B0604020202020204" pitchFamily="34" charset="0"/>
              </a:rPr>
              <a:t>Beam Entrance Window;</a:t>
            </a:r>
          </a:p>
        </p:txBody>
      </p:sp>
    </p:spTree>
    <p:extLst>
      <p:ext uri="{BB962C8B-B14F-4D97-AF65-F5344CB8AC3E}">
        <p14:creationId xmlns:p14="http://schemas.microsoft.com/office/powerpoint/2010/main" val="834502697"/>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E46E94-76E7-49B9-B8CD-B6D41D7C2899}"/>
              </a:ext>
            </a:extLst>
          </p:cNvPr>
          <p:cNvPicPr>
            <a:picLocks noChangeAspect="1"/>
          </p:cNvPicPr>
          <p:nvPr/>
        </p:nvPicPr>
        <p:blipFill>
          <a:blip r:embed="rId2"/>
          <a:stretch>
            <a:fillRect/>
          </a:stretch>
        </p:blipFill>
        <p:spPr>
          <a:xfrm>
            <a:off x="5133395" y="181999"/>
            <a:ext cx="2286000" cy="1981200"/>
          </a:xfrm>
          <a:prstGeom prst="rect">
            <a:avLst/>
          </a:prstGeom>
        </p:spPr>
      </p:pic>
      <p:pic>
        <p:nvPicPr>
          <p:cNvPr id="12" name="Picture 11">
            <a:extLst>
              <a:ext uri="{FF2B5EF4-FFF2-40B4-BE49-F238E27FC236}">
                <a16:creationId xmlns:a16="http://schemas.microsoft.com/office/drawing/2014/main" id="{A6DD5FFA-B5A4-4D71-ADAD-A2D4A988222A}"/>
              </a:ext>
            </a:extLst>
          </p:cNvPr>
          <p:cNvPicPr>
            <a:picLocks noChangeAspect="1"/>
          </p:cNvPicPr>
          <p:nvPr/>
        </p:nvPicPr>
        <p:blipFill>
          <a:blip r:embed="rId3"/>
          <a:stretch>
            <a:fillRect/>
          </a:stretch>
        </p:blipFill>
        <p:spPr>
          <a:xfrm>
            <a:off x="2570796" y="2847974"/>
            <a:ext cx="3705599" cy="4010025"/>
          </a:xfrm>
          <a:prstGeom prst="rect">
            <a:avLst/>
          </a:prstGeom>
        </p:spPr>
      </p:pic>
      <p:pic>
        <p:nvPicPr>
          <p:cNvPr id="15" name="Picture 14">
            <a:extLst>
              <a:ext uri="{FF2B5EF4-FFF2-40B4-BE49-F238E27FC236}">
                <a16:creationId xmlns:a16="http://schemas.microsoft.com/office/drawing/2014/main" id="{15AF4637-8052-4148-8F75-79372891D908}"/>
              </a:ext>
            </a:extLst>
          </p:cNvPr>
          <p:cNvPicPr>
            <a:picLocks noChangeAspect="1"/>
          </p:cNvPicPr>
          <p:nvPr/>
        </p:nvPicPr>
        <p:blipFill>
          <a:blip r:embed="rId4"/>
          <a:stretch>
            <a:fillRect/>
          </a:stretch>
        </p:blipFill>
        <p:spPr>
          <a:xfrm>
            <a:off x="0" y="2841131"/>
            <a:ext cx="2570796" cy="4016869"/>
          </a:xfrm>
          <a:prstGeom prst="rect">
            <a:avLst/>
          </a:prstGeom>
        </p:spPr>
      </p:pic>
      <p:sp>
        <p:nvSpPr>
          <p:cNvPr id="16" name="TextBox 15">
            <a:extLst>
              <a:ext uri="{FF2B5EF4-FFF2-40B4-BE49-F238E27FC236}">
                <a16:creationId xmlns:a16="http://schemas.microsoft.com/office/drawing/2014/main" id="{8E2E67EE-983D-4110-B17F-769EE52EBA46}"/>
              </a:ext>
            </a:extLst>
          </p:cNvPr>
          <p:cNvSpPr txBox="1"/>
          <p:nvPr/>
        </p:nvSpPr>
        <p:spPr>
          <a:xfrm>
            <a:off x="6276395" y="6100298"/>
            <a:ext cx="2867605" cy="707886"/>
          </a:xfrm>
          <a:prstGeom prst="rect">
            <a:avLst/>
          </a:prstGeom>
          <a:noFill/>
        </p:spPr>
        <p:txBody>
          <a:bodyPr wrap="square" rtlCol="0">
            <a:spAutoFit/>
          </a:bodyPr>
          <a:lstStyle/>
          <a:p>
            <a:r>
              <a:rPr lang="en-US" altLang="zh-CN" sz="2000" dirty="0"/>
              <a:t>Add the </a:t>
            </a:r>
            <a:r>
              <a:rPr lang="en-US" altLang="zh-CN" sz="2000" i="0" dirty="0">
                <a:solidFill>
                  <a:srgbClr val="000000"/>
                </a:solidFill>
                <a:effectLst/>
                <a:latin typeface="CharisSIL"/>
              </a:rPr>
              <a:t>three cut-outs in the PEEK tube</a:t>
            </a:r>
            <a:endParaRPr lang="zh-CN" altLang="en-US" sz="2000" dirty="0"/>
          </a:p>
        </p:txBody>
      </p:sp>
      <p:pic>
        <p:nvPicPr>
          <p:cNvPr id="18" name="Picture 17">
            <a:extLst>
              <a:ext uri="{FF2B5EF4-FFF2-40B4-BE49-F238E27FC236}">
                <a16:creationId xmlns:a16="http://schemas.microsoft.com/office/drawing/2014/main" id="{0F775512-9A6A-4FE1-A809-AFE17026DD5F}"/>
              </a:ext>
            </a:extLst>
          </p:cNvPr>
          <p:cNvPicPr>
            <a:picLocks noChangeAspect="1"/>
          </p:cNvPicPr>
          <p:nvPr/>
        </p:nvPicPr>
        <p:blipFill>
          <a:blip r:embed="rId5"/>
          <a:stretch>
            <a:fillRect/>
          </a:stretch>
        </p:blipFill>
        <p:spPr>
          <a:xfrm>
            <a:off x="0" y="0"/>
            <a:ext cx="4781550" cy="2314575"/>
          </a:xfrm>
          <a:prstGeom prst="rect">
            <a:avLst/>
          </a:prstGeom>
        </p:spPr>
      </p:pic>
    </p:spTree>
    <p:extLst>
      <p:ext uri="{BB962C8B-B14F-4D97-AF65-F5344CB8AC3E}">
        <p14:creationId xmlns:p14="http://schemas.microsoft.com/office/powerpoint/2010/main" val="1394276723"/>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6A2474-96C7-4EE4-A3D4-B0354CFF62FC}"/>
              </a:ext>
            </a:extLst>
          </p:cNvPr>
          <p:cNvPicPr>
            <a:picLocks noChangeAspect="1"/>
          </p:cNvPicPr>
          <p:nvPr/>
        </p:nvPicPr>
        <p:blipFill rotWithShape="1">
          <a:blip r:embed="rId2"/>
          <a:srcRect t="6123" b="8218"/>
          <a:stretch/>
        </p:blipFill>
        <p:spPr>
          <a:xfrm>
            <a:off x="189474" y="0"/>
            <a:ext cx="4171950" cy="1599170"/>
          </a:xfrm>
          <a:prstGeom prst="rect">
            <a:avLst/>
          </a:prstGeom>
        </p:spPr>
      </p:pic>
      <p:pic>
        <p:nvPicPr>
          <p:cNvPr id="5" name="Picture 4">
            <a:extLst>
              <a:ext uri="{FF2B5EF4-FFF2-40B4-BE49-F238E27FC236}">
                <a16:creationId xmlns:a16="http://schemas.microsoft.com/office/drawing/2014/main" id="{D744EAEB-47CA-4648-931D-424662A778AD}"/>
              </a:ext>
            </a:extLst>
          </p:cNvPr>
          <p:cNvPicPr>
            <a:picLocks noChangeAspect="1"/>
          </p:cNvPicPr>
          <p:nvPr/>
        </p:nvPicPr>
        <p:blipFill rotWithShape="1">
          <a:blip r:embed="rId3"/>
          <a:srcRect t="7910" b="12933"/>
          <a:stretch/>
        </p:blipFill>
        <p:spPr>
          <a:xfrm>
            <a:off x="4706453" y="22011"/>
            <a:ext cx="4210050" cy="1545623"/>
          </a:xfrm>
          <a:prstGeom prst="rect">
            <a:avLst/>
          </a:prstGeom>
        </p:spPr>
      </p:pic>
      <p:pic>
        <p:nvPicPr>
          <p:cNvPr id="7" name="Picture 6">
            <a:extLst>
              <a:ext uri="{FF2B5EF4-FFF2-40B4-BE49-F238E27FC236}">
                <a16:creationId xmlns:a16="http://schemas.microsoft.com/office/drawing/2014/main" id="{5A9A8BA4-365D-45B2-A04D-5965196B7BEC}"/>
              </a:ext>
            </a:extLst>
          </p:cNvPr>
          <p:cNvPicPr>
            <a:picLocks noChangeAspect="1"/>
          </p:cNvPicPr>
          <p:nvPr/>
        </p:nvPicPr>
        <p:blipFill rotWithShape="1">
          <a:blip r:embed="rId4"/>
          <a:srcRect t="5521" b="6015"/>
          <a:stretch/>
        </p:blipFill>
        <p:spPr>
          <a:xfrm>
            <a:off x="265674" y="1638385"/>
            <a:ext cx="4019550" cy="1658380"/>
          </a:xfrm>
          <a:prstGeom prst="rect">
            <a:avLst/>
          </a:prstGeom>
        </p:spPr>
      </p:pic>
      <p:pic>
        <p:nvPicPr>
          <p:cNvPr id="9" name="Picture 8">
            <a:extLst>
              <a:ext uri="{FF2B5EF4-FFF2-40B4-BE49-F238E27FC236}">
                <a16:creationId xmlns:a16="http://schemas.microsoft.com/office/drawing/2014/main" id="{7DDD7044-B816-43B7-9546-15406DFD4294}"/>
              </a:ext>
            </a:extLst>
          </p:cNvPr>
          <p:cNvPicPr>
            <a:picLocks noChangeAspect="1"/>
          </p:cNvPicPr>
          <p:nvPr/>
        </p:nvPicPr>
        <p:blipFill rotWithShape="1">
          <a:blip r:embed="rId5"/>
          <a:srcRect t="5803" b="8494"/>
          <a:stretch/>
        </p:blipFill>
        <p:spPr>
          <a:xfrm>
            <a:off x="4763603" y="3264241"/>
            <a:ext cx="4095750" cy="1828544"/>
          </a:xfrm>
          <a:prstGeom prst="rect">
            <a:avLst/>
          </a:prstGeom>
        </p:spPr>
      </p:pic>
      <p:pic>
        <p:nvPicPr>
          <p:cNvPr id="13" name="Picture 12">
            <a:extLst>
              <a:ext uri="{FF2B5EF4-FFF2-40B4-BE49-F238E27FC236}">
                <a16:creationId xmlns:a16="http://schemas.microsoft.com/office/drawing/2014/main" id="{566434E6-EC46-4ED0-839C-7AB0702217C5}"/>
              </a:ext>
            </a:extLst>
          </p:cNvPr>
          <p:cNvPicPr>
            <a:picLocks noChangeAspect="1"/>
          </p:cNvPicPr>
          <p:nvPr/>
        </p:nvPicPr>
        <p:blipFill rotWithShape="1">
          <a:blip r:embed="rId6"/>
          <a:srcRect t="4955" b="11565"/>
          <a:stretch/>
        </p:blipFill>
        <p:spPr>
          <a:xfrm>
            <a:off x="246624" y="3335980"/>
            <a:ext cx="4057650" cy="1765215"/>
          </a:xfrm>
          <a:prstGeom prst="rect">
            <a:avLst/>
          </a:prstGeom>
        </p:spPr>
      </p:pic>
      <p:pic>
        <p:nvPicPr>
          <p:cNvPr id="15" name="Picture 14">
            <a:extLst>
              <a:ext uri="{FF2B5EF4-FFF2-40B4-BE49-F238E27FC236}">
                <a16:creationId xmlns:a16="http://schemas.microsoft.com/office/drawing/2014/main" id="{5F30CCE0-D438-4873-A813-24D739D5DE8E}"/>
              </a:ext>
            </a:extLst>
          </p:cNvPr>
          <p:cNvPicPr>
            <a:picLocks noChangeAspect="1"/>
          </p:cNvPicPr>
          <p:nvPr/>
        </p:nvPicPr>
        <p:blipFill rotWithShape="1">
          <a:blip r:embed="rId7"/>
          <a:srcRect t="5213" b="9325"/>
          <a:stretch/>
        </p:blipFill>
        <p:spPr>
          <a:xfrm>
            <a:off x="279962" y="5140411"/>
            <a:ext cx="3990975" cy="1717589"/>
          </a:xfrm>
          <a:prstGeom prst="rect">
            <a:avLst/>
          </a:prstGeom>
        </p:spPr>
      </p:pic>
      <p:pic>
        <p:nvPicPr>
          <p:cNvPr id="17" name="Picture 16">
            <a:extLst>
              <a:ext uri="{FF2B5EF4-FFF2-40B4-BE49-F238E27FC236}">
                <a16:creationId xmlns:a16="http://schemas.microsoft.com/office/drawing/2014/main" id="{6527E214-6A85-4868-BF47-06C47E077945}"/>
              </a:ext>
            </a:extLst>
          </p:cNvPr>
          <p:cNvPicPr>
            <a:picLocks noChangeAspect="1"/>
          </p:cNvPicPr>
          <p:nvPr/>
        </p:nvPicPr>
        <p:blipFill rotWithShape="1">
          <a:blip r:embed="rId8"/>
          <a:srcRect t="5617" b="7846"/>
          <a:stretch/>
        </p:blipFill>
        <p:spPr>
          <a:xfrm>
            <a:off x="4835041" y="1570465"/>
            <a:ext cx="3952875" cy="1681485"/>
          </a:xfrm>
          <a:prstGeom prst="rect">
            <a:avLst/>
          </a:prstGeom>
        </p:spPr>
      </p:pic>
      <p:pic>
        <p:nvPicPr>
          <p:cNvPr id="19" name="Picture 18">
            <a:extLst>
              <a:ext uri="{FF2B5EF4-FFF2-40B4-BE49-F238E27FC236}">
                <a16:creationId xmlns:a16="http://schemas.microsoft.com/office/drawing/2014/main" id="{B0512E7B-DCC5-4409-B0BA-79F8A953B9D1}"/>
              </a:ext>
            </a:extLst>
          </p:cNvPr>
          <p:cNvPicPr>
            <a:picLocks noChangeAspect="1"/>
          </p:cNvPicPr>
          <p:nvPr/>
        </p:nvPicPr>
        <p:blipFill rotWithShape="1">
          <a:blip r:embed="rId9"/>
          <a:srcRect t="3784" b="3554"/>
          <a:stretch/>
        </p:blipFill>
        <p:spPr>
          <a:xfrm>
            <a:off x="4877903" y="5092785"/>
            <a:ext cx="3867150" cy="1765215"/>
          </a:xfrm>
          <a:prstGeom prst="rect">
            <a:avLst/>
          </a:prstGeom>
        </p:spPr>
      </p:pic>
    </p:spTree>
    <p:extLst>
      <p:ext uri="{BB962C8B-B14F-4D97-AF65-F5344CB8AC3E}">
        <p14:creationId xmlns:p14="http://schemas.microsoft.com/office/powerpoint/2010/main" val="3358390044"/>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5EEDC8-7537-49B0-B191-E4C035E0EA91}"/>
              </a:ext>
            </a:extLst>
          </p:cNvPr>
          <p:cNvPicPr>
            <a:picLocks noChangeAspect="1"/>
          </p:cNvPicPr>
          <p:nvPr/>
        </p:nvPicPr>
        <p:blipFill rotWithShape="1">
          <a:blip r:embed="rId2"/>
          <a:srcRect t="3784" b="3554"/>
          <a:stretch/>
        </p:blipFill>
        <p:spPr>
          <a:xfrm>
            <a:off x="603679" y="2681256"/>
            <a:ext cx="3867150" cy="1765215"/>
          </a:xfrm>
          <a:prstGeom prst="rect">
            <a:avLst/>
          </a:prstGeom>
        </p:spPr>
      </p:pic>
      <p:pic>
        <p:nvPicPr>
          <p:cNvPr id="15" name="Picture 14">
            <a:extLst>
              <a:ext uri="{FF2B5EF4-FFF2-40B4-BE49-F238E27FC236}">
                <a16:creationId xmlns:a16="http://schemas.microsoft.com/office/drawing/2014/main" id="{C21DAD8E-A3C5-4899-9A85-CFDC26AD0C41}"/>
              </a:ext>
            </a:extLst>
          </p:cNvPr>
          <p:cNvPicPr>
            <a:picLocks noChangeAspect="1"/>
          </p:cNvPicPr>
          <p:nvPr/>
        </p:nvPicPr>
        <p:blipFill>
          <a:blip r:embed="rId3"/>
          <a:stretch>
            <a:fillRect/>
          </a:stretch>
        </p:blipFill>
        <p:spPr>
          <a:xfrm>
            <a:off x="0" y="5740"/>
            <a:ext cx="5074508" cy="2405790"/>
          </a:xfrm>
          <a:prstGeom prst="rect">
            <a:avLst/>
          </a:prstGeom>
        </p:spPr>
      </p:pic>
      <p:pic>
        <p:nvPicPr>
          <p:cNvPr id="18" name="Picture 17">
            <a:extLst>
              <a:ext uri="{FF2B5EF4-FFF2-40B4-BE49-F238E27FC236}">
                <a16:creationId xmlns:a16="http://schemas.microsoft.com/office/drawing/2014/main" id="{6A3631E0-7346-4F1A-B4B5-02BE442553C2}"/>
              </a:ext>
            </a:extLst>
          </p:cNvPr>
          <p:cNvPicPr>
            <a:picLocks noChangeAspect="1"/>
          </p:cNvPicPr>
          <p:nvPr/>
        </p:nvPicPr>
        <p:blipFill>
          <a:blip r:embed="rId4"/>
          <a:stretch>
            <a:fillRect/>
          </a:stretch>
        </p:blipFill>
        <p:spPr>
          <a:xfrm>
            <a:off x="558800" y="4716198"/>
            <a:ext cx="3912030" cy="1875731"/>
          </a:xfrm>
          <a:prstGeom prst="rect">
            <a:avLst/>
          </a:prstGeom>
        </p:spPr>
      </p:pic>
      <p:pic>
        <p:nvPicPr>
          <p:cNvPr id="3" name="Picture 2">
            <a:extLst>
              <a:ext uri="{FF2B5EF4-FFF2-40B4-BE49-F238E27FC236}">
                <a16:creationId xmlns:a16="http://schemas.microsoft.com/office/drawing/2014/main" id="{FBFFF1AA-50ED-420B-8CF0-CCA7C27B4B30}"/>
              </a:ext>
            </a:extLst>
          </p:cNvPr>
          <p:cNvPicPr>
            <a:picLocks noChangeAspect="1"/>
          </p:cNvPicPr>
          <p:nvPr/>
        </p:nvPicPr>
        <p:blipFill>
          <a:blip r:embed="rId5"/>
          <a:stretch>
            <a:fillRect/>
          </a:stretch>
        </p:blipFill>
        <p:spPr>
          <a:xfrm>
            <a:off x="4495800" y="3533775"/>
            <a:ext cx="4648200" cy="3324225"/>
          </a:xfrm>
          <a:prstGeom prst="rect">
            <a:avLst/>
          </a:prstGeom>
        </p:spPr>
      </p:pic>
    </p:spTree>
    <p:extLst>
      <p:ext uri="{BB962C8B-B14F-4D97-AF65-F5344CB8AC3E}">
        <p14:creationId xmlns:p14="http://schemas.microsoft.com/office/powerpoint/2010/main" val="577016145"/>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4B0920-4C6B-48CE-96A5-6CAD7167F4B8}"/>
              </a:ext>
            </a:extLst>
          </p:cNvPr>
          <p:cNvPicPr>
            <a:picLocks noChangeAspect="1"/>
          </p:cNvPicPr>
          <p:nvPr/>
        </p:nvPicPr>
        <p:blipFill>
          <a:blip r:embed="rId2"/>
          <a:stretch>
            <a:fillRect/>
          </a:stretch>
        </p:blipFill>
        <p:spPr>
          <a:xfrm>
            <a:off x="0" y="0"/>
            <a:ext cx="3533775" cy="3048000"/>
          </a:xfrm>
          <a:prstGeom prst="rect">
            <a:avLst/>
          </a:prstGeom>
        </p:spPr>
      </p:pic>
      <p:pic>
        <p:nvPicPr>
          <p:cNvPr id="5" name="Picture 4">
            <a:extLst>
              <a:ext uri="{FF2B5EF4-FFF2-40B4-BE49-F238E27FC236}">
                <a16:creationId xmlns:a16="http://schemas.microsoft.com/office/drawing/2014/main" id="{2F7C5294-E8A1-4200-8E65-2DF7CA2D1689}"/>
              </a:ext>
            </a:extLst>
          </p:cNvPr>
          <p:cNvPicPr>
            <a:picLocks noChangeAspect="1"/>
          </p:cNvPicPr>
          <p:nvPr/>
        </p:nvPicPr>
        <p:blipFill>
          <a:blip r:embed="rId3"/>
          <a:stretch>
            <a:fillRect/>
          </a:stretch>
        </p:blipFill>
        <p:spPr>
          <a:xfrm>
            <a:off x="3616796" y="33337"/>
            <a:ext cx="3590925" cy="2981325"/>
          </a:xfrm>
          <a:prstGeom prst="rect">
            <a:avLst/>
          </a:prstGeom>
        </p:spPr>
      </p:pic>
      <p:sp>
        <p:nvSpPr>
          <p:cNvPr id="6" name="TextBox 5">
            <a:extLst>
              <a:ext uri="{FF2B5EF4-FFF2-40B4-BE49-F238E27FC236}">
                <a16:creationId xmlns:a16="http://schemas.microsoft.com/office/drawing/2014/main" id="{324867F3-E8E4-41D0-B628-4A638F1ACBCA}"/>
              </a:ext>
            </a:extLst>
          </p:cNvPr>
          <p:cNvSpPr txBox="1"/>
          <p:nvPr/>
        </p:nvSpPr>
        <p:spPr>
          <a:xfrm>
            <a:off x="304800" y="3059668"/>
            <a:ext cx="2665602" cy="369332"/>
          </a:xfrm>
          <a:prstGeom prst="rect">
            <a:avLst/>
          </a:prstGeom>
          <a:noFill/>
        </p:spPr>
        <p:txBody>
          <a:bodyPr wrap="none" rtlCol="0">
            <a:spAutoFit/>
          </a:bodyPr>
          <a:lstStyle/>
          <a:p>
            <a:r>
              <a:rPr lang="en-US" altLang="zh-CN" dirty="0">
                <a:solidFill>
                  <a:schemeClr val="bg1"/>
                </a:solidFill>
              </a:rPr>
              <a:t>SeGA in the old simulation</a:t>
            </a:r>
            <a:endParaRPr lang="zh-CN" altLang="en-US" dirty="0">
              <a:solidFill>
                <a:schemeClr val="bg1"/>
              </a:solidFill>
            </a:endParaRPr>
          </a:p>
        </p:txBody>
      </p:sp>
      <p:sp>
        <p:nvSpPr>
          <p:cNvPr id="7" name="TextBox 6">
            <a:extLst>
              <a:ext uri="{FF2B5EF4-FFF2-40B4-BE49-F238E27FC236}">
                <a16:creationId xmlns:a16="http://schemas.microsoft.com/office/drawing/2014/main" id="{74F67812-3D9A-4BFE-812D-47C6652D3F3D}"/>
              </a:ext>
            </a:extLst>
          </p:cNvPr>
          <p:cNvSpPr txBox="1"/>
          <p:nvPr/>
        </p:nvSpPr>
        <p:spPr>
          <a:xfrm>
            <a:off x="3904735" y="3059668"/>
            <a:ext cx="2455672" cy="369332"/>
          </a:xfrm>
          <a:prstGeom prst="rect">
            <a:avLst/>
          </a:prstGeom>
          <a:noFill/>
        </p:spPr>
        <p:txBody>
          <a:bodyPr wrap="none" rtlCol="0">
            <a:spAutoFit/>
          </a:bodyPr>
          <a:lstStyle/>
          <a:p>
            <a:r>
              <a:rPr lang="en-US" altLang="zh-CN" dirty="0">
                <a:solidFill>
                  <a:schemeClr val="bg1"/>
                </a:solidFill>
              </a:rPr>
              <a:t>SeGA from the drawings</a:t>
            </a:r>
            <a:endParaRPr lang="zh-CN" altLang="en-US" dirty="0">
              <a:solidFill>
                <a:schemeClr val="bg1"/>
              </a:solidFill>
            </a:endParaRPr>
          </a:p>
        </p:txBody>
      </p:sp>
      <p:pic>
        <p:nvPicPr>
          <p:cNvPr id="9" name="Picture 8">
            <a:extLst>
              <a:ext uri="{FF2B5EF4-FFF2-40B4-BE49-F238E27FC236}">
                <a16:creationId xmlns:a16="http://schemas.microsoft.com/office/drawing/2014/main" id="{3B6C58AE-9E8F-45EC-B216-74A633324786}"/>
              </a:ext>
            </a:extLst>
          </p:cNvPr>
          <p:cNvPicPr>
            <a:picLocks noChangeAspect="1"/>
          </p:cNvPicPr>
          <p:nvPr/>
        </p:nvPicPr>
        <p:blipFill>
          <a:blip r:embed="rId4"/>
          <a:stretch>
            <a:fillRect/>
          </a:stretch>
        </p:blipFill>
        <p:spPr>
          <a:xfrm>
            <a:off x="4057650" y="3714750"/>
            <a:ext cx="4953000" cy="3048000"/>
          </a:xfrm>
          <a:prstGeom prst="rect">
            <a:avLst/>
          </a:prstGeom>
        </p:spPr>
      </p:pic>
      <p:pic>
        <p:nvPicPr>
          <p:cNvPr id="11" name="Picture 10">
            <a:extLst>
              <a:ext uri="{FF2B5EF4-FFF2-40B4-BE49-F238E27FC236}">
                <a16:creationId xmlns:a16="http://schemas.microsoft.com/office/drawing/2014/main" id="{FDF12261-0BE6-433C-BA43-C3F4697273B3}"/>
              </a:ext>
            </a:extLst>
          </p:cNvPr>
          <p:cNvPicPr>
            <a:picLocks noChangeAspect="1"/>
          </p:cNvPicPr>
          <p:nvPr/>
        </p:nvPicPr>
        <p:blipFill>
          <a:blip r:embed="rId5"/>
          <a:stretch>
            <a:fillRect/>
          </a:stretch>
        </p:blipFill>
        <p:spPr>
          <a:xfrm>
            <a:off x="0" y="3714750"/>
            <a:ext cx="4057650" cy="3143250"/>
          </a:xfrm>
          <a:prstGeom prst="rect">
            <a:avLst/>
          </a:prstGeom>
        </p:spPr>
      </p:pic>
      <p:sp>
        <p:nvSpPr>
          <p:cNvPr id="12" name="TextBox 11">
            <a:extLst>
              <a:ext uri="{FF2B5EF4-FFF2-40B4-BE49-F238E27FC236}">
                <a16:creationId xmlns:a16="http://schemas.microsoft.com/office/drawing/2014/main" id="{7974297E-E267-4440-B086-B4B09EC996CB}"/>
              </a:ext>
            </a:extLst>
          </p:cNvPr>
          <p:cNvSpPr txBox="1"/>
          <p:nvPr/>
        </p:nvSpPr>
        <p:spPr>
          <a:xfrm>
            <a:off x="1978944" y="4095750"/>
            <a:ext cx="2227276" cy="369332"/>
          </a:xfrm>
          <a:prstGeom prst="rect">
            <a:avLst/>
          </a:prstGeom>
          <a:noFill/>
        </p:spPr>
        <p:txBody>
          <a:bodyPr wrap="none" rtlCol="0">
            <a:spAutoFit/>
          </a:bodyPr>
          <a:lstStyle/>
          <a:p>
            <a:r>
              <a:rPr lang="en-US" altLang="zh-CN" dirty="0">
                <a:solidFill>
                  <a:srgbClr val="33CCCC"/>
                </a:solidFill>
              </a:rPr>
              <a:t>Add the FETs' housing</a:t>
            </a:r>
            <a:endParaRPr lang="zh-CN" altLang="en-US" dirty="0">
              <a:solidFill>
                <a:srgbClr val="33CCCC"/>
              </a:solidFill>
            </a:endParaRPr>
          </a:p>
        </p:txBody>
      </p:sp>
    </p:spTree>
    <p:extLst>
      <p:ext uri="{BB962C8B-B14F-4D97-AF65-F5344CB8AC3E}">
        <p14:creationId xmlns:p14="http://schemas.microsoft.com/office/powerpoint/2010/main" val="1341220899"/>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B6C58AE-9E8F-45EC-B216-74A633324786}"/>
              </a:ext>
            </a:extLst>
          </p:cNvPr>
          <p:cNvPicPr>
            <a:picLocks noChangeAspect="1"/>
          </p:cNvPicPr>
          <p:nvPr/>
        </p:nvPicPr>
        <p:blipFill>
          <a:blip r:embed="rId2"/>
          <a:stretch>
            <a:fillRect/>
          </a:stretch>
        </p:blipFill>
        <p:spPr>
          <a:xfrm>
            <a:off x="4057650" y="3714750"/>
            <a:ext cx="4953000" cy="3048000"/>
          </a:xfrm>
          <a:prstGeom prst="rect">
            <a:avLst/>
          </a:prstGeom>
        </p:spPr>
      </p:pic>
      <p:pic>
        <p:nvPicPr>
          <p:cNvPr id="11" name="Picture 10">
            <a:extLst>
              <a:ext uri="{FF2B5EF4-FFF2-40B4-BE49-F238E27FC236}">
                <a16:creationId xmlns:a16="http://schemas.microsoft.com/office/drawing/2014/main" id="{FDF12261-0BE6-433C-BA43-C3F4697273B3}"/>
              </a:ext>
            </a:extLst>
          </p:cNvPr>
          <p:cNvPicPr>
            <a:picLocks noChangeAspect="1"/>
          </p:cNvPicPr>
          <p:nvPr/>
        </p:nvPicPr>
        <p:blipFill>
          <a:blip r:embed="rId3"/>
          <a:stretch>
            <a:fillRect/>
          </a:stretch>
        </p:blipFill>
        <p:spPr>
          <a:xfrm>
            <a:off x="0" y="3714750"/>
            <a:ext cx="4057650" cy="3143250"/>
          </a:xfrm>
          <a:prstGeom prst="rect">
            <a:avLst/>
          </a:prstGeom>
        </p:spPr>
      </p:pic>
      <p:sp>
        <p:nvSpPr>
          <p:cNvPr id="12" name="TextBox 11">
            <a:extLst>
              <a:ext uri="{FF2B5EF4-FFF2-40B4-BE49-F238E27FC236}">
                <a16:creationId xmlns:a16="http://schemas.microsoft.com/office/drawing/2014/main" id="{7974297E-E267-4440-B086-B4B09EC996CB}"/>
              </a:ext>
            </a:extLst>
          </p:cNvPr>
          <p:cNvSpPr txBox="1"/>
          <p:nvPr/>
        </p:nvSpPr>
        <p:spPr>
          <a:xfrm>
            <a:off x="1978944" y="4095750"/>
            <a:ext cx="2227276" cy="369332"/>
          </a:xfrm>
          <a:prstGeom prst="rect">
            <a:avLst/>
          </a:prstGeom>
          <a:noFill/>
        </p:spPr>
        <p:txBody>
          <a:bodyPr wrap="none" rtlCol="0">
            <a:spAutoFit/>
          </a:bodyPr>
          <a:lstStyle/>
          <a:p>
            <a:r>
              <a:rPr lang="en-US" altLang="zh-CN" dirty="0">
                <a:solidFill>
                  <a:srgbClr val="33CCCC"/>
                </a:solidFill>
              </a:rPr>
              <a:t>Add the FETs' housing</a:t>
            </a:r>
            <a:endParaRPr lang="zh-CN" altLang="en-US" dirty="0">
              <a:solidFill>
                <a:srgbClr val="33CCCC"/>
              </a:solidFill>
            </a:endParaRPr>
          </a:p>
        </p:txBody>
      </p:sp>
      <p:pic>
        <p:nvPicPr>
          <p:cNvPr id="2" name="Picture 1">
            <a:extLst>
              <a:ext uri="{FF2B5EF4-FFF2-40B4-BE49-F238E27FC236}">
                <a16:creationId xmlns:a16="http://schemas.microsoft.com/office/drawing/2014/main" id="{E281BF37-C46E-4341-B169-BF6AADA2384E}"/>
              </a:ext>
            </a:extLst>
          </p:cNvPr>
          <p:cNvPicPr>
            <a:picLocks noChangeAspect="1"/>
          </p:cNvPicPr>
          <p:nvPr/>
        </p:nvPicPr>
        <p:blipFill>
          <a:blip r:embed="rId4"/>
          <a:stretch>
            <a:fillRect/>
          </a:stretch>
        </p:blipFill>
        <p:spPr>
          <a:xfrm>
            <a:off x="0" y="0"/>
            <a:ext cx="3295650" cy="3124200"/>
          </a:xfrm>
          <a:prstGeom prst="rect">
            <a:avLst/>
          </a:prstGeom>
        </p:spPr>
      </p:pic>
      <p:pic>
        <p:nvPicPr>
          <p:cNvPr id="8" name="Picture 7">
            <a:extLst>
              <a:ext uri="{FF2B5EF4-FFF2-40B4-BE49-F238E27FC236}">
                <a16:creationId xmlns:a16="http://schemas.microsoft.com/office/drawing/2014/main" id="{617457C9-BABE-4B1B-BF82-71143BAF58E4}"/>
              </a:ext>
            </a:extLst>
          </p:cNvPr>
          <p:cNvPicPr>
            <a:picLocks noChangeAspect="1"/>
          </p:cNvPicPr>
          <p:nvPr/>
        </p:nvPicPr>
        <p:blipFill>
          <a:blip r:embed="rId5"/>
          <a:stretch>
            <a:fillRect/>
          </a:stretch>
        </p:blipFill>
        <p:spPr>
          <a:xfrm>
            <a:off x="4276725" y="0"/>
            <a:ext cx="4867275" cy="3267075"/>
          </a:xfrm>
          <a:prstGeom prst="rect">
            <a:avLst/>
          </a:prstGeom>
        </p:spPr>
      </p:pic>
    </p:spTree>
    <p:extLst>
      <p:ext uri="{BB962C8B-B14F-4D97-AF65-F5344CB8AC3E}">
        <p14:creationId xmlns:p14="http://schemas.microsoft.com/office/powerpoint/2010/main" val="3678647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4922009" y="2729456"/>
            <a:ext cx="4212000" cy="2864431"/>
          </a:xfrm>
          <a:prstGeom prst="rect">
            <a:avLst/>
          </a:prstGeom>
        </p:spPr>
      </p:pic>
      <p:pic>
        <p:nvPicPr>
          <p:cNvPr id="6" name="图片 5"/>
          <p:cNvPicPr>
            <a:picLocks noChangeAspect="1"/>
          </p:cNvPicPr>
          <p:nvPr/>
        </p:nvPicPr>
        <p:blipFill>
          <a:blip r:embed="rId3"/>
          <a:stretch>
            <a:fillRect/>
          </a:stretch>
        </p:blipFill>
        <p:spPr>
          <a:xfrm>
            <a:off x="4922387" y="-15842"/>
            <a:ext cx="4212000" cy="2828254"/>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1526" t="10205" r="1706" b="2030"/>
          <a:stretch/>
        </p:blipFill>
        <p:spPr>
          <a:xfrm>
            <a:off x="1825" y="0"/>
            <a:ext cx="5040000" cy="3441077"/>
          </a:xfrm>
          <a:prstGeom prst="rect">
            <a:avLst/>
          </a:prstGeom>
        </p:spPr>
      </p:pic>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l="1538" t="10219" r="1528" b="1893"/>
          <a:stretch/>
        </p:blipFill>
        <p:spPr>
          <a:xfrm>
            <a:off x="11745" y="3401487"/>
            <a:ext cx="5040000" cy="3440000"/>
          </a:xfrm>
          <a:prstGeom prst="rect">
            <a:avLst/>
          </a:prstGeom>
        </p:spPr>
      </p:pic>
      <p:sp>
        <p:nvSpPr>
          <p:cNvPr id="4" name="文本框 3"/>
          <p:cNvSpPr txBox="1"/>
          <p:nvPr/>
        </p:nvSpPr>
        <p:spPr>
          <a:xfrm>
            <a:off x="2627784" y="728700"/>
            <a:ext cx="2294603" cy="1107996"/>
          </a:xfrm>
          <a:prstGeom prst="rect">
            <a:avLst/>
          </a:prstGeom>
          <a:noFill/>
        </p:spPr>
        <p:txBody>
          <a:bodyPr wrap="none" rtlCol="0">
            <a:spAutoFit/>
          </a:bodyPr>
          <a:lstStyle/>
          <a:p>
            <a:r>
              <a:rPr lang="en-US" altLang="zh-CN" sz="1600" dirty="0"/>
              <a:t>τ = 300 </a:t>
            </a:r>
            <a:r>
              <a:rPr lang="en-US" altLang="zh-CN" sz="1600" dirty="0" err="1"/>
              <a:t>fs</a:t>
            </a:r>
            <a:endParaRPr lang="en-US" altLang="zh-CN" sz="1600" dirty="0"/>
          </a:p>
          <a:p>
            <a:r>
              <a:rPr lang="en-US" altLang="zh-CN" sz="1600" dirty="0" err="1"/>
              <a:t>Eγ</a:t>
            </a:r>
            <a:r>
              <a:rPr lang="en-US" altLang="zh-CN" sz="1600" dirty="0"/>
              <a:t> = 3081 keV</a:t>
            </a:r>
          </a:p>
          <a:p>
            <a:r>
              <a:rPr lang="en-US" altLang="zh-CN" sz="1600" dirty="0" err="1"/>
              <a:t>Ecm</a:t>
            </a:r>
            <a:r>
              <a:rPr lang="en-US" altLang="zh-CN" sz="1600" dirty="0"/>
              <a:t> = 5.07, 3, 1, 0.1 MeV</a:t>
            </a:r>
          </a:p>
          <a:p>
            <a:r>
              <a:rPr lang="en-US" altLang="zh-CN" sz="1600" dirty="0"/>
              <a:t>28Mg</a:t>
            </a:r>
            <a:endParaRPr lang="zh-CN" altLang="en-US" sz="1600" dirty="0"/>
          </a:p>
        </p:txBody>
      </p:sp>
      <p:sp>
        <p:nvSpPr>
          <p:cNvPr id="5" name="文本框 4"/>
          <p:cNvSpPr txBox="1"/>
          <p:nvPr/>
        </p:nvSpPr>
        <p:spPr>
          <a:xfrm>
            <a:off x="2627784" y="4161672"/>
            <a:ext cx="2294603" cy="1107996"/>
          </a:xfrm>
          <a:prstGeom prst="rect">
            <a:avLst/>
          </a:prstGeom>
          <a:noFill/>
        </p:spPr>
        <p:txBody>
          <a:bodyPr wrap="none" rtlCol="0">
            <a:spAutoFit/>
          </a:bodyPr>
          <a:lstStyle/>
          <a:p>
            <a:r>
              <a:rPr lang="en-US" altLang="zh-CN" sz="1600" dirty="0"/>
              <a:t>τ = 300 </a:t>
            </a:r>
            <a:r>
              <a:rPr lang="en-US" altLang="zh-CN" sz="1600" dirty="0" err="1"/>
              <a:t>fs</a:t>
            </a:r>
            <a:endParaRPr lang="en-US" altLang="zh-CN" sz="1600" dirty="0"/>
          </a:p>
          <a:p>
            <a:r>
              <a:rPr lang="en-US" altLang="zh-CN" sz="1600" dirty="0" err="1"/>
              <a:t>Eγ</a:t>
            </a:r>
            <a:r>
              <a:rPr lang="en-US" altLang="zh-CN" sz="1600" dirty="0"/>
              <a:t> = 3081 keV</a:t>
            </a:r>
          </a:p>
          <a:p>
            <a:r>
              <a:rPr lang="en-US" altLang="zh-CN" sz="1600" dirty="0" err="1"/>
              <a:t>Ecm</a:t>
            </a:r>
            <a:r>
              <a:rPr lang="en-US" altLang="zh-CN" sz="1600" dirty="0"/>
              <a:t> = 5.07, 3, 1, 0.1 MeV</a:t>
            </a:r>
          </a:p>
          <a:p>
            <a:r>
              <a:rPr lang="en-US" altLang="zh-CN" sz="1600" dirty="0"/>
              <a:t>28Mg</a:t>
            </a:r>
            <a:endParaRPr lang="zh-CN" altLang="en-US" sz="1600" dirty="0"/>
          </a:p>
        </p:txBody>
      </p:sp>
      <p:sp>
        <p:nvSpPr>
          <p:cNvPr id="8" name="矩形 7"/>
          <p:cNvSpPr/>
          <p:nvPr/>
        </p:nvSpPr>
        <p:spPr>
          <a:xfrm>
            <a:off x="539552" y="3861048"/>
            <a:ext cx="1734577" cy="369332"/>
          </a:xfrm>
          <a:prstGeom prst="rect">
            <a:avLst/>
          </a:prstGeom>
        </p:spPr>
        <p:txBody>
          <a:bodyPr wrap="none">
            <a:spAutoFit/>
          </a:bodyPr>
          <a:lstStyle/>
          <a:p>
            <a:r>
              <a:rPr lang="en-US" altLang="zh-CN" dirty="0" err="1"/>
              <a:t>Polyvinyltoluene</a:t>
            </a:r>
            <a:endParaRPr lang="zh-CN" altLang="en-US" dirty="0"/>
          </a:p>
        </p:txBody>
      </p:sp>
      <p:sp>
        <p:nvSpPr>
          <p:cNvPr id="9" name="矩形 8"/>
          <p:cNvSpPr/>
          <p:nvPr/>
        </p:nvSpPr>
        <p:spPr>
          <a:xfrm>
            <a:off x="539552" y="359368"/>
            <a:ext cx="729687" cy="369332"/>
          </a:xfrm>
          <a:prstGeom prst="rect">
            <a:avLst/>
          </a:prstGeom>
        </p:spPr>
        <p:txBody>
          <a:bodyPr wrap="none">
            <a:spAutoFit/>
          </a:bodyPr>
          <a:lstStyle/>
          <a:p>
            <a:r>
              <a:rPr lang="en-US" altLang="zh-CN" dirty="0"/>
              <a:t>Mylar</a:t>
            </a:r>
            <a:endParaRPr lang="zh-CN" altLang="en-US" dirty="0"/>
          </a:p>
        </p:txBody>
      </p:sp>
    </p:spTree>
    <p:extLst>
      <p:ext uri="{BB962C8B-B14F-4D97-AF65-F5344CB8AC3E}">
        <p14:creationId xmlns:p14="http://schemas.microsoft.com/office/powerpoint/2010/main" val="1721160579"/>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35A11B-BF76-4C69-9E8E-8275697D150A}"/>
              </a:ext>
            </a:extLst>
          </p:cNvPr>
          <p:cNvPicPr>
            <a:picLocks noChangeAspect="1"/>
          </p:cNvPicPr>
          <p:nvPr/>
        </p:nvPicPr>
        <p:blipFill>
          <a:blip r:embed="rId2"/>
          <a:stretch>
            <a:fillRect/>
          </a:stretch>
        </p:blipFill>
        <p:spPr>
          <a:xfrm>
            <a:off x="34131" y="215900"/>
            <a:ext cx="4638675" cy="3324225"/>
          </a:xfrm>
          <a:prstGeom prst="rect">
            <a:avLst/>
          </a:prstGeom>
        </p:spPr>
      </p:pic>
      <p:pic>
        <p:nvPicPr>
          <p:cNvPr id="5" name="Picture 4">
            <a:extLst>
              <a:ext uri="{FF2B5EF4-FFF2-40B4-BE49-F238E27FC236}">
                <a16:creationId xmlns:a16="http://schemas.microsoft.com/office/drawing/2014/main" id="{A1DB6FB8-AD3A-459E-8BB0-37C11F28EA56}"/>
              </a:ext>
            </a:extLst>
          </p:cNvPr>
          <p:cNvPicPr>
            <a:picLocks noChangeAspect="1"/>
          </p:cNvPicPr>
          <p:nvPr/>
        </p:nvPicPr>
        <p:blipFill>
          <a:blip r:embed="rId3"/>
          <a:stretch>
            <a:fillRect/>
          </a:stretch>
        </p:blipFill>
        <p:spPr>
          <a:xfrm>
            <a:off x="-23019" y="3630612"/>
            <a:ext cx="4695825" cy="3162300"/>
          </a:xfrm>
          <a:prstGeom prst="rect">
            <a:avLst/>
          </a:prstGeom>
        </p:spPr>
      </p:pic>
      <p:pic>
        <p:nvPicPr>
          <p:cNvPr id="7" name="Picture 6">
            <a:extLst>
              <a:ext uri="{FF2B5EF4-FFF2-40B4-BE49-F238E27FC236}">
                <a16:creationId xmlns:a16="http://schemas.microsoft.com/office/drawing/2014/main" id="{20AECFE5-E686-4F23-9864-B2856F914CEC}"/>
              </a:ext>
            </a:extLst>
          </p:cNvPr>
          <p:cNvPicPr>
            <a:picLocks noChangeAspect="1"/>
          </p:cNvPicPr>
          <p:nvPr/>
        </p:nvPicPr>
        <p:blipFill>
          <a:blip r:embed="rId4"/>
          <a:stretch>
            <a:fillRect/>
          </a:stretch>
        </p:blipFill>
        <p:spPr>
          <a:xfrm>
            <a:off x="4610100" y="3287712"/>
            <a:ext cx="4533900" cy="3467100"/>
          </a:xfrm>
          <a:prstGeom prst="rect">
            <a:avLst/>
          </a:prstGeom>
        </p:spPr>
      </p:pic>
      <p:pic>
        <p:nvPicPr>
          <p:cNvPr id="15" name="Picture 14">
            <a:extLst>
              <a:ext uri="{FF2B5EF4-FFF2-40B4-BE49-F238E27FC236}">
                <a16:creationId xmlns:a16="http://schemas.microsoft.com/office/drawing/2014/main" id="{C130E35A-B259-466E-BCE4-65DF6B3EECCD}"/>
              </a:ext>
            </a:extLst>
          </p:cNvPr>
          <p:cNvPicPr>
            <a:picLocks noChangeAspect="1"/>
          </p:cNvPicPr>
          <p:nvPr/>
        </p:nvPicPr>
        <p:blipFill>
          <a:blip r:embed="rId5"/>
          <a:stretch>
            <a:fillRect/>
          </a:stretch>
        </p:blipFill>
        <p:spPr>
          <a:xfrm>
            <a:off x="4679950" y="0"/>
            <a:ext cx="4457700" cy="3343275"/>
          </a:xfrm>
          <a:prstGeom prst="rect">
            <a:avLst/>
          </a:prstGeom>
        </p:spPr>
      </p:pic>
    </p:spTree>
    <p:extLst>
      <p:ext uri="{BB962C8B-B14F-4D97-AF65-F5344CB8AC3E}">
        <p14:creationId xmlns:p14="http://schemas.microsoft.com/office/powerpoint/2010/main" val="92258135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30BE92-5F75-478A-A023-2D33B2E4BADB}"/>
              </a:ext>
            </a:extLst>
          </p:cNvPr>
          <p:cNvPicPr>
            <a:picLocks noChangeAspect="1"/>
          </p:cNvPicPr>
          <p:nvPr/>
        </p:nvPicPr>
        <p:blipFill>
          <a:blip r:embed="rId2"/>
          <a:stretch>
            <a:fillRect/>
          </a:stretch>
        </p:blipFill>
        <p:spPr>
          <a:xfrm>
            <a:off x="120650" y="457200"/>
            <a:ext cx="4572000" cy="3171825"/>
          </a:xfrm>
          <a:prstGeom prst="rect">
            <a:avLst/>
          </a:prstGeom>
        </p:spPr>
      </p:pic>
      <p:pic>
        <p:nvPicPr>
          <p:cNvPr id="5" name="Picture 4">
            <a:extLst>
              <a:ext uri="{FF2B5EF4-FFF2-40B4-BE49-F238E27FC236}">
                <a16:creationId xmlns:a16="http://schemas.microsoft.com/office/drawing/2014/main" id="{266ADDB9-4845-4D43-A5A1-3E14F966C7AC}"/>
              </a:ext>
            </a:extLst>
          </p:cNvPr>
          <p:cNvPicPr>
            <a:picLocks noChangeAspect="1"/>
          </p:cNvPicPr>
          <p:nvPr/>
        </p:nvPicPr>
        <p:blipFill>
          <a:blip r:embed="rId3"/>
          <a:stretch>
            <a:fillRect/>
          </a:stretch>
        </p:blipFill>
        <p:spPr>
          <a:xfrm>
            <a:off x="4692650" y="304800"/>
            <a:ext cx="3981450" cy="2876550"/>
          </a:xfrm>
          <a:prstGeom prst="rect">
            <a:avLst/>
          </a:prstGeom>
        </p:spPr>
      </p:pic>
      <p:pic>
        <p:nvPicPr>
          <p:cNvPr id="7" name="Picture 6">
            <a:extLst>
              <a:ext uri="{FF2B5EF4-FFF2-40B4-BE49-F238E27FC236}">
                <a16:creationId xmlns:a16="http://schemas.microsoft.com/office/drawing/2014/main" id="{98480E73-03C8-4394-8425-F8BD64653E0C}"/>
              </a:ext>
            </a:extLst>
          </p:cNvPr>
          <p:cNvPicPr>
            <a:picLocks noChangeAspect="1"/>
          </p:cNvPicPr>
          <p:nvPr/>
        </p:nvPicPr>
        <p:blipFill>
          <a:blip r:embed="rId4"/>
          <a:stretch>
            <a:fillRect/>
          </a:stretch>
        </p:blipFill>
        <p:spPr>
          <a:xfrm>
            <a:off x="4886325" y="3540125"/>
            <a:ext cx="3857625" cy="2867025"/>
          </a:xfrm>
          <a:prstGeom prst="rect">
            <a:avLst/>
          </a:prstGeom>
        </p:spPr>
      </p:pic>
      <p:pic>
        <p:nvPicPr>
          <p:cNvPr id="9" name="Picture 8">
            <a:extLst>
              <a:ext uri="{FF2B5EF4-FFF2-40B4-BE49-F238E27FC236}">
                <a16:creationId xmlns:a16="http://schemas.microsoft.com/office/drawing/2014/main" id="{41F32020-5A4B-496C-9340-DDEA1867A74F}"/>
              </a:ext>
            </a:extLst>
          </p:cNvPr>
          <p:cNvPicPr>
            <a:picLocks noChangeAspect="1"/>
          </p:cNvPicPr>
          <p:nvPr/>
        </p:nvPicPr>
        <p:blipFill>
          <a:blip r:embed="rId5"/>
          <a:stretch>
            <a:fillRect/>
          </a:stretch>
        </p:blipFill>
        <p:spPr>
          <a:xfrm>
            <a:off x="219075" y="3540125"/>
            <a:ext cx="4543425" cy="3276600"/>
          </a:xfrm>
          <a:prstGeom prst="rect">
            <a:avLst/>
          </a:prstGeom>
        </p:spPr>
      </p:pic>
    </p:spTree>
    <p:extLst>
      <p:ext uri="{BB962C8B-B14F-4D97-AF65-F5344CB8AC3E}">
        <p14:creationId xmlns:p14="http://schemas.microsoft.com/office/powerpoint/2010/main" val="1263472063"/>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C4C138-951B-4029-8F44-3957844DC058}"/>
              </a:ext>
            </a:extLst>
          </p:cNvPr>
          <p:cNvPicPr>
            <a:picLocks noChangeAspect="1"/>
          </p:cNvPicPr>
          <p:nvPr/>
        </p:nvPicPr>
        <p:blipFill>
          <a:blip r:embed="rId2"/>
          <a:stretch>
            <a:fillRect/>
          </a:stretch>
        </p:blipFill>
        <p:spPr>
          <a:xfrm>
            <a:off x="57150" y="419100"/>
            <a:ext cx="4514850" cy="3009900"/>
          </a:xfrm>
          <a:prstGeom prst="rect">
            <a:avLst/>
          </a:prstGeom>
        </p:spPr>
      </p:pic>
      <p:pic>
        <p:nvPicPr>
          <p:cNvPr id="5" name="Picture 4">
            <a:extLst>
              <a:ext uri="{FF2B5EF4-FFF2-40B4-BE49-F238E27FC236}">
                <a16:creationId xmlns:a16="http://schemas.microsoft.com/office/drawing/2014/main" id="{13B1A49E-FD5C-4E09-AFDB-55E39F08C177}"/>
              </a:ext>
            </a:extLst>
          </p:cNvPr>
          <p:cNvPicPr>
            <a:picLocks noChangeAspect="1"/>
          </p:cNvPicPr>
          <p:nvPr/>
        </p:nvPicPr>
        <p:blipFill>
          <a:blip r:embed="rId3"/>
          <a:stretch>
            <a:fillRect/>
          </a:stretch>
        </p:blipFill>
        <p:spPr>
          <a:xfrm>
            <a:off x="5159375" y="419100"/>
            <a:ext cx="3571875" cy="2990850"/>
          </a:xfrm>
          <a:prstGeom prst="rect">
            <a:avLst/>
          </a:prstGeom>
        </p:spPr>
      </p:pic>
      <p:pic>
        <p:nvPicPr>
          <p:cNvPr id="7" name="Picture 6">
            <a:extLst>
              <a:ext uri="{FF2B5EF4-FFF2-40B4-BE49-F238E27FC236}">
                <a16:creationId xmlns:a16="http://schemas.microsoft.com/office/drawing/2014/main" id="{3E008A24-033E-4357-8CA5-F8577873F874}"/>
              </a:ext>
            </a:extLst>
          </p:cNvPr>
          <p:cNvPicPr>
            <a:picLocks noChangeAspect="1"/>
          </p:cNvPicPr>
          <p:nvPr/>
        </p:nvPicPr>
        <p:blipFill>
          <a:blip r:embed="rId4"/>
          <a:stretch>
            <a:fillRect/>
          </a:stretch>
        </p:blipFill>
        <p:spPr>
          <a:xfrm>
            <a:off x="323850" y="3429000"/>
            <a:ext cx="3981450" cy="2876550"/>
          </a:xfrm>
          <a:prstGeom prst="rect">
            <a:avLst/>
          </a:prstGeom>
        </p:spPr>
      </p:pic>
      <p:pic>
        <p:nvPicPr>
          <p:cNvPr id="9" name="Picture 8">
            <a:extLst>
              <a:ext uri="{FF2B5EF4-FFF2-40B4-BE49-F238E27FC236}">
                <a16:creationId xmlns:a16="http://schemas.microsoft.com/office/drawing/2014/main" id="{8C1FC5FC-BC35-433B-8564-A377854AAEC6}"/>
              </a:ext>
            </a:extLst>
          </p:cNvPr>
          <p:cNvPicPr>
            <a:picLocks noChangeAspect="1"/>
          </p:cNvPicPr>
          <p:nvPr/>
        </p:nvPicPr>
        <p:blipFill>
          <a:blip r:embed="rId5"/>
          <a:stretch>
            <a:fillRect/>
          </a:stretch>
        </p:blipFill>
        <p:spPr>
          <a:xfrm>
            <a:off x="5159375" y="3571875"/>
            <a:ext cx="3857625" cy="2867025"/>
          </a:xfrm>
          <a:prstGeom prst="rect">
            <a:avLst/>
          </a:prstGeom>
        </p:spPr>
      </p:pic>
    </p:spTree>
    <p:extLst>
      <p:ext uri="{BB962C8B-B14F-4D97-AF65-F5344CB8AC3E}">
        <p14:creationId xmlns:p14="http://schemas.microsoft.com/office/powerpoint/2010/main" val="35905086"/>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348051-C047-40E5-B012-253769F2E03D}"/>
              </a:ext>
            </a:extLst>
          </p:cNvPr>
          <p:cNvPicPr>
            <a:picLocks noChangeAspect="1"/>
          </p:cNvPicPr>
          <p:nvPr/>
        </p:nvPicPr>
        <p:blipFill>
          <a:blip r:embed="rId2"/>
          <a:stretch>
            <a:fillRect/>
          </a:stretch>
        </p:blipFill>
        <p:spPr>
          <a:xfrm>
            <a:off x="4460876" y="419100"/>
            <a:ext cx="4200813" cy="3171826"/>
          </a:xfrm>
          <a:prstGeom prst="rect">
            <a:avLst/>
          </a:prstGeom>
        </p:spPr>
      </p:pic>
      <p:pic>
        <p:nvPicPr>
          <p:cNvPr id="5" name="Picture 4">
            <a:extLst>
              <a:ext uri="{FF2B5EF4-FFF2-40B4-BE49-F238E27FC236}">
                <a16:creationId xmlns:a16="http://schemas.microsoft.com/office/drawing/2014/main" id="{F9ECCE4D-C84D-44A2-87B8-E4BA1DF34CB4}"/>
              </a:ext>
            </a:extLst>
          </p:cNvPr>
          <p:cNvPicPr>
            <a:picLocks noChangeAspect="1"/>
          </p:cNvPicPr>
          <p:nvPr/>
        </p:nvPicPr>
        <p:blipFill>
          <a:blip r:embed="rId3"/>
          <a:stretch>
            <a:fillRect/>
          </a:stretch>
        </p:blipFill>
        <p:spPr>
          <a:xfrm>
            <a:off x="190500" y="419100"/>
            <a:ext cx="4267739" cy="3171826"/>
          </a:xfrm>
          <a:prstGeom prst="rect">
            <a:avLst/>
          </a:prstGeom>
        </p:spPr>
      </p:pic>
      <p:pic>
        <p:nvPicPr>
          <p:cNvPr id="7" name="Picture 6">
            <a:extLst>
              <a:ext uri="{FF2B5EF4-FFF2-40B4-BE49-F238E27FC236}">
                <a16:creationId xmlns:a16="http://schemas.microsoft.com/office/drawing/2014/main" id="{42DC18F1-999C-4479-BB1E-2DB0D3567655}"/>
              </a:ext>
            </a:extLst>
          </p:cNvPr>
          <p:cNvPicPr>
            <a:picLocks noChangeAspect="1"/>
          </p:cNvPicPr>
          <p:nvPr/>
        </p:nvPicPr>
        <p:blipFill>
          <a:blip r:embed="rId4"/>
          <a:stretch>
            <a:fillRect/>
          </a:stretch>
        </p:blipFill>
        <p:spPr>
          <a:xfrm>
            <a:off x="0" y="3794124"/>
            <a:ext cx="4505504" cy="3042000"/>
          </a:xfrm>
          <a:prstGeom prst="rect">
            <a:avLst/>
          </a:prstGeom>
        </p:spPr>
      </p:pic>
      <p:cxnSp>
        <p:nvCxnSpPr>
          <p:cNvPr id="4" name="Straight Arrow Connector 3">
            <a:extLst>
              <a:ext uri="{FF2B5EF4-FFF2-40B4-BE49-F238E27FC236}">
                <a16:creationId xmlns:a16="http://schemas.microsoft.com/office/drawing/2014/main" id="{83924308-8269-48EB-8A86-767D3ACC0EFB}"/>
              </a:ext>
            </a:extLst>
          </p:cNvPr>
          <p:cNvCxnSpPr/>
          <p:nvPr/>
        </p:nvCxnSpPr>
        <p:spPr>
          <a:xfrm>
            <a:off x="3465689" y="2980267"/>
            <a:ext cx="0" cy="1512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8E7F75D8-6F70-4D96-BFD4-AB1A12CAE736}"/>
              </a:ext>
            </a:extLst>
          </p:cNvPr>
          <p:cNvPicPr>
            <a:picLocks noChangeAspect="1"/>
          </p:cNvPicPr>
          <p:nvPr/>
        </p:nvPicPr>
        <p:blipFill>
          <a:blip r:embed="rId5"/>
          <a:stretch>
            <a:fillRect/>
          </a:stretch>
        </p:blipFill>
        <p:spPr>
          <a:xfrm>
            <a:off x="5059716" y="3549999"/>
            <a:ext cx="3743325" cy="3286125"/>
          </a:xfrm>
          <a:prstGeom prst="rect">
            <a:avLst/>
          </a:prstGeom>
        </p:spPr>
      </p:pic>
    </p:spTree>
    <p:extLst>
      <p:ext uri="{BB962C8B-B14F-4D97-AF65-F5344CB8AC3E}">
        <p14:creationId xmlns:p14="http://schemas.microsoft.com/office/powerpoint/2010/main" val="595384614"/>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6E75F2-5F4C-47D0-9163-D1219D91DDEB}"/>
              </a:ext>
            </a:extLst>
          </p:cNvPr>
          <p:cNvPicPr>
            <a:picLocks noChangeAspect="1"/>
          </p:cNvPicPr>
          <p:nvPr/>
        </p:nvPicPr>
        <p:blipFill>
          <a:blip r:embed="rId2"/>
          <a:stretch>
            <a:fillRect/>
          </a:stretch>
        </p:blipFill>
        <p:spPr>
          <a:xfrm>
            <a:off x="313035" y="3429000"/>
            <a:ext cx="4456062" cy="3337678"/>
          </a:xfrm>
          <a:prstGeom prst="rect">
            <a:avLst/>
          </a:prstGeom>
        </p:spPr>
      </p:pic>
      <p:pic>
        <p:nvPicPr>
          <p:cNvPr id="15" name="Picture 14">
            <a:extLst>
              <a:ext uri="{FF2B5EF4-FFF2-40B4-BE49-F238E27FC236}">
                <a16:creationId xmlns:a16="http://schemas.microsoft.com/office/drawing/2014/main" id="{7223ACDC-D62C-493C-8675-93340DAD0CEB}"/>
              </a:ext>
            </a:extLst>
          </p:cNvPr>
          <p:cNvPicPr>
            <a:picLocks noChangeAspect="1"/>
          </p:cNvPicPr>
          <p:nvPr/>
        </p:nvPicPr>
        <p:blipFill>
          <a:blip r:embed="rId3"/>
          <a:stretch>
            <a:fillRect/>
          </a:stretch>
        </p:blipFill>
        <p:spPr>
          <a:xfrm>
            <a:off x="8235" y="-1"/>
            <a:ext cx="4827093" cy="3311611"/>
          </a:xfrm>
          <a:prstGeom prst="rect">
            <a:avLst/>
          </a:prstGeom>
        </p:spPr>
      </p:pic>
      <p:pic>
        <p:nvPicPr>
          <p:cNvPr id="17" name="Picture 16">
            <a:extLst>
              <a:ext uri="{FF2B5EF4-FFF2-40B4-BE49-F238E27FC236}">
                <a16:creationId xmlns:a16="http://schemas.microsoft.com/office/drawing/2014/main" id="{101EA187-59A2-4EDB-B3C4-46001C1CFADB}"/>
              </a:ext>
            </a:extLst>
          </p:cNvPr>
          <p:cNvPicPr>
            <a:picLocks noChangeAspect="1"/>
          </p:cNvPicPr>
          <p:nvPr/>
        </p:nvPicPr>
        <p:blipFill>
          <a:blip r:embed="rId4"/>
          <a:stretch>
            <a:fillRect/>
          </a:stretch>
        </p:blipFill>
        <p:spPr>
          <a:xfrm>
            <a:off x="4884487" y="146232"/>
            <a:ext cx="3822357" cy="3259504"/>
          </a:xfrm>
          <a:prstGeom prst="rect">
            <a:avLst/>
          </a:prstGeom>
        </p:spPr>
      </p:pic>
      <p:sp>
        <p:nvSpPr>
          <p:cNvPr id="18" name="TextBox 17">
            <a:extLst>
              <a:ext uri="{FF2B5EF4-FFF2-40B4-BE49-F238E27FC236}">
                <a16:creationId xmlns:a16="http://schemas.microsoft.com/office/drawing/2014/main" id="{C5F6C33C-5799-4537-82E8-C6A4EDA591B6}"/>
              </a:ext>
            </a:extLst>
          </p:cNvPr>
          <p:cNvSpPr txBox="1"/>
          <p:nvPr/>
        </p:nvSpPr>
        <p:spPr>
          <a:xfrm>
            <a:off x="0" y="0"/>
            <a:ext cx="511679" cy="369332"/>
          </a:xfrm>
          <a:prstGeom prst="rect">
            <a:avLst/>
          </a:prstGeom>
          <a:noFill/>
        </p:spPr>
        <p:txBody>
          <a:bodyPr wrap="none" rtlCol="0">
            <a:spAutoFit/>
          </a:bodyPr>
          <a:lstStyle/>
          <a:p>
            <a:r>
              <a:rPr lang="en-US" altLang="zh-CN" dirty="0">
                <a:solidFill>
                  <a:schemeClr val="bg1"/>
                </a:solidFill>
              </a:rPr>
              <a:t>Old</a:t>
            </a:r>
            <a:endParaRPr lang="zh-CN" altLang="en-US" dirty="0">
              <a:solidFill>
                <a:schemeClr val="bg1"/>
              </a:solidFill>
            </a:endParaRPr>
          </a:p>
        </p:txBody>
      </p:sp>
      <p:sp>
        <p:nvSpPr>
          <p:cNvPr id="19" name="TextBox 18">
            <a:extLst>
              <a:ext uri="{FF2B5EF4-FFF2-40B4-BE49-F238E27FC236}">
                <a16:creationId xmlns:a16="http://schemas.microsoft.com/office/drawing/2014/main" id="{0C6D3D70-C490-46E2-90F2-0A92B2901014}"/>
              </a:ext>
            </a:extLst>
          </p:cNvPr>
          <p:cNvSpPr txBox="1"/>
          <p:nvPr/>
        </p:nvSpPr>
        <p:spPr>
          <a:xfrm>
            <a:off x="0" y="3311610"/>
            <a:ext cx="613117" cy="369332"/>
          </a:xfrm>
          <a:prstGeom prst="rect">
            <a:avLst/>
          </a:prstGeom>
          <a:noFill/>
        </p:spPr>
        <p:txBody>
          <a:bodyPr wrap="none" rtlCol="0">
            <a:spAutoFit/>
          </a:bodyPr>
          <a:lstStyle/>
          <a:p>
            <a:r>
              <a:rPr lang="en-US" altLang="zh-CN" dirty="0">
                <a:solidFill>
                  <a:schemeClr val="bg1"/>
                </a:solidFill>
              </a:rPr>
              <a:t>New</a:t>
            </a:r>
            <a:endParaRPr lang="zh-CN" altLang="en-US" dirty="0">
              <a:solidFill>
                <a:schemeClr val="bg1"/>
              </a:solidFill>
            </a:endParaRPr>
          </a:p>
        </p:txBody>
      </p:sp>
      <p:pic>
        <p:nvPicPr>
          <p:cNvPr id="9" name="Picture 8">
            <a:extLst>
              <a:ext uri="{FF2B5EF4-FFF2-40B4-BE49-F238E27FC236}">
                <a16:creationId xmlns:a16="http://schemas.microsoft.com/office/drawing/2014/main" id="{9BB0674F-DDBB-42FE-AB1A-C3B12C65D7AC}"/>
              </a:ext>
            </a:extLst>
          </p:cNvPr>
          <p:cNvPicPr>
            <a:picLocks noChangeAspect="1"/>
          </p:cNvPicPr>
          <p:nvPr/>
        </p:nvPicPr>
        <p:blipFill>
          <a:blip r:embed="rId5"/>
          <a:stretch>
            <a:fillRect/>
          </a:stretch>
        </p:blipFill>
        <p:spPr>
          <a:xfrm>
            <a:off x="5018787" y="3507174"/>
            <a:ext cx="3764257" cy="3259504"/>
          </a:xfrm>
          <a:prstGeom prst="rect">
            <a:avLst/>
          </a:prstGeom>
        </p:spPr>
      </p:pic>
    </p:spTree>
    <p:extLst>
      <p:ext uri="{BB962C8B-B14F-4D97-AF65-F5344CB8AC3E}">
        <p14:creationId xmlns:p14="http://schemas.microsoft.com/office/powerpoint/2010/main" val="590494787"/>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369" y="175373"/>
            <a:ext cx="5349528" cy="3814736"/>
          </a:xfrm>
          <a:prstGeom prst="rect">
            <a:avLst/>
          </a:prstGeom>
        </p:spPr>
      </p:pic>
      <p:sp>
        <p:nvSpPr>
          <p:cNvPr id="2" name="Rectangle 1">
            <a:extLst>
              <a:ext uri="{FF2B5EF4-FFF2-40B4-BE49-F238E27FC236}">
                <a16:creationId xmlns:a16="http://schemas.microsoft.com/office/drawing/2014/main" id="{DC76355A-0793-4A41-81F9-ECFB662E61BE}"/>
              </a:ext>
            </a:extLst>
          </p:cNvPr>
          <p:cNvSpPr/>
          <p:nvPr/>
        </p:nvSpPr>
        <p:spPr>
          <a:xfrm>
            <a:off x="740024" y="4052888"/>
            <a:ext cx="3029034" cy="369332"/>
          </a:xfrm>
          <a:prstGeom prst="rect">
            <a:avLst/>
          </a:prstGeom>
        </p:spPr>
        <p:txBody>
          <a:bodyPr wrap="none">
            <a:spAutoFit/>
          </a:bodyPr>
          <a:lstStyle/>
          <a:p>
            <a:r>
              <a:rPr lang="zh-CN" altLang="en-US" dirty="0"/>
              <a:t>beam longitudinal distribution</a:t>
            </a:r>
          </a:p>
        </p:txBody>
      </p:sp>
      <p:pic>
        <p:nvPicPr>
          <p:cNvPr id="4" name="Picture 3">
            <a:extLst>
              <a:ext uri="{FF2B5EF4-FFF2-40B4-BE49-F238E27FC236}">
                <a16:creationId xmlns:a16="http://schemas.microsoft.com/office/drawing/2014/main" id="{66B311F6-D456-4145-A634-1AD716877B69}"/>
              </a:ext>
            </a:extLst>
          </p:cNvPr>
          <p:cNvPicPr>
            <a:picLocks noChangeAspect="1"/>
          </p:cNvPicPr>
          <p:nvPr/>
        </p:nvPicPr>
        <p:blipFill>
          <a:blip r:embed="rId3"/>
          <a:stretch>
            <a:fillRect/>
          </a:stretch>
        </p:blipFill>
        <p:spPr>
          <a:xfrm>
            <a:off x="317910" y="4555588"/>
            <a:ext cx="3389118" cy="2302412"/>
          </a:xfrm>
          <a:prstGeom prst="rect">
            <a:avLst/>
          </a:prstGeom>
        </p:spPr>
      </p:pic>
      <p:pic>
        <p:nvPicPr>
          <p:cNvPr id="5" name="Picture 4">
            <a:extLst>
              <a:ext uri="{FF2B5EF4-FFF2-40B4-BE49-F238E27FC236}">
                <a16:creationId xmlns:a16="http://schemas.microsoft.com/office/drawing/2014/main" id="{4AB3939A-1F0B-4B05-8521-1E9121961C5E}"/>
              </a:ext>
            </a:extLst>
          </p:cNvPr>
          <p:cNvPicPr>
            <a:picLocks noChangeAspect="1"/>
          </p:cNvPicPr>
          <p:nvPr/>
        </p:nvPicPr>
        <p:blipFill>
          <a:blip r:embed="rId4"/>
          <a:stretch>
            <a:fillRect/>
          </a:stretch>
        </p:blipFill>
        <p:spPr>
          <a:xfrm>
            <a:off x="5366897" y="1754659"/>
            <a:ext cx="1300011" cy="1164530"/>
          </a:xfrm>
          <a:prstGeom prst="rect">
            <a:avLst/>
          </a:prstGeom>
        </p:spPr>
      </p:pic>
      <p:sp>
        <p:nvSpPr>
          <p:cNvPr id="6" name="Rectangle 5">
            <a:extLst>
              <a:ext uri="{FF2B5EF4-FFF2-40B4-BE49-F238E27FC236}">
                <a16:creationId xmlns:a16="http://schemas.microsoft.com/office/drawing/2014/main" id="{14DE9AFF-94C6-472F-AF14-B5358CD8EBD3}"/>
              </a:ext>
            </a:extLst>
          </p:cNvPr>
          <p:cNvSpPr/>
          <p:nvPr/>
        </p:nvSpPr>
        <p:spPr>
          <a:xfrm>
            <a:off x="4686745" y="1322548"/>
            <a:ext cx="2881558" cy="369332"/>
          </a:xfrm>
          <a:prstGeom prst="rect">
            <a:avLst/>
          </a:prstGeom>
        </p:spPr>
        <p:txBody>
          <a:bodyPr wrap="none">
            <a:spAutoFit/>
          </a:bodyPr>
          <a:lstStyle/>
          <a:p>
            <a:r>
              <a:rPr lang="zh-CN" altLang="en-US" dirty="0"/>
              <a:t>beam </a:t>
            </a:r>
            <a:r>
              <a:rPr lang="en-US" altLang="zh-CN" dirty="0"/>
              <a:t>transverse </a:t>
            </a:r>
            <a:r>
              <a:rPr lang="zh-CN" altLang="en-US" dirty="0"/>
              <a:t>distribution</a:t>
            </a:r>
          </a:p>
        </p:txBody>
      </p:sp>
      <p:pic>
        <p:nvPicPr>
          <p:cNvPr id="8" name="Picture 7">
            <a:extLst>
              <a:ext uri="{FF2B5EF4-FFF2-40B4-BE49-F238E27FC236}">
                <a16:creationId xmlns:a16="http://schemas.microsoft.com/office/drawing/2014/main" id="{0B4FFB7D-1CF4-4B31-A54D-A9B8F057470A}"/>
              </a:ext>
            </a:extLst>
          </p:cNvPr>
          <p:cNvPicPr>
            <a:picLocks noChangeAspect="1"/>
          </p:cNvPicPr>
          <p:nvPr/>
        </p:nvPicPr>
        <p:blipFill>
          <a:blip r:embed="rId5"/>
          <a:stretch>
            <a:fillRect/>
          </a:stretch>
        </p:blipFill>
        <p:spPr>
          <a:xfrm>
            <a:off x="3926117" y="4422220"/>
            <a:ext cx="3201872" cy="2435780"/>
          </a:xfrm>
          <a:prstGeom prst="rect">
            <a:avLst/>
          </a:prstGeom>
        </p:spPr>
      </p:pic>
      <p:cxnSp>
        <p:nvCxnSpPr>
          <p:cNvPr id="10" name="Straight Connector 9">
            <a:extLst>
              <a:ext uri="{FF2B5EF4-FFF2-40B4-BE49-F238E27FC236}">
                <a16:creationId xmlns:a16="http://schemas.microsoft.com/office/drawing/2014/main" id="{768C28C0-10F9-4926-955B-DFE69EEF2260}"/>
              </a:ext>
            </a:extLst>
          </p:cNvPr>
          <p:cNvCxnSpPr/>
          <p:nvPr/>
        </p:nvCxnSpPr>
        <p:spPr>
          <a:xfrm>
            <a:off x="3526181" y="2805112"/>
            <a:ext cx="0" cy="178109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2AB7AB9-1921-4A61-8229-0E61CEFF0714}"/>
              </a:ext>
            </a:extLst>
          </p:cNvPr>
          <p:cNvCxnSpPr/>
          <p:nvPr/>
        </p:nvCxnSpPr>
        <p:spPr>
          <a:xfrm>
            <a:off x="819357" y="2805112"/>
            <a:ext cx="0" cy="178109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CDE95B0-573C-4E91-9F2B-AE2F69757C53}"/>
              </a:ext>
            </a:extLst>
          </p:cNvPr>
          <p:cNvSpPr txBox="1"/>
          <p:nvPr/>
        </p:nvSpPr>
        <p:spPr>
          <a:xfrm>
            <a:off x="4571046" y="2956993"/>
            <a:ext cx="4572954" cy="1477328"/>
          </a:xfrm>
          <a:prstGeom prst="rect">
            <a:avLst/>
          </a:prstGeom>
          <a:noFill/>
        </p:spPr>
        <p:txBody>
          <a:bodyPr wrap="square">
            <a:spAutoFit/>
          </a:bodyPr>
          <a:lstStyle/>
          <a:p>
            <a:r>
              <a:rPr lang="pl-PL" altLang="zh-CN" dirty="0">
                <a:latin typeface="Arial" panose="020B0604020202020204" pitchFamily="34" charset="0"/>
              </a:rPr>
              <a:t>z0 = (-20+(</a:t>
            </a:r>
            <a:r>
              <a:rPr lang="pl-PL" altLang="zh-CN" dirty="0">
                <a:solidFill>
                  <a:srgbClr val="FF0000"/>
                </a:solidFill>
                <a:latin typeface="Arial" panose="020B0604020202020204" pitchFamily="34" charset="0"/>
              </a:rPr>
              <a:t>7.4-dt)*5.4</a:t>
            </a:r>
            <a:r>
              <a:rPr lang="pl-PL" altLang="zh-CN" dirty="0">
                <a:latin typeface="Arial" panose="020B0604020202020204" pitchFamily="34" charset="0"/>
              </a:rPr>
              <a:t>+4.4)*cm;</a:t>
            </a:r>
            <a:endParaRPr lang="en-US" altLang="zh-CN" dirty="0">
              <a:latin typeface="Arial" panose="020B0604020202020204" pitchFamily="34" charset="0"/>
            </a:endParaRPr>
          </a:p>
          <a:p>
            <a:r>
              <a:rPr lang="en-US" altLang="zh-CN" dirty="0">
                <a:latin typeface="Arial" panose="020B0604020202020204" pitchFamily="34" charset="0"/>
              </a:rPr>
              <a:t>dt = 0 </a:t>
            </a:r>
            <a:r>
              <a:rPr lang="en-US" altLang="zh-CN" dirty="0" err="1">
                <a:latin typeface="Arial" panose="020B0604020202020204" pitchFamily="34" charset="0"/>
              </a:rPr>
              <a:t>μs</a:t>
            </a:r>
            <a:r>
              <a:rPr lang="en-US" altLang="zh-CN" dirty="0">
                <a:latin typeface="Arial" panose="020B0604020202020204" pitchFamily="34" charset="0"/>
              </a:rPr>
              <a:t> at anode, z0 = -24.3967*cm</a:t>
            </a:r>
          </a:p>
          <a:p>
            <a:r>
              <a:rPr lang="en-US" altLang="zh-CN" dirty="0">
                <a:latin typeface="Arial" panose="020B0604020202020204" pitchFamily="34" charset="0"/>
              </a:rPr>
              <a:t>dt = 7.4 </a:t>
            </a:r>
            <a:r>
              <a:rPr lang="en-US" altLang="zh-CN" dirty="0" err="1">
                <a:latin typeface="Arial" panose="020B0604020202020204" pitchFamily="34" charset="0"/>
              </a:rPr>
              <a:t>μs</a:t>
            </a:r>
            <a:r>
              <a:rPr lang="en-US" altLang="zh-CN" dirty="0">
                <a:latin typeface="Arial" panose="020B0604020202020204" pitchFamily="34" charset="0"/>
              </a:rPr>
              <a:t> at cathode, z0 = 15.0553*cm</a:t>
            </a:r>
          </a:p>
          <a:p>
            <a:r>
              <a:rPr lang="en-US" altLang="zh-CN" dirty="0">
                <a:latin typeface="Arial" panose="020B0604020202020204" pitchFamily="34" charset="0"/>
              </a:rPr>
              <a:t>(15.0553+24.3967)/7.4 = 5.4 cm/</a:t>
            </a:r>
            <a:r>
              <a:rPr lang="en-US" altLang="zh-CN" dirty="0" err="1">
                <a:latin typeface="Arial" panose="020B0604020202020204" pitchFamily="34" charset="0"/>
              </a:rPr>
              <a:t>μs</a:t>
            </a:r>
            <a:endParaRPr lang="en-US" altLang="zh-CN" dirty="0">
              <a:latin typeface="Arial" panose="020B0604020202020204" pitchFamily="34" charset="0"/>
            </a:endParaRPr>
          </a:p>
          <a:p>
            <a:r>
              <a:rPr lang="en-US" altLang="zh-CN" dirty="0">
                <a:latin typeface="Arial" panose="020B0604020202020204" pitchFamily="34" charset="0"/>
              </a:rPr>
              <a:t>Z0 = (dt*5.4-24.3967)*cm</a:t>
            </a:r>
            <a:endParaRPr lang="pl-PL" altLang="zh-CN" dirty="0">
              <a:latin typeface="Arial" panose="020B0604020202020204" pitchFamily="34" charset="0"/>
            </a:endParaRPr>
          </a:p>
        </p:txBody>
      </p:sp>
    </p:spTree>
    <p:extLst>
      <p:ext uri="{BB962C8B-B14F-4D97-AF65-F5344CB8AC3E}">
        <p14:creationId xmlns:p14="http://schemas.microsoft.com/office/powerpoint/2010/main" val="3639557003"/>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64D5B1-418D-4426-A41D-B579550A4E6D}"/>
              </a:ext>
            </a:extLst>
          </p:cNvPr>
          <p:cNvPicPr>
            <a:picLocks noChangeAspect="1"/>
          </p:cNvPicPr>
          <p:nvPr/>
        </p:nvPicPr>
        <p:blipFill>
          <a:blip r:embed="rId2"/>
          <a:stretch>
            <a:fillRect/>
          </a:stretch>
        </p:blipFill>
        <p:spPr>
          <a:xfrm>
            <a:off x="157316" y="206478"/>
            <a:ext cx="4032000" cy="2200800"/>
          </a:xfrm>
          <a:prstGeom prst="rect">
            <a:avLst/>
          </a:prstGeom>
        </p:spPr>
      </p:pic>
      <p:pic>
        <p:nvPicPr>
          <p:cNvPr id="5" name="Picture 4">
            <a:extLst>
              <a:ext uri="{FF2B5EF4-FFF2-40B4-BE49-F238E27FC236}">
                <a16:creationId xmlns:a16="http://schemas.microsoft.com/office/drawing/2014/main" id="{AD384251-BAC5-4348-A0AB-0D034CBBF21B}"/>
              </a:ext>
            </a:extLst>
          </p:cNvPr>
          <p:cNvPicPr>
            <a:picLocks noChangeAspect="1"/>
          </p:cNvPicPr>
          <p:nvPr/>
        </p:nvPicPr>
        <p:blipFill>
          <a:blip r:embed="rId3"/>
          <a:stretch>
            <a:fillRect/>
          </a:stretch>
        </p:blipFill>
        <p:spPr>
          <a:xfrm>
            <a:off x="88492" y="2514212"/>
            <a:ext cx="3389118" cy="2302412"/>
          </a:xfrm>
          <a:prstGeom prst="rect">
            <a:avLst/>
          </a:prstGeom>
        </p:spPr>
      </p:pic>
      <p:cxnSp>
        <p:nvCxnSpPr>
          <p:cNvPr id="6" name="Straight Connector 5">
            <a:extLst>
              <a:ext uri="{FF2B5EF4-FFF2-40B4-BE49-F238E27FC236}">
                <a16:creationId xmlns:a16="http://schemas.microsoft.com/office/drawing/2014/main" id="{DDA74A0F-56C5-4172-BFF8-9329FA21C51E}"/>
              </a:ext>
            </a:extLst>
          </p:cNvPr>
          <p:cNvCxnSpPr>
            <a:cxnSpLocks/>
          </p:cNvCxnSpPr>
          <p:nvPr/>
        </p:nvCxnSpPr>
        <p:spPr>
          <a:xfrm>
            <a:off x="3290207" y="1903164"/>
            <a:ext cx="0" cy="68272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1EA410B-2A02-4D57-924E-6D1924300D37}"/>
              </a:ext>
            </a:extLst>
          </p:cNvPr>
          <p:cNvCxnSpPr>
            <a:cxnSpLocks/>
          </p:cNvCxnSpPr>
          <p:nvPr/>
        </p:nvCxnSpPr>
        <p:spPr>
          <a:xfrm>
            <a:off x="593215" y="1903164"/>
            <a:ext cx="0" cy="68272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2CAB7CC-B479-470A-BDBC-9E60C9538D0F}"/>
              </a:ext>
            </a:extLst>
          </p:cNvPr>
          <p:cNvPicPr>
            <a:picLocks noChangeAspect="1"/>
          </p:cNvPicPr>
          <p:nvPr/>
        </p:nvPicPr>
        <p:blipFill>
          <a:blip r:embed="rId4"/>
          <a:stretch>
            <a:fillRect/>
          </a:stretch>
        </p:blipFill>
        <p:spPr>
          <a:xfrm>
            <a:off x="450419" y="4816624"/>
            <a:ext cx="3656598" cy="1761205"/>
          </a:xfrm>
          <a:prstGeom prst="rect">
            <a:avLst/>
          </a:prstGeom>
        </p:spPr>
      </p:pic>
      <p:pic>
        <p:nvPicPr>
          <p:cNvPr id="9" name="Picture 8">
            <a:extLst>
              <a:ext uri="{FF2B5EF4-FFF2-40B4-BE49-F238E27FC236}">
                <a16:creationId xmlns:a16="http://schemas.microsoft.com/office/drawing/2014/main" id="{BF6810B7-B7AF-4ABB-83DB-39ACBA893873}"/>
              </a:ext>
            </a:extLst>
          </p:cNvPr>
          <p:cNvPicPr>
            <a:picLocks noChangeAspect="1"/>
          </p:cNvPicPr>
          <p:nvPr/>
        </p:nvPicPr>
        <p:blipFill>
          <a:blip r:embed="rId5"/>
          <a:stretch>
            <a:fillRect/>
          </a:stretch>
        </p:blipFill>
        <p:spPr>
          <a:xfrm>
            <a:off x="4347884" y="3298676"/>
            <a:ext cx="4534716" cy="3559324"/>
          </a:xfrm>
          <a:prstGeom prst="rect">
            <a:avLst/>
          </a:prstGeom>
        </p:spPr>
      </p:pic>
      <p:pic>
        <p:nvPicPr>
          <p:cNvPr id="12" name="Picture 11">
            <a:extLst>
              <a:ext uri="{FF2B5EF4-FFF2-40B4-BE49-F238E27FC236}">
                <a16:creationId xmlns:a16="http://schemas.microsoft.com/office/drawing/2014/main" id="{6F5B1692-01C8-4EA0-910C-1AE608F74D35}"/>
              </a:ext>
            </a:extLst>
          </p:cNvPr>
          <p:cNvPicPr>
            <a:picLocks noChangeAspect="1"/>
          </p:cNvPicPr>
          <p:nvPr/>
        </p:nvPicPr>
        <p:blipFill>
          <a:blip r:embed="rId6"/>
          <a:stretch>
            <a:fillRect/>
          </a:stretch>
        </p:blipFill>
        <p:spPr>
          <a:xfrm>
            <a:off x="4576816" y="1"/>
            <a:ext cx="4032000" cy="3133146"/>
          </a:xfrm>
          <a:prstGeom prst="rect">
            <a:avLst/>
          </a:prstGeom>
        </p:spPr>
      </p:pic>
    </p:spTree>
    <p:extLst>
      <p:ext uri="{BB962C8B-B14F-4D97-AF65-F5344CB8AC3E}">
        <p14:creationId xmlns:p14="http://schemas.microsoft.com/office/powerpoint/2010/main" val="2723352439"/>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7992D4C-C4AF-4C1B-9FEF-AD9C7957545E}"/>
              </a:ext>
            </a:extLst>
          </p:cNvPr>
          <p:cNvPicPr>
            <a:picLocks noChangeAspect="1"/>
          </p:cNvPicPr>
          <p:nvPr/>
        </p:nvPicPr>
        <p:blipFill>
          <a:blip r:embed="rId2"/>
          <a:stretch>
            <a:fillRect/>
          </a:stretch>
        </p:blipFill>
        <p:spPr>
          <a:xfrm>
            <a:off x="-1" y="1"/>
            <a:ext cx="5509480" cy="3420000"/>
          </a:xfrm>
          <a:prstGeom prst="rect">
            <a:avLst/>
          </a:prstGeom>
        </p:spPr>
      </p:pic>
      <p:pic>
        <p:nvPicPr>
          <p:cNvPr id="9" name="Picture 8">
            <a:extLst>
              <a:ext uri="{FF2B5EF4-FFF2-40B4-BE49-F238E27FC236}">
                <a16:creationId xmlns:a16="http://schemas.microsoft.com/office/drawing/2014/main" id="{B7BA6ECB-E0DF-4318-A6C8-CCF108FFF8C4}"/>
              </a:ext>
            </a:extLst>
          </p:cNvPr>
          <p:cNvPicPr>
            <a:picLocks noChangeAspect="1"/>
          </p:cNvPicPr>
          <p:nvPr/>
        </p:nvPicPr>
        <p:blipFill>
          <a:blip r:embed="rId3"/>
          <a:stretch>
            <a:fillRect/>
          </a:stretch>
        </p:blipFill>
        <p:spPr>
          <a:xfrm>
            <a:off x="41539" y="3420001"/>
            <a:ext cx="5426400" cy="3420000"/>
          </a:xfrm>
          <a:prstGeom prst="rect">
            <a:avLst/>
          </a:prstGeom>
        </p:spPr>
      </p:pic>
      <p:sp>
        <p:nvSpPr>
          <p:cNvPr id="11" name="TextBox 10">
            <a:extLst>
              <a:ext uri="{FF2B5EF4-FFF2-40B4-BE49-F238E27FC236}">
                <a16:creationId xmlns:a16="http://schemas.microsoft.com/office/drawing/2014/main" id="{7575B3E4-3DDA-4C4B-8089-1648B3D11B03}"/>
              </a:ext>
            </a:extLst>
          </p:cNvPr>
          <p:cNvSpPr txBox="1"/>
          <p:nvPr/>
        </p:nvSpPr>
        <p:spPr>
          <a:xfrm>
            <a:off x="5509478" y="581599"/>
            <a:ext cx="3634521" cy="646331"/>
          </a:xfrm>
          <a:prstGeom prst="rect">
            <a:avLst/>
          </a:prstGeom>
          <a:noFill/>
        </p:spPr>
        <p:txBody>
          <a:bodyPr wrap="square">
            <a:spAutoFit/>
          </a:bodyPr>
          <a:lstStyle/>
          <a:p>
            <a:r>
              <a:rPr lang="en-US" altLang="zh-CN" dirty="0">
                <a:solidFill>
                  <a:schemeClr val="bg1">
                    <a:lumMod val="95000"/>
                  </a:schemeClr>
                </a:solidFill>
                <a:latin typeface="Arial" panose="020B0604020202020204" pitchFamily="34" charset="0"/>
              </a:rPr>
              <a:t>dt = 0 </a:t>
            </a:r>
            <a:r>
              <a:rPr lang="en-US" altLang="zh-CN" dirty="0" err="1">
                <a:solidFill>
                  <a:schemeClr val="bg1">
                    <a:lumMod val="95000"/>
                  </a:schemeClr>
                </a:solidFill>
                <a:latin typeface="Arial" panose="020B0604020202020204" pitchFamily="34" charset="0"/>
              </a:rPr>
              <a:t>μs</a:t>
            </a:r>
            <a:r>
              <a:rPr lang="en-US" altLang="zh-CN" dirty="0">
                <a:solidFill>
                  <a:schemeClr val="bg1">
                    <a:lumMod val="95000"/>
                  </a:schemeClr>
                </a:solidFill>
                <a:latin typeface="Arial" panose="020B0604020202020204" pitchFamily="34" charset="0"/>
              </a:rPr>
              <a:t> at anode</a:t>
            </a:r>
          </a:p>
          <a:p>
            <a:r>
              <a:rPr lang="en-US" altLang="zh-CN" dirty="0">
                <a:solidFill>
                  <a:schemeClr val="bg1">
                    <a:lumMod val="95000"/>
                  </a:schemeClr>
                </a:solidFill>
                <a:latin typeface="Arial" panose="020B0604020202020204" pitchFamily="34" charset="0"/>
              </a:rPr>
              <a:t>z0 = -24.3967*cm</a:t>
            </a:r>
          </a:p>
        </p:txBody>
      </p:sp>
      <p:sp>
        <p:nvSpPr>
          <p:cNvPr id="12" name="TextBox 11">
            <a:extLst>
              <a:ext uri="{FF2B5EF4-FFF2-40B4-BE49-F238E27FC236}">
                <a16:creationId xmlns:a16="http://schemas.microsoft.com/office/drawing/2014/main" id="{7A2700AC-BC28-498C-B730-432782D6B367}"/>
              </a:ext>
            </a:extLst>
          </p:cNvPr>
          <p:cNvSpPr txBox="1"/>
          <p:nvPr/>
        </p:nvSpPr>
        <p:spPr>
          <a:xfrm>
            <a:off x="5467939" y="3518240"/>
            <a:ext cx="3676061" cy="646331"/>
          </a:xfrm>
          <a:prstGeom prst="rect">
            <a:avLst/>
          </a:prstGeom>
          <a:noFill/>
        </p:spPr>
        <p:txBody>
          <a:bodyPr wrap="square">
            <a:spAutoFit/>
          </a:bodyPr>
          <a:lstStyle/>
          <a:p>
            <a:r>
              <a:rPr lang="en-US" altLang="zh-CN" dirty="0">
                <a:solidFill>
                  <a:schemeClr val="bg1">
                    <a:lumMod val="95000"/>
                  </a:schemeClr>
                </a:solidFill>
                <a:latin typeface="Arial" panose="020B0604020202020204" pitchFamily="34" charset="0"/>
              </a:rPr>
              <a:t>dt = 7.4 </a:t>
            </a:r>
            <a:r>
              <a:rPr lang="en-US" altLang="zh-CN" dirty="0" err="1">
                <a:solidFill>
                  <a:schemeClr val="bg1">
                    <a:lumMod val="95000"/>
                  </a:schemeClr>
                </a:solidFill>
                <a:latin typeface="Arial" panose="020B0604020202020204" pitchFamily="34" charset="0"/>
              </a:rPr>
              <a:t>μs</a:t>
            </a:r>
            <a:r>
              <a:rPr lang="en-US" altLang="zh-CN" dirty="0">
                <a:solidFill>
                  <a:schemeClr val="bg1">
                    <a:lumMod val="95000"/>
                  </a:schemeClr>
                </a:solidFill>
                <a:latin typeface="Arial" panose="020B0604020202020204" pitchFamily="34" charset="0"/>
              </a:rPr>
              <a:t> at entrance window</a:t>
            </a:r>
          </a:p>
          <a:p>
            <a:r>
              <a:rPr lang="en-US" altLang="zh-CN" dirty="0">
                <a:solidFill>
                  <a:schemeClr val="bg1">
                    <a:lumMod val="95000"/>
                  </a:schemeClr>
                </a:solidFill>
                <a:latin typeface="Arial" panose="020B0604020202020204" pitchFamily="34" charset="0"/>
              </a:rPr>
              <a:t>z0 = 15.0553*cm</a:t>
            </a:r>
          </a:p>
        </p:txBody>
      </p:sp>
    </p:spTree>
    <p:extLst>
      <p:ext uri="{BB962C8B-B14F-4D97-AF65-F5344CB8AC3E}">
        <p14:creationId xmlns:p14="http://schemas.microsoft.com/office/powerpoint/2010/main" val="2642393976"/>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E460109-2001-4085-9238-8FAD40EA8824}"/>
              </a:ext>
            </a:extLst>
          </p:cNvPr>
          <p:cNvPicPr>
            <a:picLocks noChangeAspect="1"/>
          </p:cNvPicPr>
          <p:nvPr/>
        </p:nvPicPr>
        <p:blipFill>
          <a:blip r:embed="rId2"/>
          <a:stretch>
            <a:fillRect/>
          </a:stretch>
        </p:blipFill>
        <p:spPr>
          <a:xfrm>
            <a:off x="0" y="0"/>
            <a:ext cx="4229100" cy="2000250"/>
          </a:xfrm>
          <a:prstGeom prst="rect">
            <a:avLst/>
          </a:prstGeom>
        </p:spPr>
      </p:pic>
      <p:sp>
        <p:nvSpPr>
          <p:cNvPr id="4" name="TextBox 3">
            <a:extLst>
              <a:ext uri="{FF2B5EF4-FFF2-40B4-BE49-F238E27FC236}">
                <a16:creationId xmlns:a16="http://schemas.microsoft.com/office/drawing/2014/main" id="{A56F5A6C-26D5-4B1B-943D-68CDF76C132A}"/>
              </a:ext>
            </a:extLst>
          </p:cNvPr>
          <p:cNvSpPr txBox="1"/>
          <p:nvPr/>
        </p:nvSpPr>
        <p:spPr>
          <a:xfrm>
            <a:off x="1307690" y="1641991"/>
            <a:ext cx="1489960" cy="369332"/>
          </a:xfrm>
          <a:prstGeom prst="rect">
            <a:avLst/>
          </a:prstGeom>
          <a:noFill/>
        </p:spPr>
        <p:txBody>
          <a:bodyPr wrap="none" rtlCol="0">
            <a:spAutoFit/>
          </a:bodyPr>
          <a:lstStyle/>
          <a:p>
            <a:r>
              <a:rPr lang="en-US" altLang="zh-CN" dirty="0">
                <a:solidFill>
                  <a:schemeClr val="accent4">
                    <a:lumMod val="20000"/>
                    <a:lumOff val="80000"/>
                  </a:schemeClr>
                </a:solidFill>
              </a:rPr>
              <a:t>2 MeV proton</a:t>
            </a:r>
            <a:endParaRPr lang="zh-CN" altLang="en-US" dirty="0">
              <a:solidFill>
                <a:schemeClr val="accent4">
                  <a:lumMod val="20000"/>
                  <a:lumOff val="80000"/>
                </a:schemeClr>
              </a:solidFill>
            </a:endParaRPr>
          </a:p>
        </p:txBody>
      </p:sp>
      <p:pic>
        <p:nvPicPr>
          <p:cNvPr id="6" name="Picture 5">
            <a:extLst>
              <a:ext uri="{FF2B5EF4-FFF2-40B4-BE49-F238E27FC236}">
                <a16:creationId xmlns:a16="http://schemas.microsoft.com/office/drawing/2014/main" id="{DB3BA962-1EEB-4896-B97B-1F8E86D4D25A}"/>
              </a:ext>
            </a:extLst>
          </p:cNvPr>
          <p:cNvPicPr>
            <a:picLocks noChangeAspect="1"/>
          </p:cNvPicPr>
          <p:nvPr/>
        </p:nvPicPr>
        <p:blipFill>
          <a:blip r:embed="rId3"/>
          <a:stretch>
            <a:fillRect/>
          </a:stretch>
        </p:blipFill>
        <p:spPr>
          <a:xfrm>
            <a:off x="42862" y="2340077"/>
            <a:ext cx="4143375" cy="1981200"/>
          </a:xfrm>
          <a:prstGeom prst="rect">
            <a:avLst/>
          </a:prstGeom>
        </p:spPr>
      </p:pic>
      <p:pic>
        <p:nvPicPr>
          <p:cNvPr id="8" name="Picture 7">
            <a:extLst>
              <a:ext uri="{FF2B5EF4-FFF2-40B4-BE49-F238E27FC236}">
                <a16:creationId xmlns:a16="http://schemas.microsoft.com/office/drawing/2014/main" id="{16C4CFB9-E366-48DB-8562-89C3FE692D3E}"/>
              </a:ext>
            </a:extLst>
          </p:cNvPr>
          <p:cNvPicPr>
            <a:picLocks noChangeAspect="1"/>
          </p:cNvPicPr>
          <p:nvPr/>
        </p:nvPicPr>
        <p:blipFill>
          <a:blip r:embed="rId4"/>
          <a:stretch>
            <a:fillRect/>
          </a:stretch>
        </p:blipFill>
        <p:spPr>
          <a:xfrm>
            <a:off x="0" y="4650031"/>
            <a:ext cx="4305300" cy="2047875"/>
          </a:xfrm>
          <a:prstGeom prst="rect">
            <a:avLst/>
          </a:prstGeom>
        </p:spPr>
      </p:pic>
      <p:sp>
        <p:nvSpPr>
          <p:cNvPr id="9" name="TextBox 8">
            <a:extLst>
              <a:ext uri="{FF2B5EF4-FFF2-40B4-BE49-F238E27FC236}">
                <a16:creationId xmlns:a16="http://schemas.microsoft.com/office/drawing/2014/main" id="{A769F98A-D500-4491-B7AD-B39A0D30D79C}"/>
              </a:ext>
            </a:extLst>
          </p:cNvPr>
          <p:cNvSpPr txBox="1"/>
          <p:nvPr/>
        </p:nvSpPr>
        <p:spPr>
          <a:xfrm>
            <a:off x="1307690" y="3931656"/>
            <a:ext cx="1555682" cy="369332"/>
          </a:xfrm>
          <a:prstGeom prst="rect">
            <a:avLst/>
          </a:prstGeom>
          <a:noFill/>
        </p:spPr>
        <p:txBody>
          <a:bodyPr wrap="square" rtlCol="0">
            <a:spAutoFit/>
          </a:bodyPr>
          <a:lstStyle/>
          <a:p>
            <a:r>
              <a:rPr lang="en-US" altLang="zh-CN" dirty="0">
                <a:solidFill>
                  <a:schemeClr val="accent4">
                    <a:lumMod val="20000"/>
                    <a:lumOff val="80000"/>
                  </a:schemeClr>
                </a:solidFill>
              </a:rPr>
              <a:t>20 GeV proton</a:t>
            </a:r>
            <a:endParaRPr lang="zh-CN" altLang="en-US" dirty="0">
              <a:solidFill>
                <a:schemeClr val="accent4">
                  <a:lumMod val="20000"/>
                  <a:lumOff val="80000"/>
                </a:schemeClr>
              </a:solidFill>
            </a:endParaRPr>
          </a:p>
        </p:txBody>
      </p:sp>
      <p:sp>
        <p:nvSpPr>
          <p:cNvPr id="10" name="TextBox 9">
            <a:extLst>
              <a:ext uri="{FF2B5EF4-FFF2-40B4-BE49-F238E27FC236}">
                <a16:creationId xmlns:a16="http://schemas.microsoft.com/office/drawing/2014/main" id="{D1F8ED33-0781-484E-8CCC-778F30C44CED}"/>
              </a:ext>
            </a:extLst>
          </p:cNvPr>
          <p:cNvSpPr txBox="1"/>
          <p:nvPr/>
        </p:nvSpPr>
        <p:spPr>
          <a:xfrm>
            <a:off x="1307690" y="6328574"/>
            <a:ext cx="1555682" cy="369332"/>
          </a:xfrm>
          <a:prstGeom prst="rect">
            <a:avLst/>
          </a:prstGeom>
          <a:noFill/>
        </p:spPr>
        <p:txBody>
          <a:bodyPr wrap="square" rtlCol="0">
            <a:spAutoFit/>
          </a:bodyPr>
          <a:lstStyle/>
          <a:p>
            <a:r>
              <a:rPr lang="en-US" altLang="zh-CN" dirty="0">
                <a:solidFill>
                  <a:schemeClr val="accent4">
                    <a:lumMod val="20000"/>
                    <a:lumOff val="80000"/>
                  </a:schemeClr>
                </a:solidFill>
              </a:rPr>
              <a:t>20 GeV proton</a:t>
            </a:r>
            <a:endParaRPr lang="zh-CN" altLang="en-US" dirty="0">
              <a:solidFill>
                <a:schemeClr val="accent4">
                  <a:lumMod val="20000"/>
                  <a:lumOff val="80000"/>
                </a:schemeClr>
              </a:solidFill>
            </a:endParaRPr>
          </a:p>
        </p:txBody>
      </p:sp>
      <p:pic>
        <p:nvPicPr>
          <p:cNvPr id="12" name="Picture 11">
            <a:extLst>
              <a:ext uri="{FF2B5EF4-FFF2-40B4-BE49-F238E27FC236}">
                <a16:creationId xmlns:a16="http://schemas.microsoft.com/office/drawing/2014/main" id="{EEF47DCD-D5F5-4E16-8109-742658E13460}"/>
              </a:ext>
            </a:extLst>
          </p:cNvPr>
          <p:cNvPicPr>
            <a:picLocks noChangeAspect="1"/>
          </p:cNvPicPr>
          <p:nvPr/>
        </p:nvPicPr>
        <p:blipFill>
          <a:blip r:embed="rId5"/>
          <a:stretch>
            <a:fillRect/>
          </a:stretch>
        </p:blipFill>
        <p:spPr>
          <a:xfrm>
            <a:off x="4723308" y="67233"/>
            <a:ext cx="4377830" cy="3336367"/>
          </a:xfrm>
          <a:prstGeom prst="rect">
            <a:avLst/>
          </a:prstGeom>
        </p:spPr>
      </p:pic>
      <p:pic>
        <p:nvPicPr>
          <p:cNvPr id="14" name="Picture 13">
            <a:extLst>
              <a:ext uri="{FF2B5EF4-FFF2-40B4-BE49-F238E27FC236}">
                <a16:creationId xmlns:a16="http://schemas.microsoft.com/office/drawing/2014/main" id="{1F833165-F5B0-4101-9107-C303DE047170}"/>
              </a:ext>
            </a:extLst>
          </p:cNvPr>
          <p:cNvPicPr>
            <a:picLocks noChangeAspect="1"/>
          </p:cNvPicPr>
          <p:nvPr/>
        </p:nvPicPr>
        <p:blipFill>
          <a:blip r:embed="rId6"/>
          <a:stretch>
            <a:fillRect/>
          </a:stretch>
        </p:blipFill>
        <p:spPr>
          <a:xfrm>
            <a:off x="4750775" y="3479800"/>
            <a:ext cx="4209095" cy="3336367"/>
          </a:xfrm>
          <a:prstGeom prst="rect">
            <a:avLst/>
          </a:prstGeom>
        </p:spPr>
      </p:pic>
    </p:spTree>
    <p:extLst>
      <p:ext uri="{BB962C8B-B14F-4D97-AF65-F5344CB8AC3E}">
        <p14:creationId xmlns:p14="http://schemas.microsoft.com/office/powerpoint/2010/main" val="2539297386"/>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1A27B6-89DA-4F5D-8705-1CF6AECEF879}"/>
              </a:ext>
            </a:extLst>
          </p:cNvPr>
          <p:cNvPicPr>
            <a:picLocks noChangeAspect="1"/>
          </p:cNvPicPr>
          <p:nvPr/>
        </p:nvPicPr>
        <p:blipFill>
          <a:blip r:embed="rId2"/>
          <a:stretch>
            <a:fillRect/>
          </a:stretch>
        </p:blipFill>
        <p:spPr>
          <a:xfrm>
            <a:off x="0" y="0"/>
            <a:ext cx="9144000" cy="4866968"/>
          </a:xfrm>
          <a:prstGeom prst="rect">
            <a:avLst/>
          </a:prstGeom>
        </p:spPr>
      </p:pic>
      <p:sp>
        <p:nvSpPr>
          <p:cNvPr id="6" name="TextBox 5">
            <a:extLst>
              <a:ext uri="{FF2B5EF4-FFF2-40B4-BE49-F238E27FC236}">
                <a16:creationId xmlns:a16="http://schemas.microsoft.com/office/drawing/2014/main" id="{E57A1F32-7E46-45EF-A817-DBCDE4C6CD91}"/>
              </a:ext>
            </a:extLst>
          </p:cNvPr>
          <p:cNvSpPr txBox="1"/>
          <p:nvPr/>
        </p:nvSpPr>
        <p:spPr>
          <a:xfrm>
            <a:off x="0" y="4866968"/>
            <a:ext cx="2524345" cy="923330"/>
          </a:xfrm>
          <a:prstGeom prst="rect">
            <a:avLst/>
          </a:prstGeom>
          <a:noFill/>
        </p:spPr>
        <p:txBody>
          <a:bodyPr wrap="none" rtlCol="0">
            <a:spAutoFit/>
          </a:bodyPr>
          <a:lstStyle/>
          <a:p>
            <a:r>
              <a:rPr lang="en-US" altLang="zh-CN" dirty="0"/>
              <a:t>152Eu at center</a:t>
            </a:r>
          </a:p>
          <a:p>
            <a:r>
              <a:rPr lang="en-US" altLang="zh-CN" dirty="0">
                <a:solidFill>
                  <a:srgbClr val="FF0000"/>
                </a:solidFill>
              </a:rPr>
              <a:t>With Proton Detector</a:t>
            </a:r>
          </a:p>
          <a:p>
            <a:r>
              <a:rPr lang="en-US" altLang="zh-CN" dirty="0">
                <a:solidFill>
                  <a:srgbClr val="0000FF"/>
                </a:solidFill>
              </a:rPr>
              <a:t>Without Proton Detector</a:t>
            </a:r>
            <a:endParaRPr lang="zh-CN" altLang="en-US" dirty="0">
              <a:solidFill>
                <a:srgbClr val="0000FF"/>
              </a:solidFill>
            </a:endParaRPr>
          </a:p>
        </p:txBody>
      </p:sp>
    </p:spTree>
    <p:extLst>
      <p:ext uri="{BB962C8B-B14F-4D97-AF65-F5344CB8AC3E}">
        <p14:creationId xmlns:p14="http://schemas.microsoft.com/office/powerpoint/2010/main" val="3293691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24"/>
            <a:ext cx="4896000" cy="3324790"/>
          </a:xfrm>
          <a:prstGeom prst="rect">
            <a:avLst/>
          </a:prstGeom>
        </p:spPr>
      </p:pic>
      <p:sp>
        <p:nvSpPr>
          <p:cNvPr id="3" name="文本框 2"/>
          <p:cNvSpPr txBox="1"/>
          <p:nvPr/>
        </p:nvSpPr>
        <p:spPr>
          <a:xfrm>
            <a:off x="2627784" y="728700"/>
            <a:ext cx="2294603" cy="1107996"/>
          </a:xfrm>
          <a:prstGeom prst="rect">
            <a:avLst/>
          </a:prstGeom>
          <a:noFill/>
        </p:spPr>
        <p:txBody>
          <a:bodyPr wrap="none" rtlCol="0">
            <a:spAutoFit/>
          </a:bodyPr>
          <a:lstStyle/>
          <a:p>
            <a:r>
              <a:rPr lang="en-US" altLang="zh-CN" sz="1600" dirty="0"/>
              <a:t>τ = 300 </a:t>
            </a:r>
            <a:r>
              <a:rPr lang="en-US" altLang="zh-CN" sz="1600" dirty="0" err="1"/>
              <a:t>fs</a:t>
            </a:r>
            <a:endParaRPr lang="en-US" altLang="zh-CN" sz="1600" dirty="0"/>
          </a:p>
          <a:p>
            <a:r>
              <a:rPr lang="en-US" altLang="zh-CN" sz="1600" dirty="0" err="1"/>
              <a:t>Eγ</a:t>
            </a:r>
            <a:r>
              <a:rPr lang="en-US" altLang="zh-CN" sz="1600" dirty="0"/>
              <a:t> = 3085 keV</a:t>
            </a:r>
          </a:p>
          <a:p>
            <a:r>
              <a:rPr lang="en-US" altLang="zh-CN" sz="1600" dirty="0" err="1"/>
              <a:t>Ecm</a:t>
            </a:r>
            <a:r>
              <a:rPr lang="en-US" altLang="zh-CN" sz="1600" dirty="0"/>
              <a:t> = 5.07, 3, 1, 0.1 MeV</a:t>
            </a:r>
          </a:p>
          <a:p>
            <a:r>
              <a:rPr lang="en-US" altLang="zh-CN" sz="1600" dirty="0"/>
              <a:t>28Mg</a:t>
            </a:r>
            <a:endParaRPr lang="zh-CN" altLang="en-US" sz="1600" dirty="0"/>
          </a:p>
        </p:txBody>
      </p:sp>
      <p:pic>
        <p:nvPicPr>
          <p:cNvPr id="4" name="图片 3"/>
          <p:cNvPicPr>
            <a:picLocks noChangeAspect="1"/>
          </p:cNvPicPr>
          <p:nvPr/>
        </p:nvPicPr>
        <p:blipFill>
          <a:blip r:embed="rId3"/>
          <a:stretch>
            <a:fillRect/>
          </a:stretch>
        </p:blipFill>
        <p:spPr>
          <a:xfrm>
            <a:off x="0" y="3323410"/>
            <a:ext cx="4896000" cy="3324791"/>
          </a:xfrm>
          <a:prstGeom prst="rect">
            <a:avLst/>
          </a:prstGeom>
        </p:spPr>
      </p:pic>
      <p:sp>
        <p:nvSpPr>
          <p:cNvPr id="5" name="矩形 4"/>
          <p:cNvSpPr/>
          <p:nvPr/>
        </p:nvSpPr>
        <p:spPr>
          <a:xfrm>
            <a:off x="539552" y="3861048"/>
            <a:ext cx="1734577" cy="369332"/>
          </a:xfrm>
          <a:prstGeom prst="rect">
            <a:avLst/>
          </a:prstGeom>
        </p:spPr>
        <p:txBody>
          <a:bodyPr wrap="none">
            <a:spAutoFit/>
          </a:bodyPr>
          <a:lstStyle/>
          <a:p>
            <a:r>
              <a:rPr lang="en-US" altLang="zh-CN" dirty="0" err="1"/>
              <a:t>Polyvinyltoluene</a:t>
            </a:r>
            <a:endParaRPr lang="zh-CN" altLang="en-US" dirty="0"/>
          </a:p>
        </p:txBody>
      </p:sp>
      <p:sp>
        <p:nvSpPr>
          <p:cNvPr id="6" name="矩形 5"/>
          <p:cNvSpPr/>
          <p:nvPr/>
        </p:nvSpPr>
        <p:spPr>
          <a:xfrm>
            <a:off x="539552" y="359368"/>
            <a:ext cx="729687" cy="369332"/>
          </a:xfrm>
          <a:prstGeom prst="rect">
            <a:avLst/>
          </a:prstGeom>
        </p:spPr>
        <p:txBody>
          <a:bodyPr wrap="none">
            <a:spAutoFit/>
          </a:bodyPr>
          <a:lstStyle/>
          <a:p>
            <a:r>
              <a:rPr lang="en-US" altLang="zh-CN" dirty="0"/>
              <a:t>Mylar</a:t>
            </a:r>
            <a:endParaRPr lang="zh-CN" altLang="en-US" dirty="0"/>
          </a:p>
        </p:txBody>
      </p:sp>
      <p:sp>
        <p:nvSpPr>
          <p:cNvPr id="7" name="文本框 6"/>
          <p:cNvSpPr txBox="1"/>
          <p:nvPr/>
        </p:nvSpPr>
        <p:spPr>
          <a:xfrm>
            <a:off x="2627784" y="4110786"/>
            <a:ext cx="2294603" cy="1107996"/>
          </a:xfrm>
          <a:prstGeom prst="rect">
            <a:avLst/>
          </a:prstGeom>
          <a:noFill/>
        </p:spPr>
        <p:txBody>
          <a:bodyPr wrap="none" rtlCol="0">
            <a:spAutoFit/>
          </a:bodyPr>
          <a:lstStyle/>
          <a:p>
            <a:r>
              <a:rPr lang="en-US" altLang="zh-CN" sz="1600" dirty="0"/>
              <a:t>τ = 300 </a:t>
            </a:r>
            <a:r>
              <a:rPr lang="en-US" altLang="zh-CN" sz="1600" dirty="0" err="1"/>
              <a:t>fs</a:t>
            </a:r>
            <a:endParaRPr lang="en-US" altLang="zh-CN" sz="1600" dirty="0"/>
          </a:p>
          <a:p>
            <a:r>
              <a:rPr lang="en-US" altLang="zh-CN" sz="1600" dirty="0" err="1"/>
              <a:t>Eγ</a:t>
            </a:r>
            <a:r>
              <a:rPr lang="en-US" altLang="zh-CN" sz="1600" dirty="0"/>
              <a:t> = 3085 keV</a:t>
            </a:r>
          </a:p>
          <a:p>
            <a:r>
              <a:rPr lang="en-US" altLang="zh-CN" sz="1600" dirty="0" err="1"/>
              <a:t>Ecm</a:t>
            </a:r>
            <a:r>
              <a:rPr lang="en-US" altLang="zh-CN" sz="1600" dirty="0"/>
              <a:t> = 5.07, 3, 1, 0.1 MeV</a:t>
            </a:r>
          </a:p>
          <a:p>
            <a:r>
              <a:rPr lang="en-US" altLang="zh-CN" sz="1600" dirty="0"/>
              <a:t>28Mg</a:t>
            </a:r>
            <a:endParaRPr lang="zh-CN" altLang="en-US" sz="1600" dirty="0"/>
          </a:p>
        </p:txBody>
      </p:sp>
      <p:pic>
        <p:nvPicPr>
          <p:cNvPr id="8" name="图片 7"/>
          <p:cNvPicPr>
            <a:picLocks noChangeAspect="1"/>
          </p:cNvPicPr>
          <p:nvPr/>
        </p:nvPicPr>
        <p:blipFill rotWithShape="1">
          <a:blip r:embed="rId4"/>
          <a:srcRect l="5714" b="4823"/>
          <a:stretch/>
        </p:blipFill>
        <p:spPr>
          <a:xfrm>
            <a:off x="5018843" y="24"/>
            <a:ext cx="4125157" cy="2132364"/>
          </a:xfrm>
          <a:prstGeom prst="rect">
            <a:avLst/>
          </a:prstGeom>
        </p:spPr>
      </p:pic>
      <p:sp>
        <p:nvSpPr>
          <p:cNvPr id="9" name="文本框 8"/>
          <p:cNvSpPr txBox="1"/>
          <p:nvPr/>
        </p:nvSpPr>
        <p:spPr>
          <a:xfrm>
            <a:off x="5018843" y="2145065"/>
            <a:ext cx="1561005" cy="1323439"/>
          </a:xfrm>
          <a:prstGeom prst="rect">
            <a:avLst/>
          </a:prstGeom>
          <a:noFill/>
        </p:spPr>
        <p:txBody>
          <a:bodyPr wrap="none" rtlCol="0">
            <a:spAutoFit/>
          </a:bodyPr>
          <a:lstStyle/>
          <a:p>
            <a:r>
              <a:rPr lang="en-US" altLang="zh-CN" sz="1600" dirty="0"/>
              <a:t>τ = 300 </a:t>
            </a:r>
            <a:r>
              <a:rPr lang="en-US" altLang="zh-CN" sz="1600" dirty="0" err="1"/>
              <a:t>fs</a:t>
            </a:r>
            <a:endParaRPr lang="en-US" altLang="zh-CN" sz="1600" dirty="0"/>
          </a:p>
          <a:p>
            <a:r>
              <a:rPr lang="en-US" altLang="zh-CN" sz="1600" dirty="0" err="1"/>
              <a:t>Eγ</a:t>
            </a:r>
            <a:r>
              <a:rPr lang="en-US" altLang="zh-CN" sz="1600" dirty="0"/>
              <a:t> = 3085 keV</a:t>
            </a:r>
          </a:p>
          <a:p>
            <a:r>
              <a:rPr lang="en-US" altLang="zh-CN" sz="1600" dirty="0" err="1"/>
              <a:t>Ecm</a:t>
            </a:r>
            <a:r>
              <a:rPr lang="en-US" altLang="zh-CN" sz="1600" dirty="0"/>
              <a:t> = 3 MeV</a:t>
            </a:r>
          </a:p>
          <a:p>
            <a:r>
              <a:rPr lang="en-US" altLang="zh-CN" sz="1600" dirty="0">
                <a:solidFill>
                  <a:srgbClr val="0000FF"/>
                </a:solidFill>
              </a:rPr>
              <a:t>Mylar</a:t>
            </a:r>
          </a:p>
          <a:p>
            <a:r>
              <a:rPr lang="en-US" altLang="zh-CN" sz="1600" dirty="0" err="1">
                <a:solidFill>
                  <a:srgbClr val="FF0000"/>
                </a:solidFill>
              </a:rPr>
              <a:t>Polyvinyltoluene</a:t>
            </a:r>
            <a:endParaRPr lang="zh-CN" altLang="en-US" sz="1600" dirty="0">
              <a:solidFill>
                <a:srgbClr val="FF0000"/>
              </a:solidFill>
            </a:endParaRPr>
          </a:p>
        </p:txBody>
      </p:sp>
    </p:spTree>
    <p:extLst>
      <p:ext uri="{BB962C8B-B14F-4D97-AF65-F5344CB8AC3E}">
        <p14:creationId xmlns:p14="http://schemas.microsoft.com/office/powerpoint/2010/main" val="725312902"/>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CFC45E-E70B-49C7-A363-CC5C0C432D5C}"/>
              </a:ext>
            </a:extLst>
          </p:cNvPr>
          <p:cNvPicPr>
            <a:picLocks noChangeAspect="1"/>
          </p:cNvPicPr>
          <p:nvPr/>
        </p:nvPicPr>
        <p:blipFill>
          <a:blip r:embed="rId2"/>
          <a:stretch>
            <a:fillRect/>
          </a:stretch>
        </p:blipFill>
        <p:spPr>
          <a:xfrm>
            <a:off x="0" y="0"/>
            <a:ext cx="9144000" cy="4783422"/>
          </a:xfrm>
          <a:prstGeom prst="rect">
            <a:avLst/>
          </a:prstGeom>
        </p:spPr>
      </p:pic>
      <p:sp>
        <p:nvSpPr>
          <p:cNvPr id="5" name="TextBox 4">
            <a:extLst>
              <a:ext uri="{FF2B5EF4-FFF2-40B4-BE49-F238E27FC236}">
                <a16:creationId xmlns:a16="http://schemas.microsoft.com/office/drawing/2014/main" id="{21EEFD5C-46DB-441F-8B79-4FE4E7469C6B}"/>
              </a:ext>
            </a:extLst>
          </p:cNvPr>
          <p:cNvSpPr txBox="1"/>
          <p:nvPr/>
        </p:nvSpPr>
        <p:spPr>
          <a:xfrm>
            <a:off x="0" y="4866968"/>
            <a:ext cx="2524345" cy="923330"/>
          </a:xfrm>
          <a:prstGeom prst="rect">
            <a:avLst/>
          </a:prstGeom>
          <a:noFill/>
        </p:spPr>
        <p:txBody>
          <a:bodyPr wrap="none" rtlCol="0">
            <a:spAutoFit/>
          </a:bodyPr>
          <a:lstStyle/>
          <a:p>
            <a:r>
              <a:rPr lang="en-US" altLang="zh-CN" dirty="0"/>
              <a:t>152Eu at center</a:t>
            </a:r>
          </a:p>
          <a:p>
            <a:r>
              <a:rPr lang="en-US" altLang="zh-CN" dirty="0">
                <a:solidFill>
                  <a:srgbClr val="FF0000"/>
                </a:solidFill>
              </a:rPr>
              <a:t>With Proton Detector</a:t>
            </a:r>
          </a:p>
          <a:p>
            <a:r>
              <a:rPr lang="en-US" altLang="zh-CN" dirty="0">
                <a:solidFill>
                  <a:srgbClr val="0000FF"/>
                </a:solidFill>
              </a:rPr>
              <a:t>Without Proton Detector</a:t>
            </a:r>
            <a:endParaRPr lang="zh-CN" altLang="en-US" dirty="0">
              <a:solidFill>
                <a:srgbClr val="0000FF"/>
              </a:solidFill>
            </a:endParaRPr>
          </a:p>
        </p:txBody>
      </p:sp>
    </p:spTree>
    <p:extLst>
      <p:ext uri="{BB962C8B-B14F-4D97-AF65-F5344CB8AC3E}">
        <p14:creationId xmlns:p14="http://schemas.microsoft.com/office/powerpoint/2010/main" val="2798362427"/>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16C44181-900B-40A3-9BC7-75F3D87DC898}"/>
              </a:ext>
            </a:extLst>
          </p:cNvPr>
          <p:cNvGraphicFramePr>
            <a:graphicFrameLocks/>
          </p:cNvGraphicFramePr>
          <p:nvPr>
            <p:extLst>
              <p:ext uri="{D42A27DB-BD31-4B8C-83A1-F6EECF244321}">
                <p14:modId xmlns:p14="http://schemas.microsoft.com/office/powerpoint/2010/main" val="2828411218"/>
              </p:ext>
            </p:extLst>
          </p:nvPr>
        </p:nvGraphicFramePr>
        <p:xfrm>
          <a:off x="0" y="0"/>
          <a:ext cx="6678592" cy="3692324"/>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CD73AC93-FA84-48AC-81F0-53D5B0E29C97}"/>
              </a:ext>
            </a:extLst>
          </p:cNvPr>
          <p:cNvSpPr txBox="1"/>
          <p:nvPr/>
        </p:nvSpPr>
        <p:spPr>
          <a:xfrm>
            <a:off x="0" y="3692324"/>
            <a:ext cx="7946534" cy="369332"/>
          </a:xfrm>
          <a:prstGeom prst="rect">
            <a:avLst/>
          </a:prstGeom>
          <a:noFill/>
        </p:spPr>
        <p:txBody>
          <a:bodyPr wrap="none" rtlCol="0">
            <a:spAutoFit/>
          </a:bodyPr>
          <a:lstStyle/>
          <a:p>
            <a:r>
              <a:rPr lang="en-US" altLang="zh-CN" dirty="0"/>
              <a:t>The proton detector tube substantially reduced the efficiency for low-energy γ rays.</a:t>
            </a:r>
            <a:endParaRPr lang="zh-CN" altLang="en-US" dirty="0"/>
          </a:p>
        </p:txBody>
      </p:sp>
    </p:spTree>
    <p:extLst>
      <p:ext uri="{BB962C8B-B14F-4D97-AF65-F5344CB8AC3E}">
        <p14:creationId xmlns:p14="http://schemas.microsoft.com/office/powerpoint/2010/main" val="4215818857"/>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5885F6-F3FE-485E-B8E4-9B276AA2AC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4192506"/>
          </a:xfrm>
          <a:prstGeom prst="rect">
            <a:avLst/>
          </a:prstGeom>
        </p:spPr>
      </p:pic>
      <p:sp>
        <p:nvSpPr>
          <p:cNvPr id="9" name="TextBox 8">
            <a:extLst>
              <a:ext uri="{FF2B5EF4-FFF2-40B4-BE49-F238E27FC236}">
                <a16:creationId xmlns:a16="http://schemas.microsoft.com/office/drawing/2014/main" id="{45D41BA9-B081-40E3-BD17-28A686F6F7A4}"/>
              </a:ext>
            </a:extLst>
          </p:cNvPr>
          <p:cNvSpPr txBox="1"/>
          <p:nvPr/>
        </p:nvSpPr>
        <p:spPr>
          <a:xfrm>
            <a:off x="0" y="0"/>
            <a:ext cx="2286000" cy="400110"/>
          </a:xfrm>
          <a:prstGeom prst="rect">
            <a:avLst/>
          </a:prstGeom>
          <a:noFill/>
        </p:spPr>
        <p:txBody>
          <a:bodyPr wrap="square">
            <a:spAutoFit/>
          </a:bodyPr>
          <a:lstStyle/>
          <a:p>
            <a:r>
              <a:rPr lang="en-US" altLang="zh-CN" sz="2000" dirty="0">
                <a:solidFill>
                  <a:schemeClr val="bg1">
                    <a:lumMod val="95000"/>
                  </a:schemeClr>
                </a:solidFill>
              </a:rPr>
              <a:t>Timilehin Ogunbeku</a:t>
            </a:r>
            <a:endParaRPr lang="zh-CN" altLang="en-US" sz="2000" dirty="0">
              <a:solidFill>
                <a:schemeClr val="bg1">
                  <a:lumMod val="95000"/>
                </a:schemeClr>
              </a:solidFill>
            </a:endParaRPr>
          </a:p>
        </p:txBody>
      </p:sp>
      <p:pic>
        <p:nvPicPr>
          <p:cNvPr id="2" name="Picture 1">
            <a:extLst>
              <a:ext uri="{FF2B5EF4-FFF2-40B4-BE49-F238E27FC236}">
                <a16:creationId xmlns:a16="http://schemas.microsoft.com/office/drawing/2014/main" id="{C874C5C6-BA93-460C-99D4-F260BD3E4525}"/>
              </a:ext>
            </a:extLst>
          </p:cNvPr>
          <p:cNvPicPr>
            <a:picLocks noChangeAspect="1"/>
          </p:cNvPicPr>
          <p:nvPr/>
        </p:nvPicPr>
        <p:blipFill>
          <a:blip r:embed="rId3"/>
          <a:stretch>
            <a:fillRect/>
          </a:stretch>
        </p:blipFill>
        <p:spPr>
          <a:xfrm>
            <a:off x="0" y="5486400"/>
            <a:ext cx="8690548" cy="1371600"/>
          </a:xfrm>
          <a:prstGeom prst="rect">
            <a:avLst/>
          </a:prstGeom>
        </p:spPr>
      </p:pic>
    </p:spTree>
    <p:extLst>
      <p:ext uri="{BB962C8B-B14F-4D97-AF65-F5344CB8AC3E}">
        <p14:creationId xmlns:p14="http://schemas.microsoft.com/office/powerpoint/2010/main" val="959429560"/>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092F5F-2A0B-402A-A041-D21117E0E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459137" cy="3420000"/>
          </a:xfrm>
          <a:prstGeom prst="rect">
            <a:avLst/>
          </a:prstGeom>
        </p:spPr>
      </p:pic>
      <p:pic>
        <p:nvPicPr>
          <p:cNvPr id="5" name="Picture 4">
            <a:extLst>
              <a:ext uri="{FF2B5EF4-FFF2-40B4-BE49-F238E27FC236}">
                <a16:creationId xmlns:a16="http://schemas.microsoft.com/office/drawing/2014/main" id="{D49656E1-DBDC-4AC7-B88E-DE0C3C8AE6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3438001"/>
            <a:ext cx="7459138" cy="3420000"/>
          </a:xfrm>
          <a:prstGeom prst="rect">
            <a:avLst/>
          </a:prstGeom>
        </p:spPr>
      </p:pic>
      <p:sp>
        <p:nvSpPr>
          <p:cNvPr id="7" name="TextBox 6">
            <a:extLst>
              <a:ext uri="{FF2B5EF4-FFF2-40B4-BE49-F238E27FC236}">
                <a16:creationId xmlns:a16="http://schemas.microsoft.com/office/drawing/2014/main" id="{260AA97B-9214-447A-B8E6-340382DF561C}"/>
              </a:ext>
            </a:extLst>
          </p:cNvPr>
          <p:cNvSpPr txBox="1"/>
          <p:nvPr/>
        </p:nvSpPr>
        <p:spPr>
          <a:xfrm>
            <a:off x="0" y="0"/>
            <a:ext cx="2286000" cy="400110"/>
          </a:xfrm>
          <a:prstGeom prst="rect">
            <a:avLst/>
          </a:prstGeom>
          <a:noFill/>
        </p:spPr>
        <p:txBody>
          <a:bodyPr wrap="square">
            <a:spAutoFit/>
          </a:bodyPr>
          <a:lstStyle/>
          <a:p>
            <a:r>
              <a:rPr lang="en-US" altLang="zh-CN" sz="2000" dirty="0">
                <a:solidFill>
                  <a:schemeClr val="bg1">
                    <a:lumMod val="95000"/>
                  </a:schemeClr>
                </a:solidFill>
              </a:rPr>
              <a:t>Timilehin Ogunbeku</a:t>
            </a:r>
            <a:endParaRPr lang="zh-CN" altLang="en-US" sz="2000" dirty="0">
              <a:solidFill>
                <a:schemeClr val="bg1">
                  <a:lumMod val="95000"/>
                </a:schemeClr>
              </a:solidFill>
            </a:endParaRPr>
          </a:p>
        </p:txBody>
      </p:sp>
    </p:spTree>
    <p:extLst>
      <p:ext uri="{BB962C8B-B14F-4D97-AF65-F5344CB8AC3E}">
        <p14:creationId xmlns:p14="http://schemas.microsoft.com/office/powerpoint/2010/main" val="674452620"/>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3F8922-B7AC-4A5F-B215-F37D4400531A}"/>
              </a:ext>
            </a:extLst>
          </p:cNvPr>
          <p:cNvSpPr txBox="1"/>
          <p:nvPr/>
        </p:nvSpPr>
        <p:spPr>
          <a:xfrm>
            <a:off x="0" y="3037973"/>
            <a:ext cx="4572000" cy="2031325"/>
          </a:xfrm>
          <a:prstGeom prst="rect">
            <a:avLst/>
          </a:prstGeom>
          <a:noFill/>
        </p:spPr>
        <p:txBody>
          <a:bodyPr wrap="square">
            <a:spAutoFit/>
          </a:bodyPr>
          <a:lstStyle/>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Times New Roman" panose="02020603050405020304" pitchFamily="18" charset="0"/>
              </a:rPr>
              <a:t>segacryothick</a:t>
            </a:r>
            <a:r>
              <a:rPr lang="en-US" altLang="zh-CN" dirty="0">
                <a:effectLst/>
                <a:latin typeface="Times New Roman" panose="02020603050405020304" pitchFamily="18" charset="0"/>
                <a:ea typeface="PMingLiU" panose="02020500000000000000" pitchFamily="18" charset="-120"/>
                <a:cs typeface="Times New Roman" panose="02020603050405020304" pitchFamily="18" charset="0"/>
              </a:rPr>
              <a:t>  = 0.15*cm; Al</a:t>
            </a:r>
            <a:endParaRPr lang="zh-CN" altLang="zh-CN"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indent="-342900">
              <a:spcAft>
                <a:spcPts val="0"/>
              </a:spcAft>
              <a:buFont typeface="+mj-lt"/>
              <a:buAutoNum type="arabicPeriod"/>
            </a:pPr>
            <a:r>
              <a:rPr lang="en-US" altLang="zh-CN" dirty="0">
                <a:effectLst/>
                <a:latin typeface="Times New Roman" panose="02020603050405020304" pitchFamily="18" charset="0"/>
                <a:ea typeface="PMingLiU" panose="02020500000000000000" pitchFamily="18" charset="-120"/>
                <a:cs typeface="Times New Roman" panose="02020603050405020304" pitchFamily="18" charset="0"/>
              </a:rPr>
              <a:t>segavac2thick = 0.485*cm;</a:t>
            </a:r>
            <a:endParaRPr lang="zh-CN" altLang="zh-CN"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Times New Roman" panose="02020603050405020304" pitchFamily="18" charset="0"/>
              </a:rPr>
              <a:t>segadetcupthick</a:t>
            </a:r>
            <a:r>
              <a:rPr lang="en-US" altLang="zh-CN" dirty="0">
                <a:effectLst/>
                <a:latin typeface="Times New Roman" panose="02020603050405020304" pitchFamily="18" charset="0"/>
                <a:ea typeface="PMingLiU" panose="02020500000000000000" pitchFamily="18" charset="-120"/>
                <a:cs typeface="Times New Roman" panose="02020603050405020304" pitchFamily="18" charset="0"/>
              </a:rPr>
              <a:t> = 0.098*cm; Al</a:t>
            </a:r>
            <a:endParaRPr lang="zh-CN" altLang="zh-CN"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indent="-342900">
              <a:spcAft>
                <a:spcPts val="0"/>
              </a:spcAft>
              <a:buFont typeface="+mj-lt"/>
              <a:buAutoNum type="arabicPeriod"/>
            </a:pPr>
            <a:r>
              <a:rPr lang="en-US" altLang="zh-CN" dirty="0">
                <a:effectLst/>
                <a:latin typeface="Times New Roman" panose="02020603050405020304" pitchFamily="18" charset="0"/>
                <a:ea typeface="PMingLiU" panose="02020500000000000000" pitchFamily="18" charset="-120"/>
                <a:cs typeface="Times New Roman" panose="02020603050405020304" pitchFamily="18" charset="0"/>
              </a:rPr>
              <a:t>segavac1thick = 0.152*cm;</a:t>
            </a:r>
            <a:endParaRPr lang="zh-CN" altLang="zh-CN"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Times New Roman" panose="02020603050405020304" pitchFamily="18" charset="0"/>
              </a:rPr>
              <a:t>segacrystalthick</a:t>
            </a:r>
            <a:r>
              <a:rPr lang="en-US" altLang="zh-CN" dirty="0">
                <a:effectLst/>
                <a:latin typeface="Times New Roman" panose="02020603050405020304" pitchFamily="18" charset="0"/>
                <a:ea typeface="PMingLiU" panose="02020500000000000000" pitchFamily="18" charset="-120"/>
                <a:cs typeface="Times New Roman" panose="02020603050405020304" pitchFamily="18" charset="0"/>
              </a:rPr>
              <a:t> = 0.1*cm; Ge</a:t>
            </a:r>
            <a:endParaRPr lang="zh-CN" altLang="zh-CN"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Times New Roman" panose="02020603050405020304" pitchFamily="18" charset="0"/>
              </a:rPr>
              <a:t>segaactivethick</a:t>
            </a:r>
            <a:r>
              <a:rPr lang="en-US" altLang="zh-CN" dirty="0">
                <a:effectLst/>
                <a:latin typeface="Times New Roman" panose="02020603050405020304" pitchFamily="18" charset="0"/>
                <a:ea typeface="PMingLiU" panose="02020500000000000000" pitchFamily="18" charset="-120"/>
                <a:cs typeface="Times New Roman" panose="02020603050405020304" pitchFamily="18" charset="0"/>
              </a:rPr>
              <a:t> = 2.865*cm; Ge</a:t>
            </a:r>
            <a:endParaRPr lang="zh-CN" altLang="zh-CN"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indent="-342900">
              <a:spcAft>
                <a:spcPts val="0"/>
              </a:spcAft>
              <a:buFont typeface="+mj-lt"/>
              <a:buAutoNum type="arabicPeriod"/>
            </a:pPr>
            <a:r>
              <a:rPr lang="en-US" altLang="zh-CN"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segacentralconthick = 0.5*cm; </a:t>
            </a:r>
            <a:endParaRPr lang="zh-CN" altLang="zh-CN" dirty="0">
              <a:effectLst/>
              <a:latin typeface="Times New Roman" panose="02020603050405020304" pitchFamily="18" charset="0"/>
              <a:ea typeface="PMingLiU" panose="02020500000000000000" pitchFamily="18" charset="-120"/>
              <a:cs typeface="Times New Roman" panose="02020603050405020304" pitchFamily="18" charset="0"/>
            </a:endParaRPr>
          </a:p>
        </p:txBody>
      </p:sp>
      <p:pic>
        <p:nvPicPr>
          <p:cNvPr id="5" name="Picture 4">
            <a:extLst>
              <a:ext uri="{FF2B5EF4-FFF2-40B4-BE49-F238E27FC236}">
                <a16:creationId xmlns:a16="http://schemas.microsoft.com/office/drawing/2014/main" id="{AAC3DEFD-7E59-4553-A25C-EB6D969B3E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770"/>
            <a:ext cx="7713467" cy="2055894"/>
          </a:xfrm>
          <a:prstGeom prst="rect">
            <a:avLst/>
          </a:prstGeom>
        </p:spPr>
      </p:pic>
      <p:sp>
        <p:nvSpPr>
          <p:cNvPr id="6" name="TextBox 5">
            <a:extLst>
              <a:ext uri="{FF2B5EF4-FFF2-40B4-BE49-F238E27FC236}">
                <a16:creationId xmlns:a16="http://schemas.microsoft.com/office/drawing/2014/main" id="{CF39C06B-DA45-41CB-BDCB-FB6A71A5FC2E}"/>
              </a:ext>
            </a:extLst>
          </p:cNvPr>
          <p:cNvSpPr txBox="1"/>
          <p:nvPr/>
        </p:nvSpPr>
        <p:spPr>
          <a:xfrm>
            <a:off x="4437529" y="3037973"/>
            <a:ext cx="4572000" cy="2308324"/>
          </a:xfrm>
          <a:prstGeom prst="rect">
            <a:avLst/>
          </a:prstGeom>
          <a:noFill/>
        </p:spPr>
        <p:txBody>
          <a:bodyPr wrap="square">
            <a:spAutoFit/>
          </a:bodyPr>
          <a:lstStyle/>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PMingLiU" panose="02020500000000000000" pitchFamily="18" charset="-120"/>
              </a:rPr>
              <a:t>segacryothick</a:t>
            </a:r>
            <a:r>
              <a:rPr lang="en-US" altLang="zh-CN" dirty="0">
                <a:effectLst/>
                <a:latin typeface="Times New Roman" panose="02020603050405020304" pitchFamily="18" charset="0"/>
                <a:ea typeface="PMingLiU" panose="02020500000000000000" pitchFamily="18" charset="-120"/>
                <a:cs typeface="PMingLiU" panose="02020500000000000000" pitchFamily="18" charset="-120"/>
              </a:rPr>
              <a:t>  = 0.32*cm; Al</a:t>
            </a:r>
            <a:endParaRPr lang="zh-CN" altLang="zh-CN" dirty="0">
              <a:effectLst/>
              <a:latin typeface="PMingLiU" panose="02020500000000000000" pitchFamily="18" charset="-120"/>
              <a:ea typeface="PMingLiU" panose="02020500000000000000" pitchFamily="18" charset="-120"/>
              <a:cs typeface="PMingLiU" panose="02020500000000000000" pitchFamily="18" charset="-120"/>
            </a:endParaRPr>
          </a:p>
          <a:p>
            <a:pPr marL="342900" indent="-342900">
              <a:spcAft>
                <a:spcPts val="0"/>
              </a:spcAft>
              <a:buFont typeface="+mj-lt"/>
              <a:buAutoNum type="arabicPeriod"/>
            </a:pPr>
            <a:r>
              <a:rPr lang="en-US" altLang="zh-CN" dirty="0">
                <a:effectLst/>
                <a:latin typeface="Times New Roman" panose="02020603050405020304" pitchFamily="18" charset="0"/>
                <a:ea typeface="PMingLiU" panose="02020500000000000000" pitchFamily="18" charset="-120"/>
                <a:cs typeface="PMingLiU" panose="02020500000000000000" pitchFamily="18" charset="-120"/>
              </a:rPr>
              <a:t>segavac2thick = 0.445*cm;</a:t>
            </a:r>
            <a:endParaRPr lang="zh-CN" altLang="zh-CN" dirty="0">
              <a:effectLst/>
              <a:latin typeface="PMingLiU" panose="02020500000000000000" pitchFamily="18" charset="-120"/>
              <a:ea typeface="PMingLiU" panose="02020500000000000000" pitchFamily="18" charset="-120"/>
              <a:cs typeface="PMingLiU" panose="02020500000000000000" pitchFamily="18" charset="-120"/>
            </a:endParaRPr>
          </a:p>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PMingLiU" panose="02020500000000000000" pitchFamily="18" charset="-120"/>
              </a:rPr>
              <a:t>segadetcupthick</a:t>
            </a:r>
            <a:r>
              <a:rPr lang="en-US" altLang="zh-CN" dirty="0">
                <a:effectLst/>
                <a:latin typeface="Times New Roman" panose="02020603050405020304" pitchFamily="18" charset="0"/>
                <a:ea typeface="PMingLiU" panose="02020500000000000000" pitchFamily="18" charset="-120"/>
                <a:cs typeface="PMingLiU" panose="02020500000000000000" pitchFamily="18" charset="-120"/>
              </a:rPr>
              <a:t> = 0.098*cm; Al</a:t>
            </a:r>
            <a:endParaRPr lang="zh-CN" altLang="zh-CN" dirty="0">
              <a:effectLst/>
              <a:latin typeface="PMingLiU" panose="02020500000000000000" pitchFamily="18" charset="-120"/>
              <a:ea typeface="PMingLiU" panose="02020500000000000000" pitchFamily="18" charset="-120"/>
              <a:cs typeface="PMingLiU" panose="02020500000000000000" pitchFamily="18" charset="-120"/>
            </a:endParaRPr>
          </a:p>
          <a:p>
            <a:pPr marL="342900" indent="-342900">
              <a:spcAft>
                <a:spcPts val="0"/>
              </a:spcAft>
              <a:buFont typeface="+mj-lt"/>
              <a:buAutoNum type="arabicPeriod"/>
            </a:pPr>
            <a:r>
              <a:rPr lang="en-US" altLang="zh-CN" dirty="0">
                <a:effectLst/>
                <a:latin typeface="Times New Roman" panose="02020603050405020304" pitchFamily="18" charset="0"/>
                <a:ea typeface="PMingLiU" panose="02020500000000000000" pitchFamily="18" charset="-120"/>
                <a:cs typeface="PMingLiU" panose="02020500000000000000" pitchFamily="18" charset="-120"/>
              </a:rPr>
              <a:t>segavac1thick = 0.152*cm;</a:t>
            </a:r>
            <a:endParaRPr lang="zh-CN" altLang="zh-CN" dirty="0">
              <a:effectLst/>
              <a:latin typeface="PMingLiU" panose="02020500000000000000" pitchFamily="18" charset="-120"/>
              <a:ea typeface="PMingLiU" panose="02020500000000000000" pitchFamily="18" charset="-120"/>
              <a:cs typeface="PMingLiU" panose="02020500000000000000" pitchFamily="18" charset="-120"/>
            </a:endParaRPr>
          </a:p>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PMingLiU" panose="02020500000000000000" pitchFamily="18" charset="-120"/>
              </a:rPr>
              <a:t>segacrystalthick</a:t>
            </a:r>
            <a:r>
              <a:rPr lang="en-US" altLang="zh-CN" dirty="0">
                <a:effectLst/>
                <a:latin typeface="Times New Roman" panose="02020603050405020304" pitchFamily="18" charset="0"/>
                <a:ea typeface="PMingLiU" panose="02020500000000000000" pitchFamily="18" charset="-120"/>
                <a:cs typeface="PMingLiU" panose="02020500000000000000" pitchFamily="18" charset="-120"/>
              </a:rPr>
              <a:t> = 0.0195*cm; Ge</a:t>
            </a:r>
            <a:endParaRPr lang="zh-CN" altLang="zh-CN" dirty="0">
              <a:effectLst/>
              <a:latin typeface="PMingLiU" panose="02020500000000000000" pitchFamily="18" charset="-120"/>
              <a:ea typeface="PMingLiU" panose="02020500000000000000" pitchFamily="18" charset="-120"/>
              <a:cs typeface="PMingLiU" panose="02020500000000000000" pitchFamily="18" charset="-120"/>
            </a:endParaRPr>
          </a:p>
          <a:p>
            <a:pPr marL="342900" indent="-342900">
              <a:spcAft>
                <a:spcPts val="0"/>
              </a:spcAft>
              <a:buFont typeface="+mj-lt"/>
              <a:buAutoNum type="arabicPeriod"/>
            </a:pPr>
            <a:r>
              <a:rPr lang="en-US" altLang="zh-CN" dirty="0" err="1">
                <a:effectLst/>
                <a:latin typeface="Times New Roman" panose="02020603050405020304" pitchFamily="18" charset="0"/>
                <a:ea typeface="PMingLiU" panose="02020500000000000000" pitchFamily="18" charset="-120"/>
                <a:cs typeface="PMingLiU" panose="02020500000000000000" pitchFamily="18" charset="-120"/>
              </a:rPr>
              <a:t>segaactivethick</a:t>
            </a:r>
            <a:r>
              <a:rPr lang="en-US" altLang="zh-CN" dirty="0">
                <a:effectLst/>
                <a:latin typeface="Times New Roman" panose="02020603050405020304" pitchFamily="18" charset="0"/>
                <a:ea typeface="PMingLiU" panose="02020500000000000000" pitchFamily="18" charset="-120"/>
                <a:cs typeface="PMingLiU" panose="02020500000000000000" pitchFamily="18" charset="-120"/>
              </a:rPr>
              <a:t> = </a:t>
            </a:r>
            <a:r>
              <a:rPr lang="en-US" altLang="zh-CN" dirty="0">
                <a:latin typeface="Times New Roman" panose="02020603050405020304" pitchFamily="18" charset="0"/>
                <a:ea typeface="PMingLiU" panose="02020500000000000000" pitchFamily="18" charset="-120"/>
                <a:cs typeface="PMingLiU" panose="02020500000000000000" pitchFamily="18" charset="-120"/>
              </a:rPr>
              <a:t>3.185</a:t>
            </a:r>
            <a:r>
              <a:rPr lang="en-US" altLang="zh-CN" dirty="0">
                <a:effectLst/>
                <a:latin typeface="Times New Roman" panose="02020603050405020304" pitchFamily="18" charset="0"/>
                <a:ea typeface="PMingLiU" panose="02020500000000000000" pitchFamily="18" charset="-120"/>
                <a:cs typeface="PMingLiU" panose="02020500000000000000" pitchFamily="18" charset="-120"/>
              </a:rPr>
              <a:t>*cm; Ge</a:t>
            </a:r>
          </a:p>
          <a:p>
            <a:pPr>
              <a:spcAft>
                <a:spcPts val="0"/>
              </a:spcAft>
            </a:pPr>
            <a:r>
              <a:rPr lang="en-US" altLang="zh-CN" dirty="0">
                <a:solidFill>
                  <a:srgbClr val="00B050"/>
                </a:solidFill>
                <a:latin typeface="Times New Roman" panose="02020603050405020304" pitchFamily="18" charset="0"/>
                <a:ea typeface="PMingLiU" panose="02020500000000000000" pitchFamily="18" charset="-120"/>
                <a:cs typeface="PMingLiU" panose="02020500000000000000" pitchFamily="18" charset="-120"/>
              </a:rPr>
              <a:t>      </a:t>
            </a:r>
            <a:r>
              <a:rPr lang="en-US" altLang="zh-CN" dirty="0" err="1">
                <a:solidFill>
                  <a:srgbClr val="FF0000"/>
                </a:solidFill>
                <a:latin typeface="Times New Roman" panose="02020603050405020304" pitchFamily="18" charset="0"/>
                <a:ea typeface="PMingLiU" panose="02020500000000000000" pitchFamily="18" charset="-120"/>
                <a:cs typeface="PMingLiU" panose="02020500000000000000" pitchFamily="18" charset="-120"/>
              </a:rPr>
              <a:t>s</a:t>
            </a:r>
            <a:r>
              <a:rPr lang="en-US" altLang="zh-CN" dirty="0" err="1">
                <a:solidFill>
                  <a:srgbClr val="FF0000"/>
                </a:solidFill>
                <a:effectLst/>
                <a:latin typeface="Times New Roman" panose="02020603050405020304" pitchFamily="18" charset="0"/>
                <a:ea typeface="PMingLiU" panose="02020500000000000000" pitchFamily="18" charset="-120"/>
                <a:cs typeface="PMingLiU" panose="02020500000000000000" pitchFamily="18" charset="-120"/>
              </a:rPr>
              <a:t>egainnerdeadlayer</a:t>
            </a:r>
            <a:r>
              <a:rPr lang="en-US" altLang="zh-CN" dirty="0">
                <a:solidFill>
                  <a:srgbClr val="FF0000"/>
                </a:solidFill>
                <a:effectLst/>
                <a:latin typeface="Times New Roman" panose="02020603050405020304" pitchFamily="18" charset="0"/>
                <a:ea typeface="PMingLiU" panose="02020500000000000000" pitchFamily="18" charset="-120"/>
                <a:cs typeface="PMingLiU" panose="02020500000000000000" pitchFamily="18" charset="-120"/>
              </a:rPr>
              <a:t> = 0.08*cm; Ge</a:t>
            </a:r>
            <a:endParaRPr lang="zh-CN" altLang="zh-CN" dirty="0">
              <a:solidFill>
                <a:srgbClr val="FF0000"/>
              </a:solidFill>
              <a:effectLst/>
              <a:latin typeface="PMingLiU" panose="02020500000000000000" pitchFamily="18" charset="-120"/>
              <a:ea typeface="PMingLiU" panose="02020500000000000000" pitchFamily="18" charset="-120"/>
              <a:cs typeface="PMingLiU" panose="02020500000000000000" pitchFamily="18" charset="-120"/>
            </a:endParaRPr>
          </a:p>
          <a:p>
            <a:pPr marL="342900" indent="-342900">
              <a:spcAft>
                <a:spcPts val="0"/>
              </a:spcAft>
              <a:buFont typeface="+mj-lt"/>
              <a:buAutoNum type="arabicPeriod" startAt="7"/>
            </a:pPr>
            <a:r>
              <a:rPr lang="en-US" altLang="zh-CN" dirty="0">
                <a:solidFill>
                  <a:srgbClr val="000000"/>
                </a:solidFill>
                <a:effectLst/>
                <a:latin typeface="Times New Roman" panose="02020603050405020304" pitchFamily="18" charset="0"/>
                <a:ea typeface="PMingLiU" panose="02020500000000000000" pitchFamily="18" charset="-120"/>
                <a:cs typeface="PMingLiU" panose="02020500000000000000" pitchFamily="18" charset="-120"/>
              </a:rPr>
              <a:t>segacentralconthick = 0.1*cm; </a:t>
            </a:r>
            <a:endParaRPr lang="zh-CN" altLang="zh-CN" dirty="0">
              <a:effectLst/>
              <a:latin typeface="PMingLiU" panose="02020500000000000000" pitchFamily="18" charset="-120"/>
              <a:ea typeface="PMingLiU" panose="02020500000000000000" pitchFamily="18" charset="-120"/>
              <a:cs typeface="PMingLiU" panose="02020500000000000000" pitchFamily="18" charset="-120"/>
            </a:endParaRPr>
          </a:p>
        </p:txBody>
      </p:sp>
      <p:sp>
        <p:nvSpPr>
          <p:cNvPr id="7" name="TextBox 6">
            <a:extLst>
              <a:ext uri="{FF2B5EF4-FFF2-40B4-BE49-F238E27FC236}">
                <a16:creationId xmlns:a16="http://schemas.microsoft.com/office/drawing/2014/main" id="{749F2C79-A42D-44A4-B8E4-262CFCE618B1}"/>
              </a:ext>
            </a:extLst>
          </p:cNvPr>
          <p:cNvSpPr txBox="1"/>
          <p:nvPr/>
        </p:nvSpPr>
        <p:spPr>
          <a:xfrm>
            <a:off x="257624" y="2668641"/>
            <a:ext cx="2585644" cy="369332"/>
          </a:xfrm>
          <a:prstGeom prst="rect">
            <a:avLst/>
          </a:prstGeom>
          <a:noFill/>
        </p:spPr>
        <p:txBody>
          <a:bodyPr wrap="none" rtlCol="0">
            <a:spAutoFit/>
          </a:bodyPr>
          <a:lstStyle/>
          <a:p>
            <a:r>
              <a:rPr lang="en-US" altLang="zh-CN" dirty="0"/>
              <a:t>Mike, David, Brent, </a:t>
            </a:r>
            <a:r>
              <a:rPr lang="en-US" altLang="zh-CN" dirty="0" err="1"/>
              <a:t>Roosa</a:t>
            </a:r>
            <a:endParaRPr lang="zh-CN" altLang="en-US" dirty="0"/>
          </a:p>
        </p:txBody>
      </p:sp>
      <p:sp>
        <p:nvSpPr>
          <p:cNvPr id="8" name="TextBox 7">
            <a:extLst>
              <a:ext uri="{FF2B5EF4-FFF2-40B4-BE49-F238E27FC236}">
                <a16:creationId xmlns:a16="http://schemas.microsoft.com/office/drawing/2014/main" id="{6052CABE-2135-4742-86AD-A6D34898A561}"/>
              </a:ext>
            </a:extLst>
          </p:cNvPr>
          <p:cNvSpPr txBox="1"/>
          <p:nvPr/>
        </p:nvSpPr>
        <p:spPr>
          <a:xfrm>
            <a:off x="4437529" y="2668641"/>
            <a:ext cx="587020" cy="369332"/>
          </a:xfrm>
          <a:prstGeom prst="rect">
            <a:avLst/>
          </a:prstGeom>
          <a:noFill/>
        </p:spPr>
        <p:txBody>
          <a:bodyPr wrap="none" rtlCol="0">
            <a:spAutoFit/>
          </a:bodyPr>
          <a:lstStyle/>
          <a:p>
            <a:r>
              <a:rPr lang="en-US" altLang="zh-CN" dirty="0" err="1"/>
              <a:t>Timi</a:t>
            </a:r>
            <a:endParaRPr lang="zh-CN" altLang="en-US" dirty="0"/>
          </a:p>
        </p:txBody>
      </p:sp>
    </p:spTree>
    <p:extLst>
      <p:ext uri="{BB962C8B-B14F-4D97-AF65-F5344CB8AC3E}">
        <p14:creationId xmlns:p14="http://schemas.microsoft.com/office/powerpoint/2010/main" val="805744310"/>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6F4BAA-8DEA-43CE-BE12-8D9EC8485067}"/>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E0791CF9-FFA1-40FE-B3EC-25CE25232BDC}"/>
              </a:ext>
            </a:extLst>
          </p:cNvPr>
          <p:cNvSpPr txBox="1"/>
          <p:nvPr/>
        </p:nvSpPr>
        <p:spPr>
          <a:xfrm>
            <a:off x="0" y="0"/>
            <a:ext cx="8680005" cy="369332"/>
          </a:xfrm>
          <a:prstGeom prst="rect">
            <a:avLst/>
          </a:prstGeom>
          <a:noFill/>
        </p:spPr>
        <p:txBody>
          <a:bodyPr wrap="none" rtlCol="0">
            <a:spAutoFit/>
          </a:bodyPr>
          <a:lstStyle/>
          <a:p>
            <a:r>
              <a:rPr lang="en-US" altLang="zh-CN" dirty="0"/>
              <a:t>Ratios of 12 data points to 12 simulation points (source at SeGA center) </a:t>
            </a:r>
            <a:r>
              <a:rPr lang="en-US" altLang="zh-CN" dirty="0" err="1"/>
              <a:t>Roosa's</a:t>
            </a:r>
            <a:r>
              <a:rPr lang="en-US" altLang="zh-CN" dirty="0"/>
              <a:t> simulation</a:t>
            </a:r>
            <a:endParaRPr lang="zh-CN" altLang="en-US" dirty="0"/>
          </a:p>
        </p:txBody>
      </p:sp>
      <p:cxnSp>
        <p:nvCxnSpPr>
          <p:cNvPr id="11" name="Straight Arrow Connector 10">
            <a:extLst>
              <a:ext uri="{FF2B5EF4-FFF2-40B4-BE49-F238E27FC236}">
                <a16:creationId xmlns:a16="http://schemas.microsoft.com/office/drawing/2014/main" id="{50040DF9-75F4-461D-A8A8-91533EE4CC48}"/>
              </a:ext>
            </a:extLst>
          </p:cNvPr>
          <p:cNvCxnSpPr>
            <a:cxnSpLocks/>
          </p:cNvCxnSpPr>
          <p:nvPr/>
        </p:nvCxnSpPr>
        <p:spPr>
          <a:xfrm flipH="1">
            <a:off x="1075765" y="990617"/>
            <a:ext cx="430306" cy="23083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55A24F0-07C5-4BA0-BC70-52E405BE7253}"/>
              </a:ext>
            </a:extLst>
          </p:cNvPr>
          <p:cNvSpPr txBox="1"/>
          <p:nvPr/>
        </p:nvSpPr>
        <p:spPr>
          <a:xfrm>
            <a:off x="1506071" y="710628"/>
            <a:ext cx="1178208" cy="461665"/>
          </a:xfrm>
          <a:prstGeom prst="rect">
            <a:avLst/>
          </a:prstGeom>
          <a:noFill/>
        </p:spPr>
        <p:txBody>
          <a:bodyPr wrap="none" rtlCol="0">
            <a:spAutoFit/>
          </a:bodyPr>
          <a:lstStyle/>
          <a:p>
            <a:r>
              <a:rPr lang="en-US" altLang="zh-CN" sz="2400" dirty="0">
                <a:solidFill>
                  <a:srgbClr val="FF0000"/>
                </a:solidFill>
              </a:rPr>
              <a:t>122 keV</a:t>
            </a:r>
            <a:endParaRPr lang="zh-CN" altLang="en-US" sz="2400" dirty="0">
              <a:solidFill>
                <a:srgbClr val="FF0000"/>
              </a:solidFill>
            </a:endParaRPr>
          </a:p>
        </p:txBody>
      </p:sp>
    </p:spTree>
    <p:extLst>
      <p:ext uri="{BB962C8B-B14F-4D97-AF65-F5344CB8AC3E}">
        <p14:creationId xmlns:p14="http://schemas.microsoft.com/office/powerpoint/2010/main" val="2502463409"/>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97F664-E2A3-404B-9195-F2DF8D7B14B2}"/>
              </a:ext>
            </a:extLst>
          </p:cNvPr>
          <p:cNvPicPr>
            <a:picLocks noChangeAspect="1"/>
          </p:cNvPicPr>
          <p:nvPr/>
        </p:nvPicPr>
        <p:blipFill>
          <a:blip r:embed="rId3"/>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560825BA-B93D-488E-A3DC-CE8355BD4AFC}"/>
              </a:ext>
            </a:extLst>
          </p:cNvPr>
          <p:cNvSpPr txBox="1"/>
          <p:nvPr/>
        </p:nvSpPr>
        <p:spPr>
          <a:xfrm>
            <a:off x="0" y="0"/>
            <a:ext cx="8502007" cy="369332"/>
          </a:xfrm>
          <a:prstGeom prst="rect">
            <a:avLst/>
          </a:prstGeom>
          <a:noFill/>
        </p:spPr>
        <p:txBody>
          <a:bodyPr wrap="none" rtlCol="0">
            <a:spAutoFit/>
          </a:bodyPr>
          <a:lstStyle/>
          <a:p>
            <a:r>
              <a:rPr lang="en-US" altLang="zh-CN" dirty="0"/>
              <a:t>Ratios of 12 data points to 12 simulation points (source at SeGA center) </a:t>
            </a:r>
            <a:r>
              <a:rPr lang="en-US" altLang="zh-CN" dirty="0" err="1"/>
              <a:t>Timi's</a:t>
            </a:r>
            <a:r>
              <a:rPr lang="en-US" altLang="zh-CN" dirty="0"/>
              <a:t> simulation</a:t>
            </a:r>
            <a:endParaRPr lang="zh-CN" altLang="en-US" dirty="0"/>
          </a:p>
        </p:txBody>
      </p:sp>
      <p:cxnSp>
        <p:nvCxnSpPr>
          <p:cNvPr id="4" name="Straight Arrow Connector 3">
            <a:extLst>
              <a:ext uri="{FF2B5EF4-FFF2-40B4-BE49-F238E27FC236}">
                <a16:creationId xmlns:a16="http://schemas.microsoft.com/office/drawing/2014/main" id="{D7B19B81-DDAB-4528-933C-C6708FC654C7}"/>
              </a:ext>
            </a:extLst>
          </p:cNvPr>
          <p:cNvCxnSpPr>
            <a:cxnSpLocks/>
          </p:cNvCxnSpPr>
          <p:nvPr/>
        </p:nvCxnSpPr>
        <p:spPr>
          <a:xfrm flipH="1">
            <a:off x="1048870" y="2039488"/>
            <a:ext cx="430306" cy="23083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5E539F5-70AE-4B7B-B0F0-92583ACAF541}"/>
              </a:ext>
            </a:extLst>
          </p:cNvPr>
          <p:cNvSpPr txBox="1"/>
          <p:nvPr/>
        </p:nvSpPr>
        <p:spPr>
          <a:xfrm>
            <a:off x="1479176" y="1759499"/>
            <a:ext cx="1178208" cy="461665"/>
          </a:xfrm>
          <a:prstGeom prst="rect">
            <a:avLst/>
          </a:prstGeom>
          <a:noFill/>
        </p:spPr>
        <p:txBody>
          <a:bodyPr wrap="none" rtlCol="0">
            <a:spAutoFit/>
          </a:bodyPr>
          <a:lstStyle/>
          <a:p>
            <a:r>
              <a:rPr lang="en-US" altLang="zh-CN" sz="2400" dirty="0">
                <a:solidFill>
                  <a:srgbClr val="FF0000"/>
                </a:solidFill>
              </a:rPr>
              <a:t>122 keV</a:t>
            </a:r>
            <a:endParaRPr lang="zh-CN" altLang="en-US" sz="2400" dirty="0">
              <a:solidFill>
                <a:srgbClr val="FF0000"/>
              </a:solidFill>
            </a:endParaRPr>
          </a:p>
        </p:txBody>
      </p:sp>
    </p:spTree>
    <p:extLst>
      <p:ext uri="{BB962C8B-B14F-4D97-AF65-F5344CB8AC3E}">
        <p14:creationId xmlns:p14="http://schemas.microsoft.com/office/powerpoint/2010/main" val="3079327368"/>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3048317-34CD-4B4D-8BDD-CEFFCAA19236}"/>
              </a:ext>
            </a:extLst>
          </p:cNvPr>
          <p:cNvSpPr txBox="1"/>
          <p:nvPr/>
        </p:nvSpPr>
        <p:spPr>
          <a:xfrm>
            <a:off x="0" y="0"/>
            <a:ext cx="8507714" cy="369332"/>
          </a:xfrm>
          <a:prstGeom prst="rect">
            <a:avLst/>
          </a:prstGeom>
          <a:noFill/>
        </p:spPr>
        <p:txBody>
          <a:bodyPr wrap="none" rtlCol="0">
            <a:spAutoFit/>
          </a:bodyPr>
          <a:lstStyle/>
          <a:p>
            <a:r>
              <a:rPr lang="en-US" altLang="zh-CN" dirty="0"/>
              <a:t>Ratios of 12 </a:t>
            </a:r>
            <a:r>
              <a:rPr lang="en-US" altLang="zh-CN" dirty="0" err="1"/>
              <a:t>Timi</a:t>
            </a:r>
            <a:r>
              <a:rPr lang="en-US" altLang="zh-CN" dirty="0"/>
              <a:t> points to 12 </a:t>
            </a:r>
            <a:r>
              <a:rPr lang="en-US" altLang="zh-CN" dirty="0" err="1"/>
              <a:t>Roosa</a:t>
            </a:r>
            <a:r>
              <a:rPr lang="en-US" altLang="zh-CN" dirty="0"/>
              <a:t> points (source at SeGA center) All 16 SeGA detectors</a:t>
            </a:r>
            <a:endParaRPr lang="zh-CN" altLang="en-US" dirty="0"/>
          </a:p>
        </p:txBody>
      </p:sp>
      <p:pic>
        <p:nvPicPr>
          <p:cNvPr id="7" name="Picture 6">
            <a:extLst>
              <a:ext uri="{FF2B5EF4-FFF2-40B4-BE49-F238E27FC236}">
                <a16:creationId xmlns:a16="http://schemas.microsoft.com/office/drawing/2014/main" id="{EDB1B91D-5253-4E78-B251-37203F6228C9}"/>
              </a:ext>
            </a:extLst>
          </p:cNvPr>
          <p:cNvPicPr>
            <a:picLocks noChangeAspect="1"/>
          </p:cNvPicPr>
          <p:nvPr/>
        </p:nvPicPr>
        <p:blipFill>
          <a:blip r:embed="rId3"/>
          <a:stretch>
            <a:fillRect/>
          </a:stretch>
        </p:blipFill>
        <p:spPr>
          <a:xfrm>
            <a:off x="0" y="341296"/>
            <a:ext cx="9144000" cy="6175407"/>
          </a:xfrm>
          <a:prstGeom prst="rect">
            <a:avLst/>
          </a:prstGeom>
        </p:spPr>
      </p:pic>
      <p:sp>
        <p:nvSpPr>
          <p:cNvPr id="2" name="Rectangle 1">
            <a:extLst>
              <a:ext uri="{FF2B5EF4-FFF2-40B4-BE49-F238E27FC236}">
                <a16:creationId xmlns:a16="http://schemas.microsoft.com/office/drawing/2014/main" id="{1651273F-5941-4738-BF19-F7D1542746BF}"/>
              </a:ext>
            </a:extLst>
          </p:cNvPr>
          <p:cNvSpPr/>
          <p:nvPr/>
        </p:nvSpPr>
        <p:spPr>
          <a:xfrm>
            <a:off x="6278252" y="527901"/>
            <a:ext cx="2535810" cy="1385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8511665"/>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2E9CB58-F073-4912-917B-8863797A4CDF}"/>
              </a:ext>
            </a:extLst>
          </p:cNvPr>
          <p:cNvSpPr txBox="1"/>
          <p:nvPr/>
        </p:nvSpPr>
        <p:spPr>
          <a:xfrm>
            <a:off x="58615" y="0"/>
            <a:ext cx="9144000" cy="6740307"/>
          </a:xfrm>
          <a:prstGeom prst="rect">
            <a:avLst/>
          </a:prstGeom>
          <a:noFill/>
        </p:spPr>
        <p:txBody>
          <a:bodyPr wrap="square">
            <a:spAutoFit/>
          </a:bodyPr>
          <a:lstStyle/>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Hi Lijie,</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Great to receive this feedback!</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We actually found the detection efficiencies for each SeGA before combining them but I think the results will definitely be the same if done the other way. We used an SRM source (154Eu and 155Eu) and considered a γ-ray energy range of 0.040 - 1.596 MeV (for benchmarking). A 0.1 - 4.0 MeV energy range was used to simulate gamma emissions following implantation and decay though.</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It is quite interesting that you included the </a:t>
            </a:r>
            <a:r>
              <a:rPr lang="en-US" altLang="zh-CN" sz="1800" b="1"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electronics housing </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(which I assume to be the FET housing you're referring to) in your simulation. We did not do that for ours - so yours may be much more advanced. In any case we are really only interested in the energy of the gammas deposited in the active area of the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since that's what shows up in whatever spectra we work on to obtain efficiencies, and the probability to have a backscatter peak due to its presence is negligible. So I would say you can leave it as is (I'm assuming you have it as an empty (Aluminum??) volume). It shouldn't necessarily impact your results.</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On the 15% agreement of efficiencies, it's kind of hard to decipher what's going on. Is that the comparison for the 8 upstream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or both upstream and downstream? For example, we used a CeBr3 implantation detector coupled with a PSPMT in our experiment, and although the PSPMT was of cubic volume, it wasn't feasible for us to simulate its constituent components so I had to use materials with well-known gamma interactions. We used the geant4 10.04.02 version by the way.</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3248157315"/>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D80B91-1C4A-46A0-9AA5-9A8F4CE5FEF2}"/>
              </a:ext>
            </a:extLst>
          </p:cNvPr>
          <p:cNvSpPr txBox="1"/>
          <p:nvPr/>
        </p:nvSpPr>
        <p:spPr>
          <a:xfrm>
            <a:off x="0" y="0"/>
            <a:ext cx="9144000" cy="6463308"/>
          </a:xfrm>
          <a:prstGeom prst="rect">
            <a:avLst/>
          </a:prstGeom>
          <a:noFill/>
        </p:spPr>
        <p:txBody>
          <a:bodyPr wrap="square">
            <a:spAutoFit/>
          </a:bodyPr>
          <a:lstStyle/>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On the dimensions and placements, I am attaching a few images here. The first two are the full simulation setup in "surfaces" and "wireframe" viewing modes respectively. You can see that the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(in blue) are not as long as yours since we didn't include the electronics housing in simulation. The third image represents a zoomed-in look into one of the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and I took a snip of the scene tree to show the components of the SeGA volume (fourth image).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The most interesting layers of SeGA </a:t>
            </a:r>
            <a:r>
              <a:rPr lang="en-US" altLang="zh-CN" sz="1800" b="1"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 tweaked time and time again </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are listed below. I have included the final thicknesses I settled on:</a:t>
            </a:r>
          </a:p>
          <a:p>
            <a:pPr>
              <a:spcAft>
                <a:spcPts val="0"/>
              </a:spcAft>
            </a:pPr>
            <a:endParaRPr lang="en-US" altLang="zh-CN" dirty="0">
              <a:solidFill>
                <a:srgbClr val="000000"/>
              </a:solidFill>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The Cryostat (identified as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SegaCryo</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in the fourth image) - 0.32cm thick Aluminum.</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Outer Dead Layer (identified as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SegaCrystal</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- 0.0195cm thick Germanium.</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Active Area (identified as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SegaActiveArea</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- 3.185cm thick Germanium.</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Inner Dead Layer (identified as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SegaInnerDeadLayer</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- 0.08cm thick Germanium.</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b="1"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It should be noted that thickness of Germanium detector dead layers increase over time which accounts for a reduction in detection efficiency of these detectors as they get older.</a:t>
            </a:r>
            <a:endParaRPr lang="zh-CN" altLang="zh-CN" sz="1800" b="1"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 also did have to work on the position of the point source, thickness of the pipe and composition of the PSPMT among other things in order to get the total simulated detection efficiencies match experimental results.</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Please email me anytime if you need more clarification/information whatsoever.</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Thank you,</a:t>
            </a:r>
          </a:p>
          <a:p>
            <a:pPr>
              <a:spcAft>
                <a:spcPts val="0"/>
              </a:spcAft>
            </a:pPr>
            <a:r>
              <a:rPr lang="en-US" altLang="zh-CN" sz="1800" dirty="0">
                <a:effectLst/>
                <a:latin typeface="Times New Roman" panose="02020603050405020304" pitchFamily="18" charset="0"/>
                <a:ea typeface="PMingLiU" panose="02020500000000000000" pitchFamily="18" charset="-120"/>
                <a:cs typeface="Times New Roman" panose="02020603050405020304" pitchFamily="18" charset="0"/>
              </a:rPr>
              <a:t>Timilehin Ogunbeku</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36100491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84534" y="3845850"/>
            <a:ext cx="3559466" cy="1707386"/>
          </a:xfrm>
          <a:prstGeom prst="rect">
            <a:avLst/>
          </a:prstGeom>
        </p:spPr>
      </p:pic>
      <p:pic>
        <p:nvPicPr>
          <p:cNvPr id="6" name="图片 5"/>
          <p:cNvPicPr>
            <a:picLocks noChangeAspect="1"/>
          </p:cNvPicPr>
          <p:nvPr/>
        </p:nvPicPr>
        <p:blipFill>
          <a:blip r:embed="rId3"/>
          <a:stretch>
            <a:fillRect/>
          </a:stretch>
        </p:blipFill>
        <p:spPr>
          <a:xfrm>
            <a:off x="10520" y="17536"/>
            <a:ext cx="9144000" cy="3208184"/>
          </a:xfrm>
          <a:prstGeom prst="rect">
            <a:avLst/>
          </a:prstGeom>
        </p:spPr>
      </p:pic>
      <p:sp>
        <p:nvSpPr>
          <p:cNvPr id="8" name="矩形 7"/>
          <p:cNvSpPr/>
          <p:nvPr/>
        </p:nvSpPr>
        <p:spPr>
          <a:xfrm>
            <a:off x="4430332" y="3236139"/>
            <a:ext cx="4724187" cy="646331"/>
          </a:xfrm>
          <a:prstGeom prst="rect">
            <a:avLst/>
          </a:prstGeom>
        </p:spPr>
        <p:txBody>
          <a:bodyPr wrap="square">
            <a:spAutoFit/>
          </a:bodyPr>
          <a:lstStyle/>
          <a:p>
            <a:r>
              <a:rPr lang="en-US" altLang="zh-CN" dirty="0">
                <a:latin typeface="Tahoma" panose="020B0604030504040204" pitchFamily="34" charset="0"/>
              </a:rPr>
              <a:t>Ef_gamma_det2</a:t>
            </a:r>
            <a:r>
              <a:rPr lang="en-US" altLang="zh-CN" dirty="0"/>
              <a:t> = f2-&gt;</a:t>
            </a:r>
            <a:r>
              <a:rPr lang="en-US" altLang="zh-CN" dirty="0" err="1"/>
              <a:t>GetX</a:t>
            </a:r>
            <a:r>
              <a:rPr lang="en-US" altLang="zh-CN" dirty="0"/>
              <a:t>(ran-&gt;</a:t>
            </a:r>
            <a:r>
              <a:rPr lang="en-US" altLang="zh-CN" dirty="0" err="1"/>
              <a:t>Rndm</a:t>
            </a:r>
            <a:r>
              <a:rPr lang="en-US" altLang="zh-CN" dirty="0"/>
              <a:t>(), </a:t>
            </a:r>
            <a:r>
              <a:rPr lang="en-US" altLang="zh-CN" dirty="0" err="1"/>
              <a:t>minbin,maxbin</a:t>
            </a:r>
            <a:r>
              <a:rPr lang="en-US" altLang="zh-CN" dirty="0"/>
              <a:t>);</a:t>
            </a:r>
          </a:p>
        </p:txBody>
      </p:sp>
      <p:cxnSp>
        <p:nvCxnSpPr>
          <p:cNvPr id="7" name="直接箭头连接符 6"/>
          <p:cNvCxnSpPr/>
          <p:nvPr/>
        </p:nvCxnSpPr>
        <p:spPr>
          <a:xfrm>
            <a:off x="5004048" y="1304764"/>
            <a:ext cx="16201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6624228" y="1304764"/>
            <a:ext cx="0" cy="1512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003264" y="935432"/>
            <a:ext cx="1827744"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Random y = (0,1)</a:t>
            </a:r>
            <a:endParaRPr lang="zh-CN" altLang="en-US"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6688283" y="2060848"/>
            <a:ext cx="1616340"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Get the x value</a:t>
            </a:r>
            <a:endParaRPr lang="zh-CN" altLang="en-US" dirty="0">
              <a:latin typeface="Times New Roman" panose="02020603050405020304" pitchFamily="18" charset="0"/>
              <a:cs typeface="Times New Roman" panose="02020603050405020304" pitchFamily="18" charset="0"/>
            </a:endParaRPr>
          </a:p>
        </p:txBody>
      </p:sp>
      <p:sp>
        <p:nvSpPr>
          <p:cNvPr id="18" name="矩形 17"/>
          <p:cNvSpPr/>
          <p:nvPr/>
        </p:nvSpPr>
        <p:spPr>
          <a:xfrm>
            <a:off x="0" y="3027072"/>
            <a:ext cx="4572000" cy="1200329"/>
          </a:xfrm>
          <a:prstGeom prst="rect">
            <a:avLst/>
          </a:prstGeom>
        </p:spPr>
        <p:txBody>
          <a:bodyPr>
            <a:spAutoFit/>
          </a:bodyPr>
          <a:lstStyle/>
          <a:p>
            <a:r>
              <a:rPr lang="en-US" altLang="zh-CN" dirty="0">
                <a:latin typeface="Tahoma" panose="020B0604030504040204" pitchFamily="34" charset="0"/>
              </a:rPr>
              <a:t>Ef_gamma_det1 = f1-&gt;</a:t>
            </a:r>
            <a:r>
              <a:rPr lang="en-US" altLang="zh-CN" dirty="0" err="1">
                <a:latin typeface="Tahoma" panose="020B0604030504040204" pitchFamily="34" charset="0"/>
              </a:rPr>
              <a:t>GetRandom</a:t>
            </a:r>
            <a:r>
              <a:rPr lang="en-US" altLang="zh-CN" dirty="0">
                <a:latin typeface="Tahoma" panose="020B0604030504040204" pitchFamily="34" charset="0"/>
              </a:rPr>
              <a:t>(</a:t>
            </a:r>
            <a:r>
              <a:rPr lang="en-US" altLang="zh-CN" dirty="0" err="1">
                <a:latin typeface="Tahoma" panose="020B0604030504040204" pitchFamily="34" charset="0"/>
              </a:rPr>
              <a:t>binmin,binmax</a:t>
            </a:r>
            <a:r>
              <a:rPr lang="en-US" altLang="zh-CN" dirty="0">
                <a:latin typeface="Tahoma" panose="020B0604030504040204" pitchFamily="34" charset="0"/>
              </a:rPr>
              <a:t>);</a:t>
            </a:r>
            <a:r>
              <a:rPr lang="en-US" altLang="zh-CN" dirty="0">
                <a:solidFill>
                  <a:srgbClr val="008000"/>
                </a:solidFill>
                <a:latin typeface="Tahoma" panose="020B0604030504040204" pitchFamily="34" charset="0"/>
              </a:rPr>
              <a:t>//Sample a detector, sample its response function to obtain the measured γ energy.</a:t>
            </a:r>
            <a:endParaRPr lang="en-US" altLang="zh-CN" dirty="0">
              <a:solidFill>
                <a:prstClr val="black"/>
              </a:solidFill>
              <a:latin typeface="Tahoma" panose="020B0604030504040204" pitchFamily="34" charset="0"/>
            </a:endParaRPr>
          </a:p>
        </p:txBody>
      </p:sp>
      <p:sp>
        <p:nvSpPr>
          <p:cNvPr id="19" name="矩形 18"/>
          <p:cNvSpPr/>
          <p:nvPr/>
        </p:nvSpPr>
        <p:spPr>
          <a:xfrm>
            <a:off x="-22829" y="4121059"/>
            <a:ext cx="5747142" cy="2677656"/>
          </a:xfrm>
          <a:prstGeom prst="rect">
            <a:avLst/>
          </a:prstGeom>
        </p:spPr>
        <p:txBody>
          <a:bodyPr wrap="square">
            <a:spAutoFit/>
          </a:bodyPr>
          <a:lstStyle/>
          <a:p>
            <a:r>
              <a:rPr lang="en-US" altLang="zh-CN" sz="1400" dirty="0">
                <a:solidFill>
                  <a:srgbClr val="000000"/>
                </a:solidFill>
                <a:latin typeface="Roboto" pitchFamily="2" charset="0"/>
              </a:rPr>
              <a:t>Return a random number following this function shape in [</a:t>
            </a:r>
            <a:r>
              <a:rPr lang="en-US" altLang="zh-CN" sz="1400" dirty="0" err="1">
                <a:solidFill>
                  <a:srgbClr val="000000"/>
                </a:solidFill>
                <a:latin typeface="Roboto" pitchFamily="2" charset="0"/>
              </a:rPr>
              <a:t>xmin,xmax</a:t>
            </a:r>
            <a:r>
              <a:rPr lang="en-US" altLang="zh-CN" sz="1400" dirty="0">
                <a:solidFill>
                  <a:srgbClr val="000000"/>
                </a:solidFill>
                <a:latin typeface="Roboto" pitchFamily="2" charset="0"/>
              </a:rPr>
              <a:t>].</a:t>
            </a:r>
          </a:p>
          <a:p>
            <a:r>
              <a:rPr lang="en-US" altLang="zh-CN" sz="1400" dirty="0">
                <a:solidFill>
                  <a:srgbClr val="000000"/>
                </a:solidFill>
                <a:latin typeface="Roboto" pitchFamily="2" charset="0"/>
              </a:rPr>
              <a:t>The distribution contained in the function </a:t>
            </a:r>
            <a:r>
              <a:rPr lang="en-US" altLang="zh-CN" sz="1400" dirty="0" err="1">
                <a:solidFill>
                  <a:srgbClr val="000000"/>
                </a:solidFill>
                <a:latin typeface="Roboto" pitchFamily="2" charset="0"/>
              </a:rPr>
              <a:t>fname</a:t>
            </a:r>
            <a:r>
              <a:rPr lang="en-US" altLang="zh-CN" sz="1400" dirty="0">
                <a:solidFill>
                  <a:srgbClr val="000000"/>
                </a:solidFill>
                <a:latin typeface="Roboto" pitchFamily="2" charset="0"/>
              </a:rPr>
              <a:t> (</a:t>
            </a:r>
            <a:r>
              <a:rPr lang="en-US" altLang="zh-CN" sz="1400" b="1" dirty="0">
                <a:solidFill>
                  <a:srgbClr val="4665A2"/>
                </a:solidFill>
                <a:latin typeface="Roboto" pitchFamily="2" charset="0"/>
                <a:hlinkClick r:id="rId4" tooltip="1-Dim function class "/>
              </a:rPr>
              <a:t>TF1</a:t>
            </a:r>
            <a:r>
              <a:rPr lang="en-US" altLang="zh-CN" sz="1400" dirty="0">
                <a:solidFill>
                  <a:srgbClr val="000000"/>
                </a:solidFill>
                <a:latin typeface="Roboto" pitchFamily="2" charset="0"/>
              </a:rPr>
              <a:t>) is integrated over the channel contents. It is normalized to 1. For each bin the integral is approximated by a parabola. The parabola coefficients are stored as non persistent data members Getting one random number implies:</a:t>
            </a:r>
          </a:p>
          <a:p>
            <a:pPr>
              <a:buFont typeface="Arial" panose="020B0604020202020204" pitchFamily="34" charset="0"/>
              <a:buChar char="•"/>
            </a:pPr>
            <a:r>
              <a:rPr lang="en-US" altLang="zh-CN" sz="1400" dirty="0">
                <a:solidFill>
                  <a:srgbClr val="000000"/>
                </a:solidFill>
                <a:latin typeface="Roboto" pitchFamily="2" charset="0"/>
              </a:rPr>
              <a:t>Generating a random number between 0 and 1 (say r1)</a:t>
            </a:r>
          </a:p>
          <a:p>
            <a:pPr>
              <a:buFont typeface="Arial" panose="020B0604020202020204" pitchFamily="34" charset="0"/>
              <a:buChar char="•"/>
            </a:pPr>
            <a:r>
              <a:rPr lang="en-US" altLang="zh-CN" sz="1400" dirty="0">
                <a:solidFill>
                  <a:srgbClr val="000000"/>
                </a:solidFill>
                <a:latin typeface="Roboto" pitchFamily="2" charset="0"/>
              </a:rPr>
              <a:t>Look in which bin in the normalized integral r1 corresponds to</a:t>
            </a:r>
          </a:p>
          <a:p>
            <a:pPr>
              <a:buFont typeface="Arial" panose="020B0604020202020204" pitchFamily="34" charset="0"/>
              <a:buChar char="•"/>
            </a:pPr>
            <a:r>
              <a:rPr lang="en-US" altLang="zh-CN" sz="1400" dirty="0">
                <a:solidFill>
                  <a:srgbClr val="000000"/>
                </a:solidFill>
                <a:latin typeface="Roboto" pitchFamily="2" charset="0"/>
              </a:rPr>
              <a:t>Evaluate the parabolic curve in the selected bin to find the corresponding X value.</a:t>
            </a:r>
          </a:p>
          <a:p>
            <a:r>
              <a:rPr lang="en-US" altLang="zh-CN" sz="1400" dirty="0">
                <a:solidFill>
                  <a:srgbClr val="000000"/>
                </a:solidFill>
                <a:latin typeface="Roboto" pitchFamily="2" charset="0"/>
              </a:rPr>
              <a:t>The parabolic approximation is very good as soon as the number of bins is greater than 50.</a:t>
            </a:r>
            <a:endParaRPr lang="en-US" altLang="zh-CN" sz="1400" b="0" i="0" dirty="0">
              <a:solidFill>
                <a:srgbClr val="000000"/>
              </a:solidFill>
              <a:effectLst/>
              <a:latin typeface="Roboto" pitchFamily="2" charset="0"/>
            </a:endParaRPr>
          </a:p>
        </p:txBody>
      </p:sp>
      <p:sp>
        <p:nvSpPr>
          <p:cNvPr id="21" name="任意多边形 20"/>
          <p:cNvSpPr/>
          <p:nvPr/>
        </p:nvSpPr>
        <p:spPr>
          <a:xfrm>
            <a:off x="1447800" y="490538"/>
            <a:ext cx="466725" cy="2409825"/>
          </a:xfrm>
          <a:custGeom>
            <a:avLst/>
            <a:gdLst>
              <a:gd name="connsiteX0" fmla="*/ 0 w 466725"/>
              <a:gd name="connsiteY0" fmla="*/ 2405062 h 2409825"/>
              <a:gd name="connsiteX1" fmla="*/ 71438 w 466725"/>
              <a:gd name="connsiteY1" fmla="*/ 2376487 h 2409825"/>
              <a:gd name="connsiteX2" fmla="*/ 138113 w 466725"/>
              <a:gd name="connsiteY2" fmla="*/ 2343150 h 2409825"/>
              <a:gd name="connsiteX3" fmla="*/ 142875 w 466725"/>
              <a:gd name="connsiteY3" fmla="*/ 2290762 h 2409825"/>
              <a:gd name="connsiteX4" fmla="*/ 161925 w 466725"/>
              <a:gd name="connsiteY4" fmla="*/ 2262187 h 2409825"/>
              <a:gd name="connsiteX5" fmla="*/ 190500 w 466725"/>
              <a:gd name="connsiteY5" fmla="*/ 2143125 h 2409825"/>
              <a:gd name="connsiteX6" fmla="*/ 204788 w 466725"/>
              <a:gd name="connsiteY6" fmla="*/ 2066925 h 2409825"/>
              <a:gd name="connsiteX7" fmla="*/ 257175 w 466725"/>
              <a:gd name="connsiteY7" fmla="*/ 1647825 h 2409825"/>
              <a:gd name="connsiteX8" fmla="*/ 290513 w 466725"/>
              <a:gd name="connsiteY8" fmla="*/ 1233487 h 2409825"/>
              <a:gd name="connsiteX9" fmla="*/ 323850 w 466725"/>
              <a:gd name="connsiteY9" fmla="*/ 752475 h 2409825"/>
              <a:gd name="connsiteX10" fmla="*/ 366713 w 466725"/>
              <a:gd name="connsiteY10" fmla="*/ 228600 h 2409825"/>
              <a:gd name="connsiteX11" fmla="*/ 390525 w 466725"/>
              <a:gd name="connsiteY11" fmla="*/ 57150 h 2409825"/>
              <a:gd name="connsiteX12" fmla="*/ 409575 w 466725"/>
              <a:gd name="connsiteY12" fmla="*/ 0 h 2409825"/>
              <a:gd name="connsiteX13" fmla="*/ 447675 w 466725"/>
              <a:gd name="connsiteY13" fmla="*/ 104775 h 2409825"/>
              <a:gd name="connsiteX14" fmla="*/ 457200 w 466725"/>
              <a:gd name="connsiteY14" fmla="*/ 242887 h 2409825"/>
              <a:gd name="connsiteX15" fmla="*/ 466725 w 466725"/>
              <a:gd name="connsiteY15" fmla="*/ 404812 h 2409825"/>
              <a:gd name="connsiteX16" fmla="*/ 466725 w 466725"/>
              <a:gd name="connsiteY16" fmla="*/ 2409825 h 2409825"/>
              <a:gd name="connsiteX17" fmla="*/ 0 w 466725"/>
              <a:gd name="connsiteY17" fmla="*/ 2405062 h 240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6725" h="2409825">
                <a:moveTo>
                  <a:pt x="0" y="2405062"/>
                </a:moveTo>
                <a:lnTo>
                  <a:pt x="71438" y="2376487"/>
                </a:lnTo>
                <a:lnTo>
                  <a:pt x="138113" y="2343150"/>
                </a:lnTo>
                <a:lnTo>
                  <a:pt x="142875" y="2290762"/>
                </a:lnTo>
                <a:lnTo>
                  <a:pt x="161925" y="2262187"/>
                </a:lnTo>
                <a:lnTo>
                  <a:pt x="190500" y="2143125"/>
                </a:lnTo>
                <a:lnTo>
                  <a:pt x="204788" y="2066925"/>
                </a:lnTo>
                <a:lnTo>
                  <a:pt x="257175" y="1647825"/>
                </a:lnTo>
                <a:lnTo>
                  <a:pt x="290513" y="1233487"/>
                </a:lnTo>
                <a:lnTo>
                  <a:pt x="323850" y="752475"/>
                </a:lnTo>
                <a:lnTo>
                  <a:pt x="366713" y="228600"/>
                </a:lnTo>
                <a:lnTo>
                  <a:pt x="390525" y="57150"/>
                </a:lnTo>
                <a:lnTo>
                  <a:pt x="409575" y="0"/>
                </a:lnTo>
                <a:lnTo>
                  <a:pt x="447675" y="104775"/>
                </a:lnTo>
                <a:lnTo>
                  <a:pt x="457200" y="242887"/>
                </a:lnTo>
                <a:lnTo>
                  <a:pt x="466725" y="404812"/>
                </a:lnTo>
                <a:lnTo>
                  <a:pt x="466725" y="2409825"/>
                </a:lnTo>
                <a:lnTo>
                  <a:pt x="0" y="2405062"/>
                </a:lnTo>
                <a:close/>
              </a:path>
            </a:pathLst>
          </a:cu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914525" y="363829"/>
            <a:ext cx="1789272" cy="923330"/>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Random r = (0,1)</a:t>
            </a:r>
          </a:p>
          <a:p>
            <a:r>
              <a:rPr lang="en-US" altLang="zh-CN" dirty="0" err="1">
                <a:latin typeface="Times New Roman" panose="02020603050405020304" pitchFamily="18" charset="0"/>
                <a:cs typeface="Times New Roman" panose="02020603050405020304" pitchFamily="18" charset="0"/>
              </a:rPr>
              <a:t>e.g</a:t>
            </a:r>
            <a:r>
              <a:rPr lang="en-US" altLang="zh-CN" dirty="0">
                <a:latin typeface="Times New Roman" panose="02020603050405020304" pitchFamily="18" charset="0"/>
                <a:cs typeface="Times New Roman" panose="02020603050405020304" pitchFamily="18" charset="0"/>
              </a:rPr>
              <a:t> r = 0.65</a:t>
            </a:r>
          </a:p>
          <a:p>
            <a:r>
              <a:rPr lang="en-US" altLang="zh-CN" dirty="0">
                <a:latin typeface="Times New Roman" panose="02020603050405020304" pitchFamily="18" charset="0"/>
                <a:cs typeface="Times New Roman" panose="02020603050405020304" pitchFamily="18" charset="0"/>
              </a:rPr>
              <a:t>Area=1</a:t>
            </a:r>
            <a:endParaRPr lang="zh-CN" altLang="en-US"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1978579" y="1279242"/>
            <a:ext cx="2451754" cy="92333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Get the x value corresponding to Integral = 0.65Area</a:t>
            </a:r>
            <a:endParaRPr lang="zh-CN" altLang="en-US" dirty="0">
              <a:latin typeface="Times New Roman" panose="02020603050405020304" pitchFamily="18" charset="0"/>
              <a:cs typeface="Times New Roman" panose="02020603050405020304" pitchFamily="18" charset="0"/>
            </a:endParaRPr>
          </a:p>
        </p:txBody>
      </p:sp>
      <p:sp>
        <p:nvSpPr>
          <p:cNvPr id="24" name="文本框 23"/>
          <p:cNvSpPr txBox="1"/>
          <p:nvPr/>
        </p:nvSpPr>
        <p:spPr>
          <a:xfrm>
            <a:off x="414459" y="440738"/>
            <a:ext cx="629403" cy="369332"/>
          </a:xfrm>
          <a:prstGeom prst="rect">
            <a:avLst/>
          </a:prstGeom>
          <a:noFill/>
        </p:spPr>
        <p:txBody>
          <a:bodyPr wrap="none" rtlCol="0">
            <a:spAutoFit/>
          </a:bodyPr>
          <a:lstStyle/>
          <a:p>
            <a:r>
              <a:rPr lang="en-US" altLang="zh-CN" dirty="0"/>
              <a:t>Slow</a:t>
            </a:r>
            <a:endParaRPr lang="zh-CN" altLang="en-US" dirty="0"/>
          </a:p>
        </p:txBody>
      </p:sp>
      <p:sp>
        <p:nvSpPr>
          <p:cNvPr id="25" name="文本框 24"/>
          <p:cNvSpPr txBox="1"/>
          <p:nvPr/>
        </p:nvSpPr>
        <p:spPr>
          <a:xfrm>
            <a:off x="5165314" y="497637"/>
            <a:ext cx="558999" cy="369332"/>
          </a:xfrm>
          <a:prstGeom prst="rect">
            <a:avLst/>
          </a:prstGeom>
          <a:noFill/>
        </p:spPr>
        <p:txBody>
          <a:bodyPr wrap="none" rtlCol="0">
            <a:spAutoFit/>
          </a:bodyPr>
          <a:lstStyle/>
          <a:p>
            <a:r>
              <a:rPr lang="en-US" altLang="zh-CN" dirty="0"/>
              <a:t>Fast</a:t>
            </a:r>
            <a:endParaRPr lang="zh-CN" altLang="en-US" dirty="0"/>
          </a:p>
        </p:txBody>
      </p:sp>
      <p:sp>
        <p:nvSpPr>
          <p:cNvPr id="2" name="TextBox 1">
            <a:extLst>
              <a:ext uri="{FF2B5EF4-FFF2-40B4-BE49-F238E27FC236}">
                <a16:creationId xmlns:a16="http://schemas.microsoft.com/office/drawing/2014/main" id="{550ECBCC-4E3B-4282-B8F0-6E1809F30AAB}"/>
              </a:ext>
            </a:extLst>
          </p:cNvPr>
          <p:cNvSpPr txBox="1"/>
          <p:nvPr/>
        </p:nvSpPr>
        <p:spPr>
          <a:xfrm>
            <a:off x="7096455" y="6488668"/>
            <a:ext cx="2058064" cy="369332"/>
          </a:xfrm>
          <a:prstGeom prst="rect">
            <a:avLst/>
          </a:prstGeom>
          <a:noFill/>
        </p:spPr>
        <p:txBody>
          <a:bodyPr wrap="none" rtlCol="0">
            <a:spAutoFit/>
          </a:bodyPr>
          <a:lstStyle/>
          <a:p>
            <a:r>
              <a:rPr lang="en-US" altLang="zh-CN" dirty="0"/>
              <a:t>Sampling from EMG</a:t>
            </a:r>
            <a:endParaRPr lang="zh-CN" altLang="en-US" dirty="0"/>
          </a:p>
        </p:txBody>
      </p:sp>
    </p:spTree>
    <p:extLst>
      <p:ext uri="{BB962C8B-B14F-4D97-AF65-F5344CB8AC3E}">
        <p14:creationId xmlns:p14="http://schemas.microsoft.com/office/powerpoint/2010/main" val="3535737272"/>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713942-177B-48B4-82F5-3CF496CB77E5}"/>
              </a:ext>
            </a:extLst>
          </p:cNvPr>
          <p:cNvSpPr txBox="1"/>
          <p:nvPr/>
        </p:nvSpPr>
        <p:spPr>
          <a:xfrm>
            <a:off x="0" y="0"/>
            <a:ext cx="9144000" cy="6740307"/>
          </a:xfrm>
          <a:prstGeom prst="rect">
            <a:avLst/>
          </a:prstGeom>
          <a:noFill/>
        </p:spPr>
        <p:txBody>
          <a:bodyPr wrap="square">
            <a:spAutoFit/>
          </a:bodyPr>
          <a:lstStyle/>
          <a:p>
            <a:pPr>
              <a:spcAft>
                <a:spcPts val="0"/>
              </a:spcAft>
            </a:pPr>
            <a:r>
              <a:rPr lang="en-US" altLang="zh-CN" sz="1800" b="1"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It's interesting because I also had a few exchanges with one of the graduate students in the gamma group and it was because of the dimensions he shared with me that I modified the thickness of my cryostat to 0.32cm (I had it at 0.10cm in the beginning). </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I'm sorry I didn't include the thicknesses of the other layers listed in your email. I didn't spend too much time modifying them unlike the others. I'm listing them below however: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segavac2thick - 0.445cm</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segadetcupthick</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- 0.098cm (Al)</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segavac1thick - 0.152cm</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0"/>
              </a:spcAft>
              <a:buFont typeface="+mj-lt"/>
              <a:buAutoNum type="arabicPeriod"/>
              <a:tabLst>
                <a:tab pos="457200" algn="l"/>
              </a:tabLs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segacentralconthick - 0.1cm </a:t>
            </a:r>
            <a:endParaRPr lang="zh-CN"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 had two Ge dead layers - the outer one before the active Ge layer and the inner one after. I was careful not to make the outer layer too thick to greatly prevent the low energy gamma rays from interacting with the active Ge layer; and the active layer itself had to have a thickness just enough for the higher energy gammas to interact with and match what our experimental results look like, so that the small percentage of those high energy gammas that go through the active layer then interact with the inner dead layer - having no contribution to our spectrum in the end.</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 do see your point in including the electronics housing. I guess you are fine with not worrying about its content. Hopefully the Aluminum is enough to account for whatever interactions those gammas will have before entering the Germanium.</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Yes, it does make sense to include those two malfunctioning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in simulation and ignore their respective spectra, just because the gamma rays could interact with one SeGA and still get into the active layer of a neighboring/adjacent SeGA. We were gunning for absolute efficiencies that's why I had to spend so much time on getting the results to match. So, I do see your boss' point on that and I'm happy to hear that you can move on from the simulation in due time.</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Please let me know if you need any additional information.</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1888036047"/>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FF5C65-C107-4AA9-A0EC-621D0014E6E6}"/>
              </a:ext>
            </a:extLst>
          </p:cNvPr>
          <p:cNvSpPr txBox="1"/>
          <p:nvPr/>
        </p:nvSpPr>
        <p:spPr>
          <a:xfrm>
            <a:off x="0" y="0"/>
            <a:ext cx="9144000" cy="6740307"/>
          </a:xfrm>
          <a:prstGeom prst="rect">
            <a:avLst/>
          </a:prstGeom>
          <a:noFill/>
        </p:spPr>
        <p:txBody>
          <a:bodyPr wrap="square">
            <a:spAutoFit/>
          </a:bodyPr>
          <a:lstStyle/>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Hello Lijie,</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Sorry I'm just getting to this.</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Thanks for your feedback. I am really glad I could be of help.</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 had similar problems with my simulation when I first started out. Just like yours, it was extremely difficult to match the experimental detection efficiencies of low energy gamma rays (we worked with a source containing 154Eu and 155Eu so we had gamma rays </a:t>
            </a:r>
            <a:r>
              <a:rPr lang="en-US" altLang="zh-CN" sz="1800" b="1"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as low as 42.8keV</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The higher energy efficiencies were not as bad though. I was only considering pipe thickness and source position for a long time until I decided to work on the layers of the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That's when I started taking a closer look at their dimensions, among other things.</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As you mentioned, information about the layers inside the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is very scarce; and even if their dimensions were noted when they were first commissioned, they wouldn't be the same now since they've spent so long in operation (take the Ge dead layer thickness which increases over time - which is one of the reasons why the detection efficiency reduces over time).</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 basically had a thought process for how the detection efficiencies of the low energy gammas versus high energy gammas would be affected as they interact with each layer of the </a:t>
            </a:r>
            <a:r>
              <a:rPr lang="en-US" altLang="zh-CN" sz="1800" dirty="0" err="1">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SeGAs</a:t>
            </a: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layer (take for example the note I provided on my thought process on choosing the right Ge dead layer thickness in my last email) among other things. This was necessary since I had little to no knowledge on the actual dimensions. I worked on my simulation for around 10 months. It was a huge time sink but I think it was worth it.</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 </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a:p>
            <a:pPr>
              <a:spcAft>
                <a:spcPts val="0"/>
              </a:spcAft>
            </a:pPr>
            <a:r>
              <a:rPr lang="en-US" altLang="zh-CN" sz="1800" dirty="0">
                <a:solidFill>
                  <a:srgbClr val="000000"/>
                </a:solidFill>
                <a:effectLst/>
                <a:latin typeface="Times New Roman" panose="02020603050405020304" pitchFamily="18" charset="0"/>
                <a:ea typeface="PMingLiU" panose="02020500000000000000" pitchFamily="18" charset="-120"/>
                <a:cs typeface="Times New Roman" panose="02020603050405020304" pitchFamily="18" charset="0"/>
              </a:rPr>
              <a:t>I hope this helps. Let me know of you have additional questions.</a:t>
            </a:r>
            <a:endParaRPr lang="zh-CN" altLang="zh-CN" sz="1800" dirty="0">
              <a:effectLst/>
              <a:latin typeface="Times New Roman" panose="02020603050405020304" pitchFamily="18" charset="0"/>
              <a:ea typeface="PMingLiU"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1484670014"/>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564E2A6-1FD5-4525-8D78-A27BC970911E}"/>
              </a:ext>
            </a:extLst>
          </p:cNvPr>
          <p:cNvSpPr txBox="1"/>
          <p:nvPr/>
        </p:nvSpPr>
        <p:spPr>
          <a:xfrm>
            <a:off x="0" y="0"/>
            <a:ext cx="5223161" cy="369332"/>
          </a:xfrm>
          <a:prstGeom prst="rect">
            <a:avLst/>
          </a:prstGeom>
          <a:noFill/>
        </p:spPr>
        <p:txBody>
          <a:bodyPr wrap="none" rtlCol="0">
            <a:spAutoFit/>
          </a:bodyPr>
          <a:lstStyle/>
          <a:p>
            <a:r>
              <a:rPr lang="en-US" altLang="zh-CN" dirty="0"/>
              <a:t>11 simulated 152Eu points (source at SeGA upstream)</a:t>
            </a:r>
            <a:endParaRPr lang="zh-CN" altLang="en-US" dirty="0"/>
          </a:p>
        </p:txBody>
      </p:sp>
      <p:pic>
        <p:nvPicPr>
          <p:cNvPr id="3" name="Picture 2">
            <a:extLst>
              <a:ext uri="{FF2B5EF4-FFF2-40B4-BE49-F238E27FC236}">
                <a16:creationId xmlns:a16="http://schemas.microsoft.com/office/drawing/2014/main" id="{CEC2DDFB-154E-48CE-9428-8AEC5A8E5BF9}"/>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498475840"/>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1BA4FC-1604-433B-8663-5A717416A489}"/>
              </a:ext>
            </a:extLst>
          </p:cNvPr>
          <p:cNvSpPr txBox="1"/>
          <p:nvPr/>
        </p:nvSpPr>
        <p:spPr>
          <a:xfrm>
            <a:off x="0" y="0"/>
            <a:ext cx="8074967" cy="369332"/>
          </a:xfrm>
          <a:prstGeom prst="rect">
            <a:avLst/>
          </a:prstGeom>
          <a:noFill/>
        </p:spPr>
        <p:txBody>
          <a:bodyPr wrap="none" rtlCol="0">
            <a:spAutoFit/>
          </a:bodyPr>
          <a:lstStyle/>
          <a:p>
            <a:r>
              <a:rPr lang="en-US" altLang="zh-CN" dirty="0"/>
              <a:t>scale the simulated curve to match 11 source data points (source at SeGA upstream)</a:t>
            </a:r>
            <a:endParaRPr lang="zh-CN" altLang="en-US" dirty="0"/>
          </a:p>
        </p:txBody>
      </p:sp>
      <p:pic>
        <p:nvPicPr>
          <p:cNvPr id="11" name="Picture 10">
            <a:extLst>
              <a:ext uri="{FF2B5EF4-FFF2-40B4-BE49-F238E27FC236}">
                <a16:creationId xmlns:a16="http://schemas.microsoft.com/office/drawing/2014/main" id="{AA89B986-1C75-43C4-87FC-A0D2F10323BB}"/>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634647740"/>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36C70A9-28F6-435F-87EE-AC75CCCCCFBD}"/>
              </a:ext>
            </a:extLst>
          </p:cNvPr>
          <p:cNvSpPr txBox="1"/>
          <p:nvPr/>
        </p:nvSpPr>
        <p:spPr>
          <a:xfrm>
            <a:off x="0" y="0"/>
            <a:ext cx="7160293" cy="369332"/>
          </a:xfrm>
          <a:prstGeom prst="rect">
            <a:avLst/>
          </a:prstGeom>
          <a:noFill/>
        </p:spPr>
        <p:txBody>
          <a:bodyPr wrap="none" rtlCol="0">
            <a:spAutoFit/>
          </a:bodyPr>
          <a:lstStyle/>
          <a:p>
            <a:r>
              <a:rPr lang="en-US" altLang="zh-CN" dirty="0"/>
              <a:t>Ratios of 11 data points to 11 simulation points (source at SeGA upstream)</a:t>
            </a:r>
            <a:endParaRPr lang="zh-CN" altLang="en-US" dirty="0"/>
          </a:p>
        </p:txBody>
      </p:sp>
      <p:sp>
        <p:nvSpPr>
          <p:cNvPr id="7" name="TextBox 6">
            <a:extLst>
              <a:ext uri="{FF2B5EF4-FFF2-40B4-BE49-F238E27FC236}">
                <a16:creationId xmlns:a16="http://schemas.microsoft.com/office/drawing/2014/main" id="{FBCD994C-A46D-4065-BCD0-7308B3394E9A}"/>
              </a:ext>
            </a:extLst>
          </p:cNvPr>
          <p:cNvSpPr txBox="1"/>
          <p:nvPr/>
        </p:nvSpPr>
        <p:spPr>
          <a:xfrm>
            <a:off x="0" y="6457889"/>
            <a:ext cx="1374094" cy="400110"/>
          </a:xfrm>
          <a:prstGeom prst="rect">
            <a:avLst/>
          </a:prstGeom>
          <a:noFill/>
        </p:spPr>
        <p:txBody>
          <a:bodyPr wrap="none" rtlCol="0">
            <a:spAutoFit/>
          </a:bodyPr>
          <a:lstStyle/>
          <a:p>
            <a:r>
              <a:rPr lang="en-US" altLang="zh-CN" sz="2000" dirty="0"/>
              <a:t>RMS=0.049</a:t>
            </a:r>
            <a:endParaRPr lang="zh-CN" altLang="en-US" sz="2000" dirty="0"/>
          </a:p>
        </p:txBody>
      </p:sp>
      <p:pic>
        <p:nvPicPr>
          <p:cNvPr id="3" name="Picture 2">
            <a:extLst>
              <a:ext uri="{FF2B5EF4-FFF2-40B4-BE49-F238E27FC236}">
                <a16:creationId xmlns:a16="http://schemas.microsoft.com/office/drawing/2014/main" id="{CCFE06FC-7ABE-476B-9934-8F52070F6115}"/>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300622743"/>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C58417B-A794-4202-BF09-A033F528B083}"/>
              </a:ext>
            </a:extLst>
          </p:cNvPr>
          <p:cNvSpPr txBox="1"/>
          <p:nvPr/>
        </p:nvSpPr>
        <p:spPr>
          <a:xfrm>
            <a:off x="0" y="0"/>
            <a:ext cx="4931928" cy="369332"/>
          </a:xfrm>
          <a:prstGeom prst="rect">
            <a:avLst/>
          </a:prstGeom>
          <a:noFill/>
        </p:spPr>
        <p:txBody>
          <a:bodyPr wrap="none" rtlCol="0">
            <a:spAutoFit/>
          </a:bodyPr>
          <a:lstStyle/>
          <a:p>
            <a:r>
              <a:rPr lang="en-US" altLang="zh-CN" dirty="0"/>
              <a:t>11 simulated 152Eu points (source at SeGA center)</a:t>
            </a:r>
            <a:endParaRPr lang="zh-CN" altLang="en-US" dirty="0"/>
          </a:p>
        </p:txBody>
      </p:sp>
      <p:pic>
        <p:nvPicPr>
          <p:cNvPr id="9" name="Picture 8">
            <a:extLst>
              <a:ext uri="{FF2B5EF4-FFF2-40B4-BE49-F238E27FC236}">
                <a16:creationId xmlns:a16="http://schemas.microsoft.com/office/drawing/2014/main" id="{57570281-3B90-4437-BA2D-DE4357504672}"/>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3431049093"/>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0D616B-64C1-464C-AF24-DCB2AC3B2D1F}"/>
              </a:ext>
            </a:extLst>
          </p:cNvPr>
          <p:cNvPicPr>
            <a:picLocks noChangeAspect="1"/>
          </p:cNvPicPr>
          <p:nvPr/>
        </p:nvPicPr>
        <p:blipFill>
          <a:blip r:embed="rId3"/>
          <a:stretch>
            <a:fillRect/>
          </a:stretch>
        </p:blipFill>
        <p:spPr>
          <a:xfrm>
            <a:off x="0" y="341296"/>
            <a:ext cx="9144000" cy="6175407"/>
          </a:xfrm>
          <a:prstGeom prst="rect">
            <a:avLst/>
          </a:prstGeom>
        </p:spPr>
      </p:pic>
      <p:sp>
        <p:nvSpPr>
          <p:cNvPr id="7" name="TextBox 6">
            <a:extLst>
              <a:ext uri="{FF2B5EF4-FFF2-40B4-BE49-F238E27FC236}">
                <a16:creationId xmlns:a16="http://schemas.microsoft.com/office/drawing/2014/main" id="{A6A89413-3559-45BD-91A6-E53738C5AF2E}"/>
              </a:ext>
            </a:extLst>
          </p:cNvPr>
          <p:cNvSpPr txBox="1"/>
          <p:nvPr/>
        </p:nvSpPr>
        <p:spPr>
          <a:xfrm>
            <a:off x="0" y="0"/>
            <a:ext cx="7735131" cy="369332"/>
          </a:xfrm>
          <a:prstGeom prst="rect">
            <a:avLst/>
          </a:prstGeom>
          <a:noFill/>
        </p:spPr>
        <p:txBody>
          <a:bodyPr wrap="none" rtlCol="0">
            <a:spAutoFit/>
          </a:bodyPr>
          <a:lstStyle/>
          <a:p>
            <a:r>
              <a:rPr lang="en-US" altLang="zh-CN" dirty="0"/>
              <a:t>scale the simulated curve to match 11 source data points (source at SeGA center)</a:t>
            </a:r>
            <a:endParaRPr lang="zh-CN" altLang="en-US" dirty="0"/>
          </a:p>
        </p:txBody>
      </p:sp>
    </p:spTree>
    <p:extLst>
      <p:ext uri="{BB962C8B-B14F-4D97-AF65-F5344CB8AC3E}">
        <p14:creationId xmlns:p14="http://schemas.microsoft.com/office/powerpoint/2010/main" val="1974218066"/>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EF51E26-222D-4079-80A7-9A4658D86839}"/>
              </a:ext>
            </a:extLst>
          </p:cNvPr>
          <p:cNvSpPr txBox="1"/>
          <p:nvPr/>
        </p:nvSpPr>
        <p:spPr>
          <a:xfrm>
            <a:off x="0" y="0"/>
            <a:ext cx="6869060" cy="369332"/>
          </a:xfrm>
          <a:prstGeom prst="rect">
            <a:avLst/>
          </a:prstGeom>
          <a:noFill/>
        </p:spPr>
        <p:txBody>
          <a:bodyPr wrap="none" rtlCol="0">
            <a:spAutoFit/>
          </a:bodyPr>
          <a:lstStyle/>
          <a:p>
            <a:r>
              <a:rPr lang="en-US" altLang="zh-CN" dirty="0"/>
              <a:t>Ratios of 11 data points to 11 simulation points (source at SeGA center)</a:t>
            </a:r>
            <a:endParaRPr lang="zh-CN" altLang="en-US" dirty="0"/>
          </a:p>
        </p:txBody>
      </p:sp>
      <p:sp>
        <p:nvSpPr>
          <p:cNvPr id="9" name="TextBox 8">
            <a:extLst>
              <a:ext uri="{FF2B5EF4-FFF2-40B4-BE49-F238E27FC236}">
                <a16:creationId xmlns:a16="http://schemas.microsoft.com/office/drawing/2014/main" id="{C6004EF8-7D1D-4482-BECE-215F3AFCB10A}"/>
              </a:ext>
            </a:extLst>
          </p:cNvPr>
          <p:cNvSpPr txBox="1"/>
          <p:nvPr/>
        </p:nvSpPr>
        <p:spPr>
          <a:xfrm>
            <a:off x="0" y="6457889"/>
            <a:ext cx="1374094" cy="400110"/>
          </a:xfrm>
          <a:prstGeom prst="rect">
            <a:avLst/>
          </a:prstGeom>
          <a:noFill/>
        </p:spPr>
        <p:txBody>
          <a:bodyPr wrap="none" rtlCol="0">
            <a:spAutoFit/>
          </a:bodyPr>
          <a:lstStyle/>
          <a:p>
            <a:r>
              <a:rPr lang="en-US" altLang="zh-CN" sz="2000" dirty="0"/>
              <a:t>RMS=0.027</a:t>
            </a:r>
            <a:endParaRPr lang="zh-CN" altLang="en-US" sz="2000" dirty="0"/>
          </a:p>
        </p:txBody>
      </p:sp>
      <p:pic>
        <p:nvPicPr>
          <p:cNvPr id="3" name="Picture 2">
            <a:extLst>
              <a:ext uri="{FF2B5EF4-FFF2-40B4-BE49-F238E27FC236}">
                <a16:creationId xmlns:a16="http://schemas.microsoft.com/office/drawing/2014/main" id="{8D05D0F8-4613-47F1-A323-2248BEF8C882}"/>
              </a:ext>
            </a:extLst>
          </p:cNvPr>
          <p:cNvPicPr>
            <a:picLocks noChangeAspect="1"/>
          </p:cNvPicPr>
          <p:nvPr/>
        </p:nvPicPr>
        <p:blipFill>
          <a:blip r:embed="rId3"/>
          <a:stretch>
            <a:fillRect/>
          </a:stretch>
        </p:blipFill>
        <p:spPr>
          <a:xfrm>
            <a:off x="0" y="341296"/>
            <a:ext cx="9144000" cy="6175407"/>
          </a:xfrm>
          <a:prstGeom prst="rect">
            <a:avLst/>
          </a:prstGeom>
        </p:spPr>
      </p:pic>
      <p:sp>
        <p:nvSpPr>
          <p:cNvPr id="2" name="TextBox 1">
            <a:extLst>
              <a:ext uri="{FF2B5EF4-FFF2-40B4-BE49-F238E27FC236}">
                <a16:creationId xmlns:a16="http://schemas.microsoft.com/office/drawing/2014/main" id="{F4FFD4E6-AED3-41FB-8B2D-2045DBF293A1}"/>
              </a:ext>
            </a:extLst>
          </p:cNvPr>
          <p:cNvSpPr txBox="1"/>
          <p:nvPr/>
        </p:nvSpPr>
        <p:spPr>
          <a:xfrm>
            <a:off x="1188261" y="821634"/>
            <a:ext cx="4599336" cy="400110"/>
          </a:xfrm>
          <a:prstGeom prst="rect">
            <a:avLst/>
          </a:prstGeom>
          <a:noFill/>
        </p:spPr>
        <p:txBody>
          <a:bodyPr wrap="none" rtlCol="0">
            <a:spAutoFit/>
          </a:bodyPr>
          <a:lstStyle/>
          <a:p>
            <a:r>
              <a:rPr lang="en-US" altLang="zh-CN" sz="2000" dirty="0"/>
              <a:t>Sqrt(50.36/10)*0.00347/1.15744=0.00673</a:t>
            </a:r>
            <a:endParaRPr lang="zh-CN" altLang="en-US" sz="2000" dirty="0"/>
          </a:p>
        </p:txBody>
      </p:sp>
    </p:spTree>
    <p:extLst>
      <p:ext uri="{BB962C8B-B14F-4D97-AF65-F5344CB8AC3E}">
        <p14:creationId xmlns:p14="http://schemas.microsoft.com/office/powerpoint/2010/main" val="16783275"/>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D12F26-9CA6-4BD8-961F-7EBF829DEBA8}"/>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208C0D84-596B-4AAA-A393-CA6042D8F7FC}"/>
              </a:ext>
            </a:extLst>
          </p:cNvPr>
          <p:cNvSpPr txBox="1"/>
          <p:nvPr/>
        </p:nvSpPr>
        <p:spPr>
          <a:xfrm>
            <a:off x="0" y="0"/>
            <a:ext cx="5510355" cy="369332"/>
          </a:xfrm>
          <a:prstGeom prst="rect">
            <a:avLst/>
          </a:prstGeom>
          <a:noFill/>
        </p:spPr>
        <p:txBody>
          <a:bodyPr wrap="none" rtlCol="0">
            <a:spAutoFit/>
          </a:bodyPr>
          <a:lstStyle/>
          <a:p>
            <a:r>
              <a:rPr lang="en-US" altLang="zh-CN" dirty="0"/>
              <a:t>11 simulated 152Eu points (source at SeGA downstream)</a:t>
            </a:r>
            <a:endParaRPr lang="zh-CN" altLang="en-US" dirty="0"/>
          </a:p>
        </p:txBody>
      </p:sp>
    </p:spTree>
    <p:extLst>
      <p:ext uri="{BB962C8B-B14F-4D97-AF65-F5344CB8AC3E}">
        <p14:creationId xmlns:p14="http://schemas.microsoft.com/office/powerpoint/2010/main" val="1431154717"/>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3DCCF6-9DF4-43C9-AE28-E84ECA580D25}"/>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EB90FB39-0539-492F-AB68-4A329CEA9435}"/>
              </a:ext>
            </a:extLst>
          </p:cNvPr>
          <p:cNvSpPr txBox="1"/>
          <p:nvPr/>
        </p:nvSpPr>
        <p:spPr>
          <a:xfrm>
            <a:off x="0" y="0"/>
            <a:ext cx="8362161" cy="369332"/>
          </a:xfrm>
          <a:prstGeom prst="rect">
            <a:avLst/>
          </a:prstGeom>
          <a:noFill/>
        </p:spPr>
        <p:txBody>
          <a:bodyPr wrap="none" rtlCol="0">
            <a:spAutoFit/>
          </a:bodyPr>
          <a:lstStyle/>
          <a:p>
            <a:r>
              <a:rPr lang="en-US" altLang="zh-CN" dirty="0"/>
              <a:t>scale the simulated curve to match 11 source data points (source at SeGA downstream)</a:t>
            </a:r>
            <a:endParaRPr lang="zh-CN" altLang="en-US" dirty="0"/>
          </a:p>
        </p:txBody>
      </p:sp>
    </p:spTree>
    <p:extLst>
      <p:ext uri="{BB962C8B-B14F-4D97-AF65-F5344CB8AC3E}">
        <p14:creationId xmlns:p14="http://schemas.microsoft.com/office/powerpoint/2010/main" val="2257427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048520" cy="5029200"/>
          </a:xfrm>
          <a:prstGeom prst="rect">
            <a:avLst/>
          </a:prstGeom>
        </p:spPr>
      </p:pic>
    </p:spTree>
    <p:extLst>
      <p:ext uri="{BB962C8B-B14F-4D97-AF65-F5344CB8AC3E}">
        <p14:creationId xmlns:p14="http://schemas.microsoft.com/office/powerpoint/2010/main" val="135583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07E5BE7-F119-4248-9AFF-80BEC3EEB972}"/>
              </a:ext>
            </a:extLst>
          </p:cNvPr>
          <p:cNvSpPr txBox="1"/>
          <p:nvPr/>
        </p:nvSpPr>
        <p:spPr>
          <a:xfrm>
            <a:off x="0" y="0"/>
            <a:ext cx="9144000" cy="5078313"/>
          </a:xfrm>
          <a:prstGeom prst="rect">
            <a:avLst/>
          </a:prstGeom>
          <a:noFill/>
        </p:spPr>
        <p:txBody>
          <a:bodyPr wrap="square">
            <a:spAutoFit/>
          </a:bodyPr>
          <a:lstStyle/>
          <a:p>
            <a:r>
              <a:rPr lang="en-US" altLang="zh-CN" sz="1800" dirty="0">
                <a:solidFill>
                  <a:srgbClr val="0000FF"/>
                </a:solidFill>
                <a:latin typeface="Arial" panose="020B0604020202020204" pitchFamily="34" charset="0"/>
              </a:rPr>
              <a:t>for</a:t>
            </a:r>
            <a:r>
              <a:rPr lang="en-US" altLang="zh-CN" sz="1800" dirty="0">
                <a:solidFill>
                  <a:prstClr val="black"/>
                </a:solidFill>
                <a:latin typeface="Arial" panose="020B0604020202020204" pitchFamily="34" charset="0"/>
              </a:rPr>
              <a:t> (</a:t>
            </a:r>
            <a:r>
              <a:rPr lang="en-US" altLang="zh-CN" sz="1800" dirty="0">
                <a:solidFill>
                  <a:srgbClr val="0000FF"/>
                </a:solidFill>
                <a:latin typeface="Arial" panose="020B0604020202020204" pitchFamily="34" charset="0"/>
              </a:rPr>
              <a:t>int</a:t>
            </a:r>
            <a:r>
              <a:rPr lang="en-US" altLang="zh-CN" sz="1800" dirty="0">
                <a:solidFill>
                  <a:prstClr val="black"/>
                </a:solidFill>
                <a:latin typeface="Arial" panose="020B0604020202020204" pitchFamily="34" charset="0"/>
              </a:rPr>
              <a:t> </a:t>
            </a:r>
            <a:r>
              <a:rPr lang="en-US" altLang="zh-CN" sz="1800" dirty="0" err="1">
                <a:solidFill>
                  <a:prstClr val="black"/>
                </a:solidFill>
                <a:latin typeface="Arial" panose="020B0604020202020204" pitchFamily="34" charset="0"/>
              </a:rPr>
              <a:t>i</a:t>
            </a:r>
            <a:r>
              <a:rPr lang="en-US" altLang="zh-CN" sz="1800" dirty="0">
                <a:solidFill>
                  <a:prstClr val="black"/>
                </a:solidFill>
                <a:latin typeface="Arial" panose="020B0604020202020204" pitchFamily="34" charset="0"/>
              </a:rPr>
              <a:t>=0;i&lt;10000;i++)</a:t>
            </a:r>
          </a:p>
          <a:p>
            <a:r>
              <a:rPr lang="en-US" altLang="zh-CN" sz="1800" dirty="0">
                <a:solidFill>
                  <a:prstClr val="black"/>
                </a:solidFill>
                <a:latin typeface="Arial" panose="020B0604020202020204" pitchFamily="34" charset="0"/>
              </a:rPr>
              <a:t>{</a:t>
            </a:r>
          </a:p>
          <a:p>
            <a:r>
              <a:rPr lang="en-US" altLang="zh-CN" sz="1800" dirty="0">
                <a:solidFill>
                  <a:prstClr val="black"/>
                </a:solidFill>
                <a:latin typeface="Arial" panose="020B0604020202020204" pitchFamily="34" charset="0"/>
              </a:rPr>
              <a:t>f1-&gt;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(0,1.);</a:t>
            </a:r>
            <a:r>
              <a:rPr lang="en-US" altLang="zh-CN" sz="1800" dirty="0">
                <a:solidFill>
                  <a:srgbClr val="008000"/>
                </a:solidFill>
                <a:latin typeface="Arial" panose="020B0604020202020204" pitchFamily="34" charset="0"/>
              </a:rPr>
              <a:t>//N</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f1-&gt;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(1,tau);</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τ¨®</a:t>
            </a:r>
            <a:endParaRPr lang="el-GR"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f1-&gt;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(2,E0_gamma);</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μ¨¬</a:t>
            </a:r>
            <a:endParaRPr lang="el-GR" altLang="zh-CN" sz="1800" dirty="0">
              <a:solidFill>
                <a:prstClr val="black"/>
              </a:solidFill>
              <a:latin typeface="Arial" panose="020B0604020202020204" pitchFamily="34" charset="0"/>
            </a:endParaRPr>
          </a:p>
          <a:p>
            <a:r>
              <a:rPr lang="da-DK" altLang="zh-CN" sz="1800" dirty="0">
                <a:solidFill>
                  <a:prstClr val="black"/>
                </a:solidFill>
                <a:latin typeface="Arial" panose="020B0604020202020204" pitchFamily="34" charset="0"/>
              </a:rPr>
              <a:t>f1-&gt;SetParameter(3,sig);</a:t>
            </a:r>
            <a:r>
              <a:rPr lang="da-DK" altLang="zh-CN" sz="1800" dirty="0">
                <a:solidFill>
                  <a:srgbClr val="008000"/>
                </a:solidFill>
                <a:latin typeface="Arial" panose="020B0604020202020204" pitchFamily="34" charset="0"/>
              </a:rPr>
              <a:t>//σ¨°</a:t>
            </a:r>
            <a:endParaRPr lang="da-DK" altLang="zh-CN" sz="1800" dirty="0">
              <a:solidFill>
                <a:prstClr val="black"/>
              </a:solidFill>
              <a:latin typeface="Arial" panose="020B0604020202020204" pitchFamily="34" charset="0"/>
            </a:endParaRPr>
          </a:p>
          <a:p>
            <a:r>
              <a:rPr lang="sv-SE" altLang="zh-CN" sz="1800" dirty="0">
                <a:solidFill>
                  <a:srgbClr val="008000"/>
                </a:solidFill>
                <a:latin typeface="Arial" panose="020B0604020202020204" pitchFamily="34" charset="0"/>
              </a:rPr>
              <a:t>//Ef_gamma_det1 = f1-&gt;GetMaximumX();</a:t>
            </a:r>
            <a:endParaRPr lang="sv-SE"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Ef_gamma_det1 = f1-&gt;</a:t>
            </a:r>
            <a:r>
              <a:rPr lang="en-US" altLang="zh-CN" sz="1800" dirty="0" err="1">
                <a:solidFill>
                  <a:prstClr val="black"/>
                </a:solidFill>
                <a:latin typeface="Arial" panose="020B0604020202020204" pitchFamily="34" charset="0"/>
              </a:rPr>
              <a:t>GetRandom</a:t>
            </a:r>
            <a:r>
              <a:rPr lang="en-US" altLang="zh-CN" sz="1800" dirty="0">
                <a:solidFill>
                  <a:prstClr val="black"/>
                </a:solidFill>
                <a:latin typeface="Arial" panose="020B0604020202020204" pitchFamily="34" charset="0"/>
              </a:rPr>
              <a:t>(E0_gamma-range,E0_gamma+range);</a:t>
            </a:r>
          </a:p>
          <a:p>
            <a:endParaRPr lang="zh-CN" altLang="en-US"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f2-&gt;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(0,1.);</a:t>
            </a:r>
            <a:r>
              <a:rPr lang="en-US" altLang="zh-CN" sz="1800" dirty="0">
                <a:solidFill>
                  <a:srgbClr val="008000"/>
                </a:solidFill>
                <a:latin typeface="Arial" panose="020B0604020202020204" pitchFamily="34" charset="0"/>
              </a:rPr>
              <a:t>//N</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f2-&gt;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(1,tau);</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τ¨®</a:t>
            </a:r>
            <a:endParaRPr lang="el-GR"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f2-&gt;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(2,E0_gamma);</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μ¨¬</a:t>
            </a:r>
            <a:endParaRPr lang="el-GR" altLang="zh-CN" sz="1800" dirty="0">
              <a:solidFill>
                <a:prstClr val="black"/>
              </a:solidFill>
              <a:latin typeface="Arial" panose="020B0604020202020204" pitchFamily="34" charset="0"/>
            </a:endParaRPr>
          </a:p>
          <a:p>
            <a:r>
              <a:rPr lang="da-DK" altLang="zh-CN" sz="1800" dirty="0">
                <a:solidFill>
                  <a:prstClr val="black"/>
                </a:solidFill>
                <a:latin typeface="Arial" panose="020B0604020202020204" pitchFamily="34" charset="0"/>
              </a:rPr>
              <a:t>f2-&gt;SetParameter(3,sig);</a:t>
            </a:r>
            <a:r>
              <a:rPr lang="da-DK" altLang="zh-CN" sz="1800" dirty="0">
                <a:solidFill>
                  <a:srgbClr val="008000"/>
                </a:solidFill>
                <a:latin typeface="Arial" panose="020B0604020202020204" pitchFamily="34" charset="0"/>
              </a:rPr>
              <a:t>//σ¨°</a:t>
            </a:r>
            <a:endParaRPr lang="da-DK"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Ef_gamma_det2 = f2-&gt;</a:t>
            </a:r>
            <a:r>
              <a:rPr lang="en-US" altLang="zh-CN" sz="1800" dirty="0" err="1">
                <a:solidFill>
                  <a:prstClr val="black"/>
                </a:solidFill>
                <a:latin typeface="Arial" panose="020B0604020202020204" pitchFamily="34" charset="0"/>
              </a:rPr>
              <a:t>GetX</a:t>
            </a:r>
            <a:r>
              <a:rPr lang="en-US" altLang="zh-CN" sz="1800" dirty="0">
                <a:solidFill>
                  <a:prstClr val="black"/>
                </a:solidFill>
                <a:latin typeface="Arial" panose="020B0604020202020204" pitchFamily="34" charset="0"/>
              </a:rPr>
              <a:t>(ran-&gt;</a:t>
            </a:r>
            <a:r>
              <a:rPr lang="en-US" altLang="zh-CN" sz="1800" dirty="0" err="1">
                <a:solidFill>
                  <a:prstClr val="black"/>
                </a:solidFill>
                <a:latin typeface="Arial" panose="020B0604020202020204" pitchFamily="34" charset="0"/>
              </a:rPr>
              <a:t>Rndm</a:t>
            </a:r>
            <a:r>
              <a:rPr lang="en-US" altLang="zh-CN" sz="1800" dirty="0">
                <a:solidFill>
                  <a:prstClr val="black"/>
                </a:solidFill>
                <a:latin typeface="Arial" panose="020B0604020202020204" pitchFamily="34" charset="0"/>
              </a:rPr>
              <a:t>(), E0_gamma-range,E0_gamma+range);</a:t>
            </a:r>
          </a:p>
          <a:p>
            <a:endParaRPr lang="zh-CN" altLang="en-US" sz="1800" dirty="0">
              <a:solidFill>
                <a:prstClr val="black"/>
              </a:solidFill>
              <a:latin typeface="Arial" panose="020B0604020202020204" pitchFamily="34" charset="0"/>
            </a:endParaRPr>
          </a:p>
          <a:p>
            <a:r>
              <a:rPr lang="sv-SE" altLang="zh-CN" sz="1800" dirty="0">
                <a:solidFill>
                  <a:prstClr val="black"/>
                </a:solidFill>
                <a:latin typeface="Arial" panose="020B0604020202020204" pitchFamily="34" charset="0"/>
              </a:rPr>
              <a:t>hGammaspec1-&gt;Fill(Ef_gamma_det1);</a:t>
            </a:r>
          </a:p>
          <a:p>
            <a:r>
              <a:rPr lang="sv-SE" altLang="zh-CN" sz="1800" dirty="0">
                <a:solidFill>
                  <a:prstClr val="black"/>
                </a:solidFill>
                <a:latin typeface="Arial" panose="020B0604020202020204" pitchFamily="34" charset="0"/>
              </a:rPr>
              <a:t>hGammaspec2-&gt;Fill(Ef_gamma_det2);</a:t>
            </a:r>
          </a:p>
          <a:p>
            <a:r>
              <a:rPr lang="en-US" altLang="zh-CN" sz="1800" dirty="0">
                <a:solidFill>
                  <a:prstClr val="black"/>
                </a:solidFill>
                <a:latin typeface="Arial" panose="020B0604020202020204" pitchFamily="34" charset="0"/>
              </a:rPr>
              <a:t>}</a:t>
            </a:r>
          </a:p>
        </p:txBody>
      </p:sp>
      <p:pic>
        <p:nvPicPr>
          <p:cNvPr id="7" name="Picture 6">
            <a:extLst>
              <a:ext uri="{FF2B5EF4-FFF2-40B4-BE49-F238E27FC236}">
                <a16:creationId xmlns:a16="http://schemas.microsoft.com/office/drawing/2014/main" id="{31065448-51A3-4A93-A470-6C428FD827C7}"/>
              </a:ext>
            </a:extLst>
          </p:cNvPr>
          <p:cNvPicPr>
            <a:picLocks noChangeAspect="1"/>
          </p:cNvPicPr>
          <p:nvPr/>
        </p:nvPicPr>
        <p:blipFill>
          <a:blip r:embed="rId2"/>
          <a:stretch>
            <a:fillRect/>
          </a:stretch>
        </p:blipFill>
        <p:spPr>
          <a:xfrm>
            <a:off x="4161181" y="4467486"/>
            <a:ext cx="3323397" cy="2390514"/>
          </a:xfrm>
          <a:prstGeom prst="rect">
            <a:avLst/>
          </a:prstGeom>
        </p:spPr>
      </p:pic>
    </p:spTree>
    <p:extLst>
      <p:ext uri="{BB962C8B-B14F-4D97-AF65-F5344CB8AC3E}">
        <p14:creationId xmlns:p14="http://schemas.microsoft.com/office/powerpoint/2010/main" val="3055199865"/>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D9D732-D217-4144-982B-61A31D1136DE}"/>
              </a:ext>
            </a:extLst>
          </p:cNvPr>
          <p:cNvPicPr>
            <a:picLocks noChangeAspect="1"/>
          </p:cNvPicPr>
          <p:nvPr/>
        </p:nvPicPr>
        <p:blipFill>
          <a:blip r:embed="rId2"/>
          <a:stretch>
            <a:fillRect/>
          </a:stretch>
        </p:blipFill>
        <p:spPr>
          <a:xfrm>
            <a:off x="0" y="341296"/>
            <a:ext cx="9144000" cy="6175407"/>
          </a:xfrm>
          <a:prstGeom prst="rect">
            <a:avLst/>
          </a:prstGeom>
        </p:spPr>
      </p:pic>
      <p:sp>
        <p:nvSpPr>
          <p:cNvPr id="7" name="TextBox 6">
            <a:extLst>
              <a:ext uri="{FF2B5EF4-FFF2-40B4-BE49-F238E27FC236}">
                <a16:creationId xmlns:a16="http://schemas.microsoft.com/office/drawing/2014/main" id="{61955270-C156-4829-9B77-931265BF6E3F}"/>
              </a:ext>
            </a:extLst>
          </p:cNvPr>
          <p:cNvSpPr txBox="1"/>
          <p:nvPr/>
        </p:nvSpPr>
        <p:spPr>
          <a:xfrm>
            <a:off x="0" y="6457889"/>
            <a:ext cx="1374094" cy="400110"/>
          </a:xfrm>
          <a:prstGeom prst="rect">
            <a:avLst/>
          </a:prstGeom>
          <a:noFill/>
        </p:spPr>
        <p:txBody>
          <a:bodyPr wrap="none" rtlCol="0">
            <a:spAutoFit/>
          </a:bodyPr>
          <a:lstStyle/>
          <a:p>
            <a:r>
              <a:rPr lang="en-US" altLang="zh-CN" sz="2000" dirty="0"/>
              <a:t>RMS=0.051</a:t>
            </a:r>
            <a:endParaRPr lang="zh-CN" altLang="en-US" sz="2000" dirty="0"/>
          </a:p>
        </p:txBody>
      </p:sp>
      <p:sp>
        <p:nvSpPr>
          <p:cNvPr id="9" name="TextBox 8">
            <a:extLst>
              <a:ext uri="{FF2B5EF4-FFF2-40B4-BE49-F238E27FC236}">
                <a16:creationId xmlns:a16="http://schemas.microsoft.com/office/drawing/2014/main" id="{2FF4BDD3-197C-4FCA-A7F6-B2BB15CE3934}"/>
              </a:ext>
            </a:extLst>
          </p:cNvPr>
          <p:cNvSpPr txBox="1"/>
          <p:nvPr/>
        </p:nvSpPr>
        <p:spPr>
          <a:xfrm>
            <a:off x="0" y="0"/>
            <a:ext cx="7447488" cy="369332"/>
          </a:xfrm>
          <a:prstGeom prst="rect">
            <a:avLst/>
          </a:prstGeom>
          <a:noFill/>
        </p:spPr>
        <p:txBody>
          <a:bodyPr wrap="none" rtlCol="0">
            <a:spAutoFit/>
          </a:bodyPr>
          <a:lstStyle/>
          <a:p>
            <a:r>
              <a:rPr lang="en-US" altLang="zh-CN" dirty="0"/>
              <a:t>Ratios of 11 data points to 11 simulation points (source at SeGA downstream)</a:t>
            </a:r>
            <a:endParaRPr lang="zh-CN" altLang="en-US" dirty="0"/>
          </a:p>
        </p:txBody>
      </p:sp>
    </p:spTree>
    <p:extLst>
      <p:ext uri="{BB962C8B-B14F-4D97-AF65-F5344CB8AC3E}">
        <p14:creationId xmlns:p14="http://schemas.microsoft.com/office/powerpoint/2010/main" val="2465846424"/>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0192678-2A20-46A6-B112-F657CE15D8C9}"/>
              </a:ext>
            </a:extLst>
          </p:cNvPr>
          <p:cNvPicPr>
            <a:picLocks noChangeAspect="1"/>
          </p:cNvPicPr>
          <p:nvPr/>
        </p:nvPicPr>
        <p:blipFill>
          <a:blip r:embed="rId3"/>
          <a:stretch>
            <a:fillRect/>
          </a:stretch>
        </p:blipFill>
        <p:spPr>
          <a:xfrm>
            <a:off x="0" y="345558"/>
            <a:ext cx="9144000" cy="6166884"/>
          </a:xfrm>
          <a:prstGeom prst="rect">
            <a:avLst/>
          </a:prstGeom>
        </p:spPr>
      </p:pic>
      <p:sp>
        <p:nvSpPr>
          <p:cNvPr id="5" name="TextBox 4">
            <a:extLst>
              <a:ext uri="{FF2B5EF4-FFF2-40B4-BE49-F238E27FC236}">
                <a16:creationId xmlns:a16="http://schemas.microsoft.com/office/drawing/2014/main" id="{0FBC2BB7-AE2D-4F24-B0F6-7B1225F14571}"/>
              </a:ext>
            </a:extLst>
          </p:cNvPr>
          <p:cNvSpPr txBox="1"/>
          <p:nvPr/>
        </p:nvSpPr>
        <p:spPr>
          <a:xfrm>
            <a:off x="0" y="0"/>
            <a:ext cx="2385268" cy="369332"/>
          </a:xfrm>
          <a:prstGeom prst="rect">
            <a:avLst/>
          </a:prstGeom>
          <a:noFill/>
        </p:spPr>
        <p:txBody>
          <a:bodyPr wrap="none" rtlCol="0">
            <a:spAutoFit/>
          </a:bodyPr>
          <a:lstStyle/>
          <a:p>
            <a:r>
              <a:rPr lang="en-US" altLang="zh-CN" dirty="0"/>
              <a:t>4 simulated 23Al points</a:t>
            </a:r>
            <a:endParaRPr lang="zh-CN" altLang="en-US" dirty="0"/>
          </a:p>
        </p:txBody>
      </p:sp>
      <p:sp>
        <p:nvSpPr>
          <p:cNvPr id="7" name="Right Brace 6">
            <a:extLst>
              <a:ext uri="{FF2B5EF4-FFF2-40B4-BE49-F238E27FC236}">
                <a16:creationId xmlns:a16="http://schemas.microsoft.com/office/drawing/2014/main" id="{08EA7173-6517-458A-BB4C-64EAFE66A934}"/>
              </a:ext>
            </a:extLst>
          </p:cNvPr>
          <p:cNvSpPr/>
          <p:nvPr/>
        </p:nvSpPr>
        <p:spPr>
          <a:xfrm rot="5400000">
            <a:off x="1194552" y="2076129"/>
            <a:ext cx="400112" cy="1143688"/>
          </a:xfrm>
          <a:prstGeom prst="righ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9" name="TextBox 8">
            <a:extLst>
              <a:ext uri="{FF2B5EF4-FFF2-40B4-BE49-F238E27FC236}">
                <a16:creationId xmlns:a16="http://schemas.microsoft.com/office/drawing/2014/main" id="{312CAD4F-C9D7-4483-BE4D-E7C9AEC7EB00}"/>
              </a:ext>
            </a:extLst>
          </p:cNvPr>
          <p:cNvSpPr txBox="1"/>
          <p:nvPr/>
        </p:nvSpPr>
        <p:spPr>
          <a:xfrm>
            <a:off x="759201" y="2866159"/>
            <a:ext cx="1446037" cy="646331"/>
          </a:xfrm>
          <a:prstGeom prst="rect">
            <a:avLst/>
          </a:prstGeom>
          <a:noFill/>
        </p:spPr>
        <p:txBody>
          <a:bodyPr wrap="none" rtlCol="0">
            <a:spAutoFit/>
          </a:bodyPr>
          <a:lstStyle/>
          <a:p>
            <a:r>
              <a:rPr lang="en-US" altLang="zh-CN" dirty="0">
                <a:solidFill>
                  <a:srgbClr val="0000FF"/>
                </a:solidFill>
              </a:rPr>
              <a:t>152Eu source</a:t>
            </a:r>
          </a:p>
          <a:p>
            <a:r>
              <a:rPr lang="en-US" altLang="zh-CN" dirty="0">
                <a:solidFill>
                  <a:srgbClr val="0000FF"/>
                </a:solidFill>
              </a:rPr>
              <a:t>energy range</a:t>
            </a:r>
            <a:endParaRPr lang="zh-CN" altLang="en-US" dirty="0">
              <a:solidFill>
                <a:srgbClr val="0000FF"/>
              </a:solidFill>
            </a:endParaRPr>
          </a:p>
        </p:txBody>
      </p:sp>
    </p:spTree>
    <p:extLst>
      <p:ext uri="{BB962C8B-B14F-4D97-AF65-F5344CB8AC3E}">
        <p14:creationId xmlns:p14="http://schemas.microsoft.com/office/powerpoint/2010/main" val="608522006"/>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E2BB65-550E-4E6F-AA41-2520CE7ABC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4941"/>
            <a:ext cx="9144000" cy="4748117"/>
          </a:xfrm>
          <a:prstGeom prst="rect">
            <a:avLst/>
          </a:prstGeom>
        </p:spPr>
      </p:pic>
      <p:sp>
        <p:nvSpPr>
          <p:cNvPr id="5" name="TextBox 4">
            <a:extLst>
              <a:ext uri="{FF2B5EF4-FFF2-40B4-BE49-F238E27FC236}">
                <a16:creationId xmlns:a16="http://schemas.microsoft.com/office/drawing/2014/main" id="{AC21786A-F874-4680-AC47-1DE9111B586F}"/>
              </a:ext>
            </a:extLst>
          </p:cNvPr>
          <p:cNvSpPr txBox="1"/>
          <p:nvPr/>
        </p:nvSpPr>
        <p:spPr>
          <a:xfrm>
            <a:off x="0" y="0"/>
            <a:ext cx="5198795" cy="369332"/>
          </a:xfrm>
          <a:prstGeom prst="rect">
            <a:avLst/>
          </a:prstGeom>
          <a:noFill/>
        </p:spPr>
        <p:txBody>
          <a:bodyPr wrap="none" rtlCol="0">
            <a:spAutoFit/>
          </a:bodyPr>
          <a:lstStyle/>
          <a:p>
            <a:r>
              <a:rPr lang="en-US" altLang="zh-CN" dirty="0"/>
              <a:t>scale the simulated curve to match 4 23Al data points</a:t>
            </a:r>
            <a:endParaRPr lang="zh-CN" altLang="en-US" dirty="0"/>
          </a:p>
        </p:txBody>
      </p:sp>
    </p:spTree>
    <p:extLst>
      <p:ext uri="{BB962C8B-B14F-4D97-AF65-F5344CB8AC3E}">
        <p14:creationId xmlns:p14="http://schemas.microsoft.com/office/powerpoint/2010/main" val="1164668888"/>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359DA-BE37-4082-9731-EC855E6FD707}"/>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1E4937D9-8AAF-48F8-A324-B3AA6B4D9273}"/>
              </a:ext>
            </a:extLst>
          </p:cNvPr>
          <p:cNvSpPr txBox="1"/>
          <p:nvPr/>
        </p:nvSpPr>
        <p:spPr>
          <a:xfrm>
            <a:off x="0" y="0"/>
            <a:ext cx="4843377" cy="369332"/>
          </a:xfrm>
          <a:prstGeom prst="rect">
            <a:avLst/>
          </a:prstGeom>
          <a:noFill/>
        </p:spPr>
        <p:txBody>
          <a:bodyPr wrap="none" rtlCol="0">
            <a:spAutoFit/>
          </a:bodyPr>
          <a:lstStyle/>
          <a:p>
            <a:r>
              <a:rPr lang="en-US" altLang="zh-CN" dirty="0"/>
              <a:t>Ratios of 4 23Al data points to 4 simulation points</a:t>
            </a:r>
            <a:endParaRPr lang="zh-CN" altLang="en-US" dirty="0"/>
          </a:p>
        </p:txBody>
      </p:sp>
      <p:sp>
        <p:nvSpPr>
          <p:cNvPr id="7" name="TextBox 6">
            <a:extLst>
              <a:ext uri="{FF2B5EF4-FFF2-40B4-BE49-F238E27FC236}">
                <a16:creationId xmlns:a16="http://schemas.microsoft.com/office/drawing/2014/main" id="{E385310D-1D4B-4CB1-8E45-038A821D68C5}"/>
              </a:ext>
            </a:extLst>
          </p:cNvPr>
          <p:cNvSpPr txBox="1"/>
          <p:nvPr/>
        </p:nvSpPr>
        <p:spPr>
          <a:xfrm>
            <a:off x="0" y="6457889"/>
            <a:ext cx="1374094" cy="400110"/>
          </a:xfrm>
          <a:prstGeom prst="rect">
            <a:avLst/>
          </a:prstGeom>
          <a:noFill/>
        </p:spPr>
        <p:txBody>
          <a:bodyPr wrap="none" rtlCol="0">
            <a:spAutoFit/>
          </a:bodyPr>
          <a:lstStyle/>
          <a:p>
            <a:r>
              <a:rPr lang="en-US" altLang="zh-CN" sz="2000" dirty="0"/>
              <a:t>RMS=0.069</a:t>
            </a:r>
            <a:endParaRPr lang="zh-CN" altLang="en-US" sz="2000" dirty="0"/>
          </a:p>
        </p:txBody>
      </p:sp>
      <p:sp>
        <p:nvSpPr>
          <p:cNvPr id="10" name="Right Brace 9">
            <a:extLst>
              <a:ext uri="{FF2B5EF4-FFF2-40B4-BE49-F238E27FC236}">
                <a16:creationId xmlns:a16="http://schemas.microsoft.com/office/drawing/2014/main" id="{69CD38AE-E61B-4642-ACD7-40B4B680FF7F}"/>
              </a:ext>
            </a:extLst>
          </p:cNvPr>
          <p:cNvSpPr/>
          <p:nvPr/>
        </p:nvSpPr>
        <p:spPr>
          <a:xfrm rot="5400000">
            <a:off x="1194552" y="2076129"/>
            <a:ext cx="400112" cy="1143688"/>
          </a:xfrm>
          <a:prstGeom prst="righ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1" name="TextBox 10">
            <a:extLst>
              <a:ext uri="{FF2B5EF4-FFF2-40B4-BE49-F238E27FC236}">
                <a16:creationId xmlns:a16="http://schemas.microsoft.com/office/drawing/2014/main" id="{459411C4-6D10-4A78-9187-F6CF39C85C49}"/>
              </a:ext>
            </a:extLst>
          </p:cNvPr>
          <p:cNvSpPr txBox="1"/>
          <p:nvPr/>
        </p:nvSpPr>
        <p:spPr>
          <a:xfrm>
            <a:off x="759201" y="2866159"/>
            <a:ext cx="1446037" cy="646331"/>
          </a:xfrm>
          <a:prstGeom prst="rect">
            <a:avLst/>
          </a:prstGeom>
          <a:noFill/>
        </p:spPr>
        <p:txBody>
          <a:bodyPr wrap="none" rtlCol="0">
            <a:spAutoFit/>
          </a:bodyPr>
          <a:lstStyle/>
          <a:p>
            <a:r>
              <a:rPr lang="en-US" altLang="zh-CN" dirty="0">
                <a:solidFill>
                  <a:srgbClr val="0000FF"/>
                </a:solidFill>
              </a:rPr>
              <a:t>152Eu source</a:t>
            </a:r>
          </a:p>
          <a:p>
            <a:r>
              <a:rPr lang="en-US" altLang="zh-CN" dirty="0">
                <a:solidFill>
                  <a:srgbClr val="0000FF"/>
                </a:solidFill>
              </a:rPr>
              <a:t>energy range</a:t>
            </a:r>
            <a:endParaRPr lang="zh-CN" altLang="en-US" dirty="0">
              <a:solidFill>
                <a:srgbClr val="0000FF"/>
              </a:solidFill>
            </a:endParaRPr>
          </a:p>
        </p:txBody>
      </p:sp>
    </p:spTree>
    <p:extLst>
      <p:ext uri="{BB962C8B-B14F-4D97-AF65-F5344CB8AC3E}">
        <p14:creationId xmlns:p14="http://schemas.microsoft.com/office/powerpoint/2010/main" val="4075172047"/>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EE9B2FD-E648-4F53-9F87-61113EFC0842}"/>
              </a:ext>
            </a:extLst>
          </p:cNvPr>
          <p:cNvPicPr>
            <a:picLocks noChangeAspect="1"/>
          </p:cNvPicPr>
          <p:nvPr/>
        </p:nvPicPr>
        <p:blipFill>
          <a:blip r:embed="rId2"/>
          <a:stretch>
            <a:fillRect/>
          </a:stretch>
        </p:blipFill>
        <p:spPr>
          <a:xfrm>
            <a:off x="0" y="341296"/>
            <a:ext cx="9144000" cy="6175407"/>
          </a:xfrm>
          <a:prstGeom prst="rect">
            <a:avLst/>
          </a:prstGeom>
        </p:spPr>
      </p:pic>
      <p:sp>
        <p:nvSpPr>
          <p:cNvPr id="7" name="TextBox 6">
            <a:extLst>
              <a:ext uri="{FF2B5EF4-FFF2-40B4-BE49-F238E27FC236}">
                <a16:creationId xmlns:a16="http://schemas.microsoft.com/office/drawing/2014/main" id="{5D050CE6-0680-4A3B-85FF-D4E956A17968}"/>
              </a:ext>
            </a:extLst>
          </p:cNvPr>
          <p:cNvSpPr txBox="1"/>
          <p:nvPr/>
        </p:nvSpPr>
        <p:spPr>
          <a:xfrm>
            <a:off x="0" y="0"/>
            <a:ext cx="4167872" cy="369332"/>
          </a:xfrm>
          <a:prstGeom prst="rect">
            <a:avLst/>
          </a:prstGeom>
          <a:noFill/>
        </p:spPr>
        <p:txBody>
          <a:bodyPr wrap="none" rtlCol="0">
            <a:spAutoFit/>
          </a:bodyPr>
          <a:lstStyle/>
          <a:p>
            <a:r>
              <a:rPr lang="en-US" altLang="zh-CN" dirty="0"/>
              <a:t>17 simulated 25Si points Mike's simulation</a:t>
            </a:r>
            <a:endParaRPr lang="zh-CN" altLang="en-US" dirty="0"/>
          </a:p>
        </p:txBody>
      </p:sp>
      <p:sp>
        <p:nvSpPr>
          <p:cNvPr id="9" name="Right Brace 8">
            <a:extLst>
              <a:ext uri="{FF2B5EF4-FFF2-40B4-BE49-F238E27FC236}">
                <a16:creationId xmlns:a16="http://schemas.microsoft.com/office/drawing/2014/main" id="{FA2B5699-82CA-41DE-97E9-6EF5D82296CB}"/>
              </a:ext>
            </a:extLst>
          </p:cNvPr>
          <p:cNvSpPr/>
          <p:nvPr/>
        </p:nvSpPr>
        <p:spPr>
          <a:xfrm rot="5400000">
            <a:off x="1194552" y="2076129"/>
            <a:ext cx="400112" cy="1143688"/>
          </a:xfrm>
          <a:prstGeom prst="righ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1" name="TextBox 10">
            <a:extLst>
              <a:ext uri="{FF2B5EF4-FFF2-40B4-BE49-F238E27FC236}">
                <a16:creationId xmlns:a16="http://schemas.microsoft.com/office/drawing/2014/main" id="{997E0B96-1C47-4662-A6ED-77C7E50CA9AE}"/>
              </a:ext>
            </a:extLst>
          </p:cNvPr>
          <p:cNvSpPr txBox="1"/>
          <p:nvPr/>
        </p:nvSpPr>
        <p:spPr>
          <a:xfrm>
            <a:off x="759201" y="2866159"/>
            <a:ext cx="1446037" cy="646331"/>
          </a:xfrm>
          <a:prstGeom prst="rect">
            <a:avLst/>
          </a:prstGeom>
          <a:noFill/>
        </p:spPr>
        <p:txBody>
          <a:bodyPr wrap="none" rtlCol="0">
            <a:spAutoFit/>
          </a:bodyPr>
          <a:lstStyle/>
          <a:p>
            <a:r>
              <a:rPr lang="en-US" altLang="zh-CN" dirty="0">
                <a:solidFill>
                  <a:srgbClr val="0000FF"/>
                </a:solidFill>
              </a:rPr>
              <a:t>152Eu source</a:t>
            </a:r>
          </a:p>
          <a:p>
            <a:r>
              <a:rPr lang="en-US" altLang="zh-CN" dirty="0">
                <a:solidFill>
                  <a:srgbClr val="0000FF"/>
                </a:solidFill>
              </a:rPr>
              <a:t>energy range</a:t>
            </a:r>
            <a:endParaRPr lang="zh-CN" altLang="en-US" dirty="0">
              <a:solidFill>
                <a:srgbClr val="0000FF"/>
              </a:solidFill>
            </a:endParaRPr>
          </a:p>
        </p:txBody>
      </p:sp>
    </p:spTree>
    <p:extLst>
      <p:ext uri="{BB962C8B-B14F-4D97-AF65-F5344CB8AC3E}">
        <p14:creationId xmlns:p14="http://schemas.microsoft.com/office/powerpoint/2010/main" val="579360305"/>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D2D335-A4B1-4616-8163-62E6A8BAADBD}"/>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99CEEAC5-5DFF-4EA5-996C-4D3849D52D07}"/>
              </a:ext>
            </a:extLst>
          </p:cNvPr>
          <p:cNvSpPr txBox="1"/>
          <p:nvPr/>
        </p:nvSpPr>
        <p:spPr>
          <a:xfrm>
            <a:off x="0" y="0"/>
            <a:ext cx="4895058" cy="369332"/>
          </a:xfrm>
          <a:prstGeom prst="rect">
            <a:avLst/>
          </a:prstGeom>
          <a:noFill/>
        </p:spPr>
        <p:txBody>
          <a:bodyPr wrap="none" rtlCol="0">
            <a:spAutoFit/>
          </a:bodyPr>
          <a:lstStyle/>
          <a:p>
            <a:r>
              <a:rPr lang="en-US" altLang="zh-CN" dirty="0"/>
              <a:t>17 simulated 25Si points </a:t>
            </a:r>
            <a:r>
              <a:rPr lang="en-US" altLang="zh-CN" dirty="0" err="1"/>
              <a:t>Timi's</a:t>
            </a:r>
            <a:r>
              <a:rPr lang="en-US" altLang="zh-CN" dirty="0"/>
              <a:t> simulation 12SeGA</a:t>
            </a:r>
            <a:endParaRPr lang="zh-CN" altLang="en-US" dirty="0"/>
          </a:p>
        </p:txBody>
      </p:sp>
    </p:spTree>
    <p:extLst>
      <p:ext uri="{BB962C8B-B14F-4D97-AF65-F5344CB8AC3E}">
        <p14:creationId xmlns:p14="http://schemas.microsoft.com/office/powerpoint/2010/main" val="3949622727"/>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4BD4DEC-9FDA-4E40-9B4F-698938F4D1EF}"/>
              </a:ext>
            </a:extLst>
          </p:cNvPr>
          <p:cNvSpPr txBox="1"/>
          <p:nvPr/>
        </p:nvSpPr>
        <p:spPr>
          <a:xfrm>
            <a:off x="0" y="0"/>
            <a:ext cx="4895058" cy="369332"/>
          </a:xfrm>
          <a:prstGeom prst="rect">
            <a:avLst/>
          </a:prstGeom>
          <a:noFill/>
        </p:spPr>
        <p:txBody>
          <a:bodyPr wrap="none" rtlCol="0">
            <a:spAutoFit/>
          </a:bodyPr>
          <a:lstStyle/>
          <a:p>
            <a:r>
              <a:rPr lang="en-US" altLang="zh-CN" dirty="0"/>
              <a:t>17 simulated 25Si points </a:t>
            </a:r>
            <a:r>
              <a:rPr lang="en-US" altLang="zh-CN" dirty="0" err="1"/>
              <a:t>Timi's</a:t>
            </a:r>
            <a:r>
              <a:rPr lang="en-US" altLang="zh-CN" dirty="0"/>
              <a:t> simulation 11SeGA</a:t>
            </a:r>
            <a:endParaRPr lang="zh-CN" altLang="en-US" dirty="0"/>
          </a:p>
        </p:txBody>
      </p:sp>
      <p:pic>
        <p:nvPicPr>
          <p:cNvPr id="7" name="Picture 6">
            <a:extLst>
              <a:ext uri="{FF2B5EF4-FFF2-40B4-BE49-F238E27FC236}">
                <a16:creationId xmlns:a16="http://schemas.microsoft.com/office/drawing/2014/main" id="{E83CAFCB-7357-42DA-B811-B18D98EA34EC}"/>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3125635536"/>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7B3D1C-3519-4FCD-A4B1-0CECF55CF4AA}"/>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2183124499"/>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5FD4C1-71AE-4AEB-BFBA-D3FDC64280AC}"/>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BECA76E3-056A-4EA5-A951-D2F51EDECDEF}"/>
              </a:ext>
            </a:extLst>
          </p:cNvPr>
          <p:cNvSpPr txBox="1"/>
          <p:nvPr/>
        </p:nvSpPr>
        <p:spPr>
          <a:xfrm>
            <a:off x="0" y="0"/>
            <a:ext cx="5241820" cy="369332"/>
          </a:xfrm>
          <a:prstGeom prst="rect">
            <a:avLst/>
          </a:prstGeom>
          <a:noFill/>
        </p:spPr>
        <p:txBody>
          <a:bodyPr wrap="none" rtlCol="0">
            <a:spAutoFit/>
          </a:bodyPr>
          <a:lstStyle/>
          <a:p>
            <a:r>
              <a:rPr lang="en-US" altLang="zh-CN" dirty="0"/>
              <a:t>12 simulated efficiency points (source at SeGA center)</a:t>
            </a:r>
            <a:endParaRPr lang="zh-CN" altLang="en-US" dirty="0"/>
          </a:p>
        </p:txBody>
      </p:sp>
    </p:spTree>
    <p:extLst>
      <p:ext uri="{BB962C8B-B14F-4D97-AF65-F5344CB8AC3E}">
        <p14:creationId xmlns:p14="http://schemas.microsoft.com/office/powerpoint/2010/main" val="1826259822"/>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CB3A521-4243-4BD1-A617-215AC23B0272}"/>
              </a:ext>
            </a:extLst>
          </p:cNvPr>
          <p:cNvPicPr>
            <a:picLocks noChangeAspect="1"/>
          </p:cNvPicPr>
          <p:nvPr/>
        </p:nvPicPr>
        <p:blipFill>
          <a:blip r:embed="rId2"/>
          <a:stretch>
            <a:fillRect/>
          </a:stretch>
        </p:blipFill>
        <p:spPr>
          <a:xfrm>
            <a:off x="0" y="341296"/>
            <a:ext cx="9144000" cy="6175407"/>
          </a:xfrm>
          <a:prstGeom prst="rect">
            <a:avLst/>
          </a:prstGeom>
        </p:spPr>
      </p:pic>
      <p:sp>
        <p:nvSpPr>
          <p:cNvPr id="4" name="TextBox 3">
            <a:extLst>
              <a:ext uri="{FF2B5EF4-FFF2-40B4-BE49-F238E27FC236}">
                <a16:creationId xmlns:a16="http://schemas.microsoft.com/office/drawing/2014/main" id="{1C8BD9E3-1AAC-4D4D-88E5-9D361CDC5B43}"/>
              </a:ext>
            </a:extLst>
          </p:cNvPr>
          <p:cNvSpPr txBox="1"/>
          <p:nvPr/>
        </p:nvSpPr>
        <p:spPr>
          <a:xfrm>
            <a:off x="0" y="0"/>
            <a:ext cx="4842929" cy="369332"/>
          </a:xfrm>
          <a:prstGeom prst="rect">
            <a:avLst/>
          </a:prstGeom>
          <a:noFill/>
        </p:spPr>
        <p:txBody>
          <a:bodyPr wrap="none" rtlCol="0">
            <a:spAutoFit/>
          </a:bodyPr>
          <a:lstStyle/>
          <a:p>
            <a:r>
              <a:rPr lang="en-US" altLang="zh-CN" dirty="0"/>
              <a:t>scale the simulated curve to match 12 data points</a:t>
            </a:r>
            <a:endParaRPr lang="zh-CN" altLang="en-US" dirty="0"/>
          </a:p>
        </p:txBody>
      </p:sp>
    </p:spTree>
    <p:extLst>
      <p:ext uri="{BB962C8B-B14F-4D97-AF65-F5344CB8AC3E}">
        <p14:creationId xmlns:p14="http://schemas.microsoft.com/office/powerpoint/2010/main" val="20095724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8219BAF-BFA0-46D0-808B-5B4247DD16E0}"/>
              </a:ext>
            </a:extLst>
          </p:cNvPr>
          <p:cNvSpPr txBox="1"/>
          <p:nvPr/>
        </p:nvSpPr>
        <p:spPr>
          <a:xfrm>
            <a:off x="0" y="0"/>
            <a:ext cx="9144000" cy="5078313"/>
          </a:xfrm>
          <a:prstGeom prst="rect">
            <a:avLst/>
          </a:prstGeom>
          <a:noFill/>
        </p:spPr>
        <p:txBody>
          <a:bodyPr wrap="square">
            <a:spAutoFit/>
          </a:bodyPr>
          <a:lstStyle/>
          <a:p>
            <a:r>
              <a:rPr lang="en-US" altLang="zh-CN" sz="1800" dirty="0">
                <a:solidFill>
                  <a:srgbClr val="0000FF"/>
                </a:solidFill>
                <a:latin typeface="Arial" panose="020B0604020202020204" pitchFamily="34" charset="0"/>
              </a:rPr>
              <a:t>for</a:t>
            </a:r>
            <a:r>
              <a:rPr lang="en-US" altLang="zh-CN" sz="1800" dirty="0">
                <a:solidFill>
                  <a:prstClr val="black"/>
                </a:solidFill>
                <a:latin typeface="Arial" panose="020B0604020202020204" pitchFamily="34" charset="0"/>
              </a:rPr>
              <a:t> (</a:t>
            </a:r>
            <a:r>
              <a:rPr lang="en-US" altLang="zh-CN" sz="1800" dirty="0">
                <a:solidFill>
                  <a:srgbClr val="0000FF"/>
                </a:solidFill>
                <a:latin typeface="Arial" panose="020B0604020202020204" pitchFamily="34" charset="0"/>
              </a:rPr>
              <a:t>int</a:t>
            </a:r>
            <a:r>
              <a:rPr lang="en-US" altLang="zh-CN" sz="1800" dirty="0">
                <a:solidFill>
                  <a:prstClr val="black"/>
                </a:solidFill>
                <a:latin typeface="Arial" panose="020B0604020202020204" pitchFamily="34" charset="0"/>
              </a:rPr>
              <a:t> </a:t>
            </a:r>
            <a:r>
              <a:rPr lang="en-US" altLang="zh-CN" sz="1800" dirty="0" err="1">
                <a:solidFill>
                  <a:prstClr val="black"/>
                </a:solidFill>
                <a:latin typeface="Arial" panose="020B0604020202020204" pitchFamily="34" charset="0"/>
              </a:rPr>
              <a:t>i</a:t>
            </a:r>
            <a:r>
              <a:rPr lang="en-US" altLang="zh-CN" sz="1800" dirty="0">
                <a:solidFill>
                  <a:prstClr val="black"/>
                </a:solidFill>
                <a:latin typeface="Arial" panose="020B0604020202020204" pitchFamily="34" charset="0"/>
              </a:rPr>
              <a:t>=0;i&lt;10000;i++)</a:t>
            </a:r>
          </a:p>
          <a:p>
            <a:r>
              <a:rPr lang="en-US" altLang="zh-CN" sz="1800" dirty="0">
                <a:solidFill>
                  <a:prstClr val="black"/>
                </a:solidFill>
                <a:latin typeface="Arial" panose="020B0604020202020204" pitchFamily="34" charset="0"/>
              </a:rPr>
              <a:t>{</a:t>
            </a:r>
          </a:p>
          <a:p>
            <a:r>
              <a:rPr lang="en-US" altLang="zh-CN" sz="1800" dirty="0">
                <a:solidFill>
                  <a:prstClr val="black"/>
                </a:solidFill>
                <a:latin typeface="Arial" panose="020B0604020202020204" pitchFamily="34" charset="0"/>
              </a:rPr>
              <a:t>f1-&gt;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(0,1.);</a:t>
            </a:r>
            <a:r>
              <a:rPr lang="en-US" altLang="zh-CN" sz="1800" dirty="0">
                <a:solidFill>
                  <a:srgbClr val="008000"/>
                </a:solidFill>
                <a:latin typeface="Arial" panose="020B0604020202020204" pitchFamily="34" charset="0"/>
              </a:rPr>
              <a:t>//N</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f1-&gt;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(1,tau);</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τ¨®</a:t>
            </a:r>
            <a:endParaRPr lang="el-GR"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f1-&gt;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(2,E0_gamma);</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μ¨¬</a:t>
            </a:r>
            <a:endParaRPr lang="el-GR" altLang="zh-CN" sz="1800" dirty="0">
              <a:solidFill>
                <a:prstClr val="black"/>
              </a:solidFill>
              <a:latin typeface="Arial" panose="020B0604020202020204" pitchFamily="34" charset="0"/>
            </a:endParaRPr>
          </a:p>
          <a:p>
            <a:r>
              <a:rPr lang="da-DK" altLang="zh-CN" sz="1800" dirty="0">
                <a:solidFill>
                  <a:prstClr val="black"/>
                </a:solidFill>
                <a:latin typeface="Arial" panose="020B0604020202020204" pitchFamily="34" charset="0"/>
              </a:rPr>
              <a:t>f1-&gt;SetParameter(3,sig);</a:t>
            </a:r>
            <a:r>
              <a:rPr lang="da-DK" altLang="zh-CN" sz="1800" dirty="0">
                <a:solidFill>
                  <a:srgbClr val="008000"/>
                </a:solidFill>
                <a:latin typeface="Arial" panose="020B0604020202020204" pitchFamily="34" charset="0"/>
              </a:rPr>
              <a:t>//σ¨°</a:t>
            </a:r>
            <a:endParaRPr lang="da-DK" altLang="zh-CN" sz="1800" dirty="0">
              <a:solidFill>
                <a:prstClr val="black"/>
              </a:solidFill>
              <a:latin typeface="Arial" panose="020B0604020202020204" pitchFamily="34" charset="0"/>
            </a:endParaRPr>
          </a:p>
          <a:p>
            <a:r>
              <a:rPr lang="sv-SE" altLang="zh-CN" sz="1800" dirty="0">
                <a:latin typeface="Arial" panose="020B0604020202020204" pitchFamily="34" charset="0"/>
              </a:rPr>
              <a:t>Ef_gamma_det1 = f1-&gt;GetMaximumX();</a:t>
            </a:r>
          </a:p>
          <a:p>
            <a:r>
              <a:rPr lang="en-US" altLang="zh-CN" dirty="0">
                <a:solidFill>
                  <a:srgbClr val="008000"/>
                </a:solidFill>
                <a:latin typeface="Arial" panose="020B0604020202020204" pitchFamily="34" charset="0"/>
              </a:rPr>
              <a:t>//Ef_gamma_det1 = f1-&gt;</a:t>
            </a:r>
            <a:r>
              <a:rPr lang="en-US" altLang="zh-CN" dirty="0" err="1">
                <a:solidFill>
                  <a:srgbClr val="008000"/>
                </a:solidFill>
                <a:latin typeface="Arial" panose="020B0604020202020204" pitchFamily="34" charset="0"/>
              </a:rPr>
              <a:t>GetRandom</a:t>
            </a:r>
            <a:r>
              <a:rPr lang="en-US" altLang="zh-CN" dirty="0">
                <a:solidFill>
                  <a:srgbClr val="008000"/>
                </a:solidFill>
                <a:latin typeface="Arial" panose="020B0604020202020204" pitchFamily="34" charset="0"/>
              </a:rPr>
              <a:t>(E0_gamma-range,E0_gamma+range);</a:t>
            </a:r>
          </a:p>
          <a:p>
            <a:endParaRPr lang="zh-CN" altLang="en-US"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f2-&gt;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(0,1.);</a:t>
            </a:r>
            <a:r>
              <a:rPr lang="en-US" altLang="zh-CN" sz="1800" dirty="0">
                <a:solidFill>
                  <a:srgbClr val="008000"/>
                </a:solidFill>
                <a:latin typeface="Arial" panose="020B0604020202020204" pitchFamily="34" charset="0"/>
              </a:rPr>
              <a:t>//N</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f2-&gt;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(1,tau);</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τ¨®</a:t>
            </a:r>
            <a:endParaRPr lang="el-GR"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f2-&gt;</a:t>
            </a:r>
            <a:r>
              <a:rPr lang="en-US" altLang="zh-CN" sz="1800" dirty="0" err="1">
                <a:solidFill>
                  <a:prstClr val="black"/>
                </a:solidFill>
                <a:latin typeface="Arial" panose="020B0604020202020204" pitchFamily="34" charset="0"/>
              </a:rPr>
              <a:t>SetParameter</a:t>
            </a:r>
            <a:r>
              <a:rPr lang="en-US" altLang="zh-CN" sz="1800" dirty="0">
                <a:solidFill>
                  <a:prstClr val="black"/>
                </a:solidFill>
                <a:latin typeface="Arial" panose="020B0604020202020204" pitchFamily="34" charset="0"/>
              </a:rPr>
              <a:t>(2,E0_gamma);</a:t>
            </a:r>
            <a:r>
              <a:rPr lang="en-US" altLang="zh-CN" sz="1800" dirty="0">
                <a:solidFill>
                  <a:srgbClr val="008000"/>
                </a:solidFill>
                <a:latin typeface="Arial" panose="020B0604020202020204" pitchFamily="34" charset="0"/>
              </a:rPr>
              <a:t>//</a:t>
            </a:r>
            <a:r>
              <a:rPr lang="el-GR" altLang="zh-CN" sz="1800" dirty="0">
                <a:solidFill>
                  <a:srgbClr val="008000"/>
                </a:solidFill>
                <a:latin typeface="Arial" panose="020B0604020202020204" pitchFamily="34" charset="0"/>
              </a:rPr>
              <a:t>μ¨¬</a:t>
            </a:r>
            <a:endParaRPr lang="el-GR" altLang="zh-CN" sz="1800" dirty="0">
              <a:solidFill>
                <a:prstClr val="black"/>
              </a:solidFill>
              <a:latin typeface="Arial" panose="020B0604020202020204" pitchFamily="34" charset="0"/>
            </a:endParaRPr>
          </a:p>
          <a:p>
            <a:r>
              <a:rPr lang="da-DK" altLang="zh-CN" sz="1800" dirty="0">
                <a:solidFill>
                  <a:prstClr val="black"/>
                </a:solidFill>
                <a:latin typeface="Arial" panose="020B0604020202020204" pitchFamily="34" charset="0"/>
              </a:rPr>
              <a:t>f2-&gt;SetParameter(3,sig);</a:t>
            </a:r>
            <a:r>
              <a:rPr lang="da-DK" altLang="zh-CN" sz="1800" dirty="0">
                <a:solidFill>
                  <a:srgbClr val="008000"/>
                </a:solidFill>
                <a:latin typeface="Arial" panose="020B0604020202020204" pitchFamily="34" charset="0"/>
              </a:rPr>
              <a:t>//σ¨°</a:t>
            </a:r>
            <a:endParaRPr lang="da-DK"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Ef_gamma_det2 = f2-&gt;</a:t>
            </a:r>
            <a:r>
              <a:rPr lang="en-US" altLang="zh-CN" sz="1800" dirty="0" err="1">
                <a:solidFill>
                  <a:prstClr val="black"/>
                </a:solidFill>
                <a:latin typeface="Arial" panose="020B0604020202020204" pitchFamily="34" charset="0"/>
              </a:rPr>
              <a:t>GetX</a:t>
            </a:r>
            <a:r>
              <a:rPr lang="en-US" altLang="zh-CN" sz="1800" dirty="0">
                <a:solidFill>
                  <a:prstClr val="black"/>
                </a:solidFill>
                <a:latin typeface="Arial" panose="020B0604020202020204" pitchFamily="34" charset="0"/>
              </a:rPr>
              <a:t>(ran-&gt;</a:t>
            </a:r>
            <a:r>
              <a:rPr lang="en-US" altLang="zh-CN" sz="1800" dirty="0" err="1">
                <a:solidFill>
                  <a:prstClr val="black"/>
                </a:solidFill>
                <a:latin typeface="Arial" panose="020B0604020202020204" pitchFamily="34" charset="0"/>
              </a:rPr>
              <a:t>Rndm</a:t>
            </a:r>
            <a:r>
              <a:rPr lang="en-US" altLang="zh-CN" sz="1800" dirty="0">
                <a:solidFill>
                  <a:prstClr val="black"/>
                </a:solidFill>
                <a:latin typeface="Arial" panose="020B0604020202020204" pitchFamily="34" charset="0"/>
              </a:rPr>
              <a:t>(), E0_gamma-range,E0_gamma+range);</a:t>
            </a:r>
          </a:p>
          <a:p>
            <a:endParaRPr lang="zh-CN" altLang="en-US" sz="1800" dirty="0">
              <a:solidFill>
                <a:prstClr val="black"/>
              </a:solidFill>
              <a:latin typeface="Arial" panose="020B0604020202020204" pitchFamily="34" charset="0"/>
            </a:endParaRPr>
          </a:p>
          <a:p>
            <a:r>
              <a:rPr lang="sv-SE" altLang="zh-CN" sz="1800" dirty="0">
                <a:solidFill>
                  <a:prstClr val="black"/>
                </a:solidFill>
                <a:latin typeface="Arial" panose="020B0604020202020204" pitchFamily="34" charset="0"/>
              </a:rPr>
              <a:t>hGammaspec1-&gt;Fill(Ef_gamma_det1);</a:t>
            </a:r>
          </a:p>
          <a:p>
            <a:r>
              <a:rPr lang="sv-SE" altLang="zh-CN" sz="1800" dirty="0">
                <a:solidFill>
                  <a:prstClr val="black"/>
                </a:solidFill>
                <a:latin typeface="Arial" panose="020B0604020202020204" pitchFamily="34" charset="0"/>
              </a:rPr>
              <a:t>hGammaspec2-&gt;Fill(Ef_gamma_det2);</a:t>
            </a:r>
          </a:p>
          <a:p>
            <a:r>
              <a:rPr lang="en-US" altLang="zh-CN" sz="1800" dirty="0">
                <a:solidFill>
                  <a:prstClr val="black"/>
                </a:solidFill>
                <a:latin typeface="Arial" panose="020B0604020202020204" pitchFamily="34" charset="0"/>
              </a:rPr>
              <a:t>}</a:t>
            </a:r>
          </a:p>
        </p:txBody>
      </p:sp>
      <p:pic>
        <p:nvPicPr>
          <p:cNvPr id="9" name="Picture 8">
            <a:extLst>
              <a:ext uri="{FF2B5EF4-FFF2-40B4-BE49-F238E27FC236}">
                <a16:creationId xmlns:a16="http://schemas.microsoft.com/office/drawing/2014/main" id="{5CD710FB-8998-4286-8DAE-B969FC5FF281}"/>
              </a:ext>
            </a:extLst>
          </p:cNvPr>
          <p:cNvPicPr>
            <a:picLocks noChangeAspect="1"/>
          </p:cNvPicPr>
          <p:nvPr/>
        </p:nvPicPr>
        <p:blipFill>
          <a:blip r:embed="rId2"/>
          <a:stretch>
            <a:fillRect/>
          </a:stretch>
        </p:blipFill>
        <p:spPr>
          <a:xfrm>
            <a:off x="5091734" y="3943212"/>
            <a:ext cx="4052266" cy="2914788"/>
          </a:xfrm>
          <a:prstGeom prst="rect">
            <a:avLst/>
          </a:prstGeom>
        </p:spPr>
      </p:pic>
      <p:pic>
        <p:nvPicPr>
          <p:cNvPr id="11" name="Picture 10">
            <a:extLst>
              <a:ext uri="{FF2B5EF4-FFF2-40B4-BE49-F238E27FC236}">
                <a16:creationId xmlns:a16="http://schemas.microsoft.com/office/drawing/2014/main" id="{D7297D21-F46D-493C-AD5B-210181A1479E}"/>
              </a:ext>
            </a:extLst>
          </p:cNvPr>
          <p:cNvPicPr>
            <a:picLocks noChangeAspect="1"/>
          </p:cNvPicPr>
          <p:nvPr/>
        </p:nvPicPr>
        <p:blipFill>
          <a:blip r:embed="rId3"/>
          <a:stretch>
            <a:fillRect/>
          </a:stretch>
        </p:blipFill>
        <p:spPr>
          <a:xfrm>
            <a:off x="2152652" y="4743924"/>
            <a:ext cx="2939082" cy="2114076"/>
          </a:xfrm>
          <a:prstGeom prst="rect">
            <a:avLst/>
          </a:prstGeom>
        </p:spPr>
      </p:pic>
    </p:spTree>
    <p:extLst>
      <p:ext uri="{BB962C8B-B14F-4D97-AF65-F5344CB8AC3E}">
        <p14:creationId xmlns:p14="http://schemas.microsoft.com/office/powerpoint/2010/main" val="3989051805"/>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AA1B084-32E9-4647-9C2A-FDFF36DD6588}"/>
              </a:ext>
            </a:extLst>
          </p:cNvPr>
          <p:cNvSpPr txBox="1"/>
          <p:nvPr/>
        </p:nvSpPr>
        <p:spPr>
          <a:xfrm>
            <a:off x="0" y="0"/>
            <a:ext cx="7111755" cy="369332"/>
          </a:xfrm>
          <a:prstGeom prst="rect">
            <a:avLst/>
          </a:prstGeom>
          <a:noFill/>
        </p:spPr>
        <p:txBody>
          <a:bodyPr wrap="none" rtlCol="0">
            <a:spAutoFit/>
          </a:bodyPr>
          <a:lstStyle/>
          <a:p>
            <a:r>
              <a:rPr lang="en-US" altLang="zh-CN" dirty="0"/>
              <a:t>scale the simulated curve to match 12 data points (γγ summing corrected)</a:t>
            </a:r>
            <a:endParaRPr lang="zh-CN" altLang="en-US" dirty="0"/>
          </a:p>
        </p:txBody>
      </p:sp>
      <p:pic>
        <p:nvPicPr>
          <p:cNvPr id="7" name="Picture 6">
            <a:extLst>
              <a:ext uri="{FF2B5EF4-FFF2-40B4-BE49-F238E27FC236}">
                <a16:creationId xmlns:a16="http://schemas.microsoft.com/office/drawing/2014/main" id="{BCE9F03D-7511-4E25-837B-FE88EC599451}"/>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4170147515"/>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59B4026-7CBD-48D1-9031-0A2D9EAA626F}"/>
              </a:ext>
            </a:extLst>
          </p:cNvPr>
          <p:cNvSpPr txBox="1"/>
          <p:nvPr/>
        </p:nvSpPr>
        <p:spPr>
          <a:xfrm>
            <a:off x="0" y="0"/>
            <a:ext cx="6820457" cy="369332"/>
          </a:xfrm>
          <a:prstGeom prst="rect">
            <a:avLst/>
          </a:prstGeom>
          <a:noFill/>
        </p:spPr>
        <p:txBody>
          <a:bodyPr wrap="none" rtlCol="0">
            <a:spAutoFit/>
          </a:bodyPr>
          <a:lstStyle/>
          <a:p>
            <a:r>
              <a:rPr lang="en-US" altLang="zh-CN" dirty="0"/>
              <a:t>Ratios of 12 data points to 12 simulation points (γγ summing corrected)</a:t>
            </a:r>
            <a:endParaRPr lang="zh-CN" altLang="en-US" dirty="0"/>
          </a:p>
        </p:txBody>
      </p:sp>
      <p:pic>
        <p:nvPicPr>
          <p:cNvPr id="9" name="Picture 8">
            <a:extLst>
              <a:ext uri="{FF2B5EF4-FFF2-40B4-BE49-F238E27FC236}">
                <a16:creationId xmlns:a16="http://schemas.microsoft.com/office/drawing/2014/main" id="{8CB0AA09-8D29-4882-9B8B-551AA1AA5A8D}"/>
              </a:ext>
            </a:extLst>
          </p:cNvPr>
          <p:cNvPicPr>
            <a:picLocks noChangeAspect="1"/>
          </p:cNvPicPr>
          <p:nvPr/>
        </p:nvPicPr>
        <p:blipFill>
          <a:blip r:embed="rId2"/>
          <a:stretch>
            <a:fillRect/>
          </a:stretch>
        </p:blipFill>
        <p:spPr>
          <a:xfrm>
            <a:off x="0" y="341296"/>
            <a:ext cx="9144000" cy="6175407"/>
          </a:xfrm>
          <a:prstGeom prst="rect">
            <a:avLst/>
          </a:prstGeom>
        </p:spPr>
      </p:pic>
    </p:spTree>
    <p:extLst>
      <p:ext uri="{BB962C8B-B14F-4D97-AF65-F5344CB8AC3E}">
        <p14:creationId xmlns:p14="http://schemas.microsoft.com/office/powerpoint/2010/main" val="2641903105"/>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026585-A17C-4D51-988A-E4E47922EA20}"/>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B92F18E5-DBFE-47AB-A2F5-4F32ABACA493}"/>
              </a:ext>
            </a:extLst>
          </p:cNvPr>
          <p:cNvSpPr txBox="1"/>
          <p:nvPr/>
        </p:nvSpPr>
        <p:spPr>
          <a:xfrm>
            <a:off x="0" y="0"/>
            <a:ext cx="5941114" cy="369332"/>
          </a:xfrm>
          <a:prstGeom prst="rect">
            <a:avLst/>
          </a:prstGeom>
          <a:noFill/>
        </p:spPr>
        <p:txBody>
          <a:bodyPr wrap="none" rtlCol="0">
            <a:spAutoFit/>
          </a:bodyPr>
          <a:lstStyle/>
          <a:p>
            <a:r>
              <a:rPr lang="en-US" altLang="zh-CN" dirty="0"/>
              <a:t>12 simulated 152Eu points (source at Proton Detector center)</a:t>
            </a:r>
            <a:endParaRPr lang="zh-CN" altLang="en-US" dirty="0"/>
          </a:p>
        </p:txBody>
      </p:sp>
    </p:spTree>
    <p:extLst>
      <p:ext uri="{BB962C8B-B14F-4D97-AF65-F5344CB8AC3E}">
        <p14:creationId xmlns:p14="http://schemas.microsoft.com/office/powerpoint/2010/main" val="3476809605"/>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537046-C235-454C-A0C9-C86F8CE3F0A4}"/>
              </a:ext>
            </a:extLst>
          </p:cNvPr>
          <p:cNvPicPr>
            <a:picLocks noChangeAspect="1"/>
          </p:cNvPicPr>
          <p:nvPr/>
        </p:nvPicPr>
        <p:blipFill>
          <a:blip r:embed="rId2"/>
          <a:stretch>
            <a:fillRect/>
          </a:stretch>
        </p:blipFill>
        <p:spPr>
          <a:xfrm>
            <a:off x="0" y="341296"/>
            <a:ext cx="9144000" cy="6175407"/>
          </a:xfrm>
          <a:prstGeom prst="rect">
            <a:avLst/>
          </a:prstGeom>
        </p:spPr>
      </p:pic>
      <p:sp>
        <p:nvSpPr>
          <p:cNvPr id="7" name="TextBox 6">
            <a:extLst>
              <a:ext uri="{FF2B5EF4-FFF2-40B4-BE49-F238E27FC236}">
                <a16:creationId xmlns:a16="http://schemas.microsoft.com/office/drawing/2014/main" id="{2C31B8C6-7D49-4519-BB95-8FB21FEF38F9}"/>
              </a:ext>
            </a:extLst>
          </p:cNvPr>
          <p:cNvSpPr txBox="1"/>
          <p:nvPr/>
        </p:nvSpPr>
        <p:spPr>
          <a:xfrm>
            <a:off x="0" y="0"/>
            <a:ext cx="7735131" cy="369332"/>
          </a:xfrm>
          <a:prstGeom prst="rect">
            <a:avLst/>
          </a:prstGeom>
          <a:noFill/>
        </p:spPr>
        <p:txBody>
          <a:bodyPr wrap="none" rtlCol="0">
            <a:spAutoFit/>
          </a:bodyPr>
          <a:lstStyle/>
          <a:p>
            <a:r>
              <a:rPr lang="en-US" altLang="zh-CN" dirty="0"/>
              <a:t>scale the simulated curve to match 12 source data points (γγ summing corrected)</a:t>
            </a:r>
            <a:endParaRPr lang="zh-CN" altLang="en-US" dirty="0"/>
          </a:p>
        </p:txBody>
      </p:sp>
    </p:spTree>
    <p:extLst>
      <p:ext uri="{BB962C8B-B14F-4D97-AF65-F5344CB8AC3E}">
        <p14:creationId xmlns:p14="http://schemas.microsoft.com/office/powerpoint/2010/main" val="660606939"/>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B22253-9104-4ED9-BF57-C3725319A995}"/>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13CCAB3D-7FA8-4415-826B-3AF5B199A919}"/>
              </a:ext>
            </a:extLst>
          </p:cNvPr>
          <p:cNvSpPr txBox="1"/>
          <p:nvPr/>
        </p:nvSpPr>
        <p:spPr>
          <a:xfrm>
            <a:off x="0" y="0"/>
            <a:ext cx="8762783" cy="369332"/>
          </a:xfrm>
          <a:prstGeom prst="rect">
            <a:avLst/>
          </a:prstGeom>
          <a:noFill/>
        </p:spPr>
        <p:txBody>
          <a:bodyPr wrap="none" rtlCol="0">
            <a:spAutoFit/>
          </a:bodyPr>
          <a:lstStyle/>
          <a:p>
            <a:r>
              <a:rPr lang="en-US" altLang="zh-CN" dirty="0"/>
              <a:t>Ratios of 12 data points to 12 simulation points, source at PD center (γγ summing corrected)</a:t>
            </a:r>
            <a:endParaRPr lang="zh-CN" altLang="en-US" dirty="0"/>
          </a:p>
        </p:txBody>
      </p:sp>
      <p:sp>
        <p:nvSpPr>
          <p:cNvPr id="7" name="TextBox 6">
            <a:extLst>
              <a:ext uri="{FF2B5EF4-FFF2-40B4-BE49-F238E27FC236}">
                <a16:creationId xmlns:a16="http://schemas.microsoft.com/office/drawing/2014/main" id="{82E4F80E-2A71-489C-BE8D-ED3345A1B727}"/>
              </a:ext>
            </a:extLst>
          </p:cNvPr>
          <p:cNvSpPr txBox="1"/>
          <p:nvPr/>
        </p:nvSpPr>
        <p:spPr>
          <a:xfrm>
            <a:off x="0" y="6488668"/>
            <a:ext cx="1253869" cy="369332"/>
          </a:xfrm>
          <a:prstGeom prst="rect">
            <a:avLst/>
          </a:prstGeom>
          <a:noFill/>
        </p:spPr>
        <p:txBody>
          <a:bodyPr wrap="none" rtlCol="0">
            <a:spAutoFit/>
          </a:bodyPr>
          <a:lstStyle/>
          <a:p>
            <a:r>
              <a:rPr lang="en-US" altLang="zh-CN" dirty="0"/>
              <a:t>RMS=0.046</a:t>
            </a:r>
            <a:endParaRPr lang="zh-CN" altLang="en-US" dirty="0"/>
          </a:p>
        </p:txBody>
      </p:sp>
      <p:pic>
        <p:nvPicPr>
          <p:cNvPr id="9" name="Picture 8">
            <a:extLst>
              <a:ext uri="{FF2B5EF4-FFF2-40B4-BE49-F238E27FC236}">
                <a16:creationId xmlns:a16="http://schemas.microsoft.com/office/drawing/2014/main" id="{D513DBF3-6E76-4035-ADB7-FB1161162C3C}"/>
              </a:ext>
            </a:extLst>
          </p:cNvPr>
          <p:cNvPicPr>
            <a:picLocks noChangeAspect="1"/>
          </p:cNvPicPr>
          <p:nvPr/>
        </p:nvPicPr>
        <p:blipFill>
          <a:blip r:embed="rId3"/>
          <a:stretch>
            <a:fillRect/>
          </a:stretch>
        </p:blipFill>
        <p:spPr>
          <a:xfrm>
            <a:off x="0" y="942976"/>
            <a:ext cx="420017" cy="2887620"/>
          </a:xfrm>
          <a:prstGeom prst="rect">
            <a:avLst/>
          </a:prstGeom>
        </p:spPr>
      </p:pic>
      <p:pic>
        <p:nvPicPr>
          <p:cNvPr id="11" name="Picture 10">
            <a:extLst>
              <a:ext uri="{FF2B5EF4-FFF2-40B4-BE49-F238E27FC236}">
                <a16:creationId xmlns:a16="http://schemas.microsoft.com/office/drawing/2014/main" id="{5DEE9E31-16A7-4456-8851-FC01A5994850}"/>
              </a:ext>
            </a:extLst>
          </p:cNvPr>
          <p:cNvPicPr>
            <a:picLocks noChangeAspect="1"/>
          </p:cNvPicPr>
          <p:nvPr/>
        </p:nvPicPr>
        <p:blipFill>
          <a:blip r:embed="rId4"/>
          <a:stretch>
            <a:fillRect/>
          </a:stretch>
        </p:blipFill>
        <p:spPr>
          <a:xfrm>
            <a:off x="43893" y="4497860"/>
            <a:ext cx="332229" cy="1816186"/>
          </a:xfrm>
          <a:prstGeom prst="rect">
            <a:avLst/>
          </a:prstGeom>
        </p:spPr>
      </p:pic>
    </p:spTree>
    <p:extLst>
      <p:ext uri="{BB962C8B-B14F-4D97-AF65-F5344CB8AC3E}">
        <p14:creationId xmlns:p14="http://schemas.microsoft.com/office/powerpoint/2010/main" val="2055161814"/>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6D296A-C5B1-4F4A-BA01-F97F77C0801E}"/>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9C271017-2393-4CF2-B5C6-D5BEFE26FDB3}"/>
              </a:ext>
            </a:extLst>
          </p:cNvPr>
          <p:cNvSpPr txBox="1"/>
          <p:nvPr/>
        </p:nvSpPr>
        <p:spPr>
          <a:xfrm>
            <a:off x="0" y="0"/>
            <a:ext cx="6232347" cy="369332"/>
          </a:xfrm>
          <a:prstGeom prst="rect">
            <a:avLst/>
          </a:prstGeom>
          <a:noFill/>
        </p:spPr>
        <p:txBody>
          <a:bodyPr wrap="none" rtlCol="0">
            <a:spAutoFit/>
          </a:bodyPr>
          <a:lstStyle/>
          <a:p>
            <a:r>
              <a:rPr lang="en-US" altLang="zh-CN" dirty="0"/>
              <a:t>12 simulated 152Eu points (source at Proton Detector upstream)</a:t>
            </a:r>
            <a:endParaRPr lang="zh-CN" altLang="en-US" dirty="0"/>
          </a:p>
        </p:txBody>
      </p:sp>
    </p:spTree>
    <p:extLst>
      <p:ext uri="{BB962C8B-B14F-4D97-AF65-F5344CB8AC3E}">
        <p14:creationId xmlns:p14="http://schemas.microsoft.com/office/powerpoint/2010/main" val="1265389253"/>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949F0DF-1A41-43F5-A737-70DF0DD0E960}"/>
              </a:ext>
            </a:extLst>
          </p:cNvPr>
          <p:cNvPicPr>
            <a:picLocks noChangeAspect="1"/>
          </p:cNvPicPr>
          <p:nvPr/>
        </p:nvPicPr>
        <p:blipFill>
          <a:blip r:embed="rId2"/>
          <a:stretch>
            <a:fillRect/>
          </a:stretch>
        </p:blipFill>
        <p:spPr>
          <a:xfrm>
            <a:off x="0" y="341296"/>
            <a:ext cx="9144000" cy="6175407"/>
          </a:xfrm>
          <a:prstGeom prst="rect">
            <a:avLst/>
          </a:prstGeom>
        </p:spPr>
      </p:pic>
      <p:sp>
        <p:nvSpPr>
          <p:cNvPr id="7" name="TextBox 6">
            <a:extLst>
              <a:ext uri="{FF2B5EF4-FFF2-40B4-BE49-F238E27FC236}">
                <a16:creationId xmlns:a16="http://schemas.microsoft.com/office/drawing/2014/main" id="{404D9F2E-6573-4277-B9F9-4459D27C787A}"/>
              </a:ext>
            </a:extLst>
          </p:cNvPr>
          <p:cNvSpPr txBox="1"/>
          <p:nvPr/>
        </p:nvSpPr>
        <p:spPr>
          <a:xfrm>
            <a:off x="0" y="0"/>
            <a:ext cx="7735131" cy="369332"/>
          </a:xfrm>
          <a:prstGeom prst="rect">
            <a:avLst/>
          </a:prstGeom>
          <a:noFill/>
        </p:spPr>
        <p:txBody>
          <a:bodyPr wrap="none" rtlCol="0">
            <a:spAutoFit/>
          </a:bodyPr>
          <a:lstStyle/>
          <a:p>
            <a:r>
              <a:rPr lang="en-US" altLang="zh-CN" dirty="0"/>
              <a:t>scale the simulated curve to match 12 source data points (γγ summing corrected)</a:t>
            </a:r>
            <a:endParaRPr lang="zh-CN" altLang="en-US" dirty="0"/>
          </a:p>
        </p:txBody>
      </p:sp>
    </p:spTree>
    <p:extLst>
      <p:ext uri="{BB962C8B-B14F-4D97-AF65-F5344CB8AC3E}">
        <p14:creationId xmlns:p14="http://schemas.microsoft.com/office/powerpoint/2010/main" val="2936799215"/>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F4DD83-D89D-4D56-AE8F-DA5825CD7098}"/>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86F4DD13-4660-49FC-B474-853E63568D2D}"/>
              </a:ext>
            </a:extLst>
          </p:cNvPr>
          <p:cNvSpPr txBox="1"/>
          <p:nvPr/>
        </p:nvSpPr>
        <p:spPr>
          <a:xfrm>
            <a:off x="0" y="6488668"/>
            <a:ext cx="1253869" cy="369332"/>
          </a:xfrm>
          <a:prstGeom prst="rect">
            <a:avLst/>
          </a:prstGeom>
          <a:noFill/>
        </p:spPr>
        <p:txBody>
          <a:bodyPr wrap="none" rtlCol="0">
            <a:spAutoFit/>
          </a:bodyPr>
          <a:lstStyle/>
          <a:p>
            <a:r>
              <a:rPr lang="en-US" altLang="zh-CN" dirty="0"/>
              <a:t>RMS=0.063</a:t>
            </a:r>
            <a:endParaRPr lang="zh-CN" altLang="en-US" dirty="0"/>
          </a:p>
        </p:txBody>
      </p:sp>
      <p:pic>
        <p:nvPicPr>
          <p:cNvPr id="7" name="Picture 6">
            <a:extLst>
              <a:ext uri="{FF2B5EF4-FFF2-40B4-BE49-F238E27FC236}">
                <a16:creationId xmlns:a16="http://schemas.microsoft.com/office/drawing/2014/main" id="{146637F2-AF8B-4246-8D6B-A590D5FDCB2D}"/>
              </a:ext>
            </a:extLst>
          </p:cNvPr>
          <p:cNvPicPr>
            <a:picLocks noChangeAspect="1"/>
          </p:cNvPicPr>
          <p:nvPr/>
        </p:nvPicPr>
        <p:blipFill>
          <a:blip r:embed="rId3"/>
          <a:stretch>
            <a:fillRect/>
          </a:stretch>
        </p:blipFill>
        <p:spPr>
          <a:xfrm>
            <a:off x="0" y="942976"/>
            <a:ext cx="420017" cy="2887620"/>
          </a:xfrm>
          <a:prstGeom prst="rect">
            <a:avLst/>
          </a:prstGeom>
        </p:spPr>
      </p:pic>
      <p:pic>
        <p:nvPicPr>
          <p:cNvPr id="9" name="Picture 8">
            <a:extLst>
              <a:ext uri="{FF2B5EF4-FFF2-40B4-BE49-F238E27FC236}">
                <a16:creationId xmlns:a16="http://schemas.microsoft.com/office/drawing/2014/main" id="{DD82BE35-90FF-42EC-BF2F-935AB6C2CC21}"/>
              </a:ext>
            </a:extLst>
          </p:cNvPr>
          <p:cNvPicPr>
            <a:picLocks noChangeAspect="1"/>
          </p:cNvPicPr>
          <p:nvPr/>
        </p:nvPicPr>
        <p:blipFill>
          <a:blip r:embed="rId4"/>
          <a:stretch>
            <a:fillRect/>
          </a:stretch>
        </p:blipFill>
        <p:spPr>
          <a:xfrm>
            <a:off x="43893" y="4497860"/>
            <a:ext cx="332229" cy="1816186"/>
          </a:xfrm>
          <a:prstGeom prst="rect">
            <a:avLst/>
          </a:prstGeom>
        </p:spPr>
      </p:pic>
      <p:sp>
        <p:nvSpPr>
          <p:cNvPr id="11" name="TextBox 10">
            <a:extLst>
              <a:ext uri="{FF2B5EF4-FFF2-40B4-BE49-F238E27FC236}">
                <a16:creationId xmlns:a16="http://schemas.microsoft.com/office/drawing/2014/main" id="{B6900A91-1F17-4933-8C3E-E653F8765C41}"/>
              </a:ext>
            </a:extLst>
          </p:cNvPr>
          <p:cNvSpPr txBox="1"/>
          <p:nvPr/>
        </p:nvSpPr>
        <p:spPr>
          <a:xfrm>
            <a:off x="0" y="0"/>
            <a:ext cx="9106917" cy="369332"/>
          </a:xfrm>
          <a:prstGeom prst="rect">
            <a:avLst/>
          </a:prstGeom>
          <a:noFill/>
        </p:spPr>
        <p:txBody>
          <a:bodyPr wrap="none" rtlCol="0">
            <a:spAutoFit/>
          </a:bodyPr>
          <a:lstStyle/>
          <a:p>
            <a:r>
              <a:rPr lang="en-US" altLang="zh-CN" dirty="0"/>
              <a:t>Ratios of 12 data points to 12 simulation points, source at PD upstream (γγ summing corrected)</a:t>
            </a:r>
            <a:endParaRPr lang="zh-CN" altLang="en-US" dirty="0"/>
          </a:p>
        </p:txBody>
      </p:sp>
    </p:spTree>
    <p:extLst>
      <p:ext uri="{BB962C8B-B14F-4D97-AF65-F5344CB8AC3E}">
        <p14:creationId xmlns:p14="http://schemas.microsoft.com/office/powerpoint/2010/main" val="3611468842"/>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4CF0C0-BD3D-4EA7-8CCA-E7790B9F2958}"/>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1BD59416-6D3E-41EA-8A64-49979722966D}"/>
              </a:ext>
            </a:extLst>
          </p:cNvPr>
          <p:cNvSpPr txBox="1"/>
          <p:nvPr/>
        </p:nvSpPr>
        <p:spPr>
          <a:xfrm>
            <a:off x="0" y="0"/>
            <a:ext cx="6519542" cy="369332"/>
          </a:xfrm>
          <a:prstGeom prst="rect">
            <a:avLst/>
          </a:prstGeom>
          <a:noFill/>
        </p:spPr>
        <p:txBody>
          <a:bodyPr wrap="none" rtlCol="0">
            <a:spAutoFit/>
          </a:bodyPr>
          <a:lstStyle/>
          <a:p>
            <a:r>
              <a:rPr lang="en-US" altLang="zh-CN" dirty="0"/>
              <a:t>12 simulated 152Eu points (source at Proton Detector downstream)</a:t>
            </a:r>
            <a:endParaRPr lang="zh-CN" altLang="en-US" dirty="0"/>
          </a:p>
        </p:txBody>
      </p:sp>
    </p:spTree>
    <p:extLst>
      <p:ext uri="{BB962C8B-B14F-4D97-AF65-F5344CB8AC3E}">
        <p14:creationId xmlns:p14="http://schemas.microsoft.com/office/powerpoint/2010/main" val="1782040411"/>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17F7E2-895F-4457-9B39-97F739C6C294}"/>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1BC1056E-E5E2-46CB-AF1E-C86CCF7627B5}"/>
              </a:ext>
            </a:extLst>
          </p:cNvPr>
          <p:cNvSpPr txBox="1"/>
          <p:nvPr/>
        </p:nvSpPr>
        <p:spPr>
          <a:xfrm>
            <a:off x="0" y="0"/>
            <a:ext cx="7735131" cy="369332"/>
          </a:xfrm>
          <a:prstGeom prst="rect">
            <a:avLst/>
          </a:prstGeom>
          <a:noFill/>
        </p:spPr>
        <p:txBody>
          <a:bodyPr wrap="none" rtlCol="0">
            <a:spAutoFit/>
          </a:bodyPr>
          <a:lstStyle/>
          <a:p>
            <a:r>
              <a:rPr lang="en-US" altLang="zh-CN" dirty="0"/>
              <a:t>scale the simulated curve to match 12 source data points (γγ summing corrected)</a:t>
            </a:r>
            <a:endParaRPr lang="zh-CN" altLang="en-US" dirty="0"/>
          </a:p>
        </p:txBody>
      </p:sp>
    </p:spTree>
    <p:extLst>
      <p:ext uri="{BB962C8B-B14F-4D97-AF65-F5344CB8AC3E}">
        <p14:creationId xmlns:p14="http://schemas.microsoft.com/office/powerpoint/2010/main" val="2308370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C8B0095-6816-4DBD-9C44-C2322052D55A}"/>
              </a:ext>
            </a:extLst>
          </p:cNvPr>
          <p:cNvGraphicFramePr>
            <a:graphicFrameLocks/>
          </p:cNvGraphicFramePr>
          <p:nvPr>
            <p:extLst>
              <p:ext uri="{D42A27DB-BD31-4B8C-83A1-F6EECF244321}">
                <p14:modId xmlns:p14="http://schemas.microsoft.com/office/powerpoint/2010/main" val="3950021344"/>
              </p:ext>
            </p:extLst>
          </p:nvPr>
        </p:nvGraphicFramePr>
        <p:xfrm>
          <a:off x="0" y="0"/>
          <a:ext cx="9144000" cy="451899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9159441B-A58A-4DF9-ABB3-D256D822AC68}"/>
              </a:ext>
            </a:extLst>
          </p:cNvPr>
          <p:cNvSpPr txBox="1"/>
          <p:nvPr/>
        </p:nvSpPr>
        <p:spPr>
          <a:xfrm>
            <a:off x="-1" y="4925993"/>
            <a:ext cx="9143999" cy="646331"/>
          </a:xfrm>
          <a:prstGeom prst="rect">
            <a:avLst/>
          </a:prstGeom>
          <a:noFill/>
        </p:spPr>
        <p:txBody>
          <a:bodyPr wrap="square">
            <a:spAutoFit/>
          </a:bodyPr>
          <a:lstStyle/>
          <a:p>
            <a:r>
              <a:rPr lang="en-US" altLang="zh-CN" sz="1800" dirty="0" err="1">
                <a:latin typeface="Arial" panose="020B0604020202020204" pitchFamily="34" charset="0"/>
              </a:rPr>
              <a:t>Emax_Emean_EMG.C</a:t>
            </a:r>
            <a:r>
              <a:rPr lang="en-US" altLang="zh-CN" sz="1800" dirty="0">
                <a:solidFill>
                  <a:srgbClr val="008000"/>
                </a:solidFill>
                <a:latin typeface="Arial" panose="020B0604020202020204" pitchFamily="34" charset="0"/>
              </a:rPr>
              <a:t>//</a:t>
            </a:r>
            <a:r>
              <a:rPr lang="en-US" altLang="zh-CN" dirty="0">
                <a:solidFill>
                  <a:srgbClr val="008000"/>
                </a:solidFill>
                <a:latin typeface="Arial" panose="020B0604020202020204" pitchFamily="34" charset="0"/>
              </a:rPr>
              <a:t>T</a:t>
            </a:r>
            <a:r>
              <a:rPr lang="en-US" altLang="zh-CN" sz="1800" dirty="0">
                <a:solidFill>
                  <a:srgbClr val="008000"/>
                </a:solidFill>
                <a:latin typeface="Arial" panose="020B0604020202020204" pitchFamily="34" charset="0"/>
              </a:rPr>
              <a:t>he energy difference between Emax and </a:t>
            </a:r>
            <a:r>
              <a:rPr lang="en-US" altLang="zh-CN" sz="1800" dirty="0" err="1">
                <a:solidFill>
                  <a:srgbClr val="008000"/>
                </a:solidFill>
                <a:latin typeface="Arial" panose="020B0604020202020204" pitchFamily="34" charset="0"/>
              </a:rPr>
              <a:t>Emean</a:t>
            </a:r>
            <a:r>
              <a:rPr lang="en-US" altLang="zh-CN" sz="1800" dirty="0">
                <a:solidFill>
                  <a:srgbClr val="008000"/>
                </a:solidFill>
                <a:latin typeface="Arial" panose="020B0604020202020204" pitchFamily="34" charset="0"/>
              </a:rPr>
              <a:t> (μ) for the EMG function used by DSL simulation</a:t>
            </a:r>
          </a:p>
        </p:txBody>
      </p:sp>
    </p:spTree>
    <p:extLst>
      <p:ext uri="{BB962C8B-B14F-4D97-AF65-F5344CB8AC3E}">
        <p14:creationId xmlns:p14="http://schemas.microsoft.com/office/powerpoint/2010/main" val="442103016"/>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F6D1CE-BCB3-4D7B-93FD-BD7FED9DABCC}"/>
              </a:ext>
            </a:extLst>
          </p:cNvPr>
          <p:cNvPicPr>
            <a:picLocks noChangeAspect="1"/>
          </p:cNvPicPr>
          <p:nvPr/>
        </p:nvPicPr>
        <p:blipFill>
          <a:blip r:embed="rId2"/>
          <a:stretch>
            <a:fillRect/>
          </a:stretch>
        </p:blipFill>
        <p:spPr>
          <a:xfrm>
            <a:off x="0" y="341296"/>
            <a:ext cx="9144000" cy="6175407"/>
          </a:xfrm>
          <a:prstGeom prst="rect">
            <a:avLst/>
          </a:prstGeom>
        </p:spPr>
      </p:pic>
      <p:sp>
        <p:nvSpPr>
          <p:cNvPr id="6" name="TextBox 5">
            <a:extLst>
              <a:ext uri="{FF2B5EF4-FFF2-40B4-BE49-F238E27FC236}">
                <a16:creationId xmlns:a16="http://schemas.microsoft.com/office/drawing/2014/main" id="{7F9E723E-22F1-4EB9-8C69-A58FDA89F392}"/>
              </a:ext>
            </a:extLst>
          </p:cNvPr>
          <p:cNvSpPr txBox="1"/>
          <p:nvPr/>
        </p:nvSpPr>
        <p:spPr>
          <a:xfrm>
            <a:off x="0" y="6488668"/>
            <a:ext cx="1253869" cy="369332"/>
          </a:xfrm>
          <a:prstGeom prst="rect">
            <a:avLst/>
          </a:prstGeom>
          <a:noFill/>
        </p:spPr>
        <p:txBody>
          <a:bodyPr wrap="none" rtlCol="0">
            <a:spAutoFit/>
          </a:bodyPr>
          <a:lstStyle/>
          <a:p>
            <a:r>
              <a:rPr lang="en-US" altLang="zh-CN" dirty="0"/>
              <a:t>RMS=0.062</a:t>
            </a:r>
            <a:endParaRPr lang="zh-CN" altLang="en-US" dirty="0"/>
          </a:p>
        </p:txBody>
      </p:sp>
      <p:pic>
        <p:nvPicPr>
          <p:cNvPr id="10" name="Picture 9">
            <a:extLst>
              <a:ext uri="{FF2B5EF4-FFF2-40B4-BE49-F238E27FC236}">
                <a16:creationId xmlns:a16="http://schemas.microsoft.com/office/drawing/2014/main" id="{7B1464AE-D12B-40C8-A698-2DE2C055A21A}"/>
              </a:ext>
            </a:extLst>
          </p:cNvPr>
          <p:cNvPicPr>
            <a:picLocks noChangeAspect="1"/>
          </p:cNvPicPr>
          <p:nvPr/>
        </p:nvPicPr>
        <p:blipFill>
          <a:blip r:embed="rId3"/>
          <a:stretch>
            <a:fillRect/>
          </a:stretch>
        </p:blipFill>
        <p:spPr>
          <a:xfrm>
            <a:off x="0" y="942976"/>
            <a:ext cx="420017" cy="2887620"/>
          </a:xfrm>
          <a:prstGeom prst="rect">
            <a:avLst/>
          </a:prstGeom>
        </p:spPr>
      </p:pic>
      <p:pic>
        <p:nvPicPr>
          <p:cNvPr id="12" name="Picture 11">
            <a:extLst>
              <a:ext uri="{FF2B5EF4-FFF2-40B4-BE49-F238E27FC236}">
                <a16:creationId xmlns:a16="http://schemas.microsoft.com/office/drawing/2014/main" id="{A9BDC096-6207-44C6-BFC4-2DB26339201E}"/>
              </a:ext>
            </a:extLst>
          </p:cNvPr>
          <p:cNvPicPr>
            <a:picLocks noChangeAspect="1"/>
          </p:cNvPicPr>
          <p:nvPr/>
        </p:nvPicPr>
        <p:blipFill>
          <a:blip r:embed="rId4"/>
          <a:stretch>
            <a:fillRect/>
          </a:stretch>
        </p:blipFill>
        <p:spPr>
          <a:xfrm>
            <a:off x="43893" y="4497860"/>
            <a:ext cx="332229" cy="1816186"/>
          </a:xfrm>
          <a:prstGeom prst="rect">
            <a:avLst/>
          </a:prstGeom>
        </p:spPr>
      </p:pic>
      <p:sp>
        <p:nvSpPr>
          <p:cNvPr id="14" name="TextBox 13">
            <a:extLst>
              <a:ext uri="{FF2B5EF4-FFF2-40B4-BE49-F238E27FC236}">
                <a16:creationId xmlns:a16="http://schemas.microsoft.com/office/drawing/2014/main" id="{B655756C-F65B-4ECF-A31E-F8A24E0DDCDF}"/>
              </a:ext>
            </a:extLst>
          </p:cNvPr>
          <p:cNvSpPr txBox="1"/>
          <p:nvPr/>
        </p:nvSpPr>
        <p:spPr>
          <a:xfrm>
            <a:off x="0" y="0"/>
            <a:ext cx="9394110" cy="369332"/>
          </a:xfrm>
          <a:prstGeom prst="rect">
            <a:avLst/>
          </a:prstGeom>
          <a:noFill/>
        </p:spPr>
        <p:txBody>
          <a:bodyPr wrap="none" rtlCol="0">
            <a:spAutoFit/>
          </a:bodyPr>
          <a:lstStyle/>
          <a:p>
            <a:r>
              <a:rPr lang="en-US" altLang="zh-CN" dirty="0"/>
              <a:t>Ratios of 12 data points to 12 simulation points, source at PD downstream (γγ summing corrected)</a:t>
            </a:r>
            <a:endParaRPr lang="zh-CN" altLang="en-US" dirty="0"/>
          </a:p>
        </p:txBody>
      </p:sp>
    </p:spTree>
    <p:extLst>
      <p:ext uri="{BB962C8B-B14F-4D97-AF65-F5344CB8AC3E}">
        <p14:creationId xmlns:p14="http://schemas.microsoft.com/office/powerpoint/2010/main" val="3523318735"/>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245E9C-7B45-4884-8520-1B4F26C8159E}"/>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TextBox 4">
            <a:extLst>
              <a:ext uri="{FF2B5EF4-FFF2-40B4-BE49-F238E27FC236}">
                <a16:creationId xmlns:a16="http://schemas.microsoft.com/office/drawing/2014/main" id="{126576C9-30F0-4C37-9B46-863D715D00EF}"/>
              </a:ext>
            </a:extLst>
          </p:cNvPr>
          <p:cNvSpPr txBox="1"/>
          <p:nvPr/>
        </p:nvSpPr>
        <p:spPr>
          <a:xfrm>
            <a:off x="0" y="0"/>
            <a:ext cx="5223161" cy="369332"/>
          </a:xfrm>
          <a:prstGeom prst="rect">
            <a:avLst/>
          </a:prstGeom>
          <a:noFill/>
        </p:spPr>
        <p:txBody>
          <a:bodyPr wrap="none" rtlCol="0">
            <a:spAutoFit/>
          </a:bodyPr>
          <a:lstStyle/>
          <a:p>
            <a:r>
              <a:rPr lang="en-US" altLang="zh-CN" dirty="0"/>
              <a:t>12 simulated 152Eu points (source at SeGA upstream)</a:t>
            </a:r>
            <a:endParaRPr lang="zh-CN" altLang="en-US" dirty="0"/>
          </a:p>
        </p:txBody>
      </p:sp>
    </p:spTree>
    <p:extLst>
      <p:ext uri="{BB962C8B-B14F-4D97-AF65-F5344CB8AC3E}">
        <p14:creationId xmlns:p14="http://schemas.microsoft.com/office/powerpoint/2010/main" val="812414929"/>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872B4E-891F-4084-91EE-8B0ACFFED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8808244" cy="4868091"/>
          </a:xfrm>
          <a:prstGeom prst="rect">
            <a:avLst/>
          </a:prstGeom>
        </p:spPr>
      </p:pic>
      <p:sp>
        <p:nvSpPr>
          <p:cNvPr id="7" name="TextBox 6">
            <a:extLst>
              <a:ext uri="{FF2B5EF4-FFF2-40B4-BE49-F238E27FC236}">
                <a16:creationId xmlns:a16="http://schemas.microsoft.com/office/drawing/2014/main" id="{C76A349C-F289-4D4B-9BF6-45DFAB5E0230}"/>
              </a:ext>
            </a:extLst>
          </p:cNvPr>
          <p:cNvSpPr txBox="1"/>
          <p:nvPr/>
        </p:nvSpPr>
        <p:spPr>
          <a:xfrm>
            <a:off x="557350" y="4842418"/>
            <a:ext cx="8503896" cy="1938992"/>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Assumptions:</a:t>
            </a:r>
          </a:p>
          <a:p>
            <a:r>
              <a:rPr lang="en-US" altLang="zh-CN" sz="2000" dirty="0">
                <a:latin typeface="Times New Roman" panose="02020603050405020304" pitchFamily="18" charset="0"/>
                <a:cs typeface="Times New Roman" panose="02020603050405020304" pitchFamily="18" charset="0"/>
              </a:rPr>
              <a:t>Six example precursors are implanted into silicon.</a:t>
            </a:r>
          </a:p>
          <a:p>
            <a:r>
              <a:rPr lang="en-US" altLang="zh-CN" sz="2000" i="1"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-delayed neutrons:</a:t>
            </a:r>
            <a:r>
              <a:rPr lang="en-US" altLang="zh-CN" sz="2000" i="1" dirty="0">
                <a:latin typeface="Times New Roman" panose="02020603050405020304" pitchFamily="18" charset="0"/>
                <a:cs typeface="Times New Roman" panose="02020603050405020304" pitchFamily="18" charset="0"/>
              </a:rPr>
              <a:t> </a:t>
            </a:r>
            <a:r>
              <a:rPr lang="en-US" altLang="zh-CN" sz="2000" i="1" dirty="0" err="1">
                <a:latin typeface="Times New Roman" panose="02020603050405020304" pitchFamily="18" charset="0"/>
                <a:cs typeface="Times New Roman" panose="02020603050405020304" pitchFamily="18" charset="0"/>
              </a:rPr>
              <a:t>E</a:t>
            </a:r>
            <a:r>
              <a:rPr lang="en-US" altLang="zh-CN" sz="2000" i="1" baseline="-25000" dirty="0" err="1">
                <a:latin typeface="Times New Roman" panose="02020603050405020304" pitchFamily="18" charset="0"/>
                <a:cs typeface="Times New Roman" panose="02020603050405020304" pitchFamily="18" charset="0"/>
              </a:rPr>
              <a:t>n</a:t>
            </a:r>
            <a:r>
              <a:rPr lang="en-US" altLang="zh-CN" sz="2000" dirty="0">
                <a:latin typeface="Times New Roman" panose="02020603050405020304" pitchFamily="18" charset="0"/>
                <a:cs typeface="Times New Roman" panose="02020603050405020304" pitchFamily="18" charset="0"/>
              </a:rPr>
              <a:t> = 0, 1, 3, 5 MeV</a:t>
            </a:r>
          </a:p>
          <a:p>
            <a:r>
              <a:rPr lang="en-US" altLang="zh-CN" sz="2000" i="1"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 ray emitted following neutrons: </a:t>
            </a:r>
            <a:r>
              <a:rPr lang="en-US" altLang="zh-CN" sz="2000" i="1" dirty="0">
                <a:latin typeface="Times New Roman" panose="02020603050405020304" pitchFamily="18" charset="0"/>
                <a:cs typeface="Times New Roman" panose="02020603050405020304" pitchFamily="18" charset="0"/>
              </a:rPr>
              <a:t>E</a:t>
            </a:r>
            <a:r>
              <a:rPr lang="en-US" altLang="zh-CN" sz="2000" i="1" baseline="-25000"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 = 2000 keV</a:t>
            </a:r>
          </a:p>
          <a:p>
            <a:r>
              <a:rPr lang="en-US" altLang="zh-CN" sz="2000" i="1"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-ray emitting state: </a:t>
            </a:r>
            <a:r>
              <a:rPr lang="en-US" altLang="zh-CN" sz="2000" i="1" dirty="0">
                <a:latin typeface="Times New Roman" panose="02020603050405020304" pitchFamily="18" charset="0"/>
                <a:cs typeface="Times New Roman" panose="02020603050405020304" pitchFamily="18" charset="0"/>
              </a:rPr>
              <a:t>τ</a:t>
            </a:r>
            <a:r>
              <a:rPr lang="en-US" altLang="zh-CN" sz="2000" dirty="0">
                <a:latin typeface="Times New Roman" panose="02020603050405020304" pitchFamily="18" charset="0"/>
                <a:cs typeface="Times New Roman" panose="02020603050405020304" pitchFamily="18" charset="0"/>
              </a:rPr>
              <a:t> = 30 fs</a:t>
            </a:r>
          </a:p>
          <a:p>
            <a:r>
              <a:rPr lang="en-US" altLang="zh-CN" sz="2000" dirty="0">
                <a:latin typeface="Times New Roman" panose="02020603050405020304" pitchFamily="18" charset="0"/>
                <a:cs typeface="Times New Roman" panose="02020603050405020304" pitchFamily="18" charset="0"/>
              </a:rPr>
              <a:t>Energy resolution for </a:t>
            </a:r>
            <a:r>
              <a:rPr lang="en-US" altLang="zh-CN" sz="2000" i="1"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 rays is estimated based on SeGA</a:t>
            </a:r>
          </a:p>
        </p:txBody>
      </p:sp>
      <p:sp>
        <p:nvSpPr>
          <p:cNvPr id="9" name="TextBox 8">
            <a:extLst>
              <a:ext uri="{FF2B5EF4-FFF2-40B4-BE49-F238E27FC236}">
                <a16:creationId xmlns:a16="http://schemas.microsoft.com/office/drawing/2014/main" id="{3D9090A2-6364-476C-BF0E-7B59804CD7AA}"/>
              </a:ext>
            </a:extLst>
          </p:cNvPr>
          <p:cNvSpPr txBox="1"/>
          <p:nvPr/>
        </p:nvSpPr>
        <p:spPr>
          <a:xfrm>
            <a:off x="7149461" y="987085"/>
            <a:ext cx="1890261" cy="369332"/>
          </a:xfrm>
          <a:prstGeom prst="rect">
            <a:avLst/>
          </a:prstGeom>
          <a:noFill/>
        </p:spPr>
        <p:txBody>
          <a:bodyPr wrap="none">
            <a:spAutoFit/>
          </a:bodyPr>
          <a:lstStyle/>
          <a:p>
            <a:r>
              <a:rPr lang="en-US" altLang="zh-CN" baseline="30000" dirty="0">
                <a:solidFill>
                  <a:srgbClr val="008000"/>
                </a:solidFill>
                <a:latin typeface="Times New Roman" panose="02020603050405020304" pitchFamily="18" charset="0"/>
                <a:cs typeface="Times New Roman" panose="02020603050405020304" pitchFamily="18" charset="0"/>
              </a:rPr>
              <a:t>80</a:t>
            </a:r>
            <a:r>
              <a:rPr lang="en-US" altLang="zh-CN" sz="1800" dirty="0">
                <a:solidFill>
                  <a:srgbClr val="008000"/>
                </a:solidFill>
                <a:latin typeface="Times New Roman" panose="02020603050405020304" pitchFamily="18" charset="0"/>
                <a:cs typeface="Times New Roman" panose="02020603050405020304" pitchFamily="18" charset="0"/>
              </a:rPr>
              <a:t>Cu→</a:t>
            </a:r>
            <a:r>
              <a:rPr lang="en-US" altLang="zh-CN" baseline="30000" dirty="0">
                <a:solidFill>
                  <a:srgbClr val="008000"/>
                </a:solidFill>
                <a:latin typeface="Times New Roman" panose="02020603050405020304" pitchFamily="18" charset="0"/>
                <a:cs typeface="Times New Roman" panose="02020603050405020304" pitchFamily="18" charset="0"/>
              </a:rPr>
              <a:t>80</a:t>
            </a:r>
            <a:r>
              <a:rPr lang="en-US" altLang="zh-CN" sz="1800" dirty="0">
                <a:solidFill>
                  <a:srgbClr val="008000"/>
                </a:solidFill>
                <a:latin typeface="Times New Roman" panose="02020603050405020304" pitchFamily="18" charset="0"/>
                <a:cs typeface="Times New Roman" panose="02020603050405020304" pitchFamily="18" charset="0"/>
              </a:rPr>
              <a:t>Zn→</a:t>
            </a:r>
            <a:r>
              <a:rPr lang="en-US" altLang="zh-CN" sz="1800" baseline="30000" dirty="0">
                <a:solidFill>
                  <a:srgbClr val="008000"/>
                </a:solidFill>
                <a:latin typeface="Times New Roman" panose="02020603050405020304" pitchFamily="18" charset="0"/>
                <a:cs typeface="Times New Roman" panose="02020603050405020304" pitchFamily="18" charset="0"/>
              </a:rPr>
              <a:t>79</a:t>
            </a:r>
            <a:r>
              <a:rPr lang="en-US" altLang="zh-CN" sz="1800" dirty="0">
                <a:solidFill>
                  <a:srgbClr val="008000"/>
                </a:solidFill>
                <a:latin typeface="Times New Roman" panose="02020603050405020304" pitchFamily="18" charset="0"/>
                <a:cs typeface="Times New Roman" panose="02020603050405020304" pitchFamily="18" charset="0"/>
              </a:rPr>
              <a:t>Zn</a:t>
            </a:r>
          </a:p>
        </p:txBody>
      </p:sp>
      <p:sp>
        <p:nvSpPr>
          <p:cNvPr id="11" name="TextBox 10">
            <a:extLst>
              <a:ext uri="{FF2B5EF4-FFF2-40B4-BE49-F238E27FC236}">
                <a16:creationId xmlns:a16="http://schemas.microsoft.com/office/drawing/2014/main" id="{57EFB841-9C88-43E4-921F-BB3C5FF83BEC}"/>
              </a:ext>
            </a:extLst>
          </p:cNvPr>
          <p:cNvSpPr txBox="1"/>
          <p:nvPr/>
        </p:nvSpPr>
        <p:spPr>
          <a:xfrm>
            <a:off x="3595500" y="3370470"/>
            <a:ext cx="2092239" cy="369332"/>
          </a:xfrm>
          <a:prstGeom prst="rect">
            <a:avLst/>
          </a:prstGeom>
          <a:noFill/>
        </p:spPr>
        <p:txBody>
          <a:bodyPr wrap="none">
            <a:spAutoFit/>
          </a:bodyPr>
          <a:lstStyle/>
          <a:p>
            <a:r>
              <a:rPr lang="en-US" altLang="zh-CN" baseline="30000" dirty="0">
                <a:solidFill>
                  <a:srgbClr val="008000"/>
                </a:solidFill>
                <a:latin typeface="Times New Roman" panose="02020603050405020304" pitchFamily="18" charset="0"/>
                <a:cs typeface="Times New Roman" panose="02020603050405020304" pitchFamily="18" charset="0"/>
              </a:rPr>
              <a:t>30</a:t>
            </a:r>
            <a:r>
              <a:rPr lang="en-US" altLang="zh-CN" sz="1800" dirty="0">
                <a:solidFill>
                  <a:srgbClr val="008000"/>
                </a:solidFill>
                <a:latin typeface="Times New Roman" panose="02020603050405020304" pitchFamily="18" charset="0"/>
                <a:cs typeface="Times New Roman" panose="02020603050405020304" pitchFamily="18" charset="0"/>
              </a:rPr>
              <a:t>Na→</a:t>
            </a:r>
            <a:r>
              <a:rPr lang="en-US" altLang="zh-CN" baseline="30000" dirty="0">
                <a:solidFill>
                  <a:srgbClr val="008000"/>
                </a:solidFill>
                <a:latin typeface="Times New Roman" panose="02020603050405020304" pitchFamily="18" charset="0"/>
                <a:cs typeface="Times New Roman" panose="02020603050405020304" pitchFamily="18" charset="0"/>
              </a:rPr>
              <a:t>30</a:t>
            </a:r>
            <a:r>
              <a:rPr lang="en-US" altLang="zh-CN" sz="1800" dirty="0">
                <a:solidFill>
                  <a:srgbClr val="008000"/>
                </a:solidFill>
                <a:latin typeface="Times New Roman" panose="02020603050405020304" pitchFamily="18" charset="0"/>
                <a:cs typeface="Times New Roman" panose="02020603050405020304" pitchFamily="18" charset="0"/>
              </a:rPr>
              <a:t>Mg→</a:t>
            </a:r>
            <a:r>
              <a:rPr lang="en-US" altLang="zh-CN" baseline="30000" dirty="0">
                <a:solidFill>
                  <a:srgbClr val="008000"/>
                </a:solidFill>
                <a:latin typeface="Times New Roman" panose="02020603050405020304" pitchFamily="18" charset="0"/>
                <a:cs typeface="Times New Roman" panose="02020603050405020304" pitchFamily="18" charset="0"/>
              </a:rPr>
              <a:t>29</a:t>
            </a:r>
            <a:r>
              <a:rPr lang="en-US" altLang="zh-CN" sz="1800" dirty="0">
                <a:solidFill>
                  <a:srgbClr val="008000"/>
                </a:solidFill>
                <a:latin typeface="Times New Roman" panose="02020603050405020304" pitchFamily="18" charset="0"/>
                <a:cs typeface="Times New Roman" panose="02020603050405020304" pitchFamily="18" charset="0"/>
              </a:rPr>
              <a:t>Mg</a:t>
            </a:r>
          </a:p>
        </p:txBody>
      </p:sp>
      <p:sp>
        <p:nvSpPr>
          <p:cNvPr id="13" name="TextBox 12">
            <a:extLst>
              <a:ext uri="{FF2B5EF4-FFF2-40B4-BE49-F238E27FC236}">
                <a16:creationId xmlns:a16="http://schemas.microsoft.com/office/drawing/2014/main" id="{E020EF48-4D47-4A37-A55B-7B8697063F9B}"/>
              </a:ext>
            </a:extLst>
          </p:cNvPr>
          <p:cNvSpPr txBox="1"/>
          <p:nvPr/>
        </p:nvSpPr>
        <p:spPr>
          <a:xfrm>
            <a:off x="4151927" y="2949796"/>
            <a:ext cx="1556836" cy="369332"/>
          </a:xfrm>
          <a:prstGeom prst="rect">
            <a:avLst/>
          </a:prstGeom>
          <a:noFill/>
        </p:spPr>
        <p:txBody>
          <a:bodyPr wrap="none">
            <a:spAutoFit/>
          </a:bodyPr>
          <a:lstStyle/>
          <a:p>
            <a:r>
              <a:rPr lang="en-US" altLang="zh-CN" baseline="30000" dirty="0">
                <a:solidFill>
                  <a:srgbClr val="008000"/>
                </a:solidFill>
                <a:latin typeface="Times New Roman" panose="02020603050405020304" pitchFamily="18" charset="0"/>
                <a:cs typeface="Times New Roman" panose="02020603050405020304" pitchFamily="18" charset="0"/>
              </a:rPr>
              <a:t>40</a:t>
            </a:r>
            <a:r>
              <a:rPr lang="en-US" altLang="zh-CN" sz="1800" dirty="0">
                <a:solidFill>
                  <a:srgbClr val="008000"/>
                </a:solidFill>
                <a:latin typeface="Times New Roman" panose="02020603050405020304" pitchFamily="18" charset="0"/>
                <a:cs typeface="Times New Roman" panose="02020603050405020304" pitchFamily="18" charset="0"/>
              </a:rPr>
              <a:t>Si→</a:t>
            </a:r>
            <a:r>
              <a:rPr lang="en-US" altLang="zh-CN" baseline="30000" dirty="0">
                <a:solidFill>
                  <a:srgbClr val="008000"/>
                </a:solidFill>
                <a:latin typeface="Times New Roman" panose="02020603050405020304" pitchFamily="18" charset="0"/>
                <a:cs typeface="Times New Roman" panose="02020603050405020304" pitchFamily="18" charset="0"/>
              </a:rPr>
              <a:t>40</a:t>
            </a:r>
            <a:r>
              <a:rPr lang="en-US" altLang="zh-CN" sz="1800" dirty="0">
                <a:solidFill>
                  <a:srgbClr val="008000"/>
                </a:solidFill>
                <a:latin typeface="Times New Roman" panose="02020603050405020304" pitchFamily="18" charset="0"/>
                <a:cs typeface="Times New Roman" panose="02020603050405020304" pitchFamily="18" charset="0"/>
              </a:rPr>
              <a:t>P→</a:t>
            </a:r>
            <a:r>
              <a:rPr lang="en-US" altLang="zh-CN" baseline="30000" dirty="0">
                <a:solidFill>
                  <a:srgbClr val="008000"/>
                </a:solidFill>
                <a:latin typeface="Times New Roman" panose="02020603050405020304" pitchFamily="18" charset="0"/>
                <a:cs typeface="Times New Roman" panose="02020603050405020304" pitchFamily="18" charset="0"/>
              </a:rPr>
              <a:t>39</a:t>
            </a:r>
            <a:r>
              <a:rPr lang="en-US" altLang="zh-CN" sz="1800" dirty="0">
                <a:solidFill>
                  <a:srgbClr val="008000"/>
                </a:solidFill>
                <a:latin typeface="Times New Roman" panose="02020603050405020304" pitchFamily="18" charset="0"/>
                <a:cs typeface="Times New Roman" panose="02020603050405020304" pitchFamily="18" charset="0"/>
              </a:rPr>
              <a:t>P</a:t>
            </a:r>
            <a:endParaRPr lang="en-US" altLang="zh-CN" dirty="0">
              <a:solidFill>
                <a:srgbClr val="008000"/>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F5309435-5B9C-4815-B0A9-06F4A1D83E6B}"/>
              </a:ext>
            </a:extLst>
          </p:cNvPr>
          <p:cNvSpPr txBox="1"/>
          <p:nvPr/>
        </p:nvSpPr>
        <p:spPr>
          <a:xfrm>
            <a:off x="4785498" y="2441341"/>
            <a:ext cx="1694695" cy="369332"/>
          </a:xfrm>
          <a:prstGeom prst="rect">
            <a:avLst/>
          </a:prstGeom>
          <a:noFill/>
        </p:spPr>
        <p:txBody>
          <a:bodyPr wrap="none">
            <a:spAutoFit/>
          </a:bodyPr>
          <a:lstStyle/>
          <a:p>
            <a:r>
              <a:rPr lang="en-US" altLang="zh-CN" baseline="30000" dirty="0">
                <a:solidFill>
                  <a:srgbClr val="008000"/>
                </a:solidFill>
                <a:latin typeface="Times New Roman" panose="02020603050405020304" pitchFamily="18" charset="0"/>
                <a:cs typeface="Times New Roman" panose="02020603050405020304" pitchFamily="18" charset="0"/>
              </a:rPr>
              <a:t>50</a:t>
            </a:r>
            <a:r>
              <a:rPr lang="en-US" altLang="zh-CN" sz="1800" dirty="0">
                <a:solidFill>
                  <a:srgbClr val="008000"/>
                </a:solidFill>
                <a:latin typeface="Times New Roman" panose="02020603050405020304" pitchFamily="18" charset="0"/>
                <a:cs typeface="Times New Roman" panose="02020603050405020304" pitchFamily="18" charset="0"/>
              </a:rPr>
              <a:t>Ar→</a:t>
            </a:r>
            <a:r>
              <a:rPr lang="en-US" altLang="zh-CN" baseline="30000" dirty="0">
                <a:solidFill>
                  <a:srgbClr val="008000"/>
                </a:solidFill>
                <a:latin typeface="Times New Roman" panose="02020603050405020304" pitchFamily="18" charset="0"/>
                <a:cs typeface="Times New Roman" panose="02020603050405020304" pitchFamily="18" charset="0"/>
              </a:rPr>
              <a:t>50</a:t>
            </a:r>
            <a:r>
              <a:rPr lang="en-US" altLang="zh-CN" sz="1800" dirty="0">
                <a:solidFill>
                  <a:srgbClr val="008000"/>
                </a:solidFill>
                <a:latin typeface="Times New Roman" panose="02020603050405020304" pitchFamily="18" charset="0"/>
                <a:cs typeface="Times New Roman" panose="02020603050405020304" pitchFamily="18" charset="0"/>
              </a:rPr>
              <a:t>K→</a:t>
            </a:r>
            <a:r>
              <a:rPr lang="en-US" altLang="zh-CN" baseline="30000" dirty="0">
                <a:solidFill>
                  <a:srgbClr val="008000"/>
                </a:solidFill>
                <a:latin typeface="Times New Roman" panose="02020603050405020304" pitchFamily="18" charset="0"/>
                <a:cs typeface="Times New Roman" panose="02020603050405020304" pitchFamily="18" charset="0"/>
              </a:rPr>
              <a:t>49</a:t>
            </a:r>
            <a:r>
              <a:rPr lang="en-US" altLang="zh-CN" sz="1800" dirty="0">
                <a:solidFill>
                  <a:srgbClr val="008000"/>
                </a:solidFill>
                <a:latin typeface="Times New Roman" panose="02020603050405020304" pitchFamily="18" charset="0"/>
                <a:cs typeface="Times New Roman" panose="02020603050405020304" pitchFamily="18" charset="0"/>
              </a:rPr>
              <a:t>K</a:t>
            </a:r>
          </a:p>
        </p:txBody>
      </p:sp>
      <p:sp>
        <p:nvSpPr>
          <p:cNvPr id="17" name="TextBox 16">
            <a:extLst>
              <a:ext uri="{FF2B5EF4-FFF2-40B4-BE49-F238E27FC236}">
                <a16:creationId xmlns:a16="http://schemas.microsoft.com/office/drawing/2014/main" id="{D31D3249-8903-48C0-8304-3F691F8FAD8B}"/>
              </a:ext>
            </a:extLst>
          </p:cNvPr>
          <p:cNvSpPr txBox="1"/>
          <p:nvPr/>
        </p:nvSpPr>
        <p:spPr>
          <a:xfrm>
            <a:off x="5691697" y="1913319"/>
            <a:ext cx="1647631" cy="369332"/>
          </a:xfrm>
          <a:prstGeom prst="rect">
            <a:avLst/>
          </a:prstGeom>
          <a:noFill/>
        </p:spPr>
        <p:txBody>
          <a:bodyPr wrap="none">
            <a:spAutoFit/>
          </a:bodyPr>
          <a:lstStyle/>
          <a:p>
            <a:r>
              <a:rPr lang="en-US" altLang="zh-CN" baseline="30000" dirty="0">
                <a:solidFill>
                  <a:srgbClr val="008000"/>
                </a:solidFill>
                <a:latin typeface="Times New Roman" panose="02020603050405020304" pitchFamily="18" charset="0"/>
                <a:cs typeface="Times New Roman" panose="02020603050405020304" pitchFamily="18" charset="0"/>
              </a:rPr>
              <a:t>60</a:t>
            </a:r>
            <a:r>
              <a:rPr lang="en-US" altLang="zh-CN" sz="1800" dirty="0">
                <a:solidFill>
                  <a:srgbClr val="008000"/>
                </a:solidFill>
                <a:latin typeface="Times New Roman" panose="02020603050405020304" pitchFamily="18" charset="0"/>
                <a:cs typeface="Times New Roman" panose="02020603050405020304" pitchFamily="18" charset="0"/>
              </a:rPr>
              <a:t>Ti→</a:t>
            </a:r>
            <a:r>
              <a:rPr lang="en-US" altLang="zh-CN" baseline="30000" dirty="0">
                <a:solidFill>
                  <a:srgbClr val="008000"/>
                </a:solidFill>
                <a:latin typeface="Times New Roman" panose="02020603050405020304" pitchFamily="18" charset="0"/>
                <a:cs typeface="Times New Roman" panose="02020603050405020304" pitchFamily="18" charset="0"/>
              </a:rPr>
              <a:t>60</a:t>
            </a:r>
            <a:r>
              <a:rPr lang="en-US" altLang="zh-CN" sz="1800" dirty="0">
                <a:solidFill>
                  <a:srgbClr val="008000"/>
                </a:solidFill>
                <a:latin typeface="Times New Roman" panose="02020603050405020304" pitchFamily="18" charset="0"/>
                <a:cs typeface="Times New Roman" panose="02020603050405020304" pitchFamily="18" charset="0"/>
              </a:rPr>
              <a:t>V→</a:t>
            </a:r>
            <a:r>
              <a:rPr lang="en-US" altLang="zh-CN" baseline="30000" dirty="0">
                <a:solidFill>
                  <a:srgbClr val="008000"/>
                </a:solidFill>
                <a:latin typeface="Times New Roman" panose="02020603050405020304" pitchFamily="18" charset="0"/>
                <a:cs typeface="Times New Roman" panose="02020603050405020304" pitchFamily="18" charset="0"/>
              </a:rPr>
              <a:t>59</a:t>
            </a:r>
            <a:r>
              <a:rPr lang="en-US" altLang="zh-CN" sz="1800" dirty="0">
                <a:solidFill>
                  <a:srgbClr val="008000"/>
                </a:solidFill>
                <a:latin typeface="Times New Roman" panose="02020603050405020304" pitchFamily="18" charset="0"/>
                <a:cs typeface="Times New Roman" panose="02020603050405020304" pitchFamily="18" charset="0"/>
              </a:rPr>
              <a:t>V</a:t>
            </a:r>
            <a:endParaRPr lang="en-US" altLang="zh-CN" dirty="0">
              <a:solidFill>
                <a:srgbClr val="008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174638E6-4902-4C40-8844-952A2D3737CF}"/>
              </a:ext>
            </a:extLst>
          </p:cNvPr>
          <p:cNvSpPr txBox="1"/>
          <p:nvPr/>
        </p:nvSpPr>
        <p:spPr>
          <a:xfrm>
            <a:off x="6540853" y="1378242"/>
            <a:ext cx="1877437" cy="369332"/>
          </a:xfrm>
          <a:prstGeom prst="rect">
            <a:avLst/>
          </a:prstGeom>
          <a:noFill/>
        </p:spPr>
        <p:txBody>
          <a:bodyPr wrap="none">
            <a:spAutoFit/>
          </a:bodyPr>
          <a:lstStyle/>
          <a:p>
            <a:r>
              <a:rPr lang="en-US" altLang="zh-CN" baseline="30000" dirty="0">
                <a:solidFill>
                  <a:srgbClr val="008000"/>
                </a:solidFill>
                <a:latin typeface="Times New Roman" panose="02020603050405020304" pitchFamily="18" charset="0"/>
                <a:cs typeface="Times New Roman" panose="02020603050405020304" pitchFamily="18" charset="0"/>
              </a:rPr>
              <a:t>70</a:t>
            </a:r>
            <a:r>
              <a:rPr lang="en-US" altLang="zh-CN" sz="1800" dirty="0">
                <a:solidFill>
                  <a:srgbClr val="008000"/>
                </a:solidFill>
                <a:latin typeface="Times New Roman" panose="02020603050405020304" pitchFamily="18" charset="0"/>
                <a:cs typeface="Times New Roman" panose="02020603050405020304" pitchFamily="18" charset="0"/>
              </a:rPr>
              <a:t>Fe→</a:t>
            </a:r>
            <a:r>
              <a:rPr lang="en-US" altLang="zh-CN" baseline="30000" dirty="0">
                <a:solidFill>
                  <a:srgbClr val="008000"/>
                </a:solidFill>
                <a:latin typeface="Times New Roman" panose="02020603050405020304" pitchFamily="18" charset="0"/>
                <a:cs typeface="Times New Roman" panose="02020603050405020304" pitchFamily="18" charset="0"/>
              </a:rPr>
              <a:t>70</a:t>
            </a:r>
            <a:r>
              <a:rPr lang="en-US" altLang="zh-CN" sz="1800" dirty="0">
                <a:solidFill>
                  <a:srgbClr val="008000"/>
                </a:solidFill>
                <a:latin typeface="Times New Roman" panose="02020603050405020304" pitchFamily="18" charset="0"/>
                <a:cs typeface="Times New Roman" panose="02020603050405020304" pitchFamily="18" charset="0"/>
              </a:rPr>
              <a:t>Co→</a:t>
            </a:r>
            <a:r>
              <a:rPr lang="en-US" altLang="zh-CN" baseline="30000" dirty="0">
                <a:solidFill>
                  <a:srgbClr val="008000"/>
                </a:solidFill>
                <a:latin typeface="Times New Roman" panose="02020603050405020304" pitchFamily="18" charset="0"/>
                <a:cs typeface="Times New Roman" panose="02020603050405020304" pitchFamily="18" charset="0"/>
              </a:rPr>
              <a:t>69</a:t>
            </a:r>
            <a:r>
              <a:rPr lang="en-US" altLang="zh-CN" sz="1800" dirty="0">
                <a:solidFill>
                  <a:srgbClr val="008000"/>
                </a:solidFill>
                <a:latin typeface="Times New Roman" panose="02020603050405020304" pitchFamily="18" charset="0"/>
                <a:cs typeface="Times New Roman" panose="02020603050405020304" pitchFamily="18" charset="0"/>
              </a:rPr>
              <a:t>Co</a:t>
            </a:r>
          </a:p>
        </p:txBody>
      </p:sp>
    </p:spTree>
    <p:extLst>
      <p:ext uri="{BB962C8B-B14F-4D97-AF65-F5344CB8AC3E}">
        <p14:creationId xmlns:p14="http://schemas.microsoft.com/office/powerpoint/2010/main" val="4159961822"/>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4F4DCBA-9589-4F14-9BD4-CDD3A7ED201B}"/>
              </a:ext>
            </a:extLst>
          </p:cNvPr>
          <p:cNvPicPr>
            <a:picLocks noChangeAspect="1"/>
          </p:cNvPicPr>
          <p:nvPr/>
        </p:nvPicPr>
        <p:blipFill>
          <a:blip r:embed="rId2"/>
          <a:stretch>
            <a:fillRect/>
          </a:stretch>
        </p:blipFill>
        <p:spPr>
          <a:xfrm>
            <a:off x="2" y="3438001"/>
            <a:ext cx="8334225" cy="3420000"/>
          </a:xfrm>
          <a:prstGeom prst="rect">
            <a:avLst/>
          </a:prstGeom>
        </p:spPr>
      </p:pic>
      <p:pic>
        <p:nvPicPr>
          <p:cNvPr id="12" name="Picture 11">
            <a:extLst>
              <a:ext uri="{FF2B5EF4-FFF2-40B4-BE49-F238E27FC236}">
                <a16:creationId xmlns:a16="http://schemas.microsoft.com/office/drawing/2014/main" id="{52F11F0F-49D4-47B6-BC58-EBBD0B29F179}"/>
              </a:ext>
            </a:extLst>
          </p:cNvPr>
          <p:cNvPicPr>
            <a:picLocks noChangeAspect="1"/>
          </p:cNvPicPr>
          <p:nvPr/>
        </p:nvPicPr>
        <p:blipFill>
          <a:blip r:embed="rId3"/>
          <a:stretch>
            <a:fillRect/>
          </a:stretch>
        </p:blipFill>
        <p:spPr>
          <a:xfrm>
            <a:off x="0" y="0"/>
            <a:ext cx="8334227" cy="3420000"/>
          </a:xfrm>
          <a:prstGeom prst="rect">
            <a:avLst/>
          </a:prstGeom>
        </p:spPr>
      </p:pic>
      <p:sp>
        <p:nvSpPr>
          <p:cNvPr id="4" name="TextBox 3">
            <a:extLst>
              <a:ext uri="{FF2B5EF4-FFF2-40B4-BE49-F238E27FC236}">
                <a16:creationId xmlns:a16="http://schemas.microsoft.com/office/drawing/2014/main" id="{8D248A3A-A9E0-4BCC-8FD5-0BF93F5C572C}"/>
              </a:ext>
            </a:extLst>
          </p:cNvPr>
          <p:cNvSpPr txBox="1"/>
          <p:nvPr/>
        </p:nvSpPr>
        <p:spPr>
          <a:xfrm>
            <a:off x="809773" y="191358"/>
            <a:ext cx="1707519"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30</a:t>
            </a:r>
            <a:r>
              <a:rPr lang="en-US" altLang="zh-CN" sz="2000" dirty="0">
                <a:solidFill>
                  <a:srgbClr val="008000"/>
                </a:solidFill>
                <a:latin typeface="Times New Roman" panose="02020603050405020304" pitchFamily="18" charset="0"/>
                <a:cs typeface="Times New Roman" panose="02020603050405020304" pitchFamily="18" charset="0"/>
              </a:rPr>
              <a:t>Na(</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29</a:t>
            </a:r>
            <a:r>
              <a:rPr lang="en-US" altLang="zh-CN" sz="2000" dirty="0">
                <a:solidFill>
                  <a:srgbClr val="008000"/>
                </a:solidFill>
                <a:latin typeface="Times New Roman" panose="02020603050405020304" pitchFamily="18" charset="0"/>
                <a:cs typeface="Times New Roman" panose="02020603050405020304" pitchFamily="18" charset="0"/>
              </a:rPr>
              <a:t>Mg</a:t>
            </a:r>
          </a:p>
        </p:txBody>
      </p:sp>
      <p:sp>
        <p:nvSpPr>
          <p:cNvPr id="8" name="TextBox 7">
            <a:extLst>
              <a:ext uri="{FF2B5EF4-FFF2-40B4-BE49-F238E27FC236}">
                <a16:creationId xmlns:a16="http://schemas.microsoft.com/office/drawing/2014/main" id="{D588B156-37DA-4FAB-982A-63EFE89AFF03}"/>
              </a:ext>
            </a:extLst>
          </p:cNvPr>
          <p:cNvSpPr txBox="1"/>
          <p:nvPr/>
        </p:nvSpPr>
        <p:spPr>
          <a:xfrm>
            <a:off x="6773835" y="191358"/>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
        <p:nvSpPr>
          <p:cNvPr id="9" name="TextBox 8">
            <a:extLst>
              <a:ext uri="{FF2B5EF4-FFF2-40B4-BE49-F238E27FC236}">
                <a16:creationId xmlns:a16="http://schemas.microsoft.com/office/drawing/2014/main" id="{95EC7926-13EE-4E59-9218-CF905CAAA326}"/>
              </a:ext>
            </a:extLst>
          </p:cNvPr>
          <p:cNvSpPr txBox="1"/>
          <p:nvPr/>
        </p:nvSpPr>
        <p:spPr>
          <a:xfrm>
            <a:off x="809773" y="3620357"/>
            <a:ext cx="1407758"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40</a:t>
            </a:r>
            <a:r>
              <a:rPr lang="en-US" altLang="zh-CN" sz="2000" dirty="0">
                <a:solidFill>
                  <a:srgbClr val="008000"/>
                </a:solidFill>
                <a:latin typeface="Times New Roman" panose="02020603050405020304" pitchFamily="18" charset="0"/>
                <a:cs typeface="Times New Roman" panose="02020603050405020304" pitchFamily="18" charset="0"/>
              </a:rPr>
              <a:t>Si(</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39</a:t>
            </a:r>
            <a:r>
              <a:rPr lang="en-US" altLang="zh-CN" sz="2000" dirty="0">
                <a:solidFill>
                  <a:srgbClr val="008000"/>
                </a:solidFill>
                <a:latin typeface="Times New Roman" panose="02020603050405020304" pitchFamily="18" charset="0"/>
                <a:cs typeface="Times New Roman" panose="02020603050405020304" pitchFamily="18" charset="0"/>
              </a:rPr>
              <a:t>P</a:t>
            </a:r>
          </a:p>
        </p:txBody>
      </p:sp>
      <p:sp>
        <p:nvSpPr>
          <p:cNvPr id="10" name="TextBox 9">
            <a:extLst>
              <a:ext uri="{FF2B5EF4-FFF2-40B4-BE49-F238E27FC236}">
                <a16:creationId xmlns:a16="http://schemas.microsoft.com/office/drawing/2014/main" id="{26EC7609-36F6-49C5-A708-2487992AD0A8}"/>
              </a:ext>
            </a:extLst>
          </p:cNvPr>
          <p:cNvSpPr txBox="1"/>
          <p:nvPr/>
        </p:nvSpPr>
        <p:spPr>
          <a:xfrm>
            <a:off x="6773835" y="3620357"/>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Tree>
    <p:extLst>
      <p:ext uri="{BB962C8B-B14F-4D97-AF65-F5344CB8AC3E}">
        <p14:creationId xmlns:p14="http://schemas.microsoft.com/office/powerpoint/2010/main" val="1225795324"/>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913470-0ACA-4A80-9B80-F06878C7CA06}"/>
              </a:ext>
            </a:extLst>
          </p:cNvPr>
          <p:cNvPicPr>
            <a:picLocks noChangeAspect="1"/>
          </p:cNvPicPr>
          <p:nvPr/>
        </p:nvPicPr>
        <p:blipFill>
          <a:blip r:embed="rId2"/>
          <a:stretch>
            <a:fillRect/>
          </a:stretch>
        </p:blipFill>
        <p:spPr>
          <a:xfrm>
            <a:off x="0" y="0"/>
            <a:ext cx="8334227" cy="3420000"/>
          </a:xfrm>
          <a:prstGeom prst="rect">
            <a:avLst/>
          </a:prstGeom>
        </p:spPr>
      </p:pic>
      <p:pic>
        <p:nvPicPr>
          <p:cNvPr id="5" name="Picture 4">
            <a:extLst>
              <a:ext uri="{FF2B5EF4-FFF2-40B4-BE49-F238E27FC236}">
                <a16:creationId xmlns:a16="http://schemas.microsoft.com/office/drawing/2014/main" id="{E4350682-096D-44CF-80CC-51241D119A44}"/>
              </a:ext>
            </a:extLst>
          </p:cNvPr>
          <p:cNvPicPr>
            <a:picLocks noChangeAspect="1"/>
          </p:cNvPicPr>
          <p:nvPr/>
        </p:nvPicPr>
        <p:blipFill>
          <a:blip r:embed="rId3"/>
          <a:stretch>
            <a:fillRect/>
          </a:stretch>
        </p:blipFill>
        <p:spPr>
          <a:xfrm>
            <a:off x="0" y="3438001"/>
            <a:ext cx="8334227" cy="3420000"/>
          </a:xfrm>
          <a:prstGeom prst="rect">
            <a:avLst/>
          </a:prstGeom>
        </p:spPr>
      </p:pic>
      <p:sp>
        <p:nvSpPr>
          <p:cNvPr id="7" name="TextBox 6">
            <a:extLst>
              <a:ext uri="{FF2B5EF4-FFF2-40B4-BE49-F238E27FC236}">
                <a16:creationId xmlns:a16="http://schemas.microsoft.com/office/drawing/2014/main" id="{783CC58F-6484-4C6D-B79E-9DDD4773F1B3}"/>
              </a:ext>
            </a:extLst>
          </p:cNvPr>
          <p:cNvSpPr txBox="1"/>
          <p:nvPr/>
        </p:nvSpPr>
        <p:spPr>
          <a:xfrm>
            <a:off x="809773" y="191358"/>
            <a:ext cx="1508746"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50</a:t>
            </a:r>
            <a:r>
              <a:rPr lang="en-US" altLang="zh-CN" sz="2000" dirty="0">
                <a:solidFill>
                  <a:srgbClr val="008000"/>
                </a:solidFill>
                <a:latin typeface="Times New Roman" panose="02020603050405020304" pitchFamily="18" charset="0"/>
                <a:cs typeface="Times New Roman" panose="02020603050405020304" pitchFamily="18" charset="0"/>
              </a:rPr>
              <a:t>Ar(</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49</a:t>
            </a:r>
            <a:r>
              <a:rPr lang="en-US" altLang="zh-CN" sz="2000" dirty="0">
                <a:solidFill>
                  <a:srgbClr val="008000"/>
                </a:solidFill>
                <a:latin typeface="Times New Roman" panose="02020603050405020304" pitchFamily="18" charset="0"/>
                <a:cs typeface="Times New Roman" panose="02020603050405020304" pitchFamily="18" charset="0"/>
              </a:rPr>
              <a:t>K</a:t>
            </a:r>
          </a:p>
        </p:txBody>
      </p:sp>
      <p:sp>
        <p:nvSpPr>
          <p:cNvPr id="8" name="TextBox 7">
            <a:extLst>
              <a:ext uri="{FF2B5EF4-FFF2-40B4-BE49-F238E27FC236}">
                <a16:creationId xmlns:a16="http://schemas.microsoft.com/office/drawing/2014/main" id="{186FF6D1-F458-4AB2-B878-1D5DCC7CC9CD}"/>
              </a:ext>
            </a:extLst>
          </p:cNvPr>
          <p:cNvSpPr txBox="1"/>
          <p:nvPr/>
        </p:nvSpPr>
        <p:spPr>
          <a:xfrm>
            <a:off x="6775379" y="191358"/>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
        <p:nvSpPr>
          <p:cNvPr id="9" name="TextBox 8">
            <a:extLst>
              <a:ext uri="{FF2B5EF4-FFF2-40B4-BE49-F238E27FC236}">
                <a16:creationId xmlns:a16="http://schemas.microsoft.com/office/drawing/2014/main" id="{198749EE-3D4A-4D79-A3D9-3CA3B37FF6F5}"/>
              </a:ext>
            </a:extLst>
          </p:cNvPr>
          <p:cNvSpPr txBox="1"/>
          <p:nvPr/>
        </p:nvSpPr>
        <p:spPr>
          <a:xfrm>
            <a:off x="809773" y="3620357"/>
            <a:ext cx="1456424"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60</a:t>
            </a:r>
            <a:r>
              <a:rPr lang="en-US" altLang="zh-CN" sz="2000" dirty="0">
                <a:solidFill>
                  <a:srgbClr val="008000"/>
                </a:solidFill>
                <a:latin typeface="Times New Roman" panose="02020603050405020304" pitchFamily="18" charset="0"/>
                <a:cs typeface="Times New Roman" panose="02020603050405020304" pitchFamily="18" charset="0"/>
              </a:rPr>
              <a:t>Ti(</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59</a:t>
            </a:r>
            <a:r>
              <a:rPr lang="en-US" altLang="zh-CN" sz="2000" dirty="0">
                <a:solidFill>
                  <a:srgbClr val="008000"/>
                </a:solidFill>
                <a:latin typeface="Times New Roman" panose="02020603050405020304" pitchFamily="18" charset="0"/>
                <a:cs typeface="Times New Roman" panose="02020603050405020304" pitchFamily="18" charset="0"/>
              </a:rPr>
              <a:t>V</a:t>
            </a:r>
          </a:p>
        </p:txBody>
      </p:sp>
      <p:sp>
        <p:nvSpPr>
          <p:cNvPr id="10" name="TextBox 9">
            <a:extLst>
              <a:ext uri="{FF2B5EF4-FFF2-40B4-BE49-F238E27FC236}">
                <a16:creationId xmlns:a16="http://schemas.microsoft.com/office/drawing/2014/main" id="{DA379D6C-1267-4459-982D-4AE35C7E8F6F}"/>
              </a:ext>
            </a:extLst>
          </p:cNvPr>
          <p:cNvSpPr txBox="1"/>
          <p:nvPr/>
        </p:nvSpPr>
        <p:spPr>
          <a:xfrm>
            <a:off x="6775379" y="3620357"/>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Tree>
    <p:extLst>
      <p:ext uri="{BB962C8B-B14F-4D97-AF65-F5344CB8AC3E}">
        <p14:creationId xmlns:p14="http://schemas.microsoft.com/office/powerpoint/2010/main" val="3662353423"/>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EEC102-346E-477D-BE86-BF21A454F4E5}"/>
              </a:ext>
            </a:extLst>
          </p:cNvPr>
          <p:cNvPicPr>
            <a:picLocks noChangeAspect="1"/>
          </p:cNvPicPr>
          <p:nvPr/>
        </p:nvPicPr>
        <p:blipFill>
          <a:blip r:embed="rId3"/>
          <a:stretch>
            <a:fillRect/>
          </a:stretch>
        </p:blipFill>
        <p:spPr>
          <a:xfrm>
            <a:off x="0" y="9000"/>
            <a:ext cx="8334227" cy="3420000"/>
          </a:xfrm>
          <a:prstGeom prst="rect">
            <a:avLst/>
          </a:prstGeom>
        </p:spPr>
      </p:pic>
      <p:pic>
        <p:nvPicPr>
          <p:cNvPr id="5" name="Picture 4">
            <a:extLst>
              <a:ext uri="{FF2B5EF4-FFF2-40B4-BE49-F238E27FC236}">
                <a16:creationId xmlns:a16="http://schemas.microsoft.com/office/drawing/2014/main" id="{4965A685-8F58-4490-BF75-DD89BA960F66}"/>
              </a:ext>
            </a:extLst>
          </p:cNvPr>
          <p:cNvPicPr>
            <a:picLocks noChangeAspect="1"/>
          </p:cNvPicPr>
          <p:nvPr/>
        </p:nvPicPr>
        <p:blipFill>
          <a:blip r:embed="rId4"/>
          <a:stretch>
            <a:fillRect/>
          </a:stretch>
        </p:blipFill>
        <p:spPr>
          <a:xfrm>
            <a:off x="0" y="3429000"/>
            <a:ext cx="8334227" cy="3420000"/>
          </a:xfrm>
          <a:prstGeom prst="rect">
            <a:avLst/>
          </a:prstGeom>
        </p:spPr>
      </p:pic>
      <p:sp>
        <p:nvSpPr>
          <p:cNvPr id="6" name="TextBox 5">
            <a:extLst>
              <a:ext uri="{FF2B5EF4-FFF2-40B4-BE49-F238E27FC236}">
                <a16:creationId xmlns:a16="http://schemas.microsoft.com/office/drawing/2014/main" id="{A8EF060D-CD03-4C8F-B490-944A92A4C788}"/>
              </a:ext>
            </a:extLst>
          </p:cNvPr>
          <p:cNvSpPr txBox="1"/>
          <p:nvPr/>
        </p:nvSpPr>
        <p:spPr>
          <a:xfrm>
            <a:off x="809773" y="191358"/>
            <a:ext cx="1608133"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70</a:t>
            </a:r>
            <a:r>
              <a:rPr lang="en-US" altLang="zh-CN" sz="2000" dirty="0">
                <a:solidFill>
                  <a:srgbClr val="008000"/>
                </a:solidFill>
                <a:latin typeface="Times New Roman" panose="02020603050405020304" pitchFamily="18" charset="0"/>
                <a:cs typeface="Times New Roman" panose="02020603050405020304" pitchFamily="18" charset="0"/>
              </a:rPr>
              <a:t>Fe(</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69</a:t>
            </a:r>
            <a:r>
              <a:rPr lang="en-US" altLang="zh-CN" sz="2000" dirty="0">
                <a:solidFill>
                  <a:srgbClr val="008000"/>
                </a:solidFill>
                <a:latin typeface="Times New Roman" panose="02020603050405020304" pitchFamily="18" charset="0"/>
                <a:cs typeface="Times New Roman" panose="02020603050405020304" pitchFamily="18" charset="0"/>
              </a:rPr>
              <a:t>Co</a:t>
            </a:r>
          </a:p>
        </p:txBody>
      </p:sp>
      <p:sp>
        <p:nvSpPr>
          <p:cNvPr id="7" name="TextBox 6">
            <a:extLst>
              <a:ext uri="{FF2B5EF4-FFF2-40B4-BE49-F238E27FC236}">
                <a16:creationId xmlns:a16="http://schemas.microsoft.com/office/drawing/2014/main" id="{ED397C79-A501-4322-B826-55561AAEBC4F}"/>
              </a:ext>
            </a:extLst>
          </p:cNvPr>
          <p:cNvSpPr txBox="1"/>
          <p:nvPr/>
        </p:nvSpPr>
        <p:spPr>
          <a:xfrm>
            <a:off x="6776200" y="191358"/>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
        <p:nvSpPr>
          <p:cNvPr id="8" name="TextBox 7">
            <a:extLst>
              <a:ext uri="{FF2B5EF4-FFF2-40B4-BE49-F238E27FC236}">
                <a16:creationId xmlns:a16="http://schemas.microsoft.com/office/drawing/2014/main" id="{DD7416C0-6DA5-49B3-8086-26490947F876}"/>
              </a:ext>
            </a:extLst>
          </p:cNvPr>
          <p:cNvSpPr txBox="1"/>
          <p:nvPr/>
        </p:nvSpPr>
        <p:spPr>
          <a:xfrm>
            <a:off x="809773" y="3620357"/>
            <a:ext cx="1636987"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80</a:t>
            </a:r>
            <a:r>
              <a:rPr lang="en-US" altLang="zh-CN" sz="2000" dirty="0">
                <a:solidFill>
                  <a:srgbClr val="008000"/>
                </a:solidFill>
                <a:latin typeface="Times New Roman" panose="02020603050405020304" pitchFamily="18" charset="0"/>
                <a:cs typeface="Times New Roman" panose="02020603050405020304" pitchFamily="18" charset="0"/>
              </a:rPr>
              <a:t>Cu(</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79</a:t>
            </a:r>
            <a:r>
              <a:rPr lang="en-US" altLang="zh-CN" sz="2000" dirty="0">
                <a:solidFill>
                  <a:srgbClr val="008000"/>
                </a:solidFill>
                <a:latin typeface="Times New Roman" panose="02020603050405020304" pitchFamily="18" charset="0"/>
                <a:cs typeface="Times New Roman" panose="02020603050405020304" pitchFamily="18" charset="0"/>
              </a:rPr>
              <a:t>Zn</a:t>
            </a:r>
          </a:p>
        </p:txBody>
      </p:sp>
      <p:sp>
        <p:nvSpPr>
          <p:cNvPr id="9" name="TextBox 8">
            <a:extLst>
              <a:ext uri="{FF2B5EF4-FFF2-40B4-BE49-F238E27FC236}">
                <a16:creationId xmlns:a16="http://schemas.microsoft.com/office/drawing/2014/main" id="{B2CE3870-5ACF-40D7-A305-F07DA864BCD0}"/>
              </a:ext>
            </a:extLst>
          </p:cNvPr>
          <p:cNvSpPr txBox="1"/>
          <p:nvPr/>
        </p:nvSpPr>
        <p:spPr>
          <a:xfrm>
            <a:off x="6776200" y="3620357"/>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Tree>
    <p:extLst>
      <p:ext uri="{BB962C8B-B14F-4D97-AF65-F5344CB8AC3E}">
        <p14:creationId xmlns:p14="http://schemas.microsoft.com/office/powerpoint/2010/main" val="4009540088"/>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A6B6F4-F9AB-41ED-B58C-2B2F55093725}"/>
              </a:ext>
            </a:extLst>
          </p:cNvPr>
          <p:cNvPicPr>
            <a:picLocks noChangeAspect="1"/>
          </p:cNvPicPr>
          <p:nvPr/>
        </p:nvPicPr>
        <p:blipFill>
          <a:blip r:embed="rId3"/>
          <a:stretch>
            <a:fillRect/>
          </a:stretch>
        </p:blipFill>
        <p:spPr>
          <a:xfrm>
            <a:off x="514202" y="191358"/>
            <a:ext cx="7820025" cy="4152900"/>
          </a:xfrm>
          <a:prstGeom prst="rect">
            <a:avLst/>
          </a:prstGeom>
        </p:spPr>
      </p:pic>
      <p:sp>
        <p:nvSpPr>
          <p:cNvPr id="4" name="TextBox 3">
            <a:extLst>
              <a:ext uri="{FF2B5EF4-FFF2-40B4-BE49-F238E27FC236}">
                <a16:creationId xmlns:a16="http://schemas.microsoft.com/office/drawing/2014/main" id="{3B08EE5D-9209-4902-9780-2E33F32F4824}"/>
              </a:ext>
            </a:extLst>
          </p:cNvPr>
          <p:cNvSpPr txBox="1"/>
          <p:nvPr/>
        </p:nvSpPr>
        <p:spPr>
          <a:xfrm>
            <a:off x="1488199" y="391412"/>
            <a:ext cx="1465466" cy="400110"/>
          </a:xfrm>
          <a:prstGeom prst="rect">
            <a:avLst/>
          </a:prstGeom>
          <a:noFill/>
        </p:spPr>
        <p:txBody>
          <a:bodyPr wrap="none">
            <a:spAutoFit/>
          </a:bodyPr>
          <a:lstStyle/>
          <a:p>
            <a:r>
              <a:rPr lang="en-US" altLang="zh-CN" sz="2000" baseline="30000" dirty="0">
                <a:latin typeface="Times New Roman" panose="02020603050405020304" pitchFamily="18" charset="0"/>
                <a:cs typeface="Times New Roman" panose="02020603050405020304" pitchFamily="18" charset="0"/>
              </a:rPr>
              <a:t>32</a:t>
            </a:r>
            <a:r>
              <a:rPr lang="en-US" altLang="zh-CN" sz="2000" dirty="0">
                <a:latin typeface="Times New Roman" panose="02020603050405020304" pitchFamily="18" charset="0"/>
                <a:cs typeface="Times New Roman" panose="02020603050405020304" pitchFamily="18" charset="0"/>
              </a:rPr>
              <a:t>Ar(</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pγ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31</a:t>
            </a:r>
            <a:r>
              <a:rPr lang="en-US" altLang="zh-CN" sz="2000" dirty="0">
                <a:latin typeface="Times New Roman" panose="02020603050405020304" pitchFamily="18" charset="0"/>
                <a:cs typeface="Times New Roman" panose="02020603050405020304" pitchFamily="18" charset="0"/>
              </a:rPr>
              <a:t>S</a:t>
            </a:r>
          </a:p>
        </p:txBody>
      </p:sp>
      <p:sp>
        <p:nvSpPr>
          <p:cNvPr id="5" name="TextBox 4">
            <a:extLst>
              <a:ext uri="{FF2B5EF4-FFF2-40B4-BE49-F238E27FC236}">
                <a16:creationId xmlns:a16="http://schemas.microsoft.com/office/drawing/2014/main" id="{DA64C28A-DE9D-4A20-AA8F-0915C1E3FD8C}"/>
              </a:ext>
            </a:extLst>
          </p:cNvPr>
          <p:cNvSpPr txBox="1"/>
          <p:nvPr/>
        </p:nvSpPr>
        <p:spPr>
          <a:xfrm>
            <a:off x="6599220" y="391412"/>
            <a:ext cx="1295547" cy="1200329"/>
          </a:xfrm>
          <a:prstGeom prst="rect">
            <a:avLst/>
          </a:prstGeom>
          <a:noFill/>
        </p:spPr>
        <p:txBody>
          <a:bodyPr wrap="none">
            <a:spAutoFit/>
          </a:bodyPr>
          <a:lstStyle/>
          <a:p>
            <a:r>
              <a:rPr lang="en-US" altLang="zh-CN" sz="1800" i="1">
                <a:solidFill>
                  <a:srgbClr val="33CC33"/>
                </a:solidFill>
                <a:latin typeface="Times New Roman" panose="02020603050405020304" pitchFamily="18" charset="0"/>
                <a:cs typeface="Times New Roman" panose="02020603050405020304" pitchFamily="18" charset="0"/>
              </a:rPr>
              <a:t>E</a:t>
            </a:r>
            <a:r>
              <a:rPr lang="en-US" altLang="zh-CN" sz="1800" i="1" baseline="-25000">
                <a:solidFill>
                  <a:srgbClr val="33CC33"/>
                </a:solidFill>
                <a:latin typeface="Times New Roman" panose="02020603050405020304" pitchFamily="18" charset="0"/>
                <a:cs typeface="Times New Roman" panose="02020603050405020304" pitchFamily="18" charset="0"/>
              </a:rPr>
              <a:t>p</a:t>
            </a:r>
            <a:r>
              <a:rPr lang="en-US" altLang="zh-CN" sz="1800">
                <a:solidFill>
                  <a:srgbClr val="33CC33"/>
                </a:solidFill>
                <a:latin typeface="Times New Roman" panose="02020603050405020304" pitchFamily="18" charset="0"/>
                <a:cs typeface="Times New Roman" panose="02020603050405020304" pitchFamily="18" charset="0"/>
              </a:rPr>
              <a:t> </a:t>
            </a:r>
            <a:r>
              <a:rPr lang="en-US" altLang="zh-CN" sz="1800" dirty="0">
                <a:solidFill>
                  <a:srgbClr val="33CC33"/>
                </a:solidFill>
                <a:latin typeface="Times New Roman" panose="02020603050405020304" pitchFamily="18" charset="0"/>
                <a:cs typeface="Times New Roman" panose="02020603050405020304" pitchFamily="18" charset="0"/>
              </a:rPr>
              <a:t>= 0 MeV</a:t>
            </a:r>
          </a:p>
          <a:p>
            <a:r>
              <a:rPr lang="en-US" altLang="zh-CN" sz="1800" i="1" dirty="0">
                <a:solidFill>
                  <a:srgbClr val="0000FF"/>
                </a:solidFill>
                <a:latin typeface="Times New Roman" panose="02020603050405020304" pitchFamily="18" charset="0"/>
                <a:cs typeface="Times New Roman" panose="02020603050405020304" pitchFamily="18" charset="0"/>
              </a:rPr>
              <a:t>E</a:t>
            </a:r>
            <a:r>
              <a:rPr lang="en-US" altLang="zh-CN" sz="1800" i="1" baseline="-25000" dirty="0">
                <a:solidFill>
                  <a:srgbClr val="0000FF"/>
                </a:solidFill>
                <a:latin typeface="Times New Roman" panose="02020603050405020304" pitchFamily="18" charset="0"/>
                <a:cs typeface="Times New Roman" panose="02020603050405020304" pitchFamily="18" charset="0"/>
              </a:rPr>
              <a:t>p</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a:solidFill>
                  <a:srgbClr val="FF0000"/>
                </a:solidFill>
                <a:latin typeface="Times New Roman" panose="02020603050405020304" pitchFamily="18" charset="0"/>
                <a:cs typeface="Times New Roman" panose="02020603050405020304" pitchFamily="18" charset="0"/>
              </a:rPr>
              <a:t>E</a:t>
            </a:r>
            <a:r>
              <a:rPr lang="en-US" altLang="zh-CN" sz="1800" i="1" baseline="-25000" dirty="0">
                <a:solidFill>
                  <a:srgbClr val="FF0000"/>
                </a:solidFill>
                <a:latin typeface="Times New Roman" panose="02020603050405020304" pitchFamily="18" charset="0"/>
                <a:cs typeface="Times New Roman" panose="02020603050405020304" pitchFamily="18" charset="0"/>
              </a:rPr>
              <a:t>p</a:t>
            </a:r>
            <a:r>
              <a:rPr lang="en-US" altLang="zh-CN" sz="1800" dirty="0">
                <a:solidFill>
                  <a:srgbClr val="FF0000"/>
                </a:solidFill>
                <a:latin typeface="Times New Roman" panose="02020603050405020304" pitchFamily="18" charset="0"/>
                <a:cs typeface="Times New Roman" panose="02020603050405020304" pitchFamily="18" charset="0"/>
              </a:rPr>
              <a:t> = 2 MeV</a:t>
            </a:r>
          </a:p>
          <a:p>
            <a:r>
              <a:rPr lang="en-US" altLang="zh-CN" sz="1800" i="1" dirty="0">
                <a:latin typeface="Times New Roman" panose="02020603050405020304" pitchFamily="18" charset="0"/>
                <a:cs typeface="Times New Roman" panose="02020603050405020304" pitchFamily="18" charset="0"/>
              </a:rPr>
              <a:t>E</a:t>
            </a:r>
            <a:r>
              <a:rPr lang="en-US" altLang="zh-CN" sz="1800" i="1" baseline="-25000" dirty="0">
                <a:latin typeface="Times New Roman" panose="02020603050405020304" pitchFamily="18" charset="0"/>
                <a:cs typeface="Times New Roman" panose="02020603050405020304" pitchFamily="18" charset="0"/>
              </a:rPr>
              <a:t>p</a:t>
            </a:r>
            <a:r>
              <a:rPr lang="en-US" altLang="zh-CN" sz="1800" dirty="0">
                <a:latin typeface="Times New Roman" panose="02020603050405020304" pitchFamily="18" charset="0"/>
                <a:cs typeface="Times New Roman" panose="02020603050405020304" pitchFamily="18" charset="0"/>
              </a:rPr>
              <a:t> = 3 MeV</a:t>
            </a:r>
          </a:p>
        </p:txBody>
      </p:sp>
      <p:sp>
        <p:nvSpPr>
          <p:cNvPr id="6" name="TextBox 5">
            <a:extLst>
              <a:ext uri="{FF2B5EF4-FFF2-40B4-BE49-F238E27FC236}">
                <a16:creationId xmlns:a16="http://schemas.microsoft.com/office/drawing/2014/main" id="{6B32D257-E99F-43BE-ABE1-0AA634A67B5D}"/>
              </a:ext>
            </a:extLst>
          </p:cNvPr>
          <p:cNvSpPr txBox="1"/>
          <p:nvPr/>
        </p:nvSpPr>
        <p:spPr>
          <a:xfrm>
            <a:off x="1602654" y="945410"/>
            <a:ext cx="1338828" cy="923330"/>
          </a:xfrm>
          <a:prstGeom prst="rect">
            <a:avLst/>
          </a:prstGeom>
          <a:noFill/>
        </p:spPr>
        <p:txBody>
          <a:bodyPr wrap="none" rtlCol="0">
            <a:spAutoFit/>
          </a:bodyPr>
          <a:lstStyle/>
          <a:p>
            <a:r>
              <a:rPr lang="el-GR"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 2 ps</a:t>
            </a:r>
          </a:p>
          <a:p>
            <a:r>
              <a:rPr lang="en-US" altLang="zh-CN" dirty="0">
                <a:latin typeface="Times New Roman" panose="02020603050405020304" pitchFamily="18" charset="0"/>
                <a:cs typeface="Times New Roman" panose="02020603050405020304" pitchFamily="18" charset="0"/>
              </a:rPr>
              <a:t>780 torr P10</a:t>
            </a:r>
          </a:p>
          <a:p>
            <a:r>
              <a:rPr lang="en-US" altLang="zh-CN" dirty="0">
                <a:latin typeface="Times New Roman" panose="02020603050405020304" pitchFamily="18" charset="0"/>
                <a:cs typeface="Times New Roman" panose="02020603050405020304" pitchFamily="18" charset="0"/>
              </a:rPr>
              <a:t>250k</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9265640"/>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B825FB-F9BE-4EA8-A68E-D87E63C8C37A}"/>
              </a:ext>
            </a:extLst>
          </p:cNvPr>
          <p:cNvPicPr>
            <a:picLocks noChangeAspect="1"/>
          </p:cNvPicPr>
          <p:nvPr/>
        </p:nvPicPr>
        <p:blipFill>
          <a:blip r:embed="rId3"/>
          <a:stretch>
            <a:fillRect/>
          </a:stretch>
        </p:blipFill>
        <p:spPr>
          <a:xfrm>
            <a:off x="5" y="0"/>
            <a:ext cx="8334225" cy="3420000"/>
          </a:xfrm>
          <a:prstGeom prst="rect">
            <a:avLst/>
          </a:prstGeom>
        </p:spPr>
      </p:pic>
      <p:sp>
        <p:nvSpPr>
          <p:cNvPr id="4" name="TextBox 3">
            <a:extLst>
              <a:ext uri="{FF2B5EF4-FFF2-40B4-BE49-F238E27FC236}">
                <a16:creationId xmlns:a16="http://schemas.microsoft.com/office/drawing/2014/main" id="{D0A1DCB7-2ADF-4F22-87AD-0E848DE79C70}"/>
              </a:ext>
            </a:extLst>
          </p:cNvPr>
          <p:cNvSpPr txBox="1"/>
          <p:nvPr/>
        </p:nvSpPr>
        <p:spPr>
          <a:xfrm>
            <a:off x="1009577" y="252913"/>
            <a:ext cx="1418978" cy="707886"/>
          </a:xfrm>
          <a:prstGeom prst="rect">
            <a:avLst/>
          </a:prstGeom>
          <a:noFill/>
        </p:spPr>
        <p:txBody>
          <a:bodyPr wrap="none">
            <a:spAutoFit/>
          </a:bodyPr>
          <a:lstStyle/>
          <a:p>
            <a:r>
              <a:rPr lang="en-US" altLang="zh-CN" sz="2000" i="1" dirty="0" err="1">
                <a:solidFill>
                  <a:srgbClr val="008000"/>
                </a:solidFill>
                <a:latin typeface="Times New Roman" panose="02020603050405020304" pitchFamily="18" charset="0"/>
                <a:cs typeface="Times New Roman" panose="02020603050405020304" pitchFamily="18" charset="0"/>
              </a:rPr>
              <a:t>E</a:t>
            </a:r>
            <a:r>
              <a:rPr lang="en-US" altLang="zh-CN" sz="2000" i="1" baseline="-25000" dirty="0" err="1">
                <a:solidFill>
                  <a:srgbClr val="008000"/>
                </a:solidFill>
                <a:latin typeface="Times New Roman" panose="02020603050405020304" pitchFamily="18" charset="0"/>
                <a:cs typeface="Times New Roman" panose="02020603050405020304" pitchFamily="18" charset="0"/>
              </a:rPr>
              <a:t>n</a:t>
            </a:r>
            <a:r>
              <a:rPr lang="en-US" altLang="zh-CN" sz="2000" dirty="0">
                <a:solidFill>
                  <a:srgbClr val="008000"/>
                </a:solidFill>
                <a:latin typeface="Times New Roman" panose="02020603050405020304" pitchFamily="18" charset="0"/>
                <a:cs typeface="Times New Roman" panose="02020603050405020304" pitchFamily="18" charset="0"/>
              </a:rPr>
              <a:t> = 5 MeV</a:t>
            </a:r>
          </a:p>
          <a:p>
            <a:r>
              <a:rPr lang="en-US" altLang="zh-CN" sz="2000" i="1" dirty="0">
                <a:solidFill>
                  <a:srgbClr val="008000"/>
                </a:solidFill>
                <a:latin typeface="Times New Roman" panose="02020603050405020304" pitchFamily="18" charset="0"/>
                <a:cs typeface="Times New Roman" panose="02020603050405020304" pitchFamily="18" charset="0"/>
              </a:rPr>
              <a:t>τ</a:t>
            </a:r>
            <a:r>
              <a:rPr lang="en-US" altLang="zh-CN" sz="2000" dirty="0">
                <a:solidFill>
                  <a:srgbClr val="008000"/>
                </a:solidFill>
                <a:latin typeface="Times New Roman" panose="02020603050405020304" pitchFamily="18" charset="0"/>
                <a:cs typeface="Times New Roman" panose="02020603050405020304" pitchFamily="18" charset="0"/>
              </a:rPr>
              <a:t> = 30 fs</a:t>
            </a:r>
          </a:p>
        </p:txBody>
      </p:sp>
      <p:sp>
        <p:nvSpPr>
          <p:cNvPr id="9" name="TextBox 8">
            <a:extLst>
              <a:ext uri="{FF2B5EF4-FFF2-40B4-BE49-F238E27FC236}">
                <a16:creationId xmlns:a16="http://schemas.microsoft.com/office/drawing/2014/main" id="{4BE72C97-65C8-4F82-9BDD-B79B6EBE75E8}"/>
              </a:ext>
            </a:extLst>
          </p:cNvPr>
          <p:cNvSpPr txBox="1"/>
          <p:nvPr/>
        </p:nvSpPr>
        <p:spPr>
          <a:xfrm>
            <a:off x="6395374" y="1899023"/>
            <a:ext cx="1407758" cy="400110"/>
          </a:xfrm>
          <a:prstGeom prst="rect">
            <a:avLst/>
          </a:prstGeom>
          <a:noFill/>
        </p:spPr>
        <p:txBody>
          <a:bodyPr wrap="none">
            <a:spAutoFit/>
          </a:bodyPr>
          <a:lstStyle/>
          <a:p>
            <a:r>
              <a:rPr lang="en-US" altLang="zh-CN" sz="2000" baseline="30000" dirty="0">
                <a:solidFill>
                  <a:srgbClr val="0000FF"/>
                </a:solidFill>
                <a:latin typeface="Times New Roman" panose="02020603050405020304" pitchFamily="18" charset="0"/>
                <a:cs typeface="Times New Roman" panose="02020603050405020304" pitchFamily="18" charset="0"/>
              </a:rPr>
              <a:t>40</a:t>
            </a:r>
            <a:r>
              <a:rPr lang="en-US" altLang="zh-CN" sz="2000" dirty="0">
                <a:solidFill>
                  <a:srgbClr val="0000FF"/>
                </a:solidFill>
                <a:latin typeface="Times New Roman" panose="02020603050405020304" pitchFamily="18" charset="0"/>
                <a:cs typeface="Times New Roman" panose="02020603050405020304" pitchFamily="18" charset="0"/>
              </a:rPr>
              <a:t>Si(</a:t>
            </a:r>
            <a:r>
              <a:rPr lang="en-US" altLang="zh-CN" sz="2000" i="1" dirty="0">
                <a:solidFill>
                  <a:srgbClr val="0000FF"/>
                </a:solidFill>
                <a:latin typeface="Times New Roman" panose="02020603050405020304" pitchFamily="18" charset="0"/>
                <a:cs typeface="Times New Roman" panose="02020603050405020304" pitchFamily="18" charset="0"/>
              </a:rPr>
              <a:t>β</a:t>
            </a:r>
            <a:r>
              <a:rPr lang="en-US" altLang="zh-CN" sz="2000" i="1" dirty="0" err="1">
                <a:solidFill>
                  <a:srgbClr val="0000FF"/>
                </a:solidFill>
                <a:latin typeface="Times New Roman" panose="02020603050405020304" pitchFamily="18" charset="0"/>
                <a:cs typeface="Times New Roman" panose="02020603050405020304" pitchFamily="18" charset="0"/>
              </a:rPr>
              <a:t>nγ</a:t>
            </a:r>
            <a:r>
              <a:rPr lang="en-US" altLang="zh-CN" sz="2000" dirty="0">
                <a:solidFill>
                  <a:srgbClr val="0000FF"/>
                </a:solidFill>
                <a:latin typeface="Times New Roman" panose="02020603050405020304" pitchFamily="18" charset="0"/>
                <a:cs typeface="Times New Roman" panose="02020603050405020304" pitchFamily="18" charset="0"/>
              </a:rPr>
              <a:t>)</a:t>
            </a:r>
            <a:r>
              <a:rPr lang="en-US" altLang="zh-CN" sz="2000" baseline="30000" dirty="0">
                <a:solidFill>
                  <a:srgbClr val="0000FF"/>
                </a:solidFill>
                <a:latin typeface="Times New Roman" panose="02020603050405020304" pitchFamily="18" charset="0"/>
                <a:cs typeface="Times New Roman" panose="02020603050405020304" pitchFamily="18" charset="0"/>
              </a:rPr>
              <a:t>39</a:t>
            </a:r>
            <a:r>
              <a:rPr lang="en-US" altLang="zh-CN" sz="2000" dirty="0">
                <a:solidFill>
                  <a:srgbClr val="0000FF"/>
                </a:solidFill>
                <a:latin typeface="Times New Roman" panose="02020603050405020304" pitchFamily="18" charset="0"/>
                <a:cs typeface="Times New Roman" panose="02020603050405020304" pitchFamily="18" charset="0"/>
              </a:rPr>
              <a:t>P</a:t>
            </a:r>
          </a:p>
        </p:txBody>
      </p:sp>
      <p:sp>
        <p:nvSpPr>
          <p:cNvPr id="10" name="TextBox 9">
            <a:extLst>
              <a:ext uri="{FF2B5EF4-FFF2-40B4-BE49-F238E27FC236}">
                <a16:creationId xmlns:a16="http://schemas.microsoft.com/office/drawing/2014/main" id="{8ED77B99-0655-47D9-A599-76D81E5C8965}"/>
              </a:ext>
            </a:extLst>
          </p:cNvPr>
          <p:cNvSpPr txBox="1"/>
          <p:nvPr/>
        </p:nvSpPr>
        <p:spPr>
          <a:xfrm>
            <a:off x="6395374" y="1505666"/>
            <a:ext cx="1508746" cy="400110"/>
          </a:xfrm>
          <a:prstGeom prst="rect">
            <a:avLst/>
          </a:prstGeom>
          <a:noFill/>
        </p:spPr>
        <p:txBody>
          <a:bodyPr wrap="none">
            <a:spAutoFit/>
          </a:bodyPr>
          <a:lstStyle/>
          <a:p>
            <a:r>
              <a:rPr lang="en-US" altLang="zh-CN" sz="2000" baseline="30000" dirty="0">
                <a:solidFill>
                  <a:srgbClr val="33CC33"/>
                </a:solidFill>
                <a:latin typeface="Times New Roman" panose="02020603050405020304" pitchFamily="18" charset="0"/>
                <a:cs typeface="Times New Roman" panose="02020603050405020304" pitchFamily="18" charset="0"/>
              </a:rPr>
              <a:t>50</a:t>
            </a:r>
            <a:r>
              <a:rPr lang="en-US" altLang="zh-CN" sz="2000" dirty="0">
                <a:solidFill>
                  <a:srgbClr val="33CC33"/>
                </a:solidFill>
                <a:latin typeface="Times New Roman" panose="02020603050405020304" pitchFamily="18" charset="0"/>
                <a:cs typeface="Times New Roman" panose="02020603050405020304" pitchFamily="18" charset="0"/>
              </a:rPr>
              <a:t>Ar(</a:t>
            </a:r>
            <a:r>
              <a:rPr lang="en-US" altLang="zh-CN" sz="2000" i="1" dirty="0">
                <a:solidFill>
                  <a:srgbClr val="33CC33"/>
                </a:solidFill>
                <a:latin typeface="Times New Roman" panose="02020603050405020304" pitchFamily="18" charset="0"/>
                <a:cs typeface="Times New Roman" panose="02020603050405020304" pitchFamily="18" charset="0"/>
              </a:rPr>
              <a:t>β</a:t>
            </a:r>
            <a:r>
              <a:rPr lang="en-US" altLang="zh-CN" sz="2000" i="1" dirty="0" err="1">
                <a:solidFill>
                  <a:srgbClr val="33CC33"/>
                </a:solidFill>
                <a:latin typeface="Times New Roman" panose="02020603050405020304" pitchFamily="18" charset="0"/>
                <a:cs typeface="Times New Roman" panose="02020603050405020304" pitchFamily="18" charset="0"/>
              </a:rPr>
              <a:t>nγ</a:t>
            </a:r>
            <a:r>
              <a:rPr lang="en-US" altLang="zh-CN" sz="2000" dirty="0">
                <a:solidFill>
                  <a:srgbClr val="33CC33"/>
                </a:solidFill>
                <a:latin typeface="Times New Roman" panose="02020603050405020304" pitchFamily="18" charset="0"/>
                <a:cs typeface="Times New Roman" panose="02020603050405020304" pitchFamily="18" charset="0"/>
              </a:rPr>
              <a:t>)</a:t>
            </a:r>
            <a:r>
              <a:rPr lang="en-US" altLang="zh-CN" sz="2000" baseline="30000" dirty="0">
                <a:solidFill>
                  <a:srgbClr val="33CC33"/>
                </a:solidFill>
                <a:latin typeface="Times New Roman" panose="02020603050405020304" pitchFamily="18" charset="0"/>
                <a:cs typeface="Times New Roman" panose="02020603050405020304" pitchFamily="18" charset="0"/>
              </a:rPr>
              <a:t>49</a:t>
            </a:r>
            <a:r>
              <a:rPr lang="en-US" altLang="zh-CN" sz="2000" dirty="0">
                <a:solidFill>
                  <a:srgbClr val="33CC33"/>
                </a:solidFill>
                <a:latin typeface="Times New Roman" panose="02020603050405020304" pitchFamily="18" charset="0"/>
                <a:cs typeface="Times New Roman" panose="02020603050405020304" pitchFamily="18" charset="0"/>
              </a:rPr>
              <a:t>K</a:t>
            </a:r>
          </a:p>
        </p:txBody>
      </p:sp>
      <p:sp>
        <p:nvSpPr>
          <p:cNvPr id="11" name="TextBox 10">
            <a:extLst>
              <a:ext uri="{FF2B5EF4-FFF2-40B4-BE49-F238E27FC236}">
                <a16:creationId xmlns:a16="http://schemas.microsoft.com/office/drawing/2014/main" id="{9F5F98B1-FBF6-49CE-B898-2664C61D44C5}"/>
              </a:ext>
            </a:extLst>
          </p:cNvPr>
          <p:cNvSpPr txBox="1"/>
          <p:nvPr/>
        </p:nvSpPr>
        <p:spPr>
          <a:xfrm>
            <a:off x="6395374" y="1112309"/>
            <a:ext cx="1456424" cy="400110"/>
          </a:xfrm>
          <a:prstGeom prst="rect">
            <a:avLst/>
          </a:prstGeom>
          <a:noFill/>
        </p:spPr>
        <p:txBody>
          <a:bodyPr wrap="none">
            <a:spAutoFit/>
          </a:bodyPr>
          <a:lstStyle/>
          <a:p>
            <a:r>
              <a:rPr lang="en-US" altLang="zh-CN" sz="2000" baseline="30000" dirty="0">
                <a:solidFill>
                  <a:srgbClr val="9900FF"/>
                </a:solidFill>
                <a:latin typeface="Times New Roman" panose="02020603050405020304" pitchFamily="18" charset="0"/>
                <a:cs typeface="Times New Roman" panose="02020603050405020304" pitchFamily="18" charset="0"/>
              </a:rPr>
              <a:t>60</a:t>
            </a:r>
            <a:r>
              <a:rPr lang="en-US" altLang="zh-CN" sz="2000" dirty="0">
                <a:solidFill>
                  <a:srgbClr val="9900FF"/>
                </a:solidFill>
                <a:latin typeface="Times New Roman" panose="02020603050405020304" pitchFamily="18" charset="0"/>
                <a:cs typeface="Times New Roman" panose="02020603050405020304" pitchFamily="18" charset="0"/>
              </a:rPr>
              <a:t>Ti(</a:t>
            </a:r>
            <a:r>
              <a:rPr lang="en-US" altLang="zh-CN" sz="2000" i="1" dirty="0">
                <a:solidFill>
                  <a:srgbClr val="9900FF"/>
                </a:solidFill>
                <a:latin typeface="Times New Roman" panose="02020603050405020304" pitchFamily="18" charset="0"/>
                <a:cs typeface="Times New Roman" panose="02020603050405020304" pitchFamily="18" charset="0"/>
              </a:rPr>
              <a:t>β</a:t>
            </a:r>
            <a:r>
              <a:rPr lang="en-US" altLang="zh-CN" sz="2000" i="1" dirty="0" err="1">
                <a:solidFill>
                  <a:srgbClr val="9900FF"/>
                </a:solidFill>
                <a:latin typeface="Times New Roman" panose="02020603050405020304" pitchFamily="18" charset="0"/>
                <a:cs typeface="Times New Roman" panose="02020603050405020304" pitchFamily="18" charset="0"/>
              </a:rPr>
              <a:t>nγ</a:t>
            </a:r>
            <a:r>
              <a:rPr lang="en-US" altLang="zh-CN" sz="2000" dirty="0">
                <a:solidFill>
                  <a:srgbClr val="9900FF"/>
                </a:solidFill>
                <a:latin typeface="Times New Roman" panose="02020603050405020304" pitchFamily="18" charset="0"/>
                <a:cs typeface="Times New Roman" panose="02020603050405020304" pitchFamily="18" charset="0"/>
              </a:rPr>
              <a:t>)</a:t>
            </a:r>
            <a:r>
              <a:rPr lang="en-US" altLang="zh-CN" sz="2000" baseline="30000" dirty="0">
                <a:solidFill>
                  <a:srgbClr val="9900FF"/>
                </a:solidFill>
                <a:latin typeface="Times New Roman" panose="02020603050405020304" pitchFamily="18" charset="0"/>
                <a:cs typeface="Times New Roman" panose="02020603050405020304" pitchFamily="18" charset="0"/>
              </a:rPr>
              <a:t>59</a:t>
            </a:r>
            <a:r>
              <a:rPr lang="en-US" altLang="zh-CN" sz="2000" dirty="0">
                <a:solidFill>
                  <a:srgbClr val="9900FF"/>
                </a:solidFill>
                <a:latin typeface="Times New Roman" panose="02020603050405020304" pitchFamily="18" charset="0"/>
                <a:cs typeface="Times New Roman" panose="02020603050405020304" pitchFamily="18" charset="0"/>
              </a:rPr>
              <a:t>V</a:t>
            </a:r>
          </a:p>
        </p:txBody>
      </p:sp>
      <p:sp>
        <p:nvSpPr>
          <p:cNvPr id="12" name="TextBox 11">
            <a:extLst>
              <a:ext uri="{FF2B5EF4-FFF2-40B4-BE49-F238E27FC236}">
                <a16:creationId xmlns:a16="http://schemas.microsoft.com/office/drawing/2014/main" id="{84572DF3-CAFA-46E7-8824-327CB7D65726}"/>
              </a:ext>
            </a:extLst>
          </p:cNvPr>
          <p:cNvSpPr txBox="1"/>
          <p:nvPr/>
        </p:nvSpPr>
        <p:spPr>
          <a:xfrm>
            <a:off x="6395374" y="718952"/>
            <a:ext cx="1608133" cy="400110"/>
          </a:xfrm>
          <a:prstGeom prst="rect">
            <a:avLst/>
          </a:prstGeom>
          <a:noFill/>
        </p:spPr>
        <p:txBody>
          <a:bodyPr wrap="none">
            <a:spAutoFit/>
          </a:bodyPr>
          <a:lstStyle/>
          <a:p>
            <a:r>
              <a:rPr lang="en-US" altLang="zh-CN" sz="2000" baseline="30000" dirty="0">
                <a:solidFill>
                  <a:srgbClr val="FF0000"/>
                </a:solidFill>
                <a:latin typeface="Times New Roman" panose="02020603050405020304" pitchFamily="18" charset="0"/>
                <a:cs typeface="Times New Roman" panose="02020603050405020304" pitchFamily="18" charset="0"/>
              </a:rPr>
              <a:t>70</a:t>
            </a:r>
            <a:r>
              <a:rPr lang="en-US" altLang="zh-CN" sz="2000" dirty="0">
                <a:solidFill>
                  <a:srgbClr val="FF0000"/>
                </a:solidFill>
                <a:latin typeface="Times New Roman" panose="02020603050405020304" pitchFamily="18" charset="0"/>
                <a:cs typeface="Times New Roman" panose="02020603050405020304" pitchFamily="18" charset="0"/>
              </a:rPr>
              <a:t>Fe(</a:t>
            </a:r>
            <a:r>
              <a:rPr lang="en-US" altLang="zh-CN" sz="2000" i="1" dirty="0">
                <a:solidFill>
                  <a:srgbClr val="FF0000"/>
                </a:solidFill>
                <a:latin typeface="Times New Roman" panose="02020603050405020304" pitchFamily="18" charset="0"/>
                <a:cs typeface="Times New Roman" panose="02020603050405020304" pitchFamily="18" charset="0"/>
              </a:rPr>
              <a:t>β</a:t>
            </a:r>
            <a:r>
              <a:rPr lang="en-US" altLang="zh-CN" sz="2000" i="1" dirty="0" err="1">
                <a:solidFill>
                  <a:srgbClr val="FF0000"/>
                </a:solidFill>
                <a:latin typeface="Times New Roman" panose="02020603050405020304" pitchFamily="18" charset="0"/>
                <a:cs typeface="Times New Roman" panose="02020603050405020304" pitchFamily="18" charset="0"/>
              </a:rPr>
              <a:t>nγ</a:t>
            </a:r>
            <a:r>
              <a:rPr lang="en-US" altLang="zh-CN" sz="2000" dirty="0">
                <a:solidFill>
                  <a:srgbClr val="FF0000"/>
                </a:solidFill>
                <a:latin typeface="Times New Roman" panose="02020603050405020304" pitchFamily="18" charset="0"/>
                <a:cs typeface="Times New Roman" panose="02020603050405020304" pitchFamily="18" charset="0"/>
              </a:rPr>
              <a:t>)</a:t>
            </a:r>
            <a:r>
              <a:rPr lang="en-US" altLang="zh-CN" sz="2000" baseline="30000" dirty="0">
                <a:solidFill>
                  <a:srgbClr val="FF0000"/>
                </a:solidFill>
                <a:latin typeface="Times New Roman" panose="02020603050405020304" pitchFamily="18" charset="0"/>
                <a:cs typeface="Times New Roman" panose="02020603050405020304" pitchFamily="18" charset="0"/>
              </a:rPr>
              <a:t>69</a:t>
            </a:r>
            <a:r>
              <a:rPr lang="en-US" altLang="zh-CN" sz="2000" dirty="0">
                <a:solidFill>
                  <a:srgbClr val="FF0000"/>
                </a:solidFill>
                <a:latin typeface="Times New Roman" panose="02020603050405020304" pitchFamily="18" charset="0"/>
                <a:cs typeface="Times New Roman" panose="02020603050405020304" pitchFamily="18" charset="0"/>
              </a:rPr>
              <a:t>Co</a:t>
            </a:r>
          </a:p>
        </p:txBody>
      </p:sp>
      <p:sp>
        <p:nvSpPr>
          <p:cNvPr id="13" name="TextBox 12">
            <a:extLst>
              <a:ext uri="{FF2B5EF4-FFF2-40B4-BE49-F238E27FC236}">
                <a16:creationId xmlns:a16="http://schemas.microsoft.com/office/drawing/2014/main" id="{D966B2EA-7E7B-4ED0-8993-6977D29CFC0C}"/>
              </a:ext>
            </a:extLst>
          </p:cNvPr>
          <p:cNvSpPr txBox="1"/>
          <p:nvPr/>
        </p:nvSpPr>
        <p:spPr>
          <a:xfrm>
            <a:off x="6395374" y="325595"/>
            <a:ext cx="1636987" cy="400110"/>
          </a:xfrm>
          <a:prstGeom prst="rect">
            <a:avLst/>
          </a:prstGeom>
          <a:noFill/>
        </p:spPr>
        <p:txBody>
          <a:bodyPr wrap="none">
            <a:spAutoFit/>
          </a:bodyPr>
          <a:lstStyle/>
          <a:p>
            <a:r>
              <a:rPr lang="en-US" altLang="zh-CN" sz="2000" baseline="30000" dirty="0">
                <a:latin typeface="Times New Roman" panose="02020603050405020304" pitchFamily="18" charset="0"/>
                <a:cs typeface="Times New Roman" panose="02020603050405020304" pitchFamily="18" charset="0"/>
              </a:rPr>
              <a:t>80</a:t>
            </a:r>
            <a:r>
              <a:rPr lang="en-US" altLang="zh-CN" sz="2000" dirty="0">
                <a:latin typeface="Times New Roman" panose="02020603050405020304" pitchFamily="18" charset="0"/>
                <a:cs typeface="Times New Roman" panose="02020603050405020304" pitchFamily="18" charset="0"/>
              </a:rPr>
              <a:t>Cu(</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79</a:t>
            </a:r>
            <a:r>
              <a:rPr lang="en-US" altLang="zh-CN" sz="2000" dirty="0">
                <a:latin typeface="Times New Roman" panose="02020603050405020304" pitchFamily="18" charset="0"/>
                <a:cs typeface="Times New Roman" panose="02020603050405020304" pitchFamily="18" charset="0"/>
              </a:rPr>
              <a:t>Zn</a:t>
            </a:r>
          </a:p>
        </p:txBody>
      </p:sp>
      <p:pic>
        <p:nvPicPr>
          <p:cNvPr id="5" name="Picture 4">
            <a:extLst>
              <a:ext uri="{FF2B5EF4-FFF2-40B4-BE49-F238E27FC236}">
                <a16:creationId xmlns:a16="http://schemas.microsoft.com/office/drawing/2014/main" id="{7ED78746-E75C-4F9F-B0B7-340796A5131E}"/>
              </a:ext>
            </a:extLst>
          </p:cNvPr>
          <p:cNvPicPr>
            <a:picLocks noChangeAspect="1"/>
          </p:cNvPicPr>
          <p:nvPr/>
        </p:nvPicPr>
        <p:blipFill>
          <a:blip r:embed="rId4"/>
          <a:stretch>
            <a:fillRect/>
          </a:stretch>
        </p:blipFill>
        <p:spPr>
          <a:xfrm>
            <a:off x="2" y="3438000"/>
            <a:ext cx="8334230" cy="3420000"/>
          </a:xfrm>
          <a:prstGeom prst="rect">
            <a:avLst/>
          </a:prstGeom>
        </p:spPr>
      </p:pic>
      <p:sp>
        <p:nvSpPr>
          <p:cNvPr id="8" name="TextBox 7">
            <a:extLst>
              <a:ext uri="{FF2B5EF4-FFF2-40B4-BE49-F238E27FC236}">
                <a16:creationId xmlns:a16="http://schemas.microsoft.com/office/drawing/2014/main" id="{E77FDE5A-7A9F-400C-A3B4-8D2A4027C012}"/>
              </a:ext>
            </a:extLst>
          </p:cNvPr>
          <p:cNvSpPr txBox="1"/>
          <p:nvPr/>
        </p:nvSpPr>
        <p:spPr>
          <a:xfrm>
            <a:off x="865306" y="3672913"/>
            <a:ext cx="1707519" cy="707886"/>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30</a:t>
            </a:r>
            <a:r>
              <a:rPr lang="en-US" altLang="zh-CN" sz="2000" dirty="0">
                <a:solidFill>
                  <a:srgbClr val="008000"/>
                </a:solidFill>
                <a:latin typeface="Times New Roman" panose="02020603050405020304" pitchFamily="18" charset="0"/>
                <a:cs typeface="Times New Roman" panose="02020603050405020304" pitchFamily="18" charset="0"/>
              </a:rPr>
              <a:t>Na(</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29</a:t>
            </a:r>
            <a:r>
              <a:rPr lang="en-US" altLang="zh-CN" sz="2000" dirty="0">
                <a:solidFill>
                  <a:srgbClr val="008000"/>
                </a:solidFill>
                <a:latin typeface="Times New Roman" panose="02020603050405020304" pitchFamily="18" charset="0"/>
                <a:cs typeface="Times New Roman" panose="02020603050405020304" pitchFamily="18" charset="0"/>
              </a:rPr>
              <a:t>Mg</a:t>
            </a:r>
          </a:p>
          <a:p>
            <a:r>
              <a:rPr lang="en-US" altLang="zh-CN" sz="2000" i="1" dirty="0" err="1">
                <a:solidFill>
                  <a:srgbClr val="008000"/>
                </a:solidFill>
                <a:latin typeface="Times New Roman" panose="02020603050405020304" pitchFamily="18" charset="0"/>
                <a:cs typeface="Times New Roman" panose="02020603050405020304" pitchFamily="18" charset="0"/>
              </a:rPr>
              <a:t>E</a:t>
            </a:r>
            <a:r>
              <a:rPr lang="en-US" altLang="zh-CN" sz="2000" i="1" baseline="-25000" dirty="0" err="1">
                <a:solidFill>
                  <a:srgbClr val="008000"/>
                </a:solidFill>
                <a:latin typeface="Times New Roman" panose="02020603050405020304" pitchFamily="18" charset="0"/>
                <a:cs typeface="Times New Roman" panose="02020603050405020304" pitchFamily="18" charset="0"/>
              </a:rPr>
              <a:t>n</a:t>
            </a:r>
            <a:r>
              <a:rPr lang="en-US" altLang="zh-CN" sz="2000" dirty="0">
                <a:solidFill>
                  <a:srgbClr val="008000"/>
                </a:solidFill>
                <a:latin typeface="Times New Roman" panose="02020603050405020304" pitchFamily="18" charset="0"/>
                <a:cs typeface="Times New Roman" panose="02020603050405020304" pitchFamily="18" charset="0"/>
              </a:rPr>
              <a:t> = 5 MeV</a:t>
            </a:r>
          </a:p>
        </p:txBody>
      </p:sp>
      <p:sp>
        <p:nvSpPr>
          <p:cNvPr id="14" name="TextBox 13">
            <a:extLst>
              <a:ext uri="{FF2B5EF4-FFF2-40B4-BE49-F238E27FC236}">
                <a16:creationId xmlns:a16="http://schemas.microsoft.com/office/drawing/2014/main" id="{8E472EE3-2B35-4A00-B319-059CC720F74D}"/>
              </a:ext>
            </a:extLst>
          </p:cNvPr>
          <p:cNvSpPr txBox="1"/>
          <p:nvPr/>
        </p:nvSpPr>
        <p:spPr>
          <a:xfrm>
            <a:off x="6552646" y="3801472"/>
            <a:ext cx="1309974" cy="1323439"/>
          </a:xfrm>
          <a:prstGeom prst="rect">
            <a:avLst/>
          </a:prstGeom>
          <a:noFill/>
        </p:spPr>
        <p:txBody>
          <a:bodyPr wrap="none">
            <a:spAutoFit/>
          </a:bodyPr>
          <a:lstStyle/>
          <a:p>
            <a:r>
              <a:rPr lang="en-US" altLang="zh-CN" sz="2000" i="1" dirty="0">
                <a:solidFill>
                  <a:srgbClr val="33CC33"/>
                </a:solidFill>
                <a:latin typeface="Times New Roman" panose="02020603050405020304" pitchFamily="18" charset="0"/>
                <a:cs typeface="Times New Roman" panose="02020603050405020304" pitchFamily="18" charset="0"/>
              </a:rPr>
              <a:t>τ</a:t>
            </a:r>
            <a:r>
              <a:rPr lang="en-US" altLang="zh-CN" sz="2000" dirty="0">
                <a:solidFill>
                  <a:srgbClr val="33CC33"/>
                </a:solidFill>
                <a:latin typeface="Times New Roman" panose="02020603050405020304" pitchFamily="18" charset="0"/>
                <a:cs typeface="Times New Roman" panose="02020603050405020304" pitchFamily="18" charset="0"/>
              </a:rPr>
              <a:t> = 3000 fs</a:t>
            </a:r>
          </a:p>
          <a:p>
            <a:r>
              <a:rPr lang="en-US" altLang="zh-CN" sz="2000" i="1" dirty="0">
                <a:latin typeface="Times New Roman" panose="02020603050405020304" pitchFamily="18" charset="0"/>
                <a:cs typeface="Times New Roman" panose="02020603050405020304" pitchFamily="18" charset="0"/>
              </a:rPr>
              <a:t>τ</a:t>
            </a:r>
            <a:r>
              <a:rPr lang="en-US" altLang="zh-CN" sz="2000" dirty="0">
                <a:latin typeface="Times New Roman" panose="02020603050405020304" pitchFamily="18" charset="0"/>
                <a:cs typeface="Times New Roman" panose="02020603050405020304" pitchFamily="18" charset="0"/>
              </a:rPr>
              <a:t> = 300 fs</a:t>
            </a:r>
          </a:p>
          <a:p>
            <a:r>
              <a:rPr lang="en-US" altLang="zh-CN" sz="2000" i="1" dirty="0">
                <a:solidFill>
                  <a:srgbClr val="0000FF"/>
                </a:solidFill>
                <a:latin typeface="Times New Roman" panose="02020603050405020304" pitchFamily="18" charset="0"/>
                <a:cs typeface="Times New Roman" panose="02020603050405020304" pitchFamily="18" charset="0"/>
              </a:rPr>
              <a:t>τ</a:t>
            </a:r>
            <a:r>
              <a:rPr lang="en-US" altLang="zh-CN" sz="2000" dirty="0">
                <a:solidFill>
                  <a:srgbClr val="0000FF"/>
                </a:solidFill>
                <a:latin typeface="Times New Roman" panose="02020603050405020304" pitchFamily="18" charset="0"/>
                <a:cs typeface="Times New Roman" panose="02020603050405020304" pitchFamily="18" charset="0"/>
              </a:rPr>
              <a:t> = 30 fs</a:t>
            </a:r>
          </a:p>
          <a:p>
            <a:r>
              <a:rPr lang="en-US" altLang="zh-CN" sz="2000" i="1" dirty="0">
                <a:solidFill>
                  <a:srgbClr val="FF0000"/>
                </a:solidFill>
                <a:latin typeface="Times New Roman" panose="02020603050405020304" pitchFamily="18" charset="0"/>
                <a:cs typeface="Times New Roman" panose="02020603050405020304" pitchFamily="18" charset="0"/>
              </a:rPr>
              <a:t>τ</a:t>
            </a:r>
            <a:r>
              <a:rPr lang="en-US" altLang="zh-CN" sz="2000" dirty="0">
                <a:solidFill>
                  <a:srgbClr val="FF0000"/>
                </a:solidFill>
                <a:latin typeface="Times New Roman" panose="02020603050405020304" pitchFamily="18" charset="0"/>
                <a:cs typeface="Times New Roman" panose="02020603050405020304" pitchFamily="18" charset="0"/>
              </a:rPr>
              <a:t> = 3 fs</a:t>
            </a:r>
          </a:p>
        </p:txBody>
      </p:sp>
      <p:sp>
        <p:nvSpPr>
          <p:cNvPr id="15" name="TextBox 14">
            <a:extLst>
              <a:ext uri="{FF2B5EF4-FFF2-40B4-BE49-F238E27FC236}">
                <a16:creationId xmlns:a16="http://schemas.microsoft.com/office/drawing/2014/main" id="{4970657F-E4CF-4727-BA53-74534BACA05A}"/>
              </a:ext>
            </a:extLst>
          </p:cNvPr>
          <p:cNvSpPr txBox="1"/>
          <p:nvPr/>
        </p:nvSpPr>
        <p:spPr>
          <a:xfrm>
            <a:off x="6395374" y="2299133"/>
            <a:ext cx="1707519" cy="400110"/>
          </a:xfrm>
          <a:prstGeom prst="rect">
            <a:avLst/>
          </a:prstGeom>
          <a:noFill/>
        </p:spPr>
        <p:txBody>
          <a:bodyPr wrap="none">
            <a:spAutoFit/>
          </a:bodyPr>
          <a:lstStyle/>
          <a:p>
            <a:r>
              <a:rPr lang="en-US" altLang="zh-CN" sz="2000" baseline="30000" dirty="0">
                <a:solidFill>
                  <a:srgbClr val="FF00FF"/>
                </a:solidFill>
                <a:latin typeface="Times New Roman" panose="02020603050405020304" pitchFamily="18" charset="0"/>
                <a:cs typeface="Times New Roman" panose="02020603050405020304" pitchFamily="18" charset="0"/>
              </a:rPr>
              <a:t>30</a:t>
            </a:r>
            <a:r>
              <a:rPr lang="en-US" altLang="zh-CN" sz="2000" dirty="0">
                <a:solidFill>
                  <a:srgbClr val="FF00FF"/>
                </a:solidFill>
                <a:latin typeface="Times New Roman" panose="02020603050405020304" pitchFamily="18" charset="0"/>
                <a:cs typeface="Times New Roman" panose="02020603050405020304" pitchFamily="18" charset="0"/>
              </a:rPr>
              <a:t>Na(</a:t>
            </a:r>
            <a:r>
              <a:rPr lang="en-US" altLang="zh-CN" sz="2000" i="1" dirty="0">
                <a:solidFill>
                  <a:srgbClr val="FF00FF"/>
                </a:solidFill>
                <a:latin typeface="Times New Roman" panose="02020603050405020304" pitchFamily="18" charset="0"/>
                <a:cs typeface="Times New Roman" panose="02020603050405020304" pitchFamily="18" charset="0"/>
              </a:rPr>
              <a:t>β</a:t>
            </a:r>
            <a:r>
              <a:rPr lang="en-US" altLang="zh-CN" sz="2000" i="1" dirty="0" err="1">
                <a:solidFill>
                  <a:srgbClr val="FF00FF"/>
                </a:solidFill>
                <a:latin typeface="Times New Roman" panose="02020603050405020304" pitchFamily="18" charset="0"/>
                <a:cs typeface="Times New Roman" panose="02020603050405020304" pitchFamily="18" charset="0"/>
              </a:rPr>
              <a:t>nγ</a:t>
            </a:r>
            <a:r>
              <a:rPr lang="en-US" altLang="zh-CN" sz="2000" dirty="0">
                <a:solidFill>
                  <a:srgbClr val="FF00FF"/>
                </a:solidFill>
                <a:latin typeface="Times New Roman" panose="02020603050405020304" pitchFamily="18" charset="0"/>
                <a:cs typeface="Times New Roman" panose="02020603050405020304" pitchFamily="18" charset="0"/>
              </a:rPr>
              <a:t>)</a:t>
            </a:r>
            <a:r>
              <a:rPr lang="en-US" altLang="zh-CN" sz="2000" baseline="30000" dirty="0">
                <a:solidFill>
                  <a:srgbClr val="FF00FF"/>
                </a:solidFill>
                <a:latin typeface="Times New Roman" panose="02020603050405020304" pitchFamily="18" charset="0"/>
                <a:cs typeface="Times New Roman" panose="02020603050405020304" pitchFamily="18" charset="0"/>
              </a:rPr>
              <a:t>29</a:t>
            </a:r>
            <a:r>
              <a:rPr lang="en-US" altLang="zh-CN" sz="2000" dirty="0">
                <a:solidFill>
                  <a:srgbClr val="FF00FF"/>
                </a:solidFill>
                <a:latin typeface="Times New Roman" panose="02020603050405020304" pitchFamily="18" charset="0"/>
                <a:cs typeface="Times New Roman" panose="02020603050405020304" pitchFamily="18" charset="0"/>
              </a:rPr>
              <a:t>Mg</a:t>
            </a:r>
          </a:p>
        </p:txBody>
      </p:sp>
    </p:spTree>
    <p:extLst>
      <p:ext uri="{BB962C8B-B14F-4D97-AF65-F5344CB8AC3E}">
        <p14:creationId xmlns:p14="http://schemas.microsoft.com/office/powerpoint/2010/main" val="3853805982"/>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98EC7AD-A3B9-4793-A6A9-20A35C8E71C2}"/>
              </a:ext>
            </a:extLst>
          </p:cNvPr>
          <p:cNvPicPr>
            <a:picLocks noChangeAspect="1"/>
          </p:cNvPicPr>
          <p:nvPr/>
        </p:nvPicPr>
        <p:blipFill>
          <a:blip r:embed="rId2"/>
          <a:stretch>
            <a:fillRect/>
          </a:stretch>
        </p:blipFill>
        <p:spPr>
          <a:xfrm>
            <a:off x="0" y="3476944"/>
            <a:ext cx="8334227" cy="3381056"/>
          </a:xfrm>
          <a:prstGeom prst="rect">
            <a:avLst/>
          </a:prstGeom>
        </p:spPr>
      </p:pic>
      <p:pic>
        <p:nvPicPr>
          <p:cNvPr id="2" name="Picture 1">
            <a:extLst>
              <a:ext uri="{FF2B5EF4-FFF2-40B4-BE49-F238E27FC236}">
                <a16:creationId xmlns:a16="http://schemas.microsoft.com/office/drawing/2014/main" id="{45FCBF66-689B-40A8-9D25-E0A55013573D}"/>
              </a:ext>
            </a:extLst>
          </p:cNvPr>
          <p:cNvPicPr>
            <a:picLocks noChangeAspect="1"/>
          </p:cNvPicPr>
          <p:nvPr/>
        </p:nvPicPr>
        <p:blipFill>
          <a:blip r:embed="rId3"/>
          <a:stretch>
            <a:fillRect/>
          </a:stretch>
        </p:blipFill>
        <p:spPr>
          <a:xfrm>
            <a:off x="0" y="0"/>
            <a:ext cx="8334227" cy="3420000"/>
          </a:xfrm>
          <a:prstGeom prst="rect">
            <a:avLst/>
          </a:prstGeom>
        </p:spPr>
      </p:pic>
      <p:sp>
        <p:nvSpPr>
          <p:cNvPr id="3" name="TextBox 2">
            <a:extLst>
              <a:ext uri="{FF2B5EF4-FFF2-40B4-BE49-F238E27FC236}">
                <a16:creationId xmlns:a16="http://schemas.microsoft.com/office/drawing/2014/main" id="{138EE2CF-5C7A-4E57-B8D2-3C145B0F8806}"/>
              </a:ext>
            </a:extLst>
          </p:cNvPr>
          <p:cNvSpPr txBox="1"/>
          <p:nvPr/>
        </p:nvSpPr>
        <p:spPr>
          <a:xfrm>
            <a:off x="809773" y="191358"/>
            <a:ext cx="1707519"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30</a:t>
            </a:r>
            <a:r>
              <a:rPr lang="en-US" altLang="zh-CN" sz="2000" dirty="0">
                <a:solidFill>
                  <a:srgbClr val="008000"/>
                </a:solidFill>
                <a:latin typeface="Times New Roman" panose="02020603050405020304" pitchFamily="18" charset="0"/>
                <a:cs typeface="Times New Roman" panose="02020603050405020304" pitchFamily="18" charset="0"/>
              </a:rPr>
              <a:t>Na(</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29</a:t>
            </a:r>
            <a:r>
              <a:rPr lang="en-US" altLang="zh-CN" sz="2000" dirty="0">
                <a:solidFill>
                  <a:srgbClr val="008000"/>
                </a:solidFill>
                <a:latin typeface="Times New Roman" panose="02020603050405020304" pitchFamily="18" charset="0"/>
                <a:cs typeface="Times New Roman" panose="02020603050405020304" pitchFamily="18" charset="0"/>
              </a:rPr>
              <a:t>Mg</a:t>
            </a:r>
          </a:p>
        </p:txBody>
      </p:sp>
      <p:sp>
        <p:nvSpPr>
          <p:cNvPr id="4" name="TextBox 3">
            <a:extLst>
              <a:ext uri="{FF2B5EF4-FFF2-40B4-BE49-F238E27FC236}">
                <a16:creationId xmlns:a16="http://schemas.microsoft.com/office/drawing/2014/main" id="{E6EF965F-10F5-40BD-873C-2339809E0201}"/>
              </a:ext>
            </a:extLst>
          </p:cNvPr>
          <p:cNvSpPr txBox="1"/>
          <p:nvPr/>
        </p:nvSpPr>
        <p:spPr>
          <a:xfrm>
            <a:off x="6773835" y="191358"/>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
        <p:nvSpPr>
          <p:cNvPr id="7" name="TextBox 6">
            <a:extLst>
              <a:ext uri="{FF2B5EF4-FFF2-40B4-BE49-F238E27FC236}">
                <a16:creationId xmlns:a16="http://schemas.microsoft.com/office/drawing/2014/main" id="{3F57C72D-10F5-4BF3-BA9E-CDBE59626D7C}"/>
              </a:ext>
            </a:extLst>
          </p:cNvPr>
          <p:cNvSpPr txBox="1"/>
          <p:nvPr/>
        </p:nvSpPr>
        <p:spPr>
          <a:xfrm>
            <a:off x="1072571" y="1962338"/>
            <a:ext cx="502061" cy="646331"/>
          </a:xfrm>
          <a:prstGeom prst="rect">
            <a:avLst/>
          </a:prstGeom>
          <a:noFill/>
        </p:spPr>
        <p:txBody>
          <a:bodyPr wrap="none" rtlCol="0">
            <a:spAutoFit/>
          </a:bodyPr>
          <a:lstStyle/>
          <a:p>
            <a:r>
              <a:rPr lang="en-US" altLang="zh-CN" sz="3600" dirty="0"/>
              <a:t>Si</a:t>
            </a:r>
            <a:endParaRPr lang="zh-CN" altLang="en-US" sz="3600" dirty="0"/>
          </a:p>
        </p:txBody>
      </p:sp>
      <p:sp>
        <p:nvSpPr>
          <p:cNvPr id="8" name="TextBox 7">
            <a:extLst>
              <a:ext uri="{FF2B5EF4-FFF2-40B4-BE49-F238E27FC236}">
                <a16:creationId xmlns:a16="http://schemas.microsoft.com/office/drawing/2014/main" id="{334BC8CE-4EA4-4386-A29A-51A07B055CFD}"/>
              </a:ext>
            </a:extLst>
          </p:cNvPr>
          <p:cNvSpPr txBox="1"/>
          <p:nvPr/>
        </p:nvSpPr>
        <p:spPr>
          <a:xfrm>
            <a:off x="1072571" y="5401083"/>
            <a:ext cx="1343638" cy="646331"/>
          </a:xfrm>
          <a:prstGeom prst="rect">
            <a:avLst/>
          </a:prstGeom>
          <a:noFill/>
        </p:spPr>
        <p:txBody>
          <a:bodyPr wrap="none" rtlCol="0">
            <a:spAutoFit/>
          </a:bodyPr>
          <a:lstStyle/>
          <a:p>
            <a:r>
              <a:rPr lang="en-US" altLang="zh-CN" sz="3600" dirty="0"/>
              <a:t>Y</a:t>
            </a:r>
            <a:r>
              <a:rPr lang="en-US" altLang="zh-CN" sz="3600" baseline="-25000" dirty="0"/>
              <a:t>2</a:t>
            </a:r>
            <a:r>
              <a:rPr lang="en-US" altLang="zh-CN" sz="3600" dirty="0"/>
              <a:t>SiO</a:t>
            </a:r>
            <a:r>
              <a:rPr lang="en-US" altLang="zh-CN" sz="3600" baseline="-25000" dirty="0"/>
              <a:t>5</a:t>
            </a:r>
            <a:endParaRPr lang="zh-CN" altLang="en-US" sz="3600" baseline="-25000" dirty="0"/>
          </a:p>
        </p:txBody>
      </p:sp>
      <p:sp>
        <p:nvSpPr>
          <p:cNvPr id="11" name="TextBox 10">
            <a:extLst>
              <a:ext uri="{FF2B5EF4-FFF2-40B4-BE49-F238E27FC236}">
                <a16:creationId xmlns:a16="http://schemas.microsoft.com/office/drawing/2014/main" id="{84405840-FCC3-42D1-9BD0-6FD6E1C16260}"/>
              </a:ext>
            </a:extLst>
          </p:cNvPr>
          <p:cNvSpPr txBox="1"/>
          <p:nvPr/>
        </p:nvSpPr>
        <p:spPr>
          <a:xfrm>
            <a:off x="809773" y="3723043"/>
            <a:ext cx="1707519" cy="400110"/>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30</a:t>
            </a:r>
            <a:r>
              <a:rPr lang="en-US" altLang="zh-CN" sz="2000" dirty="0">
                <a:solidFill>
                  <a:srgbClr val="008000"/>
                </a:solidFill>
                <a:latin typeface="Times New Roman" panose="02020603050405020304" pitchFamily="18" charset="0"/>
                <a:cs typeface="Times New Roman" panose="02020603050405020304" pitchFamily="18" charset="0"/>
              </a:rPr>
              <a:t>Na(</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29</a:t>
            </a:r>
            <a:r>
              <a:rPr lang="en-US" altLang="zh-CN" sz="2000" dirty="0">
                <a:solidFill>
                  <a:srgbClr val="008000"/>
                </a:solidFill>
                <a:latin typeface="Times New Roman" panose="02020603050405020304" pitchFamily="18" charset="0"/>
                <a:cs typeface="Times New Roman" panose="02020603050405020304" pitchFamily="18" charset="0"/>
              </a:rPr>
              <a:t>Mg</a:t>
            </a:r>
          </a:p>
        </p:txBody>
      </p:sp>
      <p:sp>
        <p:nvSpPr>
          <p:cNvPr id="12" name="TextBox 11">
            <a:extLst>
              <a:ext uri="{FF2B5EF4-FFF2-40B4-BE49-F238E27FC236}">
                <a16:creationId xmlns:a16="http://schemas.microsoft.com/office/drawing/2014/main" id="{91B7231D-DD68-4413-A957-9D6991E97FDE}"/>
              </a:ext>
            </a:extLst>
          </p:cNvPr>
          <p:cNvSpPr txBox="1"/>
          <p:nvPr/>
        </p:nvSpPr>
        <p:spPr>
          <a:xfrm>
            <a:off x="6773835" y="3723043"/>
            <a:ext cx="1295547" cy="1200329"/>
          </a:xfrm>
          <a:prstGeom prst="rect">
            <a:avLst/>
          </a:prstGeom>
          <a:noFill/>
        </p:spPr>
        <p:txBody>
          <a:bodyPr wrap="none">
            <a:spAutoFit/>
          </a:bodyPr>
          <a:lstStyle/>
          <a:p>
            <a:r>
              <a:rPr lang="en-US" altLang="zh-CN" sz="1800" i="1" dirty="0" err="1">
                <a:solidFill>
                  <a:srgbClr val="33CC33"/>
                </a:solidFill>
                <a:latin typeface="Times New Roman" panose="020206030504050203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cs typeface="Times New Roman" panose="02020603050405020304" pitchFamily="18" charset="0"/>
              </a:rPr>
              <a:t> = 3 MeV</a:t>
            </a:r>
          </a:p>
          <a:p>
            <a:r>
              <a:rPr lang="en-US" altLang="zh-CN" sz="1800" i="1" dirty="0" err="1">
                <a:latin typeface="Times New Roman" panose="02020603050405020304" pitchFamily="18" charset="0"/>
                <a:cs typeface="Times New Roman" panose="02020603050405020304" pitchFamily="18" charset="0"/>
              </a:rPr>
              <a:t>E</a:t>
            </a:r>
            <a:r>
              <a:rPr lang="en-US" altLang="zh-CN" sz="1800" i="1" baseline="-25000" dirty="0" err="1">
                <a:latin typeface="Times New Roman" panose="02020603050405020304" pitchFamily="18" charset="0"/>
                <a:cs typeface="Times New Roman" panose="02020603050405020304" pitchFamily="18" charset="0"/>
              </a:rPr>
              <a:t>n</a:t>
            </a:r>
            <a:r>
              <a:rPr lang="en-US" altLang="zh-CN" sz="1800" dirty="0">
                <a:latin typeface="Times New Roman" panose="02020603050405020304" pitchFamily="18" charset="0"/>
                <a:cs typeface="Times New Roman" panose="02020603050405020304" pitchFamily="18" charset="0"/>
              </a:rPr>
              <a:t> = 5 MeV</a:t>
            </a:r>
          </a:p>
        </p:txBody>
      </p:sp>
    </p:spTree>
    <p:extLst>
      <p:ext uri="{BB962C8B-B14F-4D97-AF65-F5344CB8AC3E}">
        <p14:creationId xmlns:p14="http://schemas.microsoft.com/office/powerpoint/2010/main" val="2659787809"/>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3EE71D-4237-4D7D-BD5C-E0943A2B5093}"/>
              </a:ext>
            </a:extLst>
          </p:cNvPr>
          <p:cNvPicPr>
            <a:picLocks noChangeAspect="1"/>
          </p:cNvPicPr>
          <p:nvPr/>
        </p:nvPicPr>
        <p:blipFill>
          <a:blip r:embed="rId3"/>
          <a:stretch>
            <a:fillRect/>
          </a:stretch>
        </p:blipFill>
        <p:spPr>
          <a:xfrm>
            <a:off x="0" y="3148433"/>
            <a:ext cx="9144000" cy="3709567"/>
          </a:xfrm>
          <a:prstGeom prst="rect">
            <a:avLst/>
          </a:prstGeom>
        </p:spPr>
      </p:pic>
      <p:sp>
        <p:nvSpPr>
          <p:cNvPr id="4" name="TextBox 3">
            <a:extLst>
              <a:ext uri="{FF2B5EF4-FFF2-40B4-BE49-F238E27FC236}">
                <a16:creationId xmlns:a16="http://schemas.microsoft.com/office/drawing/2014/main" id="{A2FAA445-8D67-4848-B33F-62457726EA07}"/>
              </a:ext>
            </a:extLst>
          </p:cNvPr>
          <p:cNvSpPr txBox="1"/>
          <p:nvPr/>
        </p:nvSpPr>
        <p:spPr>
          <a:xfrm>
            <a:off x="1072571" y="5401083"/>
            <a:ext cx="1343638" cy="646331"/>
          </a:xfrm>
          <a:prstGeom prst="rect">
            <a:avLst/>
          </a:prstGeom>
          <a:noFill/>
        </p:spPr>
        <p:txBody>
          <a:bodyPr wrap="none" rtlCol="0">
            <a:spAutoFit/>
          </a:bodyPr>
          <a:lstStyle/>
          <a:p>
            <a:r>
              <a:rPr lang="en-US" altLang="zh-CN" sz="3600" dirty="0"/>
              <a:t>Y</a:t>
            </a:r>
            <a:r>
              <a:rPr lang="en-US" altLang="zh-CN" sz="3600" baseline="-25000" dirty="0"/>
              <a:t>2</a:t>
            </a:r>
            <a:r>
              <a:rPr lang="en-US" altLang="zh-CN" sz="3600" dirty="0"/>
              <a:t>SiO</a:t>
            </a:r>
            <a:r>
              <a:rPr lang="en-US" altLang="zh-CN" sz="3600" baseline="-25000" dirty="0"/>
              <a:t>5</a:t>
            </a:r>
            <a:endParaRPr lang="zh-CN" altLang="en-US" sz="3600" baseline="-25000" dirty="0"/>
          </a:p>
        </p:txBody>
      </p:sp>
      <p:sp>
        <p:nvSpPr>
          <p:cNvPr id="5" name="TextBox 4">
            <a:extLst>
              <a:ext uri="{FF2B5EF4-FFF2-40B4-BE49-F238E27FC236}">
                <a16:creationId xmlns:a16="http://schemas.microsoft.com/office/drawing/2014/main" id="{6874730B-1F9E-4FEE-ABF1-01AA5AC90A37}"/>
              </a:ext>
            </a:extLst>
          </p:cNvPr>
          <p:cNvSpPr txBox="1"/>
          <p:nvPr/>
        </p:nvSpPr>
        <p:spPr>
          <a:xfrm>
            <a:off x="890630" y="3429000"/>
            <a:ext cx="1707519" cy="707886"/>
          </a:xfrm>
          <a:prstGeom prst="rect">
            <a:avLst/>
          </a:prstGeom>
          <a:noFill/>
        </p:spPr>
        <p:txBody>
          <a:bodyPr wrap="none">
            <a:spAutoFit/>
          </a:bodyPr>
          <a:lstStyle/>
          <a:p>
            <a:r>
              <a:rPr lang="en-US" altLang="zh-CN" sz="2000" baseline="30000" dirty="0">
                <a:solidFill>
                  <a:srgbClr val="008000"/>
                </a:solidFill>
                <a:latin typeface="Times New Roman" panose="02020603050405020304" pitchFamily="18" charset="0"/>
                <a:cs typeface="Times New Roman" panose="02020603050405020304" pitchFamily="18" charset="0"/>
              </a:rPr>
              <a:t>30</a:t>
            </a:r>
            <a:r>
              <a:rPr lang="en-US" altLang="zh-CN" sz="2000" dirty="0">
                <a:solidFill>
                  <a:srgbClr val="008000"/>
                </a:solidFill>
                <a:latin typeface="Times New Roman" panose="02020603050405020304" pitchFamily="18" charset="0"/>
                <a:cs typeface="Times New Roman" panose="02020603050405020304" pitchFamily="18" charset="0"/>
              </a:rPr>
              <a:t>Na(</a:t>
            </a:r>
            <a:r>
              <a:rPr lang="en-US" altLang="zh-CN" sz="2000" i="1" dirty="0">
                <a:solidFill>
                  <a:srgbClr val="008000"/>
                </a:solidFill>
                <a:latin typeface="Times New Roman" panose="02020603050405020304" pitchFamily="18" charset="0"/>
                <a:cs typeface="Times New Roman" panose="02020603050405020304" pitchFamily="18" charset="0"/>
              </a:rPr>
              <a:t>β</a:t>
            </a:r>
            <a:r>
              <a:rPr lang="en-US" altLang="zh-CN" sz="2000" i="1" dirty="0" err="1">
                <a:solidFill>
                  <a:srgbClr val="008000"/>
                </a:solidFill>
                <a:latin typeface="Times New Roman" panose="02020603050405020304" pitchFamily="18" charset="0"/>
                <a:cs typeface="Times New Roman" panose="02020603050405020304" pitchFamily="18" charset="0"/>
              </a:rPr>
              <a:t>nγ</a:t>
            </a:r>
            <a:r>
              <a:rPr lang="en-US" altLang="zh-CN" sz="2000" dirty="0">
                <a:solidFill>
                  <a:srgbClr val="008000"/>
                </a:solidFill>
                <a:latin typeface="Times New Roman" panose="02020603050405020304" pitchFamily="18" charset="0"/>
                <a:cs typeface="Times New Roman" panose="02020603050405020304" pitchFamily="18" charset="0"/>
              </a:rPr>
              <a:t>)</a:t>
            </a:r>
            <a:r>
              <a:rPr lang="en-US" altLang="zh-CN" sz="2000" baseline="30000" dirty="0">
                <a:solidFill>
                  <a:srgbClr val="008000"/>
                </a:solidFill>
                <a:latin typeface="Times New Roman" panose="02020603050405020304" pitchFamily="18" charset="0"/>
                <a:cs typeface="Times New Roman" panose="02020603050405020304" pitchFamily="18" charset="0"/>
              </a:rPr>
              <a:t>29</a:t>
            </a:r>
            <a:r>
              <a:rPr lang="en-US" altLang="zh-CN" sz="2000" dirty="0">
                <a:solidFill>
                  <a:srgbClr val="008000"/>
                </a:solidFill>
                <a:latin typeface="Times New Roman" panose="02020603050405020304" pitchFamily="18" charset="0"/>
                <a:cs typeface="Times New Roman" panose="02020603050405020304" pitchFamily="18" charset="0"/>
              </a:rPr>
              <a:t>Mg</a:t>
            </a:r>
          </a:p>
          <a:p>
            <a:r>
              <a:rPr lang="en-US" altLang="zh-CN" sz="2000" i="1" dirty="0" err="1">
                <a:solidFill>
                  <a:srgbClr val="008000"/>
                </a:solidFill>
                <a:latin typeface="Times New Roman" panose="02020603050405020304" pitchFamily="18" charset="0"/>
                <a:cs typeface="Times New Roman" panose="02020603050405020304" pitchFamily="18" charset="0"/>
              </a:rPr>
              <a:t>E</a:t>
            </a:r>
            <a:r>
              <a:rPr lang="en-US" altLang="zh-CN" sz="2000" i="1" baseline="-25000" dirty="0" err="1">
                <a:solidFill>
                  <a:srgbClr val="008000"/>
                </a:solidFill>
                <a:latin typeface="Times New Roman" panose="02020603050405020304" pitchFamily="18" charset="0"/>
                <a:cs typeface="Times New Roman" panose="02020603050405020304" pitchFamily="18" charset="0"/>
              </a:rPr>
              <a:t>n</a:t>
            </a:r>
            <a:r>
              <a:rPr lang="en-US" altLang="zh-CN" sz="2000" dirty="0">
                <a:solidFill>
                  <a:srgbClr val="008000"/>
                </a:solidFill>
                <a:latin typeface="Times New Roman" panose="02020603050405020304" pitchFamily="18" charset="0"/>
                <a:cs typeface="Times New Roman" panose="02020603050405020304" pitchFamily="18" charset="0"/>
              </a:rPr>
              <a:t> = 5 MeV</a:t>
            </a:r>
          </a:p>
        </p:txBody>
      </p:sp>
      <p:sp>
        <p:nvSpPr>
          <p:cNvPr id="6" name="TextBox 5">
            <a:extLst>
              <a:ext uri="{FF2B5EF4-FFF2-40B4-BE49-F238E27FC236}">
                <a16:creationId xmlns:a16="http://schemas.microsoft.com/office/drawing/2014/main" id="{C38B7C98-990F-4B2D-B724-5C78424D772A}"/>
              </a:ext>
            </a:extLst>
          </p:cNvPr>
          <p:cNvSpPr txBox="1"/>
          <p:nvPr/>
        </p:nvSpPr>
        <p:spPr>
          <a:xfrm>
            <a:off x="7192935" y="3429000"/>
            <a:ext cx="1622560" cy="1200329"/>
          </a:xfrm>
          <a:prstGeom prst="rect">
            <a:avLst/>
          </a:prstGeom>
          <a:noFill/>
        </p:spPr>
        <p:txBody>
          <a:bodyPr wrap="none">
            <a:spAutoFit/>
          </a:bodyPr>
          <a:lstStyle/>
          <a:p>
            <a:r>
              <a:rPr lang="en-US" altLang="zh-CN" sz="1800" dirty="0">
                <a:solidFill>
                  <a:srgbClr val="33CC33"/>
                </a:solidFill>
                <a:latin typeface="Times New Roman" panose="02020603050405020304" pitchFamily="18" charset="0"/>
                <a:cs typeface="Times New Roman" panose="02020603050405020304" pitchFamily="18" charset="0"/>
              </a:rPr>
              <a:t>YSO </a:t>
            </a:r>
            <a:r>
              <a:rPr lang="en-US" altLang="zh-CN" sz="1800" i="1" dirty="0">
                <a:solidFill>
                  <a:srgbClr val="33CC33"/>
                </a:solidFill>
                <a:latin typeface="Times New Roman" panose="02020603050405020304" pitchFamily="18" charset="0"/>
                <a:cs typeface="Times New Roman" panose="02020603050405020304" pitchFamily="18" charset="0"/>
              </a:rPr>
              <a:t>τ</a:t>
            </a:r>
            <a:r>
              <a:rPr lang="en-US" altLang="zh-CN" sz="1800" dirty="0">
                <a:solidFill>
                  <a:srgbClr val="33CC33"/>
                </a:solidFill>
                <a:latin typeface="Times New Roman" panose="02020603050405020304" pitchFamily="18" charset="0"/>
                <a:cs typeface="Times New Roman" panose="02020603050405020304" pitchFamily="18" charset="0"/>
              </a:rPr>
              <a:t> = 300 fs</a:t>
            </a:r>
          </a:p>
          <a:p>
            <a:r>
              <a:rPr lang="en-US" altLang="zh-CN" sz="1800" dirty="0">
                <a:latin typeface="Times New Roman" panose="02020603050405020304" pitchFamily="18" charset="0"/>
                <a:cs typeface="Times New Roman" panose="02020603050405020304" pitchFamily="18" charset="0"/>
              </a:rPr>
              <a:t>Si      </a:t>
            </a:r>
            <a:r>
              <a:rPr lang="en-US" altLang="zh-CN" sz="1800" i="1" dirty="0">
                <a:latin typeface="Times New Roman" panose="02020603050405020304" pitchFamily="18" charset="0"/>
                <a:cs typeface="Times New Roman" panose="02020603050405020304" pitchFamily="18" charset="0"/>
              </a:rPr>
              <a:t>τ</a:t>
            </a:r>
            <a:r>
              <a:rPr lang="en-US" altLang="zh-CN" sz="1800" dirty="0">
                <a:latin typeface="Times New Roman" panose="02020603050405020304" pitchFamily="18" charset="0"/>
                <a:cs typeface="Times New Roman" panose="02020603050405020304" pitchFamily="18" charset="0"/>
              </a:rPr>
              <a:t> = 300 fs</a:t>
            </a:r>
          </a:p>
          <a:p>
            <a:r>
              <a:rPr lang="en-US" altLang="zh-CN" sz="1800" dirty="0">
                <a:solidFill>
                  <a:srgbClr val="0000FF"/>
                </a:solidFill>
                <a:latin typeface="Times New Roman" panose="02020603050405020304" pitchFamily="18" charset="0"/>
                <a:cs typeface="Times New Roman" panose="02020603050405020304" pitchFamily="18" charset="0"/>
              </a:rPr>
              <a:t>YSO </a:t>
            </a:r>
            <a:r>
              <a:rPr lang="en-US" altLang="zh-CN" sz="1800" i="1" dirty="0">
                <a:solidFill>
                  <a:srgbClr val="0000FF"/>
                </a:solidFill>
                <a:latin typeface="Times New Roman" panose="02020603050405020304" pitchFamily="18" charset="0"/>
                <a:cs typeface="Times New Roman" panose="02020603050405020304" pitchFamily="18" charset="0"/>
              </a:rPr>
              <a:t>τ</a:t>
            </a:r>
            <a:r>
              <a:rPr lang="en-US" altLang="zh-CN" sz="1800" dirty="0">
                <a:solidFill>
                  <a:srgbClr val="0000FF"/>
                </a:solidFill>
                <a:latin typeface="Times New Roman" panose="02020603050405020304" pitchFamily="18" charset="0"/>
                <a:cs typeface="Times New Roman" panose="02020603050405020304" pitchFamily="18" charset="0"/>
              </a:rPr>
              <a:t> = 30 fs</a:t>
            </a:r>
          </a:p>
          <a:p>
            <a:r>
              <a:rPr lang="en-US" altLang="zh-CN" sz="1800" dirty="0">
                <a:solidFill>
                  <a:srgbClr val="FF0000"/>
                </a:solidFill>
                <a:latin typeface="Times New Roman" panose="02020603050405020304" pitchFamily="18" charset="0"/>
                <a:cs typeface="Times New Roman" panose="02020603050405020304" pitchFamily="18" charset="0"/>
              </a:rPr>
              <a:t>Si      </a:t>
            </a:r>
            <a:r>
              <a:rPr lang="en-US" altLang="zh-CN" sz="1800" i="1" dirty="0">
                <a:solidFill>
                  <a:srgbClr val="FF0000"/>
                </a:solidFill>
                <a:latin typeface="Times New Roman" panose="02020603050405020304" pitchFamily="18" charset="0"/>
                <a:cs typeface="Times New Roman" panose="02020603050405020304" pitchFamily="18" charset="0"/>
              </a:rPr>
              <a:t>τ</a:t>
            </a:r>
            <a:r>
              <a:rPr lang="en-US" altLang="zh-CN" sz="1800" dirty="0">
                <a:solidFill>
                  <a:srgbClr val="FF0000"/>
                </a:solidFill>
                <a:latin typeface="Times New Roman" panose="02020603050405020304" pitchFamily="18" charset="0"/>
                <a:cs typeface="Times New Roman" panose="02020603050405020304" pitchFamily="18" charset="0"/>
              </a:rPr>
              <a:t> = 30 fs</a:t>
            </a:r>
          </a:p>
        </p:txBody>
      </p:sp>
    </p:spTree>
    <p:extLst>
      <p:ext uri="{BB962C8B-B14F-4D97-AF65-F5344CB8AC3E}">
        <p14:creationId xmlns:p14="http://schemas.microsoft.com/office/powerpoint/2010/main" val="3190424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7933" y="1365"/>
            <a:ext cx="9108000" cy="2836296"/>
          </a:xfrm>
          <a:prstGeom prst="rect">
            <a:avLst/>
          </a:prstGeom>
        </p:spPr>
      </p:pic>
      <p:sp>
        <p:nvSpPr>
          <p:cNvPr id="3" name="文本框 2"/>
          <p:cNvSpPr txBox="1"/>
          <p:nvPr/>
        </p:nvSpPr>
        <p:spPr>
          <a:xfrm>
            <a:off x="5184068" y="1916832"/>
            <a:ext cx="3229474" cy="369332"/>
          </a:xfrm>
          <a:prstGeom prst="rect">
            <a:avLst/>
          </a:prstGeom>
          <a:noFill/>
        </p:spPr>
        <p:txBody>
          <a:bodyPr wrap="none" rtlCol="0">
            <a:spAutoFit/>
          </a:bodyPr>
          <a:lstStyle/>
          <a:p>
            <a:r>
              <a:rPr lang="en-US" altLang="zh-CN" dirty="0"/>
              <a:t>Spend 31 s to execute the script.</a:t>
            </a:r>
            <a:endParaRPr lang="zh-CN" altLang="en-US" dirty="0"/>
          </a:p>
        </p:txBody>
      </p:sp>
      <p:sp>
        <p:nvSpPr>
          <p:cNvPr id="4" name="文本框 3"/>
          <p:cNvSpPr txBox="1"/>
          <p:nvPr/>
        </p:nvSpPr>
        <p:spPr>
          <a:xfrm>
            <a:off x="539552" y="1916832"/>
            <a:ext cx="3346494" cy="369332"/>
          </a:xfrm>
          <a:prstGeom prst="rect">
            <a:avLst/>
          </a:prstGeom>
          <a:noFill/>
        </p:spPr>
        <p:txBody>
          <a:bodyPr wrap="none" rtlCol="0">
            <a:spAutoFit/>
          </a:bodyPr>
          <a:lstStyle/>
          <a:p>
            <a:r>
              <a:rPr lang="en-US" altLang="zh-CN" dirty="0"/>
              <a:t>Spend 783 s to execute the script.</a:t>
            </a:r>
            <a:endParaRPr lang="zh-CN" altLang="en-US" dirty="0"/>
          </a:p>
        </p:txBody>
      </p:sp>
    </p:spTree>
    <p:extLst>
      <p:ext uri="{BB962C8B-B14F-4D97-AF65-F5344CB8AC3E}">
        <p14:creationId xmlns:p14="http://schemas.microsoft.com/office/powerpoint/2010/main" val="662074007"/>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894D53-3182-4333-9BB7-BF056FAFC808}"/>
              </a:ext>
            </a:extLst>
          </p:cNvPr>
          <p:cNvSpPr txBox="1"/>
          <p:nvPr/>
        </p:nvSpPr>
        <p:spPr>
          <a:xfrm>
            <a:off x="0" y="0"/>
            <a:ext cx="9144000" cy="6740307"/>
          </a:xfrm>
          <a:prstGeom prst="rect">
            <a:avLst/>
          </a:prstGeom>
          <a:noFill/>
        </p:spPr>
        <p:txBody>
          <a:bodyPr wrap="square" anchor="ctr">
            <a:spAutoFit/>
          </a:bodyPr>
          <a:lstStyle/>
          <a:p>
            <a:r>
              <a:rPr lang="en-US" altLang="zh-CN" sz="1800" dirty="0">
                <a:effectLst/>
                <a:latin typeface="Calibri" panose="020F0502020204030204" pitchFamily="34" charset="0"/>
                <a:ea typeface="宋体" panose="02010600030101010101" pitchFamily="2" charset="-122"/>
              </a:rPr>
              <a:t>Hi, this is perhaps relevant also for Chris.  I wanted to add a b2n measurement topic to all of the Z&lt;28 neutron rich proposals. The idea is to search for correlated 2n emission through direct measurements of angular and energy correlations in b2n emission. For the PAC1, this is only feasible for lighter nuclei. As long as neutron array is in the setup, this can be a supplemental measurement to others. For now, the 2n neutron emission after beta decay is thought to be sequential so finding a case of correlated emission can be difficult but very rewarding.  </a:t>
            </a:r>
            <a:endParaRPr lang="zh-CN" altLang="zh-CN" sz="1800" dirty="0">
              <a:effectLst/>
              <a:latin typeface="Calibri" panose="020F0502020204030204" pitchFamily="34" charset="0"/>
              <a:ea typeface="宋体" panose="02010600030101010101" pitchFamily="2" charset="-122"/>
            </a:endParaRPr>
          </a:p>
          <a:p>
            <a:r>
              <a:rPr lang="en-US" altLang="zh-CN" sz="1800" dirty="0">
                <a:effectLst/>
                <a:latin typeface="Calibri" panose="020F0502020204030204" pitchFamily="34" charset="0"/>
                <a:ea typeface="宋体" panose="02010600030101010101" pitchFamily="2" charset="-122"/>
              </a:rPr>
              <a:t> </a:t>
            </a:r>
            <a:endParaRPr lang="zh-CN" altLang="zh-CN" sz="1800" dirty="0">
              <a:effectLst/>
              <a:latin typeface="Calibri" panose="020F0502020204030204" pitchFamily="34" charset="0"/>
              <a:ea typeface="宋体" panose="02010600030101010101" pitchFamily="2" charset="-122"/>
            </a:endParaRPr>
          </a:p>
          <a:p>
            <a:r>
              <a:rPr lang="en-US" altLang="zh-CN" sz="1800" dirty="0">
                <a:effectLst/>
                <a:latin typeface="Calibri" panose="020F0502020204030204" pitchFamily="34" charset="0"/>
                <a:ea typeface="宋体" panose="02010600030101010101" pitchFamily="2" charset="-122"/>
              </a:rPr>
              <a:t>For the measurement of Doppler broadening, adding a neutron array provide  a convenient gate on the neutron direction and might increase sensitivity of the measurements provided that there is rate  and sufficient decay branch.</a:t>
            </a:r>
            <a:endParaRPr lang="zh-CN" altLang="zh-CN" sz="1800" dirty="0">
              <a:effectLst/>
              <a:latin typeface="Calibri" panose="020F0502020204030204" pitchFamily="34" charset="0"/>
              <a:ea typeface="宋体" panose="02010600030101010101" pitchFamily="2" charset="-122"/>
            </a:endParaRPr>
          </a:p>
          <a:p>
            <a:r>
              <a:rPr lang="en-US" altLang="zh-CN" sz="1800" dirty="0">
                <a:effectLst/>
                <a:latin typeface="Calibri" panose="020F0502020204030204" pitchFamily="34" charset="0"/>
                <a:ea typeface="宋体" panose="02010600030101010101" pitchFamily="2" charset="-122"/>
              </a:rPr>
              <a:t> </a:t>
            </a:r>
            <a:endParaRPr lang="zh-CN" altLang="zh-CN" sz="1800" dirty="0">
              <a:effectLst/>
              <a:latin typeface="Calibri" panose="020F0502020204030204" pitchFamily="34" charset="0"/>
              <a:ea typeface="宋体" panose="02010600030101010101" pitchFamily="2" charset="-122"/>
            </a:endParaRPr>
          </a:p>
          <a:p>
            <a:r>
              <a:rPr lang="en-US" altLang="zh-CN" sz="1800" dirty="0">
                <a:effectLst/>
                <a:latin typeface="Calibri" panose="020F0502020204030204" pitchFamily="34" charset="0"/>
                <a:ea typeface="宋体" panose="02010600030101010101" pitchFamily="2" charset="-122"/>
              </a:rPr>
              <a:t>The attached pdf includes a quick summary which combines experimental data (from NDS Singh/</a:t>
            </a:r>
            <a:r>
              <a:rPr lang="en-US" altLang="zh-CN" sz="1800" dirty="0" err="1">
                <a:effectLst/>
                <a:latin typeface="Calibri" panose="020F0502020204030204" pitchFamily="34" charset="0"/>
                <a:ea typeface="宋体" panose="02010600030101010101" pitchFamily="2" charset="-122"/>
              </a:rPr>
              <a:t>Dillman</a:t>
            </a:r>
            <a:r>
              <a:rPr lang="en-US" altLang="zh-CN" sz="1800" dirty="0">
                <a:effectLst/>
                <a:latin typeface="Calibri" panose="020F0502020204030204" pitchFamily="34" charset="0"/>
                <a:ea typeface="宋体" panose="02010600030101010101" pitchFamily="2" charset="-122"/>
              </a:rPr>
              <a:t>) and 2019 Moller QRPA+HF predictions.  The attached write-up is still  a work in progress.</a:t>
            </a:r>
            <a:endParaRPr lang="zh-CN" altLang="zh-CN" sz="1800" dirty="0">
              <a:effectLst/>
              <a:latin typeface="Calibri" panose="020F0502020204030204" pitchFamily="34" charset="0"/>
              <a:ea typeface="宋体" panose="02010600030101010101" pitchFamily="2" charset="-122"/>
            </a:endParaRPr>
          </a:p>
          <a:p>
            <a:r>
              <a:rPr lang="en-US" altLang="zh-CN" sz="1800" dirty="0">
                <a:effectLst/>
                <a:latin typeface="Calibri" panose="020F0502020204030204" pitchFamily="34" charset="0"/>
                <a:ea typeface="宋体" panose="02010600030101010101" pitchFamily="2" charset="-122"/>
              </a:rPr>
              <a:t>Robert </a:t>
            </a:r>
            <a:r>
              <a:rPr lang="en-US" altLang="zh-CN" sz="1800" dirty="0" err="1">
                <a:effectLst/>
                <a:latin typeface="Calibri" panose="020F0502020204030204" pitchFamily="34" charset="0"/>
                <a:ea typeface="宋体" panose="02010600030101010101" pitchFamily="2" charset="-122"/>
              </a:rPr>
              <a:t>Grzywacz</a:t>
            </a:r>
            <a:endParaRPr lang="en-US" altLang="zh-CN" sz="1800" dirty="0">
              <a:effectLst/>
              <a:latin typeface="Calibri" panose="020F0502020204030204" pitchFamily="34" charset="0"/>
              <a:ea typeface="宋体" panose="02010600030101010101" pitchFamily="2" charset="-122"/>
            </a:endParaRPr>
          </a:p>
          <a:p>
            <a:endParaRPr lang="en-US" altLang="zh-CN" sz="1800" dirty="0">
              <a:solidFill>
                <a:srgbClr val="000000"/>
              </a:solidFill>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Hi Robert,</a:t>
            </a:r>
            <a:endParaRPr lang="zh-CN" altLang="zh-CN" sz="1800" dirty="0">
              <a:effectLst/>
              <a:latin typeface="Times New Roman" panose="02020603050405020304" pitchFamily="18"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Following up on the Doppler email I sent a moment ago, I wanted to let you know that Lijie has also investigated measuring correlated 2-neutron emission using the Doppler technique. It is possible, but not easy, and probably best done when a particular transition is carefully selected for this purpose (ideally with a simple, clean, and well-understood decay scheme). In any case, it can probably be complementary to a direct measurement. Of course, the two neutrons have to populate an excited state. </a:t>
            </a:r>
            <a:endParaRPr lang="zh-CN" altLang="zh-CN" sz="1800" dirty="0">
              <a:effectLst/>
              <a:latin typeface="Times New Roman" panose="02020603050405020304" pitchFamily="18"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Chris</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70452669"/>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2CDBE4-83DB-458A-A38D-0A6328DE5FDD}"/>
              </a:ext>
            </a:extLst>
          </p:cNvPr>
          <p:cNvSpPr txBox="1"/>
          <p:nvPr/>
        </p:nvSpPr>
        <p:spPr>
          <a:xfrm>
            <a:off x="0" y="0"/>
            <a:ext cx="9144000" cy="2862322"/>
          </a:xfrm>
          <a:prstGeom prst="rect">
            <a:avLst/>
          </a:prstGeom>
          <a:noFill/>
        </p:spPr>
        <p:txBody>
          <a:bodyPr wrap="square">
            <a:spAutoFit/>
          </a:bodyPr>
          <a:lstStyle/>
          <a:p>
            <a:r>
              <a:rPr lang="en-US" altLang="zh-CN" sz="1800" dirty="0">
                <a:solidFill>
                  <a:srgbClr val="000000"/>
                </a:solidFill>
                <a:effectLst/>
                <a:latin typeface="Calibri" panose="020F0502020204030204" pitchFamily="34" charset="0"/>
                <a:ea typeface="宋体" panose="02010600030101010101" pitchFamily="2" charset="-122"/>
              </a:rPr>
              <a:t>86Ga beta-2n decay (~ 16% total) populates the 2+ state in N=52 84Ge, at 624 keV. See </a:t>
            </a:r>
            <a:r>
              <a:rPr lang="en-US" altLang="zh-CN" sz="1800" dirty="0" err="1">
                <a:solidFill>
                  <a:srgbClr val="000000"/>
                </a:solidFill>
                <a:effectLst/>
                <a:latin typeface="Calibri" panose="020F0502020204030204" pitchFamily="34" charset="0"/>
                <a:ea typeface="宋体" panose="02010600030101010101" pitchFamily="2" charset="-122"/>
              </a:rPr>
              <a:t>Miernik</a:t>
            </a:r>
            <a:r>
              <a:rPr lang="en-US" altLang="zh-CN" sz="1800" dirty="0">
                <a:solidFill>
                  <a:srgbClr val="000000"/>
                </a:solidFill>
                <a:effectLst/>
                <a:latin typeface="Calibri" panose="020F0502020204030204" pitchFamily="34" charset="0"/>
                <a:ea typeface="宋体" panose="02010600030101010101" pitchFamily="2" charset="-122"/>
              </a:rPr>
              <a:t> et al, PRL 111,  2013, and Yokoyama et al, PR C 100,  2019.</a:t>
            </a:r>
            <a:endParaRPr lang="zh-CN" altLang="zh-CN" sz="2000" dirty="0">
              <a:effectLst/>
              <a:latin typeface="Times New Roman" panose="02020603050405020304" pitchFamily="18"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Krzysztof </a:t>
            </a:r>
            <a:r>
              <a:rPr lang="en-US" altLang="zh-CN" sz="1800" dirty="0" err="1">
                <a:solidFill>
                  <a:srgbClr val="000000"/>
                </a:solidFill>
                <a:effectLst/>
                <a:latin typeface="Calibri" panose="020F0502020204030204" pitchFamily="34" charset="0"/>
                <a:ea typeface="宋体" panose="02010600030101010101" pitchFamily="2" charset="-122"/>
              </a:rPr>
              <a:t>Rykaczewski</a:t>
            </a:r>
            <a:endParaRPr lang="en-US" altLang="zh-CN" sz="1800" dirty="0">
              <a:solidFill>
                <a:srgbClr val="000000"/>
              </a:solidFill>
              <a:effectLst/>
              <a:latin typeface="Calibri" panose="020F0502020204030204" pitchFamily="34" charset="0"/>
              <a:ea typeface="宋体" panose="02010600030101010101" pitchFamily="2" charset="-122"/>
            </a:endParaRPr>
          </a:p>
          <a:p>
            <a:endParaRPr lang="en-US" altLang="zh-CN" dirty="0">
              <a:solidFill>
                <a:srgbClr val="000000"/>
              </a:solidFill>
              <a:latin typeface="Calibri" panose="020F0502020204030204" pitchFamily="34" charset="0"/>
              <a:ea typeface="宋体" panose="02010600030101010101" pitchFamily="2" charset="-122"/>
            </a:endParaRPr>
          </a:p>
          <a:p>
            <a:r>
              <a:rPr lang="en-US" altLang="zh-CN" sz="1800" dirty="0">
                <a:effectLst/>
                <a:latin typeface="+mj-lt"/>
                <a:ea typeface="宋体" panose="02010600030101010101" pitchFamily="2" charset="-122"/>
                <a:cs typeface="宋体" panose="02010600030101010101" pitchFamily="2" charset="-122"/>
              </a:rPr>
              <a:t>Thanks Chris, </a:t>
            </a:r>
            <a:endParaRPr lang="zh-CN" altLang="zh-CN" sz="1800" dirty="0">
              <a:effectLst/>
              <a:latin typeface="+mj-lt"/>
              <a:ea typeface="宋体" panose="02010600030101010101" pitchFamily="2" charset="-122"/>
              <a:cs typeface="宋体" panose="02010600030101010101" pitchFamily="2" charset="-122"/>
            </a:endParaRPr>
          </a:p>
          <a:p>
            <a:r>
              <a:rPr lang="en-US" altLang="zh-CN" sz="1800" dirty="0">
                <a:effectLst/>
                <a:latin typeface="+mj-lt"/>
                <a:ea typeface="宋体" panose="02010600030101010101" pitchFamily="2" charset="-122"/>
                <a:cs typeface="宋体" panose="02010600030101010101" pitchFamily="2" charset="-122"/>
              </a:rPr>
              <a:t>That’d be great. I’ve attached my latest notes on the Ca region. </a:t>
            </a:r>
            <a:endParaRPr lang="zh-CN" altLang="zh-CN" sz="1800" dirty="0">
              <a:effectLst/>
              <a:latin typeface="+mj-lt"/>
              <a:ea typeface="宋体" panose="02010600030101010101" pitchFamily="2" charset="-122"/>
              <a:cs typeface="宋体" panose="02010600030101010101" pitchFamily="2" charset="-122"/>
            </a:endParaRPr>
          </a:p>
          <a:p>
            <a:r>
              <a:rPr lang="en-US" altLang="zh-CN" sz="1800" dirty="0">
                <a:effectLst/>
                <a:latin typeface="+mj-lt"/>
                <a:ea typeface="宋体" panose="02010600030101010101" pitchFamily="2" charset="-122"/>
                <a:cs typeface="宋体" panose="02010600030101010101" pitchFamily="2" charset="-122"/>
              </a:rPr>
              <a:t>Maybe you have already thought of this but if you take a look at slide 3, you’ll see that there should be fast M1 spin-flip transitions in 53,55Ca which should be &lt; 1 ps. This should provide an ideal situation for your analysis. </a:t>
            </a:r>
            <a:endParaRPr lang="zh-CN" altLang="zh-CN" sz="1800" dirty="0">
              <a:effectLst/>
              <a:latin typeface="+mj-lt"/>
              <a:ea typeface="宋体" panose="02010600030101010101" pitchFamily="2" charset="-122"/>
              <a:cs typeface="宋体" panose="02010600030101010101" pitchFamily="2" charset="-122"/>
            </a:endParaRPr>
          </a:p>
          <a:p>
            <a:r>
              <a:rPr lang="en-US" altLang="zh-CN" sz="1800" dirty="0">
                <a:effectLst/>
                <a:latin typeface="+mj-lt"/>
                <a:ea typeface="宋体" panose="02010600030101010101" pitchFamily="2" charset="-122"/>
                <a:cs typeface="宋体" panose="02010600030101010101" pitchFamily="2" charset="-122"/>
              </a:rPr>
              <a:t>Mitch </a:t>
            </a:r>
            <a:r>
              <a:rPr lang="en-US" altLang="zh-CN" sz="1800" dirty="0" err="1">
                <a:effectLst/>
                <a:latin typeface="+mj-lt"/>
                <a:ea typeface="宋体" panose="02010600030101010101" pitchFamily="2" charset="-122"/>
                <a:cs typeface="宋体" panose="02010600030101010101" pitchFamily="2" charset="-122"/>
              </a:rPr>
              <a:t>Allmond</a:t>
            </a:r>
            <a:endParaRPr lang="zh-CN" altLang="zh-CN" sz="1800" dirty="0">
              <a:effectLst/>
              <a:latin typeface="+mj-lt"/>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84067728"/>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E0AB73-CCEB-42B3-87D3-EAEADE77411E}"/>
              </a:ext>
            </a:extLst>
          </p:cNvPr>
          <p:cNvSpPr txBox="1"/>
          <p:nvPr/>
        </p:nvSpPr>
        <p:spPr>
          <a:xfrm>
            <a:off x="0" y="0"/>
            <a:ext cx="9144000" cy="6971139"/>
          </a:xfrm>
          <a:prstGeom prst="rect">
            <a:avLst/>
          </a:prstGeom>
          <a:noFill/>
        </p:spPr>
        <p:txBody>
          <a:bodyPr wrap="square" bIns="0">
            <a:spAutoFit/>
          </a:bodyPr>
          <a:lstStyle/>
          <a:p>
            <a:r>
              <a:rPr lang="en-US" altLang="zh-CN" sz="1800" dirty="0">
                <a:solidFill>
                  <a:srgbClr val="000000"/>
                </a:solidFill>
                <a:effectLst/>
                <a:latin typeface="Calibri" panose="020F0502020204030204" pitchFamily="34" charset="0"/>
                <a:ea typeface="宋体" panose="02010600030101010101" pitchFamily="2" charset="-122"/>
              </a:rPr>
              <a:t>Hi collaborators,</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In our recent discussions, there has been dome lack of clarity about how the </a:t>
            </a:r>
            <a:r>
              <a:rPr lang="en-US" altLang="zh-CN" sz="1800" dirty="0" err="1">
                <a:solidFill>
                  <a:srgbClr val="000000"/>
                </a:solidFill>
                <a:effectLst/>
                <a:latin typeface="Calibri" panose="020F0502020204030204" pitchFamily="34" charset="0"/>
                <a:ea typeface="宋体" panose="02010600030101010101" pitchFamily="2" charset="-122"/>
              </a:rPr>
              <a:t>FDSi's</a:t>
            </a:r>
            <a:r>
              <a:rPr lang="en-US" altLang="zh-CN" sz="1800" dirty="0">
                <a:solidFill>
                  <a:srgbClr val="000000"/>
                </a:solidFill>
                <a:effectLst/>
                <a:latin typeface="Calibri" panose="020F0502020204030204" pitchFamily="34" charset="0"/>
                <a:ea typeface="宋体" panose="02010600030101010101" pitchFamily="2" charset="-122"/>
              </a:rPr>
              <a:t> FRIB PAC1 upcoming proposal workshops (mostly next week) are organized. I am forwarding this email, which provides more information on the big picture.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Our 20Mg GADGET II experiment will use 36Ar beam and I will write a one-pager for that directed to the lowest-mass working group "28O / n-rich N=20" (even though it is proton rich). We will probably wind up proposing to run this with our own hardware, but it will need to happen at the decay station.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Our Doppler work potentially applies to any experiments with A&lt;80, so it involves several working groups, which need to be communicated with individually.</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For Ben's proposed </a:t>
            </a:r>
            <a:r>
              <a:rPr lang="en-US" altLang="zh-CN" sz="1800" dirty="0" err="1">
                <a:solidFill>
                  <a:srgbClr val="000000"/>
                </a:solidFill>
                <a:effectLst/>
                <a:latin typeface="Calibri" panose="020F0502020204030204" pitchFamily="34" charset="0"/>
                <a:ea typeface="宋体" panose="02010600030101010101" pitchFamily="2" charset="-122"/>
              </a:rPr>
              <a:t>Tz</a:t>
            </a:r>
            <a:r>
              <a:rPr lang="en-US" altLang="zh-CN" sz="1800" dirty="0">
                <a:solidFill>
                  <a:srgbClr val="000000"/>
                </a:solidFill>
                <a:effectLst/>
                <a:latin typeface="Calibri" panose="020F0502020204030204" pitchFamily="34" charset="0"/>
                <a:ea typeface="宋体" panose="02010600030101010101" pitchFamily="2" charset="-122"/>
              </a:rPr>
              <a:t>=-1 experiments, he is preparing a one-pager for the lowest-mass group, but it is not clear to me that it is the appropriate group. It may fit better into a higher-mass group and, if so, we should contact them soon. Each group is organizing things their own way. With all of this being said, it is looking like it will be a stopped-beam experiment and it seems unlikely that </a:t>
            </a:r>
            <a:r>
              <a:rPr lang="en-US" altLang="zh-CN" sz="1800" dirty="0" err="1">
                <a:solidFill>
                  <a:srgbClr val="000000"/>
                </a:solidFill>
                <a:effectLst/>
                <a:latin typeface="Calibri" panose="020F0502020204030204" pitchFamily="34" charset="0"/>
                <a:ea typeface="宋体" panose="02010600030101010101" pitchFamily="2" charset="-122"/>
              </a:rPr>
              <a:t>FDSi</a:t>
            </a:r>
            <a:r>
              <a:rPr lang="en-US" altLang="zh-CN" sz="1800" dirty="0">
                <a:solidFill>
                  <a:srgbClr val="000000"/>
                </a:solidFill>
                <a:effectLst/>
                <a:latin typeface="Calibri" panose="020F0502020204030204" pitchFamily="34" charset="0"/>
                <a:ea typeface="宋体" panose="02010600030101010101" pitchFamily="2" charset="-122"/>
              </a:rPr>
              <a:t> will run stopped beam experiments in the first year of FRIB, so it will probably need to be independent.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Hope this is useful: generally, the organization is all a bit messy and biased to neutron-rich species. </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Best,</a:t>
            </a:r>
            <a:endParaRPr lang="zh-CN" altLang="zh-CN" sz="1600" dirty="0">
              <a:effectLst/>
              <a:latin typeface="Calibri" panose="020F0502020204030204" pitchFamily="34" charset="0"/>
              <a:ea typeface="宋体" panose="02010600030101010101" pitchFamily="2" charset="-122"/>
            </a:endParaRPr>
          </a:p>
          <a:p>
            <a:r>
              <a:rPr lang="en-US" altLang="zh-CN" sz="1800" dirty="0">
                <a:solidFill>
                  <a:srgbClr val="000000"/>
                </a:solidFill>
                <a:effectLst/>
                <a:latin typeface="Calibri" panose="020F0502020204030204" pitchFamily="34" charset="0"/>
                <a:ea typeface="宋体" panose="02010600030101010101" pitchFamily="2" charset="-122"/>
              </a:rPr>
              <a:t>Chris</a:t>
            </a:r>
            <a:endParaRPr lang="zh-CN" altLang="zh-CN" sz="1600" dirty="0">
              <a:effectLst/>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74160306"/>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7470C3-8E9E-4153-BB1F-0CB54FBBD49F}"/>
              </a:ext>
            </a:extLst>
          </p:cNvPr>
          <p:cNvSpPr txBox="1"/>
          <p:nvPr/>
        </p:nvSpPr>
        <p:spPr>
          <a:xfrm>
            <a:off x="0" y="558800"/>
            <a:ext cx="9144000" cy="4062651"/>
          </a:xfrm>
          <a:prstGeom prst="rect">
            <a:avLst/>
          </a:prstGeom>
          <a:noFill/>
        </p:spPr>
        <p:txBody>
          <a:bodyPr wrap="square" rtlCol="0">
            <a:spAutoFit/>
          </a:bodyPr>
          <a:lstStyle/>
          <a:p>
            <a:r>
              <a:rPr lang="en-US" altLang="zh-CN" sz="2000" dirty="0">
                <a:effectLst/>
                <a:latin typeface="Times New Roman" panose="02020603050405020304" pitchFamily="18" charset="0"/>
                <a:ea typeface="Arial" panose="020B0604020202020204" pitchFamily="34" charset="0"/>
                <a:cs typeface="Times New Roman" panose="02020603050405020304" pitchFamily="18" charset="0"/>
              </a:rPr>
              <a:t>Andy: We will directly study the proton decays of </a:t>
            </a:r>
            <a:r>
              <a:rPr lang="en-US" altLang="zh-CN" sz="2000" baseline="30000" dirty="0">
                <a:effectLst/>
                <a:latin typeface="Times New Roman" panose="02020603050405020304" pitchFamily="18" charset="0"/>
                <a:ea typeface="Arial" panose="020B0604020202020204" pitchFamily="34" charset="0"/>
                <a:cs typeface="Times New Roman" panose="02020603050405020304" pitchFamily="18" charset="0"/>
              </a:rPr>
              <a:t>72</a:t>
            </a:r>
            <a:r>
              <a:rPr lang="en-US" altLang="zh-CN" sz="2000" dirty="0">
                <a:effectLst/>
                <a:latin typeface="Times New Roman" panose="02020603050405020304" pitchFamily="18" charset="0"/>
                <a:ea typeface="Arial" panose="020B0604020202020204" pitchFamily="34" charset="0"/>
                <a:cs typeface="Times New Roman" panose="02020603050405020304" pitchFamily="18" charset="0"/>
              </a:rPr>
              <a:t>Rb to probe structure along this isotopic chain. We will determine the half-life directly, and measure </a:t>
            </a:r>
            <a:r>
              <a:rPr lang="en-US" altLang="zh-CN" sz="2000" baseline="30000" dirty="0">
                <a:effectLst/>
                <a:latin typeface="Times New Roman" panose="02020603050405020304" pitchFamily="18" charset="0"/>
                <a:ea typeface="Arial" panose="020B0604020202020204" pitchFamily="34" charset="0"/>
                <a:cs typeface="Times New Roman" panose="02020603050405020304" pitchFamily="18" charset="0"/>
              </a:rPr>
              <a:t>72</a:t>
            </a:r>
            <a:r>
              <a:rPr lang="en-US" altLang="zh-CN" sz="2000" dirty="0">
                <a:effectLst/>
                <a:latin typeface="Times New Roman" panose="02020603050405020304" pitchFamily="18" charset="0"/>
                <a:ea typeface="Arial" panose="020B0604020202020204" pitchFamily="34" charset="0"/>
                <a:cs typeface="Times New Roman" panose="02020603050405020304" pitchFamily="18" charset="0"/>
              </a:rPr>
              <a:t>Rb proton-emission spectrum along with coincident 𝛾 rays, in order to extract the proton separation energy. By comparing the results of the ground-state structure to the mirror nucleus, </a:t>
            </a:r>
            <a:r>
              <a:rPr lang="en-US" altLang="zh-CN" sz="2000" baseline="30000" dirty="0">
                <a:effectLst/>
                <a:latin typeface="Times New Roman" panose="02020603050405020304" pitchFamily="18" charset="0"/>
                <a:ea typeface="Arial" panose="020B0604020202020204" pitchFamily="34" charset="0"/>
                <a:cs typeface="Times New Roman" panose="02020603050405020304" pitchFamily="18" charset="0"/>
              </a:rPr>
              <a:t>72</a:t>
            </a:r>
            <a:r>
              <a:rPr lang="en-US" altLang="zh-CN" sz="2000" dirty="0">
                <a:effectLst/>
                <a:latin typeface="Times New Roman" panose="02020603050405020304" pitchFamily="18" charset="0"/>
                <a:ea typeface="Arial" panose="020B0604020202020204" pitchFamily="34" charset="0"/>
                <a:cs typeface="Times New Roman" panose="02020603050405020304" pitchFamily="18" charset="0"/>
              </a:rPr>
              <a:t>Br, coupled with theoretical GCC calculations, we will probe the role of isospin symmetry as Coulomb forces inside nuclei increase.</a:t>
            </a:r>
          </a:p>
          <a:p>
            <a:endParaRPr lang="en-US" altLang="zh-CN" sz="2000" dirty="0">
              <a:latin typeface="Times New Roman" panose="02020603050405020304" pitchFamily="18" charset="0"/>
              <a:cs typeface="Times New Roman" panose="02020603050405020304" pitchFamily="18" charset="0"/>
            </a:endParaRPr>
          </a:p>
          <a:p>
            <a:r>
              <a:rPr lang="en-US" altLang="zh-CN" sz="2000" baseline="30000" dirty="0">
                <a:solidFill>
                  <a:srgbClr val="0000FF"/>
                </a:solidFill>
                <a:latin typeface="Times New Roman" panose="02020603050405020304" pitchFamily="18" charset="0"/>
                <a:cs typeface="Times New Roman" panose="02020603050405020304" pitchFamily="18" charset="0"/>
              </a:rPr>
              <a:t>72</a:t>
            </a:r>
            <a:r>
              <a:rPr lang="en-US" altLang="zh-CN" sz="2000" dirty="0">
                <a:solidFill>
                  <a:srgbClr val="0000FF"/>
                </a:solidFill>
                <a:latin typeface="Times New Roman" panose="02020603050405020304" pitchFamily="18" charset="0"/>
                <a:cs typeface="Times New Roman" panose="02020603050405020304" pitchFamily="18" charset="0"/>
              </a:rPr>
              <a:t>Rb</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emit proton</a:t>
            </a:r>
            <a:r>
              <a:rPr lang="zh-CN" altLang="en-US" sz="2000" dirty="0">
                <a:solidFill>
                  <a:srgbClr val="0000FF"/>
                </a:solidFill>
                <a:latin typeface="Times New Roman" panose="02020603050405020304" pitchFamily="18" charset="0"/>
                <a:cs typeface="Times New Roman" panose="02020603050405020304" pitchFamily="18" charset="0"/>
              </a:rPr>
              <a:t> → </a:t>
            </a:r>
            <a:r>
              <a:rPr lang="en-US" altLang="zh-CN" sz="2000" baseline="30000" dirty="0">
                <a:solidFill>
                  <a:srgbClr val="0000FF"/>
                </a:solidFill>
                <a:latin typeface="Times New Roman" panose="02020603050405020304" pitchFamily="18" charset="0"/>
                <a:cs typeface="Times New Roman" panose="02020603050405020304" pitchFamily="18" charset="0"/>
              </a:rPr>
              <a:t>71</a:t>
            </a:r>
            <a:r>
              <a:rPr lang="en-US" altLang="zh-CN" sz="2000" dirty="0">
                <a:solidFill>
                  <a:srgbClr val="0000FF"/>
                </a:solidFill>
                <a:latin typeface="Times New Roman" panose="02020603050405020304" pitchFamily="18" charset="0"/>
                <a:cs typeface="Times New Roman" panose="02020603050405020304" pitchFamily="18" charset="0"/>
              </a:rPr>
              <a:t>Kr</a:t>
            </a:r>
          </a:p>
          <a:p>
            <a:r>
              <a:rPr lang="en-US" altLang="zh-CN" sz="2000" dirty="0">
                <a:solidFill>
                  <a:srgbClr val="0000FF"/>
                </a:solidFill>
                <a:latin typeface="Times New Roman" panose="02020603050405020304" pitchFamily="18" charset="0"/>
                <a:cs typeface="Times New Roman" panose="02020603050405020304" pitchFamily="18" charset="0"/>
              </a:rPr>
              <a:t>1) excited states of </a:t>
            </a:r>
            <a:r>
              <a:rPr lang="en-US" altLang="zh-CN" sz="2000" baseline="30000" dirty="0">
                <a:solidFill>
                  <a:srgbClr val="0000FF"/>
                </a:solidFill>
                <a:latin typeface="Times New Roman" panose="02020603050405020304" pitchFamily="18" charset="0"/>
                <a:cs typeface="Times New Roman" panose="02020603050405020304" pitchFamily="18" charset="0"/>
              </a:rPr>
              <a:t>71</a:t>
            </a:r>
            <a:r>
              <a:rPr lang="en-US" altLang="zh-CN" sz="2000" dirty="0">
                <a:solidFill>
                  <a:srgbClr val="0000FF"/>
                </a:solidFill>
                <a:latin typeface="Times New Roman" panose="02020603050405020304" pitchFamily="18" charset="0"/>
                <a:cs typeface="Times New Roman" panose="02020603050405020304" pitchFamily="18" charset="0"/>
              </a:rPr>
              <a:t>Kr unknown,</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there</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might</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be</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some low-energy </a:t>
            </a:r>
            <a:r>
              <a:rPr lang="en-US" altLang="zh-CN" sz="2000" i="1" dirty="0">
                <a:solidFill>
                  <a:srgbClr val="0000FF"/>
                </a:solidFill>
                <a:latin typeface="Times New Roman" panose="02020603050405020304" pitchFamily="18" charset="0"/>
                <a:cs typeface="Times New Roman" panose="02020603050405020304" pitchFamily="18" charset="0"/>
              </a:rPr>
              <a:t>γ</a:t>
            </a:r>
            <a:r>
              <a:rPr lang="en-US" altLang="zh-CN" sz="2000" dirty="0">
                <a:solidFill>
                  <a:srgbClr val="0000FF"/>
                </a:solidFill>
                <a:latin typeface="Times New Roman" panose="02020603050405020304" pitchFamily="18" charset="0"/>
                <a:cs typeface="Times New Roman" panose="02020603050405020304" pitchFamily="18" charset="0"/>
              </a:rPr>
              <a:t> rays (a</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few</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hundred</a:t>
            </a:r>
            <a:r>
              <a:rPr lang="zh-CN" altLang="en-US" sz="2000" dirty="0">
                <a:solidFill>
                  <a:srgbClr val="0000FF"/>
                </a:solidFill>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keV) populated in </a:t>
            </a:r>
            <a:r>
              <a:rPr lang="en-US" altLang="zh-CN" sz="2000" baseline="30000" dirty="0">
                <a:solidFill>
                  <a:srgbClr val="0000FF"/>
                </a:solidFill>
                <a:latin typeface="Times New Roman" panose="02020603050405020304" pitchFamily="18" charset="0"/>
                <a:cs typeface="Times New Roman" panose="02020603050405020304" pitchFamily="18" charset="0"/>
              </a:rPr>
              <a:t>72</a:t>
            </a:r>
            <a:r>
              <a:rPr lang="en-US" altLang="zh-CN" sz="2000" dirty="0">
                <a:solidFill>
                  <a:srgbClr val="0000FF"/>
                </a:solidFill>
                <a:latin typeface="Times New Roman" panose="02020603050405020304" pitchFamily="18" charset="0"/>
                <a:cs typeface="Times New Roman" panose="02020603050405020304" pitchFamily="18" charset="0"/>
              </a:rPr>
              <a:t>Rb proton decay</a:t>
            </a:r>
          </a:p>
          <a:p>
            <a:r>
              <a:rPr lang="en-US" altLang="zh-CN" sz="2000" dirty="0">
                <a:solidFill>
                  <a:srgbClr val="0000FF"/>
                </a:solidFill>
                <a:latin typeface="Times New Roman" panose="02020603050405020304" pitchFamily="18" charset="0"/>
                <a:cs typeface="Times New Roman" panose="02020603050405020304" pitchFamily="18" charset="0"/>
              </a:rPr>
              <a:t>2) Implantation rate of </a:t>
            </a:r>
            <a:r>
              <a:rPr lang="en-US" altLang="zh-CN" sz="2000" baseline="30000" dirty="0">
                <a:solidFill>
                  <a:srgbClr val="0000FF"/>
                </a:solidFill>
                <a:latin typeface="Times New Roman" panose="02020603050405020304" pitchFamily="18" charset="0"/>
                <a:cs typeface="Times New Roman" panose="02020603050405020304" pitchFamily="18" charset="0"/>
              </a:rPr>
              <a:t>72</a:t>
            </a:r>
            <a:r>
              <a:rPr lang="en-US" altLang="zh-CN" sz="2000" dirty="0">
                <a:solidFill>
                  <a:srgbClr val="0000FF"/>
                </a:solidFill>
                <a:latin typeface="Times New Roman" panose="02020603050405020304" pitchFamily="18" charset="0"/>
                <a:cs typeface="Times New Roman" panose="02020603050405020304" pitchFamily="18" charset="0"/>
              </a:rPr>
              <a:t>Rb: 0.014 </a:t>
            </a:r>
            <a:r>
              <a:rPr lang="en-US" altLang="zh-CN" sz="2000" dirty="0" err="1">
                <a:solidFill>
                  <a:srgbClr val="0000FF"/>
                </a:solidFill>
                <a:latin typeface="Times New Roman" panose="02020603050405020304" pitchFamily="18" charset="0"/>
                <a:cs typeface="Times New Roman" panose="02020603050405020304" pitchFamily="18" charset="0"/>
              </a:rPr>
              <a:t>pps</a:t>
            </a:r>
            <a:endParaRPr lang="en-US" altLang="zh-CN" sz="2000" dirty="0">
              <a:solidFill>
                <a:srgbClr val="0000FF"/>
              </a:solidFill>
              <a:latin typeface="Times New Roman" panose="02020603050405020304" pitchFamily="18" charset="0"/>
              <a:cs typeface="Times New Roman" panose="02020603050405020304" pitchFamily="18" charset="0"/>
            </a:endParaRPr>
          </a:p>
          <a:p>
            <a:endParaRPr lang="en-US" altLang="zh-CN" sz="2000" dirty="0">
              <a:solidFill>
                <a:srgbClr val="0000FF"/>
              </a:solidFill>
              <a:latin typeface="Times New Roman" panose="02020603050405020304" pitchFamily="18" charset="0"/>
              <a:cs typeface="Times New Roman" panose="02020603050405020304" pitchFamily="18" charset="0"/>
            </a:endParaRPr>
          </a:p>
          <a:p>
            <a:r>
              <a:rPr lang="en-US" altLang="zh-CN" sz="2000" dirty="0">
                <a:solidFill>
                  <a:srgbClr val="0000FF"/>
                </a:solidFill>
                <a:latin typeface="Times New Roman" panose="02020603050405020304" pitchFamily="18" charset="0"/>
                <a:cs typeface="Times New Roman" panose="02020603050405020304" pitchFamily="18" charset="0"/>
              </a:rPr>
              <a:t>Doppler broadening analysis of </a:t>
            </a:r>
            <a:r>
              <a:rPr lang="en-US" altLang="zh-CN" sz="2000" baseline="30000" dirty="0">
                <a:solidFill>
                  <a:srgbClr val="0000FF"/>
                </a:solidFill>
                <a:latin typeface="Times New Roman" panose="02020603050405020304" pitchFamily="18" charset="0"/>
                <a:cs typeface="Times New Roman" panose="02020603050405020304" pitchFamily="18" charset="0"/>
              </a:rPr>
              <a:t>72</a:t>
            </a:r>
            <a:r>
              <a:rPr lang="en-US" altLang="zh-CN" sz="2000" dirty="0">
                <a:solidFill>
                  <a:srgbClr val="0000FF"/>
                </a:solidFill>
                <a:latin typeface="Times New Roman" panose="02020603050405020304" pitchFamily="18" charset="0"/>
                <a:cs typeface="Times New Roman" panose="02020603050405020304" pitchFamily="18" charset="0"/>
              </a:rPr>
              <a:t>Rb(</a:t>
            </a:r>
            <a:r>
              <a:rPr lang="en-US" altLang="zh-CN" sz="2000" i="1" dirty="0">
                <a:solidFill>
                  <a:srgbClr val="0000FF"/>
                </a:solidFill>
                <a:latin typeface="Times New Roman" panose="02020603050405020304" pitchFamily="18" charset="0"/>
                <a:cs typeface="Times New Roman" panose="02020603050405020304" pitchFamily="18" charset="0"/>
              </a:rPr>
              <a:t>pγ</a:t>
            </a:r>
            <a:r>
              <a:rPr lang="en-US" altLang="zh-CN" sz="2000" dirty="0">
                <a:solidFill>
                  <a:srgbClr val="0000FF"/>
                </a:solidFill>
                <a:latin typeface="Times New Roman" panose="02020603050405020304" pitchFamily="18" charset="0"/>
                <a:cs typeface="Times New Roman" panose="02020603050405020304" pitchFamily="18" charset="0"/>
              </a:rPr>
              <a:t>)</a:t>
            </a:r>
            <a:r>
              <a:rPr lang="en-US" altLang="zh-CN" sz="2000" baseline="30000" dirty="0">
                <a:solidFill>
                  <a:srgbClr val="0000FF"/>
                </a:solidFill>
                <a:latin typeface="Times New Roman" panose="02020603050405020304" pitchFamily="18" charset="0"/>
                <a:cs typeface="Times New Roman" panose="02020603050405020304" pitchFamily="18" charset="0"/>
              </a:rPr>
              <a:t>71</a:t>
            </a:r>
            <a:r>
              <a:rPr lang="en-US" altLang="zh-CN" sz="2000" dirty="0">
                <a:solidFill>
                  <a:srgbClr val="0000FF"/>
                </a:solidFill>
                <a:latin typeface="Times New Roman" panose="02020603050405020304" pitchFamily="18" charset="0"/>
                <a:cs typeface="Times New Roman" panose="02020603050405020304" pitchFamily="18" charset="0"/>
              </a:rPr>
              <a:t>Kr is deemed infeasible.</a:t>
            </a:r>
          </a:p>
        </p:txBody>
      </p:sp>
      <p:sp>
        <p:nvSpPr>
          <p:cNvPr id="3" name="TextBox 2">
            <a:extLst>
              <a:ext uri="{FF2B5EF4-FFF2-40B4-BE49-F238E27FC236}">
                <a16:creationId xmlns:a16="http://schemas.microsoft.com/office/drawing/2014/main" id="{A2E89965-C83E-41AA-82BD-484362C5A6FD}"/>
              </a:ext>
            </a:extLst>
          </p:cNvPr>
          <p:cNvSpPr txBox="1"/>
          <p:nvPr/>
        </p:nvSpPr>
        <p:spPr>
          <a:xfrm>
            <a:off x="0" y="0"/>
            <a:ext cx="3920945" cy="369332"/>
          </a:xfrm>
          <a:prstGeom prst="rect">
            <a:avLst/>
          </a:prstGeom>
          <a:noFill/>
        </p:spPr>
        <p:txBody>
          <a:bodyPr wrap="none" rtlCol="0">
            <a:spAutoFit/>
          </a:bodyPr>
          <a:lstStyle/>
          <a:p>
            <a:r>
              <a:rPr lang="en-US" altLang="zh-CN" dirty="0"/>
              <a:t>FRIB PAC1 </a:t>
            </a:r>
            <a:r>
              <a:rPr lang="en-US" altLang="zh-CN" dirty="0" err="1"/>
              <a:t>FDSi</a:t>
            </a:r>
            <a:r>
              <a:rPr lang="en-US" altLang="zh-CN" dirty="0"/>
              <a:t> Proposal Andrew Rogers</a:t>
            </a:r>
            <a:endParaRPr lang="zh-CN" altLang="en-US" dirty="0"/>
          </a:p>
        </p:txBody>
      </p:sp>
    </p:spTree>
    <p:extLst>
      <p:ext uri="{BB962C8B-B14F-4D97-AF65-F5344CB8AC3E}">
        <p14:creationId xmlns:p14="http://schemas.microsoft.com/office/powerpoint/2010/main" val="3925979791"/>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119C86-FE8D-4528-A0CE-222DAC64D316}"/>
              </a:ext>
            </a:extLst>
          </p:cNvPr>
          <p:cNvPicPr>
            <a:picLocks noChangeAspect="1"/>
          </p:cNvPicPr>
          <p:nvPr/>
        </p:nvPicPr>
        <p:blipFill>
          <a:blip r:embed="rId2"/>
          <a:stretch>
            <a:fillRect/>
          </a:stretch>
        </p:blipFill>
        <p:spPr>
          <a:xfrm>
            <a:off x="3581400" y="1994712"/>
            <a:ext cx="5562600" cy="4840071"/>
          </a:xfrm>
          <a:prstGeom prst="rect">
            <a:avLst/>
          </a:prstGeom>
        </p:spPr>
      </p:pic>
      <p:sp>
        <p:nvSpPr>
          <p:cNvPr id="6" name="TextBox 5">
            <a:extLst>
              <a:ext uri="{FF2B5EF4-FFF2-40B4-BE49-F238E27FC236}">
                <a16:creationId xmlns:a16="http://schemas.microsoft.com/office/drawing/2014/main" id="{F7F9B9B0-8894-4D5A-8C1C-3FCFBE34C633}"/>
              </a:ext>
            </a:extLst>
          </p:cNvPr>
          <p:cNvSpPr txBox="1"/>
          <p:nvPr/>
        </p:nvSpPr>
        <p:spPr>
          <a:xfrm>
            <a:off x="0" y="23217"/>
            <a:ext cx="9144000" cy="4801314"/>
          </a:xfrm>
          <a:prstGeom prst="rect">
            <a:avLst/>
          </a:prstGeom>
          <a:noFill/>
        </p:spPr>
        <p:txBody>
          <a:bodyPr wrap="square" rtlCol="0">
            <a:spAutoFit/>
          </a:bodyPr>
          <a:lstStyle/>
          <a:p>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Andy: Along with </a:t>
            </a:r>
            <a:r>
              <a:rPr lang="en-US" altLang="zh-CN" baseline="30000" dirty="0">
                <a:effectLst/>
                <a:latin typeface="Times New Roman" panose="02020603050405020304" pitchFamily="18" charset="0"/>
                <a:ea typeface="Arial" panose="020B0604020202020204" pitchFamily="34" charset="0"/>
                <a:cs typeface="Times New Roman" panose="02020603050405020304" pitchFamily="18" charset="0"/>
              </a:rPr>
              <a:t>72</a:t>
            </a:r>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Rb, we will measure the </a:t>
            </a:r>
            <a:r>
              <a:rPr lang="en-US" altLang="zh-CN" i="1" dirty="0">
                <a:effectLst/>
                <a:latin typeface="Times New Roman" panose="02020603050405020304" pitchFamily="18" charset="0"/>
                <a:ea typeface="Arial" panose="020B0604020202020204" pitchFamily="34" charset="0"/>
                <a:cs typeface="Times New Roman" panose="02020603050405020304" pitchFamily="18" charset="0"/>
              </a:rPr>
              <a:t>β</a:t>
            </a:r>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 decay and associated 𝛾 rays of nuclei populated in the fragmentation of </a:t>
            </a:r>
            <a:r>
              <a:rPr lang="en-US" altLang="zh-CN" baseline="30000" dirty="0">
                <a:effectLst/>
                <a:latin typeface="Times New Roman" panose="02020603050405020304" pitchFamily="18" charset="0"/>
                <a:ea typeface="Arial" panose="020B0604020202020204" pitchFamily="34" charset="0"/>
                <a:cs typeface="Times New Roman" panose="02020603050405020304" pitchFamily="18" charset="0"/>
              </a:rPr>
              <a:t>78</a:t>
            </a:r>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Kr and transported through the ARIS separator in this region. Most notably, we will study the </a:t>
            </a:r>
            <a:r>
              <a:rPr lang="en-US" altLang="zh-CN" i="1" dirty="0">
                <a:effectLst/>
                <a:latin typeface="Times New Roman" panose="02020603050405020304" pitchFamily="18" charset="0"/>
                <a:ea typeface="Arial" panose="020B0604020202020204" pitchFamily="34" charset="0"/>
                <a:cs typeface="Times New Roman" panose="02020603050405020304" pitchFamily="18" charset="0"/>
              </a:rPr>
              <a:t>β</a:t>
            </a:r>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 decay of </a:t>
            </a:r>
            <a:r>
              <a:rPr lang="en-US" altLang="zh-CN" baseline="30000" dirty="0">
                <a:effectLst/>
                <a:latin typeface="Times New Roman" panose="02020603050405020304" pitchFamily="18" charset="0"/>
                <a:ea typeface="Arial" panose="020B0604020202020204" pitchFamily="34" charset="0"/>
                <a:cs typeface="Times New Roman" panose="02020603050405020304" pitchFamily="18" charset="0"/>
              </a:rPr>
              <a:t>71</a:t>
            </a:r>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Kr, and perform detailed </a:t>
            </a:r>
            <a:r>
              <a:rPr lang="en-US" altLang="zh-CN" i="1" dirty="0">
                <a:effectLst/>
                <a:latin typeface="Times New Roman" panose="02020603050405020304" pitchFamily="18" charset="0"/>
                <a:ea typeface="Arial" panose="020B0604020202020204" pitchFamily="34" charset="0"/>
                <a:cs typeface="Times New Roman" panose="02020603050405020304" pitchFamily="18" charset="0"/>
              </a:rPr>
              <a:t>β-𝛾 </a:t>
            </a:r>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spectroscopy in order to constrain the spin of its ground state.</a:t>
            </a:r>
          </a:p>
          <a:p>
            <a:endParaRPr lang="en-US" altLang="zh-CN" dirty="0">
              <a:latin typeface="Times New Roman" panose="02020603050405020304" pitchFamily="18" charset="0"/>
              <a:cs typeface="Times New Roman" panose="02020603050405020304" pitchFamily="18" charset="0"/>
            </a:endParaRPr>
          </a:p>
          <a:p>
            <a:r>
              <a:rPr lang="en-US" altLang="zh-CN" baseline="30000" dirty="0">
                <a:solidFill>
                  <a:srgbClr val="0000FF"/>
                </a:solidFill>
                <a:latin typeface="Times New Roman" panose="02020603050405020304" pitchFamily="18" charset="0"/>
                <a:cs typeface="Times New Roman" panose="02020603050405020304" pitchFamily="18" charset="0"/>
              </a:rPr>
              <a:t>71</a:t>
            </a:r>
            <a:r>
              <a:rPr lang="en-US" altLang="zh-CN" dirty="0">
                <a:solidFill>
                  <a:srgbClr val="0000FF"/>
                </a:solidFill>
                <a:latin typeface="Times New Roman" panose="02020603050405020304" pitchFamily="18" charset="0"/>
                <a:cs typeface="Times New Roman" panose="02020603050405020304" pitchFamily="18" charset="0"/>
              </a:rPr>
              <a:t>Kr </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decay </a:t>
            </a:r>
            <a:r>
              <a:rPr lang="zh-CN" altLang="en-US" dirty="0">
                <a:solidFill>
                  <a:srgbClr val="0000FF"/>
                </a:solidFill>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71</a:t>
            </a:r>
            <a:r>
              <a:rPr lang="en-US" altLang="zh-CN" dirty="0">
                <a:solidFill>
                  <a:srgbClr val="0000FF"/>
                </a:solidFill>
                <a:latin typeface="Times New Roman" panose="02020603050405020304" pitchFamily="18" charset="0"/>
                <a:cs typeface="Times New Roman" panose="02020603050405020304" pitchFamily="18" charset="0"/>
              </a:rPr>
              <a:t>Br emit proton </a:t>
            </a:r>
            <a:r>
              <a:rPr lang="zh-CN" altLang="en-US" dirty="0">
                <a:solidFill>
                  <a:srgbClr val="0000FF"/>
                </a:solidFill>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70</a:t>
            </a:r>
            <a:r>
              <a:rPr lang="en-US" altLang="zh-CN" dirty="0">
                <a:solidFill>
                  <a:srgbClr val="0000FF"/>
                </a:solidFill>
                <a:latin typeface="Times New Roman" panose="02020603050405020304" pitchFamily="18" charset="0"/>
                <a:cs typeface="Times New Roman" panose="02020603050405020304" pitchFamily="18" charset="0"/>
              </a:rPr>
              <a:t>Se</a:t>
            </a:r>
          </a:p>
          <a:p>
            <a:pPr marL="342900" indent="-342900">
              <a:buAutoNum type="arabicParenR"/>
            </a:pPr>
            <a:r>
              <a:rPr lang="en-US" altLang="zh-CN" i="1" dirty="0">
                <a:solidFill>
                  <a:srgbClr val="0000FF"/>
                </a:solidFill>
                <a:latin typeface="Times New Roman" panose="02020603050405020304" pitchFamily="18" charset="0"/>
                <a:cs typeface="Times New Roman" panose="02020603050405020304" pitchFamily="18" charset="0"/>
              </a:rPr>
              <a:t>Q</a:t>
            </a:r>
            <a:r>
              <a:rPr lang="en-US" altLang="zh-CN" baseline="-25000" dirty="0">
                <a:solidFill>
                  <a:srgbClr val="0000FF"/>
                </a:solidFill>
                <a:latin typeface="Times New Roman" panose="02020603050405020304" pitchFamily="18" charset="0"/>
                <a:cs typeface="Times New Roman" panose="02020603050405020304" pitchFamily="18" charset="0"/>
              </a:rPr>
              <a:t>EC</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25000" dirty="0">
                <a:solidFill>
                  <a:srgbClr val="0000FF"/>
                </a:solidFill>
                <a:latin typeface="Times New Roman" panose="02020603050405020304" pitchFamily="18" charset="0"/>
                <a:cs typeface="Times New Roman" panose="02020603050405020304" pitchFamily="18" charset="0"/>
              </a:rPr>
              <a:t>71Kr</a:t>
            </a:r>
            <a:r>
              <a:rPr lang="en-US" altLang="zh-CN" dirty="0">
                <a:solidFill>
                  <a:srgbClr val="0000FF"/>
                </a:solidFill>
                <a:latin typeface="Times New Roman" panose="02020603050405020304" pitchFamily="18" charset="0"/>
                <a:cs typeface="Times New Roman" panose="02020603050405020304" pitchFamily="18" charset="0"/>
              </a:rPr>
              <a:t> = 10180 keV</a:t>
            </a:r>
          </a:p>
          <a:p>
            <a:pPr marL="342900" indent="-342900">
              <a:buAutoNum type="arabicParenR"/>
            </a:pPr>
            <a:r>
              <a:rPr lang="en-US" altLang="zh-CN" i="1" dirty="0" err="1">
                <a:solidFill>
                  <a:srgbClr val="0000FF"/>
                </a:solidFill>
                <a:latin typeface="Times New Roman" panose="02020603050405020304" pitchFamily="18" charset="0"/>
                <a:cs typeface="Times New Roman" panose="02020603050405020304" pitchFamily="18" charset="0"/>
              </a:rPr>
              <a:t>S</a:t>
            </a:r>
            <a:r>
              <a:rPr lang="en-US" altLang="zh-CN" i="1" baseline="-25000" dirty="0" err="1">
                <a:solidFill>
                  <a:srgbClr val="0000FF"/>
                </a:solidFill>
                <a:latin typeface="Times New Roman" panose="02020603050405020304" pitchFamily="18" charset="0"/>
                <a:cs typeface="Times New Roman" panose="02020603050405020304" pitchFamily="18" charset="0"/>
              </a:rPr>
              <a:t>p</a:t>
            </a:r>
            <a:r>
              <a:rPr lang="en-US" altLang="zh-CN" baseline="-25000" dirty="0">
                <a:solidFill>
                  <a:srgbClr val="0000FF"/>
                </a:solidFill>
                <a:latin typeface="Times New Roman" panose="02020603050405020304" pitchFamily="18" charset="0"/>
                <a:cs typeface="Times New Roman" panose="02020603050405020304" pitchFamily="18" charset="0"/>
              </a:rPr>
              <a:t> 71Br</a:t>
            </a:r>
            <a:r>
              <a:rPr lang="en-US" altLang="zh-CN" dirty="0">
                <a:solidFill>
                  <a:srgbClr val="0000FF"/>
                </a:solidFill>
                <a:latin typeface="Times New Roman" panose="02020603050405020304" pitchFamily="18" charset="0"/>
                <a:cs typeface="Times New Roman" panose="02020603050405020304" pitchFamily="18" charset="0"/>
              </a:rPr>
              <a:t> = 1862 keV</a:t>
            </a:r>
          </a:p>
          <a:p>
            <a:pPr marL="342900" indent="-342900">
              <a:buAutoNum type="arabicParenR"/>
            </a:pP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a:t>
            </a:r>
            <a:r>
              <a:rPr lang="en-US" altLang="zh-CN" dirty="0">
                <a:solidFill>
                  <a:srgbClr val="0000FF"/>
                </a:solidFill>
                <a:latin typeface="Times New Roman" panose="02020603050405020304" pitchFamily="18" charset="0"/>
                <a:cs typeface="Times New Roman" panose="02020603050405020304" pitchFamily="18" charset="0"/>
              </a:rPr>
              <a:t> = 2.1%</a:t>
            </a:r>
          </a:p>
          <a:p>
            <a:pPr marL="342900" indent="-342900">
              <a:buFontTx/>
              <a:buAutoNum type="arabicParenR"/>
            </a:pPr>
            <a:r>
              <a:rPr lang="en-US" altLang="zh-CN" i="1" dirty="0">
                <a:solidFill>
                  <a:srgbClr val="0000FF"/>
                </a:solidFill>
                <a:latin typeface="Times New Roman" panose="02020603050405020304" pitchFamily="18" charset="0"/>
                <a:cs typeface="Times New Roman" panose="02020603050405020304" pitchFamily="18" charset="0"/>
              </a:rPr>
              <a:t>E</a:t>
            </a:r>
            <a:r>
              <a:rPr lang="en-US" altLang="zh-CN" i="1" baseline="-25000" dirty="0">
                <a:solidFill>
                  <a:srgbClr val="0000FF"/>
                </a:solidFill>
                <a:latin typeface="Times New Roman" panose="02020603050405020304" pitchFamily="18" charset="0"/>
                <a:cs typeface="Times New Roman" panose="02020603050405020304" pitchFamily="18" charset="0"/>
              </a:rPr>
              <a:t>x</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25000" dirty="0">
                <a:solidFill>
                  <a:srgbClr val="0000FF"/>
                </a:solidFill>
                <a:latin typeface="Times New Roman" panose="02020603050405020304" pitchFamily="18" charset="0"/>
                <a:cs typeface="Times New Roman" panose="02020603050405020304" pitchFamily="18" charset="0"/>
              </a:rPr>
              <a:t>1st 70Se*</a:t>
            </a:r>
            <a:r>
              <a:rPr lang="en-US" altLang="zh-CN" dirty="0">
                <a:solidFill>
                  <a:srgbClr val="0000FF"/>
                </a:solidFill>
                <a:latin typeface="Times New Roman" panose="02020603050405020304" pitchFamily="18" charset="0"/>
                <a:cs typeface="Times New Roman" panose="02020603050405020304" pitchFamily="18" charset="0"/>
              </a:rPr>
              <a:t> = 945 keV,</a:t>
            </a:r>
            <a:r>
              <a:rPr lang="en-US" altLang="zh-CN" i="1" dirty="0">
                <a:solidFill>
                  <a:srgbClr val="0000FF"/>
                </a:solidFill>
                <a:latin typeface="Times New Roman" panose="02020603050405020304" pitchFamily="18" charset="0"/>
                <a:cs typeface="Times New Roman" panose="02020603050405020304" pitchFamily="18" charset="0"/>
              </a:rPr>
              <a:t> E</a:t>
            </a:r>
            <a:r>
              <a:rPr lang="en-US" altLang="zh-CN" i="1" baseline="-25000" dirty="0">
                <a:solidFill>
                  <a:srgbClr val="0000FF"/>
                </a:solidFill>
                <a:latin typeface="Times New Roman" panose="02020603050405020304" pitchFamily="18" charset="0"/>
                <a:cs typeface="Times New Roman" panose="02020603050405020304" pitchFamily="18" charset="0"/>
              </a:rPr>
              <a:t>x</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25000" dirty="0">
                <a:solidFill>
                  <a:srgbClr val="0000FF"/>
                </a:solidFill>
                <a:latin typeface="Times New Roman" panose="02020603050405020304" pitchFamily="18" charset="0"/>
                <a:cs typeface="Times New Roman" panose="02020603050405020304" pitchFamily="18" charset="0"/>
              </a:rPr>
              <a:t>2nd 70Se*</a:t>
            </a:r>
            <a:r>
              <a:rPr lang="en-US" altLang="zh-CN" dirty="0">
                <a:solidFill>
                  <a:srgbClr val="0000FF"/>
                </a:solidFill>
                <a:latin typeface="Times New Roman" panose="02020603050405020304" pitchFamily="18" charset="0"/>
                <a:cs typeface="Times New Roman" panose="02020603050405020304" pitchFamily="18" charset="0"/>
              </a:rPr>
              <a:t> = 1600 keV</a:t>
            </a:r>
          </a:p>
          <a:p>
            <a:pPr marL="342900" indent="-342900">
              <a:buFontTx/>
              <a:buAutoNum type="arabicParenR"/>
            </a:pPr>
            <a:r>
              <a:rPr lang="en-US" altLang="zh-CN" i="1" dirty="0">
                <a:solidFill>
                  <a:srgbClr val="0000FF"/>
                </a:solidFill>
                <a:latin typeface="Times New Roman" panose="02020603050405020304" pitchFamily="18" charset="0"/>
                <a:cs typeface="Times New Roman" panose="02020603050405020304" pitchFamily="18" charset="0"/>
              </a:rPr>
              <a:t>τ</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25000" dirty="0">
                <a:solidFill>
                  <a:srgbClr val="0000FF"/>
                </a:solidFill>
                <a:latin typeface="Times New Roman" panose="02020603050405020304" pitchFamily="18" charset="0"/>
                <a:cs typeface="Times New Roman" panose="02020603050405020304" pitchFamily="18" charset="0"/>
              </a:rPr>
              <a:t>1st 70Se*</a:t>
            </a:r>
            <a:r>
              <a:rPr lang="en-US" altLang="zh-CN" dirty="0">
                <a:solidFill>
                  <a:srgbClr val="0000FF"/>
                </a:solidFill>
                <a:latin typeface="Times New Roman" panose="02020603050405020304" pitchFamily="18" charset="0"/>
                <a:cs typeface="Times New Roman" panose="02020603050405020304" pitchFamily="18" charset="0"/>
              </a:rPr>
              <a:t> = 3.2 ps,</a:t>
            </a:r>
            <a:r>
              <a:rPr lang="en-US" altLang="zh-CN" i="1" dirty="0">
                <a:solidFill>
                  <a:srgbClr val="0000FF"/>
                </a:solidFill>
                <a:latin typeface="Times New Roman" panose="02020603050405020304" pitchFamily="18" charset="0"/>
                <a:cs typeface="Times New Roman" panose="02020603050405020304" pitchFamily="18" charset="0"/>
              </a:rPr>
              <a:t> τ</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25000" dirty="0">
                <a:solidFill>
                  <a:srgbClr val="0000FF"/>
                </a:solidFill>
                <a:latin typeface="Times New Roman" panose="02020603050405020304" pitchFamily="18" charset="0"/>
                <a:cs typeface="Times New Roman" panose="02020603050405020304" pitchFamily="18" charset="0"/>
              </a:rPr>
              <a:t>2nd 70Se*</a:t>
            </a:r>
            <a:r>
              <a:rPr lang="en-US" altLang="zh-CN" dirty="0">
                <a:solidFill>
                  <a:srgbClr val="0000FF"/>
                </a:solidFill>
                <a:latin typeface="Times New Roman" panose="02020603050405020304" pitchFamily="18" charset="0"/>
                <a:cs typeface="Times New Roman" panose="02020603050405020304" pitchFamily="18" charset="0"/>
              </a:rPr>
              <a:t> = 4.8 ps</a:t>
            </a:r>
          </a:p>
          <a:p>
            <a:pPr marL="342900" indent="-342900">
              <a:buAutoNum type="arabicParenR"/>
            </a:pPr>
            <a:r>
              <a:rPr lang="en-US" altLang="zh-CN" dirty="0">
                <a:solidFill>
                  <a:srgbClr val="0000FF"/>
                </a:solidFill>
                <a:latin typeface="Times New Roman" panose="02020603050405020304" pitchFamily="18" charset="0"/>
                <a:cs typeface="Times New Roman" panose="02020603050405020304" pitchFamily="18" charset="0"/>
              </a:rPr>
              <a:t>Implantation rate of </a:t>
            </a:r>
            <a:r>
              <a:rPr lang="en-US" altLang="zh-CN" baseline="30000" dirty="0">
                <a:solidFill>
                  <a:srgbClr val="0000FF"/>
                </a:solidFill>
                <a:latin typeface="Times New Roman" panose="02020603050405020304" pitchFamily="18" charset="0"/>
                <a:cs typeface="Times New Roman" panose="02020603050405020304" pitchFamily="18" charset="0"/>
              </a:rPr>
              <a:t>71</a:t>
            </a:r>
            <a:r>
              <a:rPr lang="en-US" altLang="zh-CN" dirty="0">
                <a:solidFill>
                  <a:srgbClr val="0000FF"/>
                </a:solidFill>
                <a:latin typeface="Times New Roman" panose="02020603050405020304" pitchFamily="18" charset="0"/>
                <a:cs typeface="Times New Roman" panose="02020603050405020304" pitchFamily="18" charset="0"/>
              </a:rPr>
              <a:t>Kr: 1000 </a:t>
            </a:r>
            <a:r>
              <a:rPr lang="en-US" altLang="zh-CN" dirty="0" err="1">
                <a:solidFill>
                  <a:srgbClr val="0000FF"/>
                </a:solidFill>
                <a:latin typeface="Times New Roman" panose="02020603050405020304" pitchFamily="18" charset="0"/>
                <a:cs typeface="Times New Roman" panose="02020603050405020304" pitchFamily="18" charset="0"/>
              </a:rPr>
              <a:t>pps</a:t>
            </a:r>
            <a:endParaRPr lang="en-US" altLang="zh-CN" dirty="0">
              <a:solidFill>
                <a:srgbClr val="0000FF"/>
              </a:solidFill>
              <a:latin typeface="Times New Roman" panose="02020603050405020304" pitchFamily="18" charset="0"/>
              <a:cs typeface="Times New Roman" panose="02020603050405020304" pitchFamily="18" charset="0"/>
            </a:endParaRPr>
          </a:p>
          <a:p>
            <a:pPr marL="342900" indent="-342900">
              <a:buAutoNum type="arabicParenR"/>
            </a:pPr>
            <a:r>
              <a:rPr lang="en-US" altLang="zh-CN" dirty="0">
                <a:solidFill>
                  <a:srgbClr val="0000FF"/>
                </a:solidFill>
                <a:latin typeface="Times New Roman" panose="02020603050405020304" pitchFamily="18" charset="0"/>
                <a:cs typeface="Times New Roman" panose="02020603050405020304" pitchFamily="18" charset="0"/>
              </a:rPr>
              <a:t>Assuming 3*24*3600*1000*2.1%*50%*50%*5%=68040 counts</a:t>
            </a:r>
          </a:p>
          <a:p>
            <a:r>
              <a:rPr lang="en-US" altLang="zh-CN" dirty="0">
                <a:solidFill>
                  <a:srgbClr val="0000FF"/>
                </a:solidFill>
                <a:latin typeface="Times New Roman" panose="02020603050405020304" pitchFamily="18" charset="0"/>
                <a:cs typeface="Times New Roman" panose="02020603050405020304" pitchFamily="18" charset="0"/>
              </a:rPr>
              <a:t>in the </a:t>
            </a: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dirty="0">
                <a:solidFill>
                  <a:srgbClr val="0000FF"/>
                </a:solidFill>
                <a:latin typeface="Times New Roman" panose="02020603050405020304" pitchFamily="18" charset="0"/>
                <a:cs typeface="Times New Roman" panose="02020603050405020304" pitchFamily="18" charset="0"/>
              </a:rPr>
              <a:t>-ray peak originating from the </a:t>
            </a:r>
            <a:r>
              <a:rPr lang="en-US" altLang="zh-CN" baseline="30000" dirty="0">
                <a:solidFill>
                  <a:srgbClr val="0000FF"/>
                </a:solidFill>
                <a:latin typeface="Times New Roman" panose="02020603050405020304" pitchFamily="18" charset="0"/>
                <a:cs typeface="Times New Roman" panose="02020603050405020304" pitchFamily="18" charset="0"/>
              </a:rPr>
              <a:t>70</a:t>
            </a:r>
            <a:r>
              <a:rPr lang="en-US" altLang="zh-CN" dirty="0">
                <a:solidFill>
                  <a:srgbClr val="0000FF"/>
                </a:solidFill>
                <a:latin typeface="Times New Roman" panose="02020603050405020304" pitchFamily="18" charset="0"/>
                <a:cs typeface="Times New Roman" panose="02020603050405020304" pitchFamily="18" charset="0"/>
              </a:rPr>
              <a:t>Se first excited state.</a:t>
            </a:r>
          </a:p>
          <a:p>
            <a:endParaRPr lang="en-US" altLang="zh-CN" b="1" dirty="0">
              <a:latin typeface="Times New Roman" panose="02020603050405020304" pitchFamily="18" charset="0"/>
              <a:cs typeface="Times New Roman" panose="02020603050405020304" pitchFamily="18" charset="0"/>
            </a:endParaRPr>
          </a:p>
          <a:p>
            <a:r>
              <a:rPr lang="en-US" altLang="zh-CN" dirty="0">
                <a:solidFill>
                  <a:srgbClr val="0000FF"/>
                </a:solidFill>
                <a:latin typeface="Times New Roman" panose="02020603050405020304" pitchFamily="18" charset="0"/>
                <a:cs typeface="Times New Roman" panose="02020603050405020304" pitchFamily="18" charset="0"/>
              </a:rPr>
              <a:t>The simulated </a:t>
            </a: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dirty="0">
                <a:solidFill>
                  <a:srgbClr val="0000FF"/>
                </a:solidFill>
                <a:latin typeface="Times New Roman" panose="02020603050405020304" pitchFamily="18" charset="0"/>
                <a:cs typeface="Times New Roman" panose="02020603050405020304" pitchFamily="18" charset="0"/>
              </a:rPr>
              <a:t>-ray spectrum is shown on the next slide.</a:t>
            </a:r>
          </a:p>
          <a:p>
            <a:r>
              <a:rPr lang="en-US" altLang="zh-CN" dirty="0">
                <a:solidFill>
                  <a:srgbClr val="0000FF"/>
                </a:solidFill>
                <a:latin typeface="Times New Roman" panose="02020603050405020304" pitchFamily="18" charset="0"/>
                <a:cs typeface="Times New Roman" panose="02020603050405020304" pitchFamily="18" charset="0"/>
              </a:rPr>
              <a:t>Doppler broadening analysis of </a:t>
            </a:r>
            <a:r>
              <a:rPr lang="en-US" altLang="zh-CN" baseline="30000" dirty="0">
                <a:solidFill>
                  <a:srgbClr val="0000FF"/>
                </a:solidFill>
                <a:latin typeface="Times New Roman" panose="02020603050405020304" pitchFamily="18" charset="0"/>
                <a:cs typeface="Times New Roman" panose="02020603050405020304" pitchFamily="18" charset="0"/>
              </a:rPr>
              <a:t>71</a:t>
            </a:r>
            <a:r>
              <a:rPr lang="en-US" altLang="zh-CN" dirty="0">
                <a:solidFill>
                  <a:srgbClr val="0000FF"/>
                </a:solidFill>
                <a:latin typeface="Times New Roman" panose="02020603050405020304" pitchFamily="18" charset="0"/>
                <a:cs typeface="Times New Roman" panose="02020603050405020304" pitchFamily="18" charset="0"/>
              </a:rPr>
              <a:t>Kr(</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i="1" dirty="0" err="1">
                <a:solidFill>
                  <a:srgbClr val="0000FF"/>
                </a:solidFill>
                <a:latin typeface="Times New Roman" panose="02020603050405020304" pitchFamily="18" charset="0"/>
                <a:cs typeface="Times New Roman" panose="02020603050405020304" pitchFamily="18" charset="0"/>
              </a:rPr>
              <a:t>pγ</a:t>
            </a: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baseline="30000" dirty="0">
                <a:solidFill>
                  <a:srgbClr val="0000FF"/>
                </a:solidFill>
                <a:latin typeface="Times New Roman" panose="02020603050405020304" pitchFamily="18" charset="0"/>
                <a:cs typeface="Times New Roman" panose="02020603050405020304" pitchFamily="18" charset="0"/>
              </a:rPr>
              <a:t>70</a:t>
            </a:r>
            <a:r>
              <a:rPr lang="en-US" altLang="zh-CN" dirty="0">
                <a:solidFill>
                  <a:srgbClr val="0000FF"/>
                </a:solidFill>
                <a:latin typeface="Times New Roman" panose="02020603050405020304" pitchFamily="18" charset="0"/>
                <a:cs typeface="Times New Roman" panose="02020603050405020304" pitchFamily="18" charset="0"/>
              </a:rPr>
              <a:t>Se seems also infeasible.</a:t>
            </a:r>
          </a:p>
        </p:txBody>
      </p:sp>
      <p:sp>
        <p:nvSpPr>
          <p:cNvPr id="5" name="TextBox 4">
            <a:extLst>
              <a:ext uri="{FF2B5EF4-FFF2-40B4-BE49-F238E27FC236}">
                <a16:creationId xmlns:a16="http://schemas.microsoft.com/office/drawing/2014/main" id="{40B6A92C-A4E8-4D35-A168-F2996B3B58AA}"/>
              </a:ext>
            </a:extLst>
          </p:cNvPr>
          <p:cNvSpPr txBox="1"/>
          <p:nvPr/>
        </p:nvSpPr>
        <p:spPr>
          <a:xfrm>
            <a:off x="0" y="6488668"/>
            <a:ext cx="4667250" cy="369332"/>
          </a:xfrm>
          <a:prstGeom prst="rect">
            <a:avLst/>
          </a:prstGeom>
          <a:noFill/>
        </p:spPr>
        <p:txBody>
          <a:bodyPr wrap="square">
            <a:spAutoFit/>
          </a:bodyPr>
          <a:lstStyle/>
          <a:p>
            <a:r>
              <a:rPr lang="en-US" altLang="zh-CN" sz="1800" dirty="0">
                <a:effectLst/>
                <a:latin typeface="Arial" panose="020B0604020202020204" pitchFamily="34" charset="0"/>
                <a:ea typeface="Arial" panose="020B0604020202020204" pitchFamily="34" charset="0"/>
              </a:rPr>
              <a:t>~13% efficiency of 4π </a:t>
            </a:r>
            <a:r>
              <a:rPr lang="en-US" altLang="zh-CN" sz="1800" dirty="0" err="1">
                <a:effectLst/>
                <a:latin typeface="Arial" panose="020B0604020202020204" pitchFamily="34" charset="0"/>
                <a:ea typeface="Arial" panose="020B0604020202020204" pitchFamily="34" charset="0"/>
              </a:rPr>
              <a:t>DEGAi</a:t>
            </a:r>
            <a:r>
              <a:rPr lang="en-US" altLang="zh-CN" sz="1800" dirty="0">
                <a:effectLst/>
                <a:latin typeface="Arial" panose="020B0604020202020204" pitchFamily="34" charset="0"/>
                <a:ea typeface="Arial" panose="020B0604020202020204" pitchFamily="34" charset="0"/>
              </a:rPr>
              <a:t> at 1 MeV</a:t>
            </a:r>
            <a:endParaRPr lang="zh-CN" altLang="en-US" dirty="0"/>
          </a:p>
        </p:txBody>
      </p:sp>
    </p:spTree>
    <p:extLst>
      <p:ext uri="{BB962C8B-B14F-4D97-AF65-F5344CB8AC3E}">
        <p14:creationId xmlns:p14="http://schemas.microsoft.com/office/powerpoint/2010/main" val="2862316069"/>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9C04C0-B4F2-466E-8BE0-A6E7D8ED941F}"/>
              </a:ext>
            </a:extLst>
          </p:cNvPr>
          <p:cNvPicPr>
            <a:picLocks noChangeAspect="1"/>
          </p:cNvPicPr>
          <p:nvPr/>
        </p:nvPicPr>
        <p:blipFill rotWithShape="1">
          <a:blip r:embed="rId3"/>
          <a:srcRect t="8306"/>
          <a:stretch/>
        </p:blipFill>
        <p:spPr>
          <a:xfrm>
            <a:off x="0" y="0"/>
            <a:ext cx="9144000" cy="4889541"/>
          </a:xfrm>
          <a:prstGeom prst="rect">
            <a:avLst/>
          </a:prstGeom>
        </p:spPr>
      </p:pic>
      <p:sp>
        <p:nvSpPr>
          <p:cNvPr id="4" name="TextBox 3">
            <a:extLst>
              <a:ext uri="{FF2B5EF4-FFF2-40B4-BE49-F238E27FC236}">
                <a16:creationId xmlns:a16="http://schemas.microsoft.com/office/drawing/2014/main" id="{F5843F14-9620-4C4F-A959-56EBAE2D1C29}"/>
              </a:ext>
            </a:extLst>
          </p:cNvPr>
          <p:cNvSpPr txBox="1"/>
          <p:nvPr/>
        </p:nvSpPr>
        <p:spPr>
          <a:xfrm>
            <a:off x="127000" y="5041036"/>
            <a:ext cx="5406608" cy="1631216"/>
          </a:xfrm>
          <a:prstGeom prst="rect">
            <a:avLst/>
          </a:prstGeom>
          <a:noFill/>
        </p:spPr>
        <p:txBody>
          <a:bodyPr wrap="none" rtlCol="0">
            <a:spAutoFit/>
          </a:bodyPr>
          <a:lstStyle/>
          <a:p>
            <a:r>
              <a:rPr lang="en-US" altLang="zh-CN" sz="2000" dirty="0">
                <a:solidFill>
                  <a:srgbClr val="0000FF"/>
                </a:solidFill>
                <a:latin typeface="Times New Roman" panose="02020603050405020304" pitchFamily="18" charset="0"/>
                <a:cs typeface="Times New Roman" panose="02020603050405020304" pitchFamily="18" charset="0"/>
              </a:rPr>
              <a:t>Sadly, this case contains all</a:t>
            </a:r>
            <a:r>
              <a:rPr lang="en-US" altLang="zh-CN" sz="2000" i="0" dirty="0">
                <a:solidFill>
                  <a:srgbClr val="0000FF"/>
                </a:solidFill>
                <a:effectLst/>
                <a:latin typeface="Times New Roman" panose="02020603050405020304" pitchFamily="18" charset="0"/>
                <a:cs typeface="Times New Roman" panose="02020603050405020304" pitchFamily="18" charset="0"/>
              </a:rPr>
              <a:t> the adverse conditions </a:t>
            </a:r>
            <a:endParaRPr lang="en-US" altLang="zh-CN" sz="2000" dirty="0">
              <a:solidFill>
                <a:srgbClr val="0000FF"/>
              </a:solidFill>
              <a:latin typeface="Times New Roman" panose="02020603050405020304" pitchFamily="18" charset="0"/>
              <a:cs typeface="Times New Roman" panose="02020603050405020304" pitchFamily="18" charset="0"/>
            </a:endParaRPr>
          </a:p>
          <a:p>
            <a:r>
              <a:rPr lang="en-US" altLang="zh-CN" sz="2000" dirty="0">
                <a:solidFill>
                  <a:srgbClr val="0000FF"/>
                </a:solidFill>
                <a:latin typeface="Times New Roman" panose="02020603050405020304" pitchFamily="18" charset="0"/>
                <a:cs typeface="Times New Roman" panose="02020603050405020304" pitchFamily="18" charset="0"/>
              </a:rPr>
              <a:t>1) Large stopping power</a:t>
            </a:r>
            <a:endParaRPr lang="zh-CN" altLang="en-US" sz="2000" dirty="0">
              <a:solidFill>
                <a:srgbClr val="0000FF"/>
              </a:solidFill>
              <a:latin typeface="Times New Roman" panose="02020603050405020304" pitchFamily="18" charset="0"/>
              <a:cs typeface="Times New Roman" panose="02020603050405020304" pitchFamily="18" charset="0"/>
            </a:endParaRPr>
          </a:p>
          <a:p>
            <a:r>
              <a:rPr lang="en-US" altLang="zh-CN" sz="2000" dirty="0">
                <a:solidFill>
                  <a:srgbClr val="0000FF"/>
                </a:solidFill>
                <a:latin typeface="Times New Roman" panose="02020603050405020304" pitchFamily="18" charset="0"/>
                <a:cs typeface="Times New Roman" panose="02020603050405020304" pitchFamily="18" charset="0"/>
              </a:rPr>
              <a:t>2) High mass</a:t>
            </a:r>
          </a:p>
          <a:p>
            <a:r>
              <a:rPr lang="en-US" altLang="zh-CN" sz="2000" dirty="0">
                <a:solidFill>
                  <a:srgbClr val="0000FF"/>
                </a:solidFill>
                <a:latin typeface="Times New Roman" panose="02020603050405020304" pitchFamily="18" charset="0"/>
                <a:cs typeface="Times New Roman" panose="02020603050405020304" pitchFamily="18" charset="0"/>
              </a:rPr>
              <a:t>3) Long lifetime</a:t>
            </a:r>
          </a:p>
          <a:p>
            <a:r>
              <a:rPr lang="en-US" altLang="zh-CN" sz="2000" dirty="0">
                <a:solidFill>
                  <a:srgbClr val="0000FF"/>
                </a:solidFill>
                <a:latin typeface="Times New Roman" panose="02020603050405020304" pitchFamily="18" charset="0"/>
                <a:cs typeface="Times New Roman" panose="02020603050405020304" pitchFamily="18" charset="0"/>
              </a:rPr>
              <a:t>4) Low energy </a:t>
            </a:r>
            <a:r>
              <a:rPr lang="en-US" altLang="zh-CN" sz="2000" i="1" dirty="0">
                <a:solidFill>
                  <a:srgbClr val="0000FF"/>
                </a:solidFill>
                <a:latin typeface="Times New Roman" panose="02020603050405020304" pitchFamily="18" charset="0"/>
                <a:cs typeface="Times New Roman" panose="02020603050405020304" pitchFamily="18" charset="0"/>
              </a:rPr>
              <a:t>γ</a:t>
            </a:r>
            <a:r>
              <a:rPr lang="en-US" altLang="zh-CN" sz="2000" dirty="0">
                <a:solidFill>
                  <a:srgbClr val="0000FF"/>
                </a:solidFill>
                <a:latin typeface="Times New Roman" panose="02020603050405020304" pitchFamily="18" charset="0"/>
                <a:cs typeface="Times New Roman" panose="02020603050405020304" pitchFamily="18" charset="0"/>
              </a:rPr>
              <a:t> ray</a:t>
            </a:r>
          </a:p>
        </p:txBody>
      </p:sp>
      <p:sp>
        <p:nvSpPr>
          <p:cNvPr id="6" name="TextBox 5">
            <a:extLst>
              <a:ext uri="{FF2B5EF4-FFF2-40B4-BE49-F238E27FC236}">
                <a16:creationId xmlns:a16="http://schemas.microsoft.com/office/drawing/2014/main" id="{48EB9128-4FB6-427D-838F-9951D803337E}"/>
              </a:ext>
            </a:extLst>
          </p:cNvPr>
          <p:cNvSpPr txBox="1"/>
          <p:nvPr/>
        </p:nvSpPr>
        <p:spPr>
          <a:xfrm>
            <a:off x="1441450" y="339636"/>
            <a:ext cx="1530350" cy="1200329"/>
          </a:xfrm>
          <a:prstGeom prst="rect">
            <a:avLst/>
          </a:prstGeom>
          <a:noFill/>
        </p:spPr>
        <p:txBody>
          <a:bodyPr wrap="square">
            <a:spAutoFit/>
          </a:bodyPr>
          <a:lstStyle/>
          <a:p>
            <a:r>
              <a:rPr lang="en-US" altLang="zh-CN" sz="1800" i="1" dirty="0">
                <a:solidFill>
                  <a:srgbClr val="33CC33"/>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a:solidFill>
                  <a:srgbClr val="33CC33"/>
                </a:solidFill>
                <a:latin typeface="Times New Roman" panose="02020603050405020304" pitchFamily="18" charset="0"/>
                <a:ea typeface="Cambria" panose="02040503050406030204" pitchFamily="18" charset="0"/>
                <a:cs typeface="Times New Roman" panose="02020603050405020304" pitchFamily="18" charset="0"/>
              </a:rPr>
              <a:t>p</a:t>
            </a:r>
            <a:r>
              <a:rPr lang="en-US" altLang="zh-CN" sz="1800" dirty="0">
                <a:solidFill>
                  <a:srgbClr val="33CC33"/>
                </a:solidFill>
                <a:latin typeface="Times New Roman" panose="02020603050405020304" pitchFamily="18" charset="0"/>
                <a:ea typeface="Cambria" panose="02040503050406030204" pitchFamily="18" charset="0"/>
                <a:cs typeface="Times New Roman" panose="02020603050405020304" pitchFamily="18" charset="0"/>
              </a:rPr>
              <a:t> = 0 MeV</a:t>
            </a:r>
          </a:p>
          <a:p>
            <a:r>
              <a:rPr lang="en-US" altLang="zh-CN" sz="1800" i="1"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p</a:t>
            </a:r>
            <a:r>
              <a:rPr lang="en-US" altLang="zh-CN" sz="1800"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 = 1 MeV</a:t>
            </a:r>
          </a:p>
          <a:p>
            <a:r>
              <a:rPr lang="en-US" altLang="zh-CN" sz="1800"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p</a:t>
            </a:r>
            <a:r>
              <a:rPr lang="en-US" altLang="zh-CN" sz="18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 2 MeV</a:t>
            </a:r>
          </a:p>
          <a:p>
            <a:r>
              <a:rPr lang="en-US" altLang="zh-CN" sz="1800" i="1" dirty="0">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a:latin typeface="Times New Roman" panose="02020603050405020304" pitchFamily="18" charset="0"/>
                <a:ea typeface="Cambria" panose="02040503050406030204" pitchFamily="18" charset="0"/>
                <a:cs typeface="Times New Roman" panose="02020603050405020304" pitchFamily="18" charset="0"/>
              </a:rPr>
              <a:t>p</a:t>
            </a:r>
            <a:r>
              <a:rPr lang="en-US" altLang="zh-CN" sz="1800" dirty="0">
                <a:latin typeface="Times New Roman" panose="02020603050405020304" pitchFamily="18" charset="0"/>
                <a:ea typeface="Cambria" panose="02040503050406030204" pitchFamily="18" charset="0"/>
                <a:cs typeface="Times New Roman" panose="02020603050405020304" pitchFamily="18" charset="0"/>
              </a:rPr>
              <a:t> = 3 MeV</a:t>
            </a:r>
          </a:p>
        </p:txBody>
      </p:sp>
      <p:sp>
        <p:nvSpPr>
          <p:cNvPr id="8" name="TextBox 7">
            <a:extLst>
              <a:ext uri="{FF2B5EF4-FFF2-40B4-BE49-F238E27FC236}">
                <a16:creationId xmlns:a16="http://schemas.microsoft.com/office/drawing/2014/main" id="{048E3233-996D-4193-957D-10FF899931C6}"/>
              </a:ext>
            </a:extLst>
          </p:cNvPr>
          <p:cNvSpPr txBox="1"/>
          <p:nvPr/>
        </p:nvSpPr>
        <p:spPr>
          <a:xfrm>
            <a:off x="5791200" y="154970"/>
            <a:ext cx="3054350" cy="369332"/>
          </a:xfrm>
          <a:prstGeom prst="rect">
            <a:avLst/>
          </a:prstGeom>
          <a:noFill/>
        </p:spPr>
        <p:txBody>
          <a:bodyPr wrap="square">
            <a:spAutoFit/>
          </a:bodyPr>
          <a:lstStyle/>
          <a:p>
            <a:r>
              <a:rPr lang="en-US" altLang="zh-CN" baseline="30000" dirty="0">
                <a:solidFill>
                  <a:srgbClr val="0000FF"/>
                </a:solidFill>
                <a:latin typeface="Times New Roman" panose="02020603050405020304" pitchFamily="18" charset="0"/>
                <a:cs typeface="Times New Roman" panose="02020603050405020304" pitchFamily="18" charset="0"/>
              </a:rPr>
              <a:t>71</a:t>
            </a:r>
            <a:r>
              <a:rPr lang="en-US" altLang="zh-CN" dirty="0">
                <a:solidFill>
                  <a:srgbClr val="0000FF"/>
                </a:solidFill>
                <a:latin typeface="Times New Roman" panose="02020603050405020304" pitchFamily="18" charset="0"/>
                <a:cs typeface="Times New Roman" panose="02020603050405020304" pitchFamily="18" charset="0"/>
              </a:rPr>
              <a:t>Kr(</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i="1" dirty="0" err="1">
                <a:solidFill>
                  <a:srgbClr val="0000FF"/>
                </a:solidFill>
                <a:latin typeface="Times New Roman" panose="02020603050405020304" pitchFamily="18" charset="0"/>
                <a:cs typeface="Times New Roman" panose="02020603050405020304" pitchFamily="18" charset="0"/>
              </a:rPr>
              <a:t>pγ</a:t>
            </a: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baseline="30000" dirty="0">
                <a:solidFill>
                  <a:srgbClr val="0000FF"/>
                </a:solidFill>
                <a:latin typeface="Times New Roman" panose="02020603050405020304" pitchFamily="18" charset="0"/>
                <a:cs typeface="Times New Roman" panose="02020603050405020304" pitchFamily="18" charset="0"/>
              </a:rPr>
              <a:t>70</a:t>
            </a:r>
            <a:r>
              <a:rPr lang="en-US" altLang="zh-CN" dirty="0">
                <a:solidFill>
                  <a:srgbClr val="0000FF"/>
                </a:solidFill>
                <a:latin typeface="Times New Roman" panose="02020603050405020304" pitchFamily="18" charset="0"/>
                <a:cs typeface="Times New Roman" panose="02020603050405020304" pitchFamily="18" charset="0"/>
              </a:rPr>
              <a:t>Se 1st excited state</a:t>
            </a:r>
            <a:endParaRPr lang="zh-CN" altLang="en-US" dirty="0"/>
          </a:p>
        </p:txBody>
      </p:sp>
    </p:spTree>
    <p:extLst>
      <p:ext uri="{BB962C8B-B14F-4D97-AF65-F5344CB8AC3E}">
        <p14:creationId xmlns:p14="http://schemas.microsoft.com/office/powerpoint/2010/main" val="1525010256"/>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26C2E4A-2A8E-40AC-BA79-225CADA05786}"/>
              </a:ext>
            </a:extLst>
          </p:cNvPr>
          <p:cNvSpPr txBox="1"/>
          <p:nvPr/>
        </p:nvSpPr>
        <p:spPr>
          <a:xfrm>
            <a:off x="0" y="0"/>
            <a:ext cx="4050148" cy="369332"/>
          </a:xfrm>
          <a:prstGeom prst="rect">
            <a:avLst/>
          </a:prstGeom>
          <a:noFill/>
        </p:spPr>
        <p:txBody>
          <a:bodyPr wrap="none" rtlCol="0">
            <a:spAutoFit/>
          </a:bodyPr>
          <a:lstStyle/>
          <a:p>
            <a:r>
              <a:rPr lang="en-US" altLang="zh-CN" dirty="0"/>
              <a:t>FRIB PAC1 </a:t>
            </a:r>
            <a:r>
              <a:rPr lang="en-US" altLang="zh-CN" dirty="0" err="1"/>
              <a:t>FDSi</a:t>
            </a:r>
            <a:r>
              <a:rPr lang="en-US" altLang="zh-CN" dirty="0"/>
              <a:t> Proposal Miguel </a:t>
            </a:r>
            <a:r>
              <a:rPr lang="en-US" altLang="zh-CN" dirty="0" err="1"/>
              <a:t>Madurga</a:t>
            </a:r>
            <a:endParaRPr lang="zh-CN" altLang="en-US" dirty="0"/>
          </a:p>
        </p:txBody>
      </p:sp>
      <p:pic>
        <p:nvPicPr>
          <p:cNvPr id="4" name="Picture 3">
            <a:extLst>
              <a:ext uri="{FF2B5EF4-FFF2-40B4-BE49-F238E27FC236}">
                <a16:creationId xmlns:a16="http://schemas.microsoft.com/office/drawing/2014/main" id="{90B77F94-98C8-4CD9-A41C-0DB7A7A98792}"/>
              </a:ext>
            </a:extLst>
          </p:cNvPr>
          <p:cNvPicPr>
            <a:picLocks noChangeAspect="1"/>
          </p:cNvPicPr>
          <p:nvPr/>
        </p:nvPicPr>
        <p:blipFill>
          <a:blip r:embed="rId2"/>
          <a:stretch>
            <a:fillRect/>
          </a:stretch>
        </p:blipFill>
        <p:spPr>
          <a:xfrm>
            <a:off x="0" y="2847975"/>
            <a:ext cx="5543550" cy="4010025"/>
          </a:xfrm>
          <a:prstGeom prst="rect">
            <a:avLst/>
          </a:prstGeom>
        </p:spPr>
      </p:pic>
      <p:sp>
        <p:nvSpPr>
          <p:cNvPr id="5" name="Oval 4">
            <a:extLst>
              <a:ext uri="{FF2B5EF4-FFF2-40B4-BE49-F238E27FC236}">
                <a16:creationId xmlns:a16="http://schemas.microsoft.com/office/drawing/2014/main" id="{0F157091-2926-430F-8099-50D73DDFBB69}"/>
              </a:ext>
            </a:extLst>
          </p:cNvPr>
          <p:cNvSpPr/>
          <p:nvPr/>
        </p:nvSpPr>
        <p:spPr>
          <a:xfrm>
            <a:off x="1828800" y="5156993"/>
            <a:ext cx="571500" cy="342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Oval 5">
            <a:extLst>
              <a:ext uri="{FF2B5EF4-FFF2-40B4-BE49-F238E27FC236}">
                <a16:creationId xmlns:a16="http://schemas.microsoft.com/office/drawing/2014/main" id="{9EA90E20-A87A-4552-8100-4DC1F5243B13}"/>
              </a:ext>
            </a:extLst>
          </p:cNvPr>
          <p:cNvSpPr/>
          <p:nvPr/>
        </p:nvSpPr>
        <p:spPr>
          <a:xfrm>
            <a:off x="3352800" y="4381500"/>
            <a:ext cx="571500" cy="342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Oval 6">
            <a:extLst>
              <a:ext uri="{FF2B5EF4-FFF2-40B4-BE49-F238E27FC236}">
                <a16:creationId xmlns:a16="http://schemas.microsoft.com/office/drawing/2014/main" id="{8BAA2CDF-FCF1-44D7-A302-56A4D4E874CC}"/>
              </a:ext>
            </a:extLst>
          </p:cNvPr>
          <p:cNvSpPr/>
          <p:nvPr/>
        </p:nvSpPr>
        <p:spPr>
          <a:xfrm>
            <a:off x="324994" y="4381500"/>
            <a:ext cx="571500" cy="342900"/>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Oval 7">
            <a:extLst>
              <a:ext uri="{FF2B5EF4-FFF2-40B4-BE49-F238E27FC236}">
                <a16:creationId xmlns:a16="http://schemas.microsoft.com/office/drawing/2014/main" id="{6364BEDE-1B65-4CE8-8AB0-B6EA1E990E72}"/>
              </a:ext>
            </a:extLst>
          </p:cNvPr>
          <p:cNvSpPr/>
          <p:nvPr/>
        </p:nvSpPr>
        <p:spPr>
          <a:xfrm>
            <a:off x="1828800" y="3627438"/>
            <a:ext cx="571500" cy="342900"/>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8">
            <a:extLst>
              <a:ext uri="{FF2B5EF4-FFF2-40B4-BE49-F238E27FC236}">
                <a16:creationId xmlns:a16="http://schemas.microsoft.com/office/drawing/2014/main" id="{739B622B-8622-4D92-B2B3-4DEDC75759C8}"/>
              </a:ext>
            </a:extLst>
          </p:cNvPr>
          <p:cNvSpPr/>
          <p:nvPr/>
        </p:nvSpPr>
        <p:spPr>
          <a:xfrm>
            <a:off x="2616200" y="3627438"/>
            <a:ext cx="571500" cy="342900"/>
          </a:xfrm>
          <a:prstGeom prst="ellipse">
            <a:avLst/>
          </a:prstGeom>
          <a:noFill/>
          <a:ln>
            <a:solidFill>
              <a:srgbClr val="99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13">
            <a:extLst>
              <a:ext uri="{FF2B5EF4-FFF2-40B4-BE49-F238E27FC236}">
                <a16:creationId xmlns:a16="http://schemas.microsoft.com/office/drawing/2014/main" id="{B2272FE7-9B7B-42CB-AD41-A05B91F8D966}"/>
              </a:ext>
            </a:extLst>
          </p:cNvPr>
          <p:cNvSpPr/>
          <p:nvPr/>
        </p:nvSpPr>
        <p:spPr>
          <a:xfrm>
            <a:off x="1098550" y="4381500"/>
            <a:ext cx="571500" cy="342900"/>
          </a:xfrm>
          <a:prstGeom prst="ellipse">
            <a:avLst/>
          </a:prstGeom>
          <a:noFill/>
          <a:ln>
            <a:solidFill>
              <a:srgbClr val="99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Straight Arrow Connector 19">
            <a:extLst>
              <a:ext uri="{FF2B5EF4-FFF2-40B4-BE49-F238E27FC236}">
                <a16:creationId xmlns:a16="http://schemas.microsoft.com/office/drawing/2014/main" id="{C633BCB4-4E73-4BA9-ABC6-9D75A651F03F}"/>
              </a:ext>
            </a:extLst>
          </p:cNvPr>
          <p:cNvCxnSpPr>
            <a:stCxn id="6" idx="1"/>
            <a:endCxn id="9" idx="5"/>
          </p:cNvCxnSpPr>
          <p:nvPr/>
        </p:nvCxnSpPr>
        <p:spPr>
          <a:xfrm flipH="1" flipV="1">
            <a:off x="3104006" y="3920121"/>
            <a:ext cx="332488" cy="5115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A936F21-EED4-400E-BD5C-6BC98A2F118C}"/>
              </a:ext>
            </a:extLst>
          </p:cNvPr>
          <p:cNvCxnSpPr>
            <a:cxnSpLocks/>
            <a:stCxn id="5" idx="1"/>
            <a:endCxn id="14" idx="5"/>
          </p:cNvCxnSpPr>
          <p:nvPr/>
        </p:nvCxnSpPr>
        <p:spPr>
          <a:xfrm flipH="1" flipV="1">
            <a:off x="1586356" y="4674183"/>
            <a:ext cx="326138" cy="533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47B475C-9992-4C65-B0ED-F65B7D2E37C2}"/>
              </a:ext>
            </a:extLst>
          </p:cNvPr>
          <p:cNvCxnSpPr>
            <a:stCxn id="9" idx="2"/>
            <a:endCxn id="8" idx="6"/>
          </p:cNvCxnSpPr>
          <p:nvPr/>
        </p:nvCxnSpPr>
        <p:spPr>
          <a:xfrm flipH="1">
            <a:off x="2400300" y="3798888"/>
            <a:ext cx="2159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45637F0-D722-409E-970B-F3EB912F74D8}"/>
              </a:ext>
            </a:extLst>
          </p:cNvPr>
          <p:cNvCxnSpPr>
            <a:cxnSpLocks/>
            <a:stCxn id="14" idx="2"/>
            <a:endCxn id="7" idx="6"/>
          </p:cNvCxnSpPr>
          <p:nvPr/>
        </p:nvCxnSpPr>
        <p:spPr>
          <a:xfrm flipH="1">
            <a:off x="896494" y="4552950"/>
            <a:ext cx="2020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00D10424-BFD7-4D93-99C8-A7F8C650DE0F}"/>
              </a:ext>
            </a:extLst>
          </p:cNvPr>
          <p:cNvSpPr txBox="1"/>
          <p:nvPr/>
        </p:nvSpPr>
        <p:spPr>
          <a:xfrm>
            <a:off x="0" y="369332"/>
            <a:ext cx="7662675" cy="1938992"/>
          </a:xfrm>
          <a:prstGeom prst="rect">
            <a:avLst/>
          </a:prstGeom>
          <a:noFill/>
        </p:spPr>
        <p:txBody>
          <a:bodyPr wrap="none" rtlCol="0">
            <a:spAutoFit/>
          </a:bodyPr>
          <a:lstStyle/>
          <a:p>
            <a:r>
              <a:rPr lang="en-US" altLang="zh-CN" sz="2000" baseline="30000" dirty="0">
                <a:latin typeface="Times New Roman" panose="02020603050405020304" pitchFamily="18" charset="0"/>
                <a:cs typeface="Times New Roman" panose="02020603050405020304" pitchFamily="18" charset="0"/>
              </a:rPr>
              <a:t>31</a:t>
            </a:r>
            <a:r>
              <a:rPr lang="en-US" altLang="zh-CN" sz="2000" dirty="0">
                <a:latin typeface="Times New Roman" panose="02020603050405020304" pitchFamily="18" charset="0"/>
                <a:cs typeface="Times New Roman" panose="02020603050405020304" pitchFamily="18" charset="0"/>
              </a:rPr>
              <a:t>F and </a:t>
            </a:r>
            <a:r>
              <a:rPr lang="en-US" altLang="zh-CN" sz="2000" baseline="30000" dirty="0">
                <a:latin typeface="Times New Roman" panose="02020603050405020304" pitchFamily="18" charset="0"/>
                <a:cs typeface="Times New Roman" panose="02020603050405020304" pitchFamily="18" charset="0"/>
              </a:rPr>
              <a:t>34</a:t>
            </a:r>
            <a:r>
              <a:rPr lang="en-US" altLang="zh-CN" sz="2000" dirty="0">
                <a:latin typeface="Times New Roman" panose="02020603050405020304" pitchFamily="18" charset="0"/>
                <a:cs typeface="Times New Roman" panose="02020603050405020304" pitchFamily="18" charset="0"/>
              </a:rPr>
              <a:t>Ne </a:t>
            </a:r>
            <a:r>
              <a:rPr lang="en-US" altLang="zh-CN" sz="2000" i="1"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decays has never been measured.</a:t>
            </a:r>
          </a:p>
          <a:p>
            <a:r>
              <a:rPr lang="en-US" altLang="zh-CN" sz="2000" dirty="0">
                <a:latin typeface="Times New Roman" panose="02020603050405020304" pitchFamily="18" charset="0"/>
                <a:cs typeface="Times New Roman" panose="02020603050405020304" pitchFamily="18" charset="0"/>
              </a:rPr>
              <a:t>The level scheme of their </a:t>
            </a:r>
            <a:r>
              <a:rPr lang="en-US" altLang="zh-CN" sz="2000" i="1"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decay daughters </a:t>
            </a:r>
            <a:r>
              <a:rPr lang="en-US" altLang="zh-CN" sz="2000" baseline="30000" dirty="0">
                <a:latin typeface="Times New Roman" panose="02020603050405020304" pitchFamily="18" charset="0"/>
                <a:cs typeface="Times New Roman" panose="02020603050405020304" pitchFamily="18" charset="0"/>
              </a:rPr>
              <a:t>31</a:t>
            </a:r>
            <a:r>
              <a:rPr lang="en-US" altLang="zh-CN" sz="2000" dirty="0">
                <a:latin typeface="Times New Roman" panose="02020603050405020304" pitchFamily="18" charset="0"/>
                <a:cs typeface="Times New Roman" panose="02020603050405020304" pitchFamily="18" charset="0"/>
              </a:rPr>
              <a:t>Ne and </a:t>
            </a:r>
            <a:r>
              <a:rPr lang="en-US" altLang="zh-CN" sz="2000" baseline="30000" dirty="0">
                <a:latin typeface="Times New Roman" panose="02020603050405020304" pitchFamily="18" charset="0"/>
                <a:cs typeface="Times New Roman" panose="02020603050405020304" pitchFamily="18" charset="0"/>
              </a:rPr>
              <a:t>34</a:t>
            </a:r>
            <a:r>
              <a:rPr lang="en-US" altLang="zh-CN" sz="2000" dirty="0">
                <a:latin typeface="Times New Roman" panose="02020603050405020304" pitchFamily="18" charset="0"/>
                <a:cs typeface="Times New Roman" panose="02020603050405020304" pitchFamily="18" charset="0"/>
              </a:rPr>
              <a:t>Na are unknown.</a:t>
            </a:r>
          </a:p>
          <a:p>
            <a:r>
              <a:rPr lang="en-US" altLang="zh-CN" sz="2000" dirty="0">
                <a:latin typeface="Times New Roman" panose="02020603050405020304" pitchFamily="18" charset="0"/>
                <a:cs typeface="Times New Roman" panose="02020603050405020304" pitchFamily="18" charset="0"/>
              </a:rPr>
              <a:t>300 </a:t>
            </a:r>
            <a:r>
              <a:rPr lang="en-US" altLang="zh-CN" sz="2000" baseline="30000" dirty="0">
                <a:latin typeface="Times New Roman" panose="02020603050405020304" pitchFamily="18" charset="0"/>
                <a:cs typeface="Times New Roman" panose="02020603050405020304" pitchFamily="18" charset="0"/>
              </a:rPr>
              <a:t>31</a:t>
            </a:r>
            <a:r>
              <a:rPr lang="en-US" altLang="zh-CN" sz="2000" dirty="0">
                <a:latin typeface="Times New Roman" panose="02020603050405020304" pitchFamily="18" charset="0"/>
                <a:cs typeface="Times New Roman" panose="02020603050405020304" pitchFamily="18" charset="0"/>
              </a:rPr>
              <a:t>F(</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30</a:t>
            </a:r>
            <a:r>
              <a:rPr lang="en-US" altLang="zh-CN" sz="2000" dirty="0">
                <a:latin typeface="Times New Roman" panose="02020603050405020304" pitchFamily="18" charset="0"/>
                <a:cs typeface="Times New Roman" panose="02020603050405020304" pitchFamily="18" charset="0"/>
              </a:rPr>
              <a:t>Ne may be detected (Sec. III paragraph 2).</a:t>
            </a:r>
          </a:p>
          <a:p>
            <a:r>
              <a:rPr lang="en-US" altLang="zh-CN" sz="2000" dirty="0">
                <a:solidFill>
                  <a:srgbClr val="0000FF"/>
                </a:solidFill>
                <a:latin typeface="Times New Roman" panose="02020603050405020304" pitchFamily="18" charset="0"/>
                <a:cs typeface="Times New Roman" panose="02020603050405020304" pitchFamily="18" charset="0"/>
              </a:rPr>
              <a:t>Doppler broadening analysis is difficult.</a:t>
            </a:r>
          </a:p>
          <a:p>
            <a:r>
              <a:rPr lang="en-US" altLang="zh-CN" sz="2000" dirty="0">
                <a:latin typeface="Times New Roman" panose="02020603050405020304" pitchFamily="18" charset="0"/>
                <a:cs typeface="Times New Roman" panose="02020603050405020304" pitchFamily="18" charset="0"/>
              </a:rPr>
              <a:t>30 </a:t>
            </a:r>
            <a:r>
              <a:rPr lang="en-US" altLang="zh-CN" sz="2000" baseline="30000" dirty="0">
                <a:latin typeface="Times New Roman" panose="02020603050405020304" pitchFamily="18" charset="0"/>
                <a:cs typeface="Times New Roman" panose="02020603050405020304" pitchFamily="18" charset="0"/>
              </a:rPr>
              <a:t>34</a:t>
            </a:r>
            <a:r>
              <a:rPr lang="en-US" altLang="zh-CN" sz="2000" dirty="0">
                <a:latin typeface="Times New Roman" panose="02020603050405020304" pitchFamily="18" charset="0"/>
                <a:cs typeface="Times New Roman" panose="02020603050405020304" pitchFamily="18" charset="0"/>
              </a:rPr>
              <a:t>Ne(</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33</a:t>
            </a:r>
            <a:r>
              <a:rPr lang="en-US" altLang="zh-CN" sz="2000" dirty="0">
                <a:latin typeface="Times New Roman" panose="02020603050405020304" pitchFamily="18" charset="0"/>
                <a:cs typeface="Times New Roman" panose="02020603050405020304" pitchFamily="18" charset="0"/>
              </a:rPr>
              <a:t>Na may be detected (Sec. III paragraph 3).</a:t>
            </a:r>
          </a:p>
          <a:p>
            <a:r>
              <a:rPr lang="en-US" altLang="zh-CN" sz="2000" dirty="0">
                <a:solidFill>
                  <a:srgbClr val="0000FF"/>
                </a:solidFill>
                <a:latin typeface="Times New Roman" panose="02020603050405020304" pitchFamily="18" charset="0"/>
                <a:cs typeface="Times New Roman" panose="02020603050405020304" pitchFamily="18" charset="0"/>
              </a:rPr>
              <a:t>Doppler broadening analysis is infeasible.</a:t>
            </a:r>
          </a:p>
        </p:txBody>
      </p:sp>
    </p:spTree>
    <p:extLst>
      <p:ext uri="{BB962C8B-B14F-4D97-AF65-F5344CB8AC3E}">
        <p14:creationId xmlns:p14="http://schemas.microsoft.com/office/powerpoint/2010/main" val="943130172"/>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7B0D8D-BAAC-4958-BEA0-61CE703FBC27}"/>
              </a:ext>
            </a:extLst>
          </p:cNvPr>
          <p:cNvSpPr txBox="1"/>
          <p:nvPr/>
        </p:nvSpPr>
        <p:spPr>
          <a:xfrm>
            <a:off x="0" y="0"/>
            <a:ext cx="9144000" cy="3477875"/>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8000 </a:t>
            </a:r>
            <a:r>
              <a:rPr lang="en-US" altLang="zh-CN" sz="2000" baseline="30000" dirty="0">
                <a:latin typeface="Times New Roman" panose="02020603050405020304" pitchFamily="18" charset="0"/>
                <a:cs typeface="Times New Roman" panose="02020603050405020304" pitchFamily="18" charset="0"/>
              </a:rPr>
              <a:t>32</a:t>
            </a:r>
            <a:r>
              <a:rPr lang="en-US" altLang="zh-CN" sz="2000" dirty="0">
                <a:latin typeface="Times New Roman" panose="02020603050405020304" pitchFamily="18" charset="0"/>
                <a:cs typeface="Times New Roman" panose="02020603050405020304" pitchFamily="18" charset="0"/>
              </a:rPr>
              <a:t>Ne(</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31</a:t>
            </a:r>
            <a:r>
              <a:rPr lang="en-US" altLang="zh-CN" sz="2000" dirty="0">
                <a:latin typeface="Times New Roman" panose="02020603050405020304" pitchFamily="18" charset="0"/>
                <a:cs typeface="Times New Roman" panose="02020603050405020304" pitchFamily="18" charset="0"/>
              </a:rPr>
              <a:t>Na might be detected (Table 1). </a:t>
            </a:r>
          </a:p>
          <a:p>
            <a:r>
              <a:rPr lang="en-US" altLang="zh-CN" sz="2000" dirty="0">
                <a:solidFill>
                  <a:srgbClr val="0000FF"/>
                </a:solidFill>
                <a:latin typeface="Times New Roman" panose="02020603050405020304" pitchFamily="18" charset="0"/>
                <a:cs typeface="Times New Roman" panose="02020603050405020304" pitchFamily="18" charset="0"/>
              </a:rPr>
              <a:t>Only two low-lying excited states in </a:t>
            </a:r>
            <a:r>
              <a:rPr lang="en-US" altLang="zh-CN" sz="2000" baseline="30000" dirty="0">
                <a:solidFill>
                  <a:srgbClr val="0000FF"/>
                </a:solidFill>
                <a:latin typeface="Times New Roman" panose="02020603050405020304" pitchFamily="18" charset="0"/>
                <a:cs typeface="Times New Roman" panose="02020603050405020304" pitchFamily="18" charset="0"/>
              </a:rPr>
              <a:t>31</a:t>
            </a:r>
            <a:r>
              <a:rPr lang="en-US" altLang="zh-CN" sz="2000" dirty="0">
                <a:solidFill>
                  <a:srgbClr val="0000FF"/>
                </a:solidFill>
                <a:latin typeface="Times New Roman" panose="02020603050405020304" pitchFamily="18" charset="0"/>
                <a:cs typeface="Times New Roman" panose="02020603050405020304" pitchFamily="18" charset="0"/>
              </a:rPr>
              <a:t>Na with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γ</a:t>
            </a:r>
            <a:r>
              <a:rPr lang="en-US" altLang="zh-CN" sz="2000" dirty="0">
                <a:solidFill>
                  <a:srgbClr val="0000FF"/>
                </a:solidFill>
                <a:latin typeface="Times New Roman" panose="02020603050405020304" pitchFamily="18" charset="0"/>
                <a:cs typeface="Times New Roman" panose="02020603050405020304" pitchFamily="18" charset="0"/>
              </a:rPr>
              <a:t> &lt; 800 keV are known.</a:t>
            </a:r>
          </a:p>
          <a:p>
            <a:r>
              <a:rPr lang="en-US" altLang="zh-CN" sz="2000" i="1" dirty="0">
                <a:solidFill>
                  <a:srgbClr val="0000FF"/>
                </a:solidFill>
                <a:latin typeface="Times New Roman" panose="02020603050405020304" pitchFamily="18" charset="0"/>
                <a:cs typeface="Times New Roman" panose="02020603050405020304" pitchFamily="18" charset="0"/>
              </a:rPr>
              <a:t>Q</a:t>
            </a:r>
            <a:r>
              <a:rPr lang="en-US" altLang="zh-CN" sz="2000" i="1" baseline="-25000" dirty="0">
                <a:solidFill>
                  <a:srgbClr val="0000FF"/>
                </a:solidFill>
                <a:latin typeface="Times New Roman" panose="02020603050405020304" pitchFamily="18" charset="0"/>
                <a:cs typeface="Times New Roman" panose="02020603050405020304" pitchFamily="18" charset="0"/>
              </a:rPr>
              <a:t>β</a:t>
            </a:r>
            <a:r>
              <a:rPr lang="en-US" altLang="zh-CN" sz="2000" baseline="-25000" dirty="0">
                <a:solidFill>
                  <a:srgbClr val="0000FF"/>
                </a:solidFill>
                <a:latin typeface="Times New Roman" panose="02020603050405020304" pitchFamily="18" charset="0"/>
                <a:cs typeface="Times New Roman" panose="02020603050405020304" pitchFamily="18" charset="0"/>
              </a:rPr>
              <a:t>-(32Ne)</a:t>
            </a:r>
            <a:r>
              <a:rPr lang="en-US" altLang="zh-CN" sz="2000" dirty="0">
                <a:solidFill>
                  <a:srgbClr val="0000FF"/>
                </a:solidFill>
                <a:latin typeface="Times New Roman" panose="02020603050405020304" pitchFamily="18" charset="0"/>
                <a:cs typeface="Times New Roman" panose="02020603050405020304" pitchFamily="18" charset="0"/>
              </a:rPr>
              <a:t> =18400 keV, S</a:t>
            </a:r>
            <a:r>
              <a:rPr lang="en-US" altLang="zh-CN" sz="2000" i="1" baseline="-25000" dirty="0">
                <a:solidFill>
                  <a:srgbClr val="0000FF"/>
                </a:solidFill>
                <a:latin typeface="Times New Roman" panose="02020603050405020304" pitchFamily="18" charset="0"/>
                <a:cs typeface="Times New Roman" panose="02020603050405020304" pitchFamily="18" charset="0"/>
              </a:rPr>
              <a:t>n</a:t>
            </a:r>
            <a:r>
              <a:rPr lang="en-US" altLang="zh-CN" sz="2000" baseline="-25000" dirty="0">
                <a:solidFill>
                  <a:srgbClr val="0000FF"/>
                </a:solidFill>
                <a:latin typeface="Times New Roman" panose="02020603050405020304" pitchFamily="18" charset="0"/>
                <a:cs typeface="Times New Roman" panose="02020603050405020304" pitchFamily="18" charset="0"/>
              </a:rPr>
              <a:t>(32Na)</a:t>
            </a:r>
            <a:r>
              <a:rPr lang="en-US" altLang="zh-CN" sz="2000" dirty="0">
                <a:solidFill>
                  <a:srgbClr val="0000FF"/>
                </a:solidFill>
                <a:latin typeface="Times New Roman" panose="02020603050405020304" pitchFamily="18" charset="0"/>
                <a:cs typeface="Times New Roman" panose="02020603050405020304" pitchFamily="18" charset="0"/>
              </a:rPr>
              <a:t> = 1680 keV. The energy window is sufficient for </a:t>
            </a:r>
            <a:r>
              <a:rPr lang="en-US" altLang="zh-CN" sz="2000" baseline="30000" dirty="0">
                <a:solidFill>
                  <a:srgbClr val="0000FF"/>
                </a:solidFill>
                <a:latin typeface="Times New Roman" panose="02020603050405020304" pitchFamily="18" charset="0"/>
                <a:cs typeface="Times New Roman" panose="02020603050405020304" pitchFamily="18" charset="0"/>
              </a:rPr>
              <a:t>32</a:t>
            </a:r>
            <a:r>
              <a:rPr lang="en-US" altLang="zh-CN" sz="2000" dirty="0">
                <a:solidFill>
                  <a:srgbClr val="0000FF"/>
                </a:solidFill>
                <a:latin typeface="Times New Roman" panose="02020603050405020304" pitchFamily="18" charset="0"/>
                <a:cs typeface="Times New Roman" panose="02020603050405020304" pitchFamily="18" charset="0"/>
              </a:rPr>
              <a:t>Ne(</a:t>
            </a:r>
            <a:r>
              <a:rPr lang="en-US" altLang="zh-CN" sz="2000" i="1" dirty="0">
                <a:solidFill>
                  <a:srgbClr val="0000FF"/>
                </a:solidFill>
                <a:latin typeface="Times New Roman" panose="02020603050405020304" pitchFamily="18" charset="0"/>
                <a:cs typeface="Times New Roman" panose="02020603050405020304" pitchFamily="18" charset="0"/>
              </a:rPr>
              <a:t>βn</a:t>
            </a:r>
            <a:r>
              <a:rPr lang="en-US" altLang="zh-CN" sz="2000" dirty="0">
                <a:solidFill>
                  <a:srgbClr val="0000FF"/>
                </a:solidFill>
                <a:latin typeface="Times New Roman" panose="02020603050405020304" pitchFamily="18" charset="0"/>
                <a:cs typeface="Times New Roman" panose="02020603050405020304" pitchFamily="18" charset="0"/>
              </a:rPr>
              <a:t>) to populate higher-lying </a:t>
            </a:r>
            <a:r>
              <a:rPr lang="en-US" altLang="zh-CN" sz="2000" baseline="30000" dirty="0">
                <a:solidFill>
                  <a:srgbClr val="0000FF"/>
                </a:solidFill>
                <a:latin typeface="Times New Roman" panose="02020603050405020304" pitchFamily="18" charset="0"/>
                <a:cs typeface="Times New Roman" panose="02020603050405020304" pitchFamily="18" charset="0"/>
              </a:rPr>
              <a:t>31</a:t>
            </a:r>
            <a:r>
              <a:rPr lang="en-US" altLang="zh-CN" sz="2000" dirty="0">
                <a:solidFill>
                  <a:srgbClr val="0000FF"/>
                </a:solidFill>
                <a:latin typeface="Times New Roman" panose="02020603050405020304" pitchFamily="18" charset="0"/>
                <a:cs typeface="Times New Roman" panose="02020603050405020304" pitchFamily="18" charset="0"/>
              </a:rPr>
              <a:t>Na excited states. Let's assume 2000 counts in a 1-MeV </a:t>
            </a:r>
            <a:r>
              <a:rPr lang="en-US" altLang="zh-CN" sz="2000" baseline="30000" dirty="0">
                <a:solidFill>
                  <a:srgbClr val="0000FF"/>
                </a:solidFill>
                <a:latin typeface="Times New Roman" panose="02020603050405020304" pitchFamily="18" charset="0"/>
                <a:cs typeface="Times New Roman" panose="02020603050405020304" pitchFamily="18" charset="0"/>
              </a:rPr>
              <a:t>31</a:t>
            </a:r>
            <a:r>
              <a:rPr lang="en-US" altLang="zh-CN" sz="2000" dirty="0">
                <a:solidFill>
                  <a:srgbClr val="0000FF"/>
                </a:solidFill>
                <a:latin typeface="Times New Roman" panose="02020603050405020304" pitchFamily="18" charset="0"/>
                <a:cs typeface="Times New Roman" panose="02020603050405020304" pitchFamily="18" charset="0"/>
              </a:rPr>
              <a:t>Na </a:t>
            </a:r>
            <a:r>
              <a:rPr lang="en-US" altLang="zh-CN" sz="2000" i="1" dirty="0">
                <a:solidFill>
                  <a:srgbClr val="0000FF"/>
                </a:solidFill>
                <a:latin typeface="Times New Roman" panose="02020603050405020304" pitchFamily="18" charset="0"/>
                <a:cs typeface="Times New Roman" panose="02020603050405020304" pitchFamily="18" charset="0"/>
              </a:rPr>
              <a:t>γ</a:t>
            </a:r>
            <a:r>
              <a:rPr lang="en-US" altLang="zh-CN" sz="2000" dirty="0">
                <a:solidFill>
                  <a:srgbClr val="0000FF"/>
                </a:solidFill>
                <a:latin typeface="Times New Roman" panose="02020603050405020304" pitchFamily="18" charset="0"/>
                <a:cs typeface="Times New Roman" panose="02020603050405020304" pitchFamily="18" charset="0"/>
              </a:rPr>
              <a:t>-ray peak. The simulated spectrum is shown below. The statistics are not optimistic, but a Doppler broadening analysis is possible.</a:t>
            </a:r>
          </a:p>
          <a:p>
            <a:r>
              <a:rPr lang="en-US" altLang="zh-CN" sz="2000" dirty="0">
                <a:solidFill>
                  <a:srgbClr val="0000FF"/>
                </a:solidFill>
                <a:latin typeface="Times New Roman" panose="02020603050405020304" pitchFamily="18" charset="0"/>
                <a:cs typeface="Times New Roman" panose="02020603050405020304" pitchFamily="18" charset="0"/>
              </a:rPr>
              <a:t>I'm not sure if there are other intense contaminants in the beam, which could be more valuable to apply this method. </a:t>
            </a:r>
            <a:r>
              <a:rPr lang="en-US" altLang="zh-CN" sz="2000"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If it's not a problem, I suggest </a:t>
            </a:r>
            <a:r>
              <a:rPr lang="en-US" altLang="zh-CN" sz="2000" kern="1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we </a:t>
            </a:r>
            <a:r>
              <a:rPr lang="en-US" altLang="zh-CN" sz="2000" kern="100"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add one sentence to the proposal: "</a:t>
            </a:r>
            <a:r>
              <a:rPr lang="zh-CN"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a:t>
            </a:r>
            <a:r>
              <a:rPr lang="en-US"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e </a:t>
            </a:r>
            <a:r>
              <a:rPr lang="en-US" altLang="zh-CN" sz="2000" i="0" dirty="0">
                <a:solidFill>
                  <a:srgbClr val="0000FF"/>
                </a:solidFill>
                <a:effectLst/>
                <a:latin typeface="Times New Roman" panose="02020603050405020304" pitchFamily="18" charset="0"/>
                <a:cs typeface="Times New Roman" panose="02020603050405020304" pitchFamily="18" charset="0"/>
              </a:rPr>
              <a:t>Doppler broadening line shape analysis</a:t>
            </a:r>
            <a:r>
              <a:rPr lang="zh-CN"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will be applied to the </a:t>
            </a:r>
            <a:r>
              <a:rPr lang="en-US" altLang="zh-CN" sz="2000" i="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γ</a:t>
            </a:r>
            <a:r>
              <a:rPr lang="en-US"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rays following neutron emissions, which </a:t>
            </a:r>
            <a:r>
              <a:rPr lang="zh-CN"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is complementary to direct measurements of </a:t>
            </a:r>
            <a:r>
              <a:rPr lang="zh-CN" altLang="zh-CN" sz="2000" i="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β</a:t>
            </a:r>
            <a:r>
              <a:rPr lang="zh-CN"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-delayed neutron emissions</a:t>
            </a:r>
            <a:r>
              <a:rPr lang="en-US" altLang="zh-CN" sz="20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altLang="zh-CN" sz="2000" dirty="0">
              <a:solidFill>
                <a:srgbClr val="0000FF"/>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69C13932-78C0-42CF-A596-19DA6F7A961A}"/>
              </a:ext>
            </a:extLst>
          </p:cNvPr>
          <p:cNvPicPr>
            <a:picLocks noChangeAspect="1"/>
          </p:cNvPicPr>
          <p:nvPr/>
        </p:nvPicPr>
        <p:blipFill rotWithShape="1">
          <a:blip r:embed="rId2"/>
          <a:srcRect b="23907"/>
          <a:stretch/>
        </p:blipFill>
        <p:spPr>
          <a:xfrm>
            <a:off x="0" y="3385394"/>
            <a:ext cx="5543550" cy="3051354"/>
          </a:xfrm>
          <a:prstGeom prst="rect">
            <a:avLst/>
          </a:prstGeom>
        </p:spPr>
      </p:pic>
      <p:sp>
        <p:nvSpPr>
          <p:cNvPr id="6" name="Oval 5">
            <a:extLst>
              <a:ext uri="{FF2B5EF4-FFF2-40B4-BE49-F238E27FC236}">
                <a16:creationId xmlns:a16="http://schemas.microsoft.com/office/drawing/2014/main" id="{3F0A50DF-6F6F-4806-B1D6-E49D0C4B5B45}"/>
              </a:ext>
            </a:extLst>
          </p:cNvPr>
          <p:cNvSpPr/>
          <p:nvPr/>
        </p:nvSpPr>
        <p:spPr>
          <a:xfrm>
            <a:off x="1854200" y="4893518"/>
            <a:ext cx="571500" cy="342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Oval 7">
            <a:extLst>
              <a:ext uri="{FF2B5EF4-FFF2-40B4-BE49-F238E27FC236}">
                <a16:creationId xmlns:a16="http://schemas.microsoft.com/office/drawing/2014/main" id="{21AD4C1A-9D55-4CCA-A8D2-BE283BAED2AF}"/>
              </a:ext>
            </a:extLst>
          </p:cNvPr>
          <p:cNvSpPr/>
          <p:nvPr/>
        </p:nvSpPr>
        <p:spPr>
          <a:xfrm>
            <a:off x="330200" y="4139456"/>
            <a:ext cx="571500" cy="342900"/>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8">
            <a:extLst>
              <a:ext uri="{FF2B5EF4-FFF2-40B4-BE49-F238E27FC236}">
                <a16:creationId xmlns:a16="http://schemas.microsoft.com/office/drawing/2014/main" id="{A38BC8B1-DD69-442B-AEDF-1C138909C97E}"/>
              </a:ext>
            </a:extLst>
          </p:cNvPr>
          <p:cNvSpPr/>
          <p:nvPr/>
        </p:nvSpPr>
        <p:spPr>
          <a:xfrm>
            <a:off x="1117600" y="4139456"/>
            <a:ext cx="571500" cy="342900"/>
          </a:xfrm>
          <a:prstGeom prst="ellipse">
            <a:avLst/>
          </a:prstGeom>
          <a:noFill/>
          <a:ln>
            <a:solidFill>
              <a:srgbClr val="99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Straight Arrow Connector 10">
            <a:extLst>
              <a:ext uri="{FF2B5EF4-FFF2-40B4-BE49-F238E27FC236}">
                <a16:creationId xmlns:a16="http://schemas.microsoft.com/office/drawing/2014/main" id="{BEB5DB2E-32B3-4441-AB63-212B0EE7BC68}"/>
              </a:ext>
            </a:extLst>
          </p:cNvPr>
          <p:cNvCxnSpPr>
            <a:stCxn id="6" idx="1"/>
            <a:endCxn id="9" idx="5"/>
          </p:cNvCxnSpPr>
          <p:nvPr/>
        </p:nvCxnSpPr>
        <p:spPr>
          <a:xfrm flipH="1" flipV="1">
            <a:off x="1605406" y="4432139"/>
            <a:ext cx="332488" cy="5115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53E63A7-20CA-4E0F-88EE-46B56036A355}"/>
              </a:ext>
            </a:extLst>
          </p:cNvPr>
          <p:cNvCxnSpPr>
            <a:stCxn id="9" idx="2"/>
            <a:endCxn id="8" idx="6"/>
          </p:cNvCxnSpPr>
          <p:nvPr/>
        </p:nvCxnSpPr>
        <p:spPr>
          <a:xfrm flipH="1">
            <a:off x="901700" y="4310906"/>
            <a:ext cx="2159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B9255AA3-BD1A-49CC-9D2D-ECACDFACEB0C}"/>
              </a:ext>
            </a:extLst>
          </p:cNvPr>
          <p:cNvPicPr>
            <a:picLocks noChangeAspect="1"/>
          </p:cNvPicPr>
          <p:nvPr/>
        </p:nvPicPr>
        <p:blipFill rotWithShape="1">
          <a:blip r:embed="rId3"/>
          <a:srcRect t="7461"/>
          <a:stretch/>
        </p:blipFill>
        <p:spPr>
          <a:xfrm>
            <a:off x="3985197" y="4797467"/>
            <a:ext cx="5158803" cy="2055125"/>
          </a:xfrm>
          <a:prstGeom prst="rect">
            <a:avLst/>
          </a:prstGeom>
        </p:spPr>
      </p:pic>
      <p:sp>
        <p:nvSpPr>
          <p:cNvPr id="17" name="TextBox 16">
            <a:extLst>
              <a:ext uri="{FF2B5EF4-FFF2-40B4-BE49-F238E27FC236}">
                <a16:creationId xmlns:a16="http://schemas.microsoft.com/office/drawing/2014/main" id="{1C604ED9-7FF5-48C9-A978-9FE209BFD412}"/>
              </a:ext>
            </a:extLst>
          </p:cNvPr>
          <p:cNvSpPr txBox="1"/>
          <p:nvPr/>
        </p:nvSpPr>
        <p:spPr>
          <a:xfrm>
            <a:off x="4667250" y="5147866"/>
            <a:ext cx="1530350" cy="1200329"/>
          </a:xfrm>
          <a:prstGeom prst="rect">
            <a:avLst/>
          </a:prstGeom>
          <a:noFill/>
        </p:spPr>
        <p:txBody>
          <a:bodyPr wrap="square">
            <a:spAutoFit/>
          </a:bodyPr>
          <a:lstStyle/>
          <a:p>
            <a:r>
              <a:rPr lang="en-US" altLang="zh-CN" sz="1800" i="1" dirty="0" err="1">
                <a:solidFill>
                  <a:srgbClr val="33CC33"/>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err="1">
                <a:solidFill>
                  <a:srgbClr val="33CC33"/>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1800" dirty="0">
                <a:solidFill>
                  <a:srgbClr val="33CC33"/>
                </a:solidFill>
                <a:latin typeface="Times New Roman" panose="02020603050405020304" pitchFamily="18" charset="0"/>
                <a:ea typeface="Cambria" panose="02040503050406030204" pitchFamily="18" charset="0"/>
                <a:cs typeface="Times New Roman" panose="02020603050405020304" pitchFamily="18" charset="0"/>
              </a:rPr>
              <a:t> = 0 MeV</a:t>
            </a:r>
          </a:p>
          <a:p>
            <a:r>
              <a:rPr lang="en-US" altLang="zh-CN" sz="1800" i="1" dirty="0" err="1">
                <a:solidFill>
                  <a:srgbClr val="0000FF"/>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err="1">
                <a:solidFill>
                  <a:srgbClr val="0000FF"/>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1800"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 = 1 MeV</a:t>
            </a:r>
          </a:p>
          <a:p>
            <a:r>
              <a:rPr lang="en-US" altLang="zh-CN" sz="1800"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18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 2 MeV</a:t>
            </a:r>
          </a:p>
          <a:p>
            <a:r>
              <a:rPr lang="en-US" altLang="zh-CN" sz="1800" i="1" dirty="0" err="1">
                <a:latin typeface="Times New Roman" panose="02020603050405020304" pitchFamily="18" charset="0"/>
                <a:ea typeface="Cambria" panose="02040503050406030204" pitchFamily="18" charset="0"/>
                <a:cs typeface="Times New Roman" panose="02020603050405020304" pitchFamily="18" charset="0"/>
              </a:rPr>
              <a:t>E</a:t>
            </a:r>
            <a:r>
              <a:rPr lang="en-US" altLang="zh-CN" sz="1800" i="1" baseline="-25000" dirty="0" err="1">
                <a:latin typeface="Times New Roman" panose="02020603050405020304" pitchFamily="18" charset="0"/>
                <a:ea typeface="Cambria" panose="02040503050406030204" pitchFamily="18" charset="0"/>
                <a:cs typeface="Times New Roman" panose="02020603050405020304" pitchFamily="18" charset="0"/>
              </a:rPr>
              <a:t>n</a:t>
            </a:r>
            <a:r>
              <a:rPr lang="en-US" altLang="zh-CN" sz="1800" dirty="0">
                <a:latin typeface="Times New Roman" panose="02020603050405020304" pitchFamily="18" charset="0"/>
                <a:ea typeface="Cambria" panose="02040503050406030204" pitchFamily="18" charset="0"/>
                <a:cs typeface="Times New Roman" panose="02020603050405020304" pitchFamily="18" charset="0"/>
              </a:rPr>
              <a:t> = 3 MeV</a:t>
            </a:r>
          </a:p>
        </p:txBody>
      </p:sp>
    </p:spTree>
    <p:extLst>
      <p:ext uri="{BB962C8B-B14F-4D97-AF65-F5344CB8AC3E}">
        <p14:creationId xmlns:p14="http://schemas.microsoft.com/office/powerpoint/2010/main" val="1147561963"/>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DC6CB5-A5DD-4216-859E-F65557D5E374}"/>
              </a:ext>
            </a:extLst>
          </p:cNvPr>
          <p:cNvSpPr txBox="1"/>
          <p:nvPr/>
        </p:nvSpPr>
        <p:spPr>
          <a:xfrm>
            <a:off x="0" y="0"/>
            <a:ext cx="4086055" cy="369332"/>
          </a:xfrm>
          <a:prstGeom prst="rect">
            <a:avLst/>
          </a:prstGeom>
          <a:noFill/>
        </p:spPr>
        <p:txBody>
          <a:bodyPr wrap="none" rtlCol="0">
            <a:spAutoFit/>
          </a:bodyPr>
          <a:lstStyle/>
          <a:p>
            <a:r>
              <a:rPr lang="en-US" altLang="zh-CN" dirty="0"/>
              <a:t>FRIB PAC1 </a:t>
            </a:r>
            <a:r>
              <a:rPr lang="en-US" altLang="zh-CN" dirty="0" err="1"/>
              <a:t>FDSi</a:t>
            </a:r>
            <a:r>
              <a:rPr lang="en-US" altLang="zh-CN" dirty="0"/>
              <a:t> Proposal Vandana Tripathi</a:t>
            </a:r>
            <a:endParaRPr lang="zh-CN" altLang="en-US" dirty="0"/>
          </a:p>
        </p:txBody>
      </p:sp>
      <p:sp>
        <p:nvSpPr>
          <p:cNvPr id="3" name="TextBox 2">
            <a:extLst>
              <a:ext uri="{FF2B5EF4-FFF2-40B4-BE49-F238E27FC236}">
                <a16:creationId xmlns:a16="http://schemas.microsoft.com/office/drawing/2014/main" id="{15E53C15-2AF5-44B5-ABFA-7754D4C52D6A}"/>
              </a:ext>
            </a:extLst>
          </p:cNvPr>
          <p:cNvSpPr txBox="1"/>
          <p:nvPr/>
        </p:nvSpPr>
        <p:spPr>
          <a:xfrm>
            <a:off x="0" y="369332"/>
            <a:ext cx="9144000" cy="3139321"/>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The isotope with the highest statistics shown in Table is </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 (</a:t>
            </a:r>
            <a:r>
              <a:rPr lang="en-US" altLang="zh-CN" i="0" dirty="0">
                <a:solidFill>
                  <a:srgbClr val="000000"/>
                </a:solidFill>
                <a:effectLst/>
                <a:latin typeface="Times New Roman" panose="02020603050405020304" pitchFamily="18" charset="0"/>
                <a:cs typeface="Times New Roman" panose="02020603050405020304" pitchFamily="18" charset="0"/>
              </a:rPr>
              <a:t>119361600 counts, 2 days</a:t>
            </a:r>
            <a:r>
              <a:rPr lang="en-US" altLang="zh-CN" i="0" dirty="0">
                <a:solidFill>
                  <a:srgbClr val="000000"/>
                </a:solidFill>
                <a:effectLst/>
                <a:latin typeface="Utopia-Regular"/>
              </a:rPr>
              <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For example, a </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a:t>
            </a:r>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nγ</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42</a:t>
            </a:r>
            <a:r>
              <a:rPr lang="en-US" altLang="zh-CN" dirty="0">
                <a:latin typeface="Times New Roman" panose="02020603050405020304" pitchFamily="18" charset="0"/>
                <a:cs typeface="Times New Roman" panose="02020603050405020304" pitchFamily="18" charset="0"/>
              </a:rPr>
              <a:t>S branch with</a:t>
            </a:r>
          </a:p>
          <a:p>
            <a:pPr marL="360000" indent="-360000">
              <a:buAutoNum type="arabicParenR"/>
            </a:pPr>
            <a:r>
              <a:rPr lang="en-US" altLang="zh-CN" dirty="0">
                <a:latin typeface="Times New Roman" panose="02020603050405020304" pitchFamily="18" charset="0"/>
                <a:cs typeface="Times New Roman" panose="02020603050405020304" pitchFamily="18" charset="0"/>
              </a:rPr>
              <a:t> 5% intensity per </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 </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 decay,</a:t>
            </a:r>
          </a:p>
          <a:p>
            <a:pPr marL="360000" indent="-360000">
              <a:buAutoNum type="arabicParenR"/>
            </a:pPr>
            <a:r>
              <a:rPr lang="en-US" altLang="zh-CN" dirty="0">
                <a:latin typeface="Times New Roman" panose="02020603050405020304" pitchFamily="18" charset="0"/>
                <a:cs typeface="Times New Roman" panose="02020603050405020304" pitchFamily="18" charset="0"/>
              </a:rPr>
              <a:t> </a:t>
            </a:r>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1.8 MeV since there are two known </a:t>
            </a:r>
            <a:r>
              <a:rPr lang="en-US" altLang="zh-CN" baseline="30000" dirty="0">
                <a:latin typeface="Times New Roman" panose="02020603050405020304" pitchFamily="18" charset="0"/>
                <a:cs typeface="Times New Roman" panose="02020603050405020304" pitchFamily="18" charset="0"/>
              </a:rPr>
              <a:t>42</a:t>
            </a:r>
            <a:r>
              <a:rPr lang="en-US" altLang="zh-CN" dirty="0">
                <a:latin typeface="Times New Roman" panose="02020603050405020304" pitchFamily="18" charset="0"/>
                <a:cs typeface="Times New Roman" panose="02020603050405020304" pitchFamily="18" charset="0"/>
              </a:rPr>
              <a:t>S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rays at ~1.8 MeV and they are within the </a:t>
            </a:r>
            <a:r>
              <a:rPr lang="en-US" altLang="zh-CN" i="1" dirty="0">
                <a:latin typeface="Times New Roman" panose="02020603050405020304" pitchFamily="18" charset="0"/>
                <a:cs typeface="Times New Roman" panose="02020603050405020304" pitchFamily="18" charset="0"/>
              </a:rPr>
              <a:t>βn</a:t>
            </a:r>
            <a:r>
              <a:rPr lang="en-US" altLang="zh-CN" dirty="0">
                <a:latin typeface="Times New Roman" panose="02020603050405020304" pitchFamily="18" charset="0"/>
                <a:cs typeface="Times New Roman" panose="02020603050405020304" pitchFamily="18" charset="0"/>
              </a:rPr>
              <a:t> energy window.</a:t>
            </a:r>
          </a:p>
          <a:p>
            <a:r>
              <a:rPr lang="en-US" altLang="zh-CN" dirty="0">
                <a:latin typeface="Times New Roman" panose="02020603050405020304" pitchFamily="18" charset="0"/>
                <a:cs typeface="Times New Roman" panose="02020603050405020304" pitchFamily="18" charset="0"/>
              </a:rPr>
              <a:t>The lifetime of the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-ray emitting state is unknown,</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let's</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assume</a:t>
            </a:r>
            <a:r>
              <a:rPr lang="zh-CN" altLang="en-US" dirty="0">
                <a:latin typeface="Times New Roman" panose="02020603050405020304" pitchFamily="18" charset="0"/>
                <a:cs typeface="Times New Roman" panose="02020603050405020304" pitchFamily="18" charset="0"/>
              </a:rPr>
              <a:t> </a:t>
            </a:r>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 0.1 ps for now.</a:t>
            </a:r>
          </a:p>
          <a:p>
            <a:r>
              <a:rPr lang="en-US" altLang="zh-CN" dirty="0">
                <a:latin typeface="Times New Roman" panose="02020603050405020304" pitchFamily="18" charset="0"/>
                <a:cs typeface="Times New Roman" panose="02020603050405020304" pitchFamily="18" charset="0"/>
              </a:rPr>
              <a:t>The stopping power is estimated using SRIM (</a:t>
            </a:r>
            <a:r>
              <a:rPr lang="en-US" altLang="zh-CN" baseline="30000" dirty="0">
                <a:latin typeface="Times New Roman" panose="02020603050405020304" pitchFamily="18" charset="0"/>
                <a:cs typeface="Times New Roman" panose="02020603050405020304" pitchFamily="18" charset="0"/>
              </a:rPr>
              <a:t>42</a:t>
            </a:r>
            <a:r>
              <a:rPr lang="en-US" altLang="zh-CN" dirty="0">
                <a:latin typeface="Times New Roman" panose="02020603050405020304" pitchFamily="18" charset="0"/>
                <a:cs typeface="Times New Roman" panose="02020603050405020304" pitchFamily="18" charset="0"/>
              </a:rPr>
              <a:t>S in YSO).</a:t>
            </a:r>
          </a:p>
          <a:p>
            <a:r>
              <a:rPr lang="en-US" altLang="zh-CN" dirty="0">
                <a:latin typeface="Times New Roman" panose="02020603050405020304" pitchFamily="18" charset="0"/>
                <a:cs typeface="Times New Roman" panose="02020603050405020304" pitchFamily="18" charset="0"/>
              </a:rPr>
              <a:t>As shown in the spectrum below, the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-ray peak shape would be influenced by the energy of the preceding neutron. Since the statistics are high, the neutron energy/intensity may be constrained by analyzing the broadened line shape. This could be </a:t>
            </a:r>
            <a:r>
              <a:rPr lang="zh-CN" altLang="zh-CN" dirty="0">
                <a:effectLst/>
                <a:latin typeface="Times New Roman" panose="02020603050405020304" pitchFamily="18" charset="0"/>
                <a:ea typeface="Arial" panose="020B0604020202020204" pitchFamily="34" charset="0"/>
                <a:cs typeface="Times New Roman" panose="02020603050405020304" pitchFamily="18" charset="0"/>
              </a:rPr>
              <a:t>complementary to direct measurements of </a:t>
            </a:r>
            <a:r>
              <a:rPr lang="zh-CN" altLang="zh-CN" i="1" dirty="0">
                <a:effectLst/>
                <a:latin typeface="Times New Roman" panose="02020603050405020304" pitchFamily="18" charset="0"/>
                <a:ea typeface="Arial" panose="020B0604020202020204" pitchFamily="34" charset="0"/>
                <a:cs typeface="Times New Roman" panose="02020603050405020304" pitchFamily="18" charset="0"/>
              </a:rPr>
              <a:t>β</a:t>
            </a:r>
            <a:r>
              <a:rPr lang="zh-CN" altLang="zh-CN" dirty="0">
                <a:effectLst/>
                <a:latin typeface="Times New Roman" panose="02020603050405020304" pitchFamily="18" charset="0"/>
                <a:ea typeface="Arial" panose="020B0604020202020204" pitchFamily="34" charset="0"/>
                <a:cs typeface="Times New Roman" panose="02020603050405020304" pitchFamily="18" charset="0"/>
              </a:rPr>
              <a:t>-delayed neutron emissions</a:t>
            </a:r>
            <a:r>
              <a:rPr lang="en-US" altLang="zh-CN"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141E7797-2157-4422-8395-044A1251AFBB}"/>
              </a:ext>
            </a:extLst>
          </p:cNvPr>
          <p:cNvPicPr>
            <a:picLocks noChangeAspect="1"/>
          </p:cNvPicPr>
          <p:nvPr/>
        </p:nvPicPr>
        <p:blipFill>
          <a:blip r:embed="rId2"/>
          <a:stretch>
            <a:fillRect/>
          </a:stretch>
        </p:blipFill>
        <p:spPr>
          <a:xfrm>
            <a:off x="0" y="3586873"/>
            <a:ext cx="9144000" cy="3271127"/>
          </a:xfrm>
          <a:prstGeom prst="rect">
            <a:avLst/>
          </a:prstGeom>
        </p:spPr>
      </p:pic>
      <p:sp>
        <p:nvSpPr>
          <p:cNvPr id="6" name="TextBox 5">
            <a:extLst>
              <a:ext uri="{FF2B5EF4-FFF2-40B4-BE49-F238E27FC236}">
                <a16:creationId xmlns:a16="http://schemas.microsoft.com/office/drawing/2014/main" id="{D85189BE-6806-44B9-9D07-B10A35242E9E}"/>
              </a:ext>
            </a:extLst>
          </p:cNvPr>
          <p:cNvSpPr txBox="1"/>
          <p:nvPr/>
        </p:nvSpPr>
        <p:spPr>
          <a:xfrm>
            <a:off x="1123950" y="3908763"/>
            <a:ext cx="1530350" cy="1323439"/>
          </a:xfrm>
          <a:prstGeom prst="rect">
            <a:avLst/>
          </a:prstGeom>
          <a:noFill/>
        </p:spPr>
        <p:txBody>
          <a:bodyPr wrap="square">
            <a:spAutoFit/>
          </a:bodyPr>
          <a:lstStyle/>
          <a:p>
            <a:r>
              <a:rPr lang="en-US" altLang="zh-CN" sz="2000" i="1" dirty="0" err="1">
                <a:solidFill>
                  <a:srgbClr val="67D863"/>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solidFill>
                  <a:srgbClr val="67D863"/>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solidFill>
                  <a:srgbClr val="67D863"/>
                </a:solidFill>
                <a:latin typeface="Times New Roman" panose="02020603050405020304" pitchFamily="18" charset="0"/>
                <a:ea typeface="Cambria" panose="02040503050406030204" pitchFamily="18" charset="0"/>
                <a:cs typeface="Times New Roman" panose="02020603050405020304" pitchFamily="18" charset="0"/>
              </a:rPr>
              <a:t> = 0 MeV</a:t>
            </a:r>
          </a:p>
          <a:p>
            <a:r>
              <a:rPr lang="en-US" altLang="zh-CN" sz="2000" i="1" dirty="0" err="1">
                <a:solidFill>
                  <a:srgbClr val="0000FF"/>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solidFill>
                  <a:srgbClr val="0000FF"/>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 = 1 MeV</a:t>
            </a:r>
          </a:p>
          <a:p>
            <a:r>
              <a:rPr lang="en-US" altLang="zh-CN" sz="2000"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 2 MeV</a:t>
            </a:r>
          </a:p>
          <a:p>
            <a:r>
              <a:rPr lang="en-US" altLang="zh-CN" sz="2000" i="1" dirty="0" err="1">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latin typeface="Times New Roman" panose="02020603050405020304" pitchFamily="18" charset="0"/>
                <a:ea typeface="Cambria" panose="02040503050406030204" pitchFamily="18" charset="0"/>
                <a:cs typeface="Times New Roman" panose="02020603050405020304" pitchFamily="18" charset="0"/>
              </a:rPr>
              <a:t> = 3 MeV</a:t>
            </a:r>
          </a:p>
        </p:txBody>
      </p:sp>
      <p:sp>
        <p:nvSpPr>
          <p:cNvPr id="10" name="TextBox 9">
            <a:extLst>
              <a:ext uri="{FF2B5EF4-FFF2-40B4-BE49-F238E27FC236}">
                <a16:creationId xmlns:a16="http://schemas.microsoft.com/office/drawing/2014/main" id="{6BF9C840-32BC-4C03-8ECB-79F7E37FD49A}"/>
              </a:ext>
            </a:extLst>
          </p:cNvPr>
          <p:cNvSpPr txBox="1"/>
          <p:nvPr/>
        </p:nvSpPr>
        <p:spPr>
          <a:xfrm>
            <a:off x="7324725" y="3877985"/>
            <a:ext cx="1390650" cy="369332"/>
          </a:xfrm>
          <a:prstGeom prst="rect">
            <a:avLst/>
          </a:prstGeom>
          <a:noFill/>
        </p:spPr>
        <p:txBody>
          <a:bodyPr wrap="square">
            <a:spAutoFit/>
          </a:bodyPr>
          <a:lstStyle/>
          <a:p>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a:t>
            </a:r>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nγ</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42</a:t>
            </a:r>
            <a:r>
              <a:rPr lang="en-US" altLang="zh-CN" dirty="0">
                <a:latin typeface="Times New Roman" panose="02020603050405020304" pitchFamily="18" charset="0"/>
                <a:cs typeface="Times New Roman" panose="02020603050405020304" pitchFamily="18" charset="0"/>
              </a:rPr>
              <a:t>S </a:t>
            </a:r>
            <a:endParaRPr lang="zh-CN" altLang="en-US" dirty="0"/>
          </a:p>
        </p:txBody>
      </p:sp>
    </p:spTree>
    <p:extLst>
      <p:ext uri="{BB962C8B-B14F-4D97-AF65-F5344CB8AC3E}">
        <p14:creationId xmlns:p14="http://schemas.microsoft.com/office/powerpoint/2010/main" val="3396877502"/>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D55DFD-C9EB-4D3C-BD1B-6F90ABA1A210}"/>
              </a:ext>
            </a:extLst>
          </p:cNvPr>
          <p:cNvPicPr>
            <a:picLocks noChangeAspect="1"/>
          </p:cNvPicPr>
          <p:nvPr/>
        </p:nvPicPr>
        <p:blipFill>
          <a:blip r:embed="rId2"/>
          <a:stretch>
            <a:fillRect/>
          </a:stretch>
        </p:blipFill>
        <p:spPr>
          <a:xfrm>
            <a:off x="0" y="1"/>
            <a:ext cx="4572000" cy="2366117"/>
          </a:xfrm>
          <a:prstGeom prst="rect">
            <a:avLst/>
          </a:prstGeom>
        </p:spPr>
      </p:pic>
      <p:sp>
        <p:nvSpPr>
          <p:cNvPr id="4" name="TextBox 3">
            <a:extLst>
              <a:ext uri="{FF2B5EF4-FFF2-40B4-BE49-F238E27FC236}">
                <a16:creationId xmlns:a16="http://schemas.microsoft.com/office/drawing/2014/main" id="{E8BD84DC-FFE7-43F6-8573-86A16E7BFCF4}"/>
              </a:ext>
            </a:extLst>
          </p:cNvPr>
          <p:cNvSpPr txBox="1"/>
          <p:nvPr/>
        </p:nvSpPr>
        <p:spPr>
          <a:xfrm>
            <a:off x="4572000" y="305896"/>
            <a:ext cx="4572000" cy="1754326"/>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The beam rate of </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 is 23 times higher than </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a:t>
            </a:r>
          </a:p>
          <a:p>
            <a:r>
              <a:rPr lang="en-US" altLang="zh-CN" dirty="0">
                <a:latin typeface="Times New Roman" panose="02020603050405020304" pitchFamily="18" charset="0"/>
                <a:cs typeface="Times New Roman" panose="02020603050405020304" pitchFamily="18" charset="0"/>
              </a:rPr>
              <a:t>The total implants of </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 is 230 times higher than </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P</a:t>
            </a:r>
          </a:p>
          <a:p>
            <a:r>
              <a:rPr lang="en-US" altLang="zh-CN" dirty="0">
                <a:latin typeface="Times New Roman" panose="02020603050405020304" pitchFamily="18" charset="0"/>
                <a:cs typeface="Times New Roman" panose="02020603050405020304" pitchFamily="18" charset="0"/>
              </a:rPr>
              <a:t>It seems 517100 should be 5171000?</a:t>
            </a:r>
          </a:p>
          <a:p>
            <a:r>
              <a:rPr lang="en-US" altLang="zh-CN" dirty="0">
                <a:latin typeface="Times New Roman" panose="02020603050405020304" pitchFamily="18" charset="0"/>
                <a:cs typeface="Times New Roman" panose="02020603050405020304" pitchFamily="18" charset="0"/>
              </a:rPr>
              <a:t>You might as well double check other numbers in the table.</a:t>
            </a:r>
          </a:p>
        </p:txBody>
      </p:sp>
      <p:pic>
        <p:nvPicPr>
          <p:cNvPr id="5" name="Picture 4">
            <a:extLst>
              <a:ext uri="{FF2B5EF4-FFF2-40B4-BE49-F238E27FC236}">
                <a16:creationId xmlns:a16="http://schemas.microsoft.com/office/drawing/2014/main" id="{554CF82D-5DE7-494F-BEF0-E6B831333C45}"/>
              </a:ext>
            </a:extLst>
          </p:cNvPr>
          <p:cNvPicPr>
            <a:picLocks noChangeAspect="1"/>
          </p:cNvPicPr>
          <p:nvPr/>
        </p:nvPicPr>
        <p:blipFill>
          <a:blip r:embed="rId3"/>
          <a:stretch>
            <a:fillRect/>
          </a:stretch>
        </p:blipFill>
        <p:spPr>
          <a:xfrm>
            <a:off x="0" y="3598073"/>
            <a:ext cx="9144000" cy="3259926"/>
          </a:xfrm>
          <a:prstGeom prst="rect">
            <a:avLst/>
          </a:prstGeom>
        </p:spPr>
      </p:pic>
      <p:sp>
        <p:nvSpPr>
          <p:cNvPr id="6" name="TextBox 5">
            <a:extLst>
              <a:ext uri="{FF2B5EF4-FFF2-40B4-BE49-F238E27FC236}">
                <a16:creationId xmlns:a16="http://schemas.microsoft.com/office/drawing/2014/main" id="{AA88A021-FF76-40EB-B81B-AF3962E312AD}"/>
              </a:ext>
            </a:extLst>
          </p:cNvPr>
          <p:cNvSpPr txBox="1"/>
          <p:nvPr/>
        </p:nvSpPr>
        <p:spPr>
          <a:xfrm>
            <a:off x="1123950" y="3908763"/>
            <a:ext cx="1530350" cy="1323439"/>
          </a:xfrm>
          <a:prstGeom prst="rect">
            <a:avLst/>
          </a:prstGeom>
          <a:noFill/>
        </p:spPr>
        <p:txBody>
          <a:bodyPr wrap="square">
            <a:spAutoFit/>
          </a:bodyPr>
          <a:lstStyle/>
          <a:p>
            <a:r>
              <a:rPr lang="en-US" altLang="zh-CN" sz="2000" i="1" dirty="0" err="1">
                <a:solidFill>
                  <a:srgbClr val="67D863"/>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solidFill>
                  <a:srgbClr val="67D863"/>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solidFill>
                  <a:srgbClr val="67D863"/>
                </a:solidFill>
                <a:latin typeface="Times New Roman" panose="02020603050405020304" pitchFamily="18" charset="0"/>
                <a:ea typeface="Cambria" panose="02040503050406030204" pitchFamily="18" charset="0"/>
                <a:cs typeface="Times New Roman" panose="02020603050405020304" pitchFamily="18" charset="0"/>
              </a:rPr>
              <a:t> = 0 MeV</a:t>
            </a:r>
          </a:p>
          <a:p>
            <a:r>
              <a:rPr lang="en-US" altLang="zh-CN" sz="2000" i="1" dirty="0" err="1">
                <a:solidFill>
                  <a:srgbClr val="0000FF"/>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solidFill>
                  <a:srgbClr val="0000FF"/>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solidFill>
                  <a:srgbClr val="0000FF"/>
                </a:solidFill>
                <a:latin typeface="Times New Roman" panose="02020603050405020304" pitchFamily="18" charset="0"/>
                <a:ea typeface="Cambria" panose="02040503050406030204" pitchFamily="18" charset="0"/>
                <a:cs typeface="Times New Roman" panose="02020603050405020304" pitchFamily="18" charset="0"/>
              </a:rPr>
              <a:t> = 1 MeV</a:t>
            </a:r>
          </a:p>
          <a:p>
            <a:r>
              <a:rPr lang="en-US" altLang="zh-CN" sz="2000" i="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 2 MeV</a:t>
            </a:r>
          </a:p>
          <a:p>
            <a:r>
              <a:rPr lang="en-US" altLang="zh-CN" sz="2000" i="1" dirty="0" err="1">
                <a:latin typeface="Times New Roman" panose="02020603050405020304" pitchFamily="18" charset="0"/>
                <a:ea typeface="Cambria" panose="02040503050406030204" pitchFamily="18" charset="0"/>
                <a:cs typeface="Times New Roman" panose="02020603050405020304" pitchFamily="18" charset="0"/>
              </a:rPr>
              <a:t>E</a:t>
            </a:r>
            <a:r>
              <a:rPr lang="en-US" altLang="zh-CN" sz="2000" i="1" baseline="-25000" dirty="0" err="1">
                <a:latin typeface="Times New Roman" panose="02020603050405020304" pitchFamily="18" charset="0"/>
                <a:ea typeface="Cambria" panose="02040503050406030204" pitchFamily="18" charset="0"/>
                <a:cs typeface="Times New Roman" panose="02020603050405020304" pitchFamily="18" charset="0"/>
              </a:rPr>
              <a:t>n</a:t>
            </a:r>
            <a:r>
              <a:rPr lang="en-US" altLang="zh-CN" sz="2000" dirty="0">
                <a:latin typeface="Times New Roman" panose="02020603050405020304" pitchFamily="18" charset="0"/>
                <a:ea typeface="Cambria" panose="02040503050406030204" pitchFamily="18" charset="0"/>
                <a:cs typeface="Times New Roman" panose="02020603050405020304" pitchFamily="18" charset="0"/>
              </a:rPr>
              <a:t> = 3 MeV</a:t>
            </a:r>
          </a:p>
        </p:txBody>
      </p:sp>
      <p:sp>
        <p:nvSpPr>
          <p:cNvPr id="7" name="TextBox 6">
            <a:extLst>
              <a:ext uri="{FF2B5EF4-FFF2-40B4-BE49-F238E27FC236}">
                <a16:creationId xmlns:a16="http://schemas.microsoft.com/office/drawing/2014/main" id="{A406130C-1797-44A5-A379-61672B96BCFB}"/>
              </a:ext>
            </a:extLst>
          </p:cNvPr>
          <p:cNvSpPr txBox="1"/>
          <p:nvPr/>
        </p:nvSpPr>
        <p:spPr>
          <a:xfrm>
            <a:off x="0" y="2630033"/>
            <a:ext cx="9144000" cy="92333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I also simulated a </a:t>
            </a:r>
            <a:r>
              <a:rPr lang="en-US" altLang="zh-CN" baseline="30000" dirty="0">
                <a:latin typeface="Times New Roman" panose="02020603050405020304" pitchFamily="18" charset="0"/>
                <a:cs typeface="Times New Roman" panose="02020603050405020304" pitchFamily="18" charset="0"/>
              </a:rPr>
              <a:t>44</a:t>
            </a:r>
            <a:r>
              <a:rPr lang="en-US" altLang="zh-CN" dirty="0">
                <a:latin typeface="Times New Roman" panose="02020603050405020304" pitchFamily="18" charset="0"/>
                <a:cs typeface="Times New Roman" panose="02020603050405020304" pitchFamily="18" charset="0"/>
              </a:rPr>
              <a:t>P(</a:t>
            </a:r>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nγ</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S spectrum using the same assumptions with its corresponding total implants. Similarly, the statistics of </a:t>
            </a:r>
            <a:r>
              <a:rPr lang="en-US" altLang="zh-CN" baseline="30000" dirty="0">
                <a:latin typeface="Times New Roman" panose="02020603050405020304" pitchFamily="18" charset="0"/>
                <a:cs typeface="Times New Roman" panose="02020603050405020304" pitchFamily="18" charset="0"/>
              </a:rPr>
              <a:t>31</a:t>
            </a:r>
            <a:r>
              <a:rPr lang="en-US" altLang="zh-CN" dirty="0">
                <a:latin typeface="Times New Roman" panose="02020603050405020304" pitchFamily="18" charset="0"/>
                <a:cs typeface="Times New Roman" panose="02020603050405020304" pitchFamily="18" charset="0"/>
              </a:rPr>
              <a:t>Ne,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F, </a:t>
            </a:r>
            <a:r>
              <a:rPr lang="en-US" altLang="zh-CN" baseline="30000" dirty="0">
                <a:latin typeface="Times New Roman" panose="02020603050405020304" pitchFamily="18" charset="0"/>
                <a:cs typeface="Times New Roman" panose="02020603050405020304" pitchFamily="18" charset="0"/>
              </a:rPr>
              <a:t>41</a:t>
            </a:r>
            <a:r>
              <a:rPr lang="en-US" altLang="zh-CN" dirty="0">
                <a:latin typeface="Times New Roman" panose="02020603050405020304" pitchFamily="18" charset="0"/>
                <a:cs typeface="Times New Roman" panose="02020603050405020304" pitchFamily="18" charset="0"/>
              </a:rPr>
              <a:t>Si, </a:t>
            </a:r>
            <a:r>
              <a:rPr lang="en-US" altLang="zh-CN" baseline="30000" dirty="0">
                <a:latin typeface="Times New Roman" panose="02020603050405020304" pitchFamily="18" charset="0"/>
                <a:cs typeface="Times New Roman" panose="02020603050405020304" pitchFamily="18" charset="0"/>
              </a:rPr>
              <a:t>42</a:t>
            </a:r>
            <a:r>
              <a:rPr lang="en-US" altLang="zh-CN" dirty="0">
                <a:latin typeface="Times New Roman" panose="02020603050405020304" pitchFamily="18" charset="0"/>
                <a:cs typeface="Times New Roman" panose="02020603050405020304" pitchFamily="18" charset="0"/>
              </a:rPr>
              <a:t>Si should be of the same order of magnitude, allowing us to extract some useful information with this technique.</a:t>
            </a:r>
          </a:p>
        </p:txBody>
      </p:sp>
      <p:sp>
        <p:nvSpPr>
          <p:cNvPr id="8" name="TextBox 7">
            <a:extLst>
              <a:ext uri="{FF2B5EF4-FFF2-40B4-BE49-F238E27FC236}">
                <a16:creationId xmlns:a16="http://schemas.microsoft.com/office/drawing/2014/main" id="{4CF4F823-88DD-45E7-B56A-E71EB199EBA3}"/>
              </a:ext>
            </a:extLst>
          </p:cNvPr>
          <p:cNvSpPr txBox="1"/>
          <p:nvPr/>
        </p:nvSpPr>
        <p:spPr>
          <a:xfrm>
            <a:off x="7324725" y="3877985"/>
            <a:ext cx="1390650" cy="369332"/>
          </a:xfrm>
          <a:prstGeom prst="rect">
            <a:avLst/>
          </a:prstGeom>
          <a:noFill/>
        </p:spPr>
        <p:txBody>
          <a:bodyPr wrap="square">
            <a:spAutoFit/>
          </a:bodyPr>
          <a:lstStyle/>
          <a:p>
            <a:r>
              <a:rPr lang="en-US" altLang="zh-CN" baseline="30000" dirty="0">
                <a:latin typeface="Times New Roman" panose="02020603050405020304" pitchFamily="18" charset="0"/>
                <a:cs typeface="Times New Roman" panose="02020603050405020304" pitchFamily="18" charset="0"/>
              </a:rPr>
              <a:t>44</a:t>
            </a:r>
            <a:r>
              <a:rPr lang="en-US" altLang="zh-CN" dirty="0">
                <a:latin typeface="Times New Roman" panose="02020603050405020304" pitchFamily="18" charset="0"/>
                <a:cs typeface="Times New Roman" panose="02020603050405020304" pitchFamily="18" charset="0"/>
              </a:rPr>
              <a:t>P(</a:t>
            </a:r>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nγ</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43</a:t>
            </a:r>
            <a:r>
              <a:rPr lang="en-US" altLang="zh-CN" dirty="0">
                <a:latin typeface="Times New Roman" panose="02020603050405020304" pitchFamily="18" charset="0"/>
                <a:cs typeface="Times New Roman" panose="02020603050405020304" pitchFamily="18" charset="0"/>
              </a:rPr>
              <a:t>S</a:t>
            </a:r>
            <a:endParaRPr lang="zh-CN" altLang="en-US" dirty="0"/>
          </a:p>
        </p:txBody>
      </p:sp>
    </p:spTree>
    <p:extLst>
      <p:ext uri="{BB962C8B-B14F-4D97-AF65-F5344CB8AC3E}">
        <p14:creationId xmlns:p14="http://schemas.microsoft.com/office/powerpoint/2010/main" val="1508836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5904000" y="2253916"/>
            <a:ext cx="3240000" cy="2200229"/>
          </a:xfrm>
          <a:prstGeom prst="rect">
            <a:avLst/>
          </a:prstGeom>
        </p:spPr>
      </p:pic>
      <p:pic>
        <p:nvPicPr>
          <p:cNvPr id="9" name="图片 8"/>
          <p:cNvPicPr>
            <a:picLocks noChangeAspect="1"/>
          </p:cNvPicPr>
          <p:nvPr/>
        </p:nvPicPr>
        <p:blipFill>
          <a:blip r:embed="rId3"/>
          <a:stretch>
            <a:fillRect/>
          </a:stretch>
        </p:blipFill>
        <p:spPr>
          <a:xfrm>
            <a:off x="2952000" y="2253916"/>
            <a:ext cx="3240000" cy="2200229"/>
          </a:xfrm>
          <a:prstGeom prst="rect">
            <a:avLst/>
          </a:prstGeom>
        </p:spPr>
      </p:pic>
      <p:pic>
        <p:nvPicPr>
          <p:cNvPr id="8" name="图片 7"/>
          <p:cNvPicPr>
            <a:picLocks noChangeAspect="1"/>
          </p:cNvPicPr>
          <p:nvPr/>
        </p:nvPicPr>
        <p:blipFill>
          <a:blip r:embed="rId4"/>
          <a:stretch>
            <a:fillRect/>
          </a:stretch>
        </p:blipFill>
        <p:spPr>
          <a:xfrm>
            <a:off x="2952000" y="4509934"/>
            <a:ext cx="3240000" cy="2200229"/>
          </a:xfrm>
          <a:prstGeom prst="rect">
            <a:avLst/>
          </a:prstGeom>
        </p:spPr>
      </p:pic>
      <p:pic>
        <p:nvPicPr>
          <p:cNvPr id="5" name="图片 4"/>
          <p:cNvPicPr>
            <a:picLocks noChangeAspect="1"/>
          </p:cNvPicPr>
          <p:nvPr/>
        </p:nvPicPr>
        <p:blipFill>
          <a:blip r:embed="rId5"/>
          <a:stretch>
            <a:fillRect/>
          </a:stretch>
        </p:blipFill>
        <p:spPr>
          <a:xfrm>
            <a:off x="0" y="-2102"/>
            <a:ext cx="3240000" cy="2200229"/>
          </a:xfrm>
          <a:prstGeom prst="rect">
            <a:avLst/>
          </a:prstGeom>
        </p:spPr>
      </p:pic>
      <p:pic>
        <p:nvPicPr>
          <p:cNvPr id="6" name="图片 5"/>
          <p:cNvPicPr>
            <a:picLocks noChangeAspect="1"/>
          </p:cNvPicPr>
          <p:nvPr/>
        </p:nvPicPr>
        <p:blipFill>
          <a:blip r:embed="rId6"/>
          <a:stretch>
            <a:fillRect/>
          </a:stretch>
        </p:blipFill>
        <p:spPr>
          <a:xfrm>
            <a:off x="0" y="2253916"/>
            <a:ext cx="3240000" cy="2200229"/>
          </a:xfrm>
          <a:prstGeom prst="rect">
            <a:avLst/>
          </a:prstGeom>
        </p:spPr>
      </p:pic>
      <p:pic>
        <p:nvPicPr>
          <p:cNvPr id="7" name="图片 6"/>
          <p:cNvPicPr>
            <a:picLocks noChangeAspect="1"/>
          </p:cNvPicPr>
          <p:nvPr/>
        </p:nvPicPr>
        <p:blipFill>
          <a:blip r:embed="rId7"/>
          <a:stretch>
            <a:fillRect/>
          </a:stretch>
        </p:blipFill>
        <p:spPr>
          <a:xfrm>
            <a:off x="0" y="4581672"/>
            <a:ext cx="3240000" cy="2200229"/>
          </a:xfrm>
          <a:prstGeom prst="rect">
            <a:avLst/>
          </a:prstGeom>
        </p:spPr>
      </p:pic>
      <p:sp>
        <p:nvSpPr>
          <p:cNvPr id="13" name="矩形 12"/>
          <p:cNvSpPr/>
          <p:nvPr/>
        </p:nvSpPr>
        <p:spPr>
          <a:xfrm>
            <a:off x="503548" y="260648"/>
            <a:ext cx="4572000" cy="646331"/>
          </a:xfrm>
          <a:prstGeom prst="rect">
            <a:avLst/>
          </a:prstGeom>
        </p:spPr>
        <p:txBody>
          <a:bodyPr>
            <a:spAutoFit/>
          </a:bodyPr>
          <a:lstStyle/>
          <a:p>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TF1 *</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SiDEC</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200" dirty="0">
                <a:solidFill>
                  <a:srgbClr val="0000FF"/>
                </a:solidFill>
                <a:latin typeface="Arial Unicode MS" panose="020B0604020202020204" pitchFamily="34" charset="-122"/>
                <a:ea typeface="Arial Unicode MS" panose="020B0604020202020204" pitchFamily="34" charset="-122"/>
                <a:cs typeface="Arial Unicode MS" panose="020B0604020202020204" pitchFamily="34" charset="-122"/>
              </a:rPr>
              <a:t>new</a:t>
            </a: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 TF1(</a:t>
            </a:r>
            <a:r>
              <a:rPr lang="en-US" altLang="zh-CN" sz="1200" dirty="0">
                <a:solidFill>
                  <a:srgbClr val="A31515"/>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200" dirty="0" err="1">
                <a:solidFill>
                  <a:srgbClr val="A31515"/>
                </a:solidFill>
                <a:latin typeface="Arial Unicode MS" panose="020B0604020202020204" pitchFamily="34" charset="-122"/>
                <a:ea typeface="Arial Unicode MS" panose="020B0604020202020204" pitchFamily="34" charset="-122"/>
                <a:cs typeface="Arial Unicode MS" panose="020B0604020202020204" pitchFamily="34" charset="-122"/>
              </a:rPr>
              <a:t>SiDEC</a:t>
            </a:r>
            <a:r>
              <a:rPr lang="en-US" altLang="zh-CN" sz="1200" dirty="0">
                <a:solidFill>
                  <a:srgbClr val="A31515"/>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200" dirty="0">
                <a:solidFill>
                  <a:srgbClr val="A31515"/>
                </a:solidFill>
                <a:latin typeface="Arial Unicode MS" panose="020B0604020202020204" pitchFamily="34" charset="-122"/>
                <a:ea typeface="Arial Unicode MS" panose="020B0604020202020204" pitchFamily="34" charset="-122"/>
                <a:cs typeface="Arial Unicode MS" panose="020B0604020202020204" pitchFamily="34" charset="-122"/>
              </a:rPr>
              <a:t>"[0]*</a:t>
            </a:r>
            <a:r>
              <a:rPr lang="en-US" altLang="zh-CN" sz="1200" dirty="0" err="1">
                <a:solidFill>
                  <a:srgbClr val="A31515"/>
                </a:solidFill>
                <a:latin typeface="Arial Unicode MS" panose="020B0604020202020204" pitchFamily="34" charset="-122"/>
                <a:ea typeface="Arial Unicode MS" panose="020B0604020202020204" pitchFamily="34" charset="-122"/>
                <a:cs typeface="Arial Unicode MS" panose="020B0604020202020204" pitchFamily="34" charset="-122"/>
              </a:rPr>
              <a:t>exp</a:t>
            </a:r>
            <a:r>
              <a:rPr lang="en-US" altLang="zh-CN" sz="1200" dirty="0">
                <a:solidFill>
                  <a:srgbClr val="A31515"/>
                </a:solidFill>
                <a:latin typeface="Arial Unicode MS" panose="020B0604020202020204" pitchFamily="34" charset="-122"/>
                <a:ea typeface="Arial Unicode MS" panose="020B0604020202020204" pitchFamily="34" charset="-122"/>
                <a:cs typeface="Arial Unicode MS" panose="020B0604020202020204" pitchFamily="34" charset="-122"/>
              </a:rPr>
              <a:t>(x/(-[1]/0.693147))+[2]"</a:t>
            </a: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 0,1000);</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自</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Á?</a:t>
            </a:r>
            <a:r>
              <a:rPr lang="zh-CN" altLang="en-US"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定</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义</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拟</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a:t>
            </a:r>
            <a:r>
              <a:rPr lang="zh-CN" altLang="en-US"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合</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函</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数</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ºy</a:t>
            </a:r>
            <a:endPar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altLang="zh-CN" sz="1200" dirty="0" err="1">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SiDEC</a:t>
            </a: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-&gt;</a:t>
            </a:r>
            <a:r>
              <a:rPr lang="en-US" altLang="zh-CN" sz="1200" dirty="0" err="1">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SetNpx</a:t>
            </a: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(1000);</a:t>
            </a:r>
          </a:p>
        </p:txBody>
      </p:sp>
      <p:sp>
        <p:nvSpPr>
          <p:cNvPr id="14" name="矩形 13"/>
          <p:cNvSpPr/>
          <p:nvPr/>
        </p:nvSpPr>
        <p:spPr>
          <a:xfrm>
            <a:off x="295604" y="3410176"/>
            <a:ext cx="3894015" cy="461665"/>
          </a:xfrm>
          <a:prstGeom prst="rect">
            <a:avLst/>
          </a:prstGeom>
        </p:spPr>
        <p:txBody>
          <a:bodyPr wrap="none">
            <a:spAutoFit/>
          </a:bodyPr>
          <a:lstStyle/>
          <a:p>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h4-&gt;</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FillRandom</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("SiDEC",1000000);</a:t>
            </a:r>
          </a:p>
          <a:p>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//Fill histogram following distribution in function </a:t>
            </a:r>
            <a:r>
              <a:rPr lang="en-US" altLang="zh-CN" sz="1200" dirty="0" err="1">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SiDEC</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t>
            </a:r>
          </a:p>
        </p:txBody>
      </p:sp>
      <p:sp>
        <p:nvSpPr>
          <p:cNvPr id="15" name="矩形 14"/>
          <p:cNvSpPr/>
          <p:nvPr/>
        </p:nvSpPr>
        <p:spPr>
          <a:xfrm>
            <a:off x="404333" y="5801082"/>
            <a:ext cx="4302781" cy="461665"/>
          </a:xfrm>
          <a:prstGeom prst="rect">
            <a:avLst/>
          </a:prstGeom>
        </p:spPr>
        <p:txBody>
          <a:bodyPr wrap="none">
            <a:spAutoFit/>
          </a:bodyPr>
          <a:lstStyle/>
          <a:p>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h5-&gt;</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FillRandom</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(h4,1000000);</a:t>
            </a:r>
          </a:p>
          <a:p>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//Fill histogram following distribution in  an existing histogram</a:t>
            </a:r>
          </a:p>
        </p:txBody>
      </p:sp>
      <p:sp>
        <p:nvSpPr>
          <p:cNvPr id="16" name="矩形 15"/>
          <p:cNvSpPr/>
          <p:nvPr/>
        </p:nvSpPr>
        <p:spPr>
          <a:xfrm>
            <a:off x="3618000" y="4943122"/>
            <a:ext cx="4572000" cy="646331"/>
          </a:xfrm>
          <a:prstGeom prst="rect">
            <a:avLst/>
          </a:prstGeom>
        </p:spPr>
        <p:txBody>
          <a:bodyPr>
            <a:spAutoFit/>
          </a:bodyPr>
          <a:lstStyle/>
          <a:p>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n=h5-&gt;</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GetRandom</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//Return a random number distributed according the histogram bin contents.</a:t>
            </a:r>
            <a:endPar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h6-&gt;Fill(n);</a:t>
            </a:r>
          </a:p>
        </p:txBody>
      </p:sp>
      <p:sp>
        <p:nvSpPr>
          <p:cNvPr id="17" name="矩形 16"/>
          <p:cNvSpPr/>
          <p:nvPr/>
        </p:nvSpPr>
        <p:spPr>
          <a:xfrm>
            <a:off x="3491880" y="2723671"/>
            <a:ext cx="4572000" cy="646331"/>
          </a:xfrm>
          <a:prstGeom prst="rect">
            <a:avLst/>
          </a:prstGeom>
        </p:spPr>
        <p:txBody>
          <a:bodyPr>
            <a:spAutoFit/>
          </a:bodyPr>
          <a:lstStyle/>
          <a:p>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n=</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SiDEC</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-&gt;</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GetRandom</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//Return a random number following this function shape.</a:t>
            </a:r>
            <a:endPar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h7-&gt;Fill(n);</a:t>
            </a:r>
          </a:p>
        </p:txBody>
      </p:sp>
      <p:sp>
        <p:nvSpPr>
          <p:cNvPr id="18" name="矩形 17"/>
          <p:cNvSpPr/>
          <p:nvPr/>
        </p:nvSpPr>
        <p:spPr>
          <a:xfrm>
            <a:off x="5904000" y="3340075"/>
            <a:ext cx="3265714" cy="830997"/>
          </a:xfrm>
          <a:prstGeom prst="rect">
            <a:avLst/>
          </a:prstGeom>
        </p:spPr>
        <p:txBody>
          <a:bodyPr wrap="square">
            <a:spAutoFit/>
          </a:bodyPr>
          <a:lstStyle/>
          <a:p>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n=</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SiDEC</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-&gt;</a:t>
            </a:r>
            <a:r>
              <a:rPr lang="en-US" altLang="zh-CN" sz="1200" dirty="0" err="1">
                <a:latin typeface="Arial Unicode MS" panose="020B0604020202020204" pitchFamily="34" charset="-122"/>
                <a:ea typeface="Arial Unicode MS" panose="020B0604020202020204" pitchFamily="34" charset="-122"/>
                <a:cs typeface="Arial Unicode MS" panose="020B0604020202020204" pitchFamily="34" charset="-122"/>
              </a:rPr>
              <a:t>GetRandom</a:t>
            </a:r>
            <a:r>
              <a:rPr lang="en-US" altLang="zh-CN" sz="1200" dirty="0">
                <a:latin typeface="Arial Unicode MS" panose="020B0604020202020204" pitchFamily="34" charset="-122"/>
                <a:ea typeface="Arial Unicode MS" panose="020B0604020202020204" pitchFamily="34" charset="-122"/>
                <a:cs typeface="Arial Unicode MS" panose="020B0604020202020204" pitchFamily="34" charset="-122"/>
              </a:rPr>
              <a:t>(200,500);</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//Return a random number following this function shape in [</a:t>
            </a:r>
            <a:r>
              <a:rPr lang="en-US" altLang="zh-CN" sz="1200" dirty="0" err="1">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xmin,xmax</a:t>
            </a:r>
            <a:r>
              <a:rPr lang="en-US" altLang="zh-CN" sz="1200"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h8-&gt;Fill(n);</a:t>
            </a:r>
          </a:p>
        </p:txBody>
      </p:sp>
      <p:sp>
        <p:nvSpPr>
          <p:cNvPr id="19" name="矩形 18"/>
          <p:cNvSpPr/>
          <p:nvPr/>
        </p:nvSpPr>
        <p:spPr>
          <a:xfrm>
            <a:off x="4499992" y="534433"/>
            <a:ext cx="4572000" cy="1200329"/>
          </a:xfrm>
          <a:prstGeom prst="rect">
            <a:avLst/>
          </a:prstGeom>
        </p:spPr>
        <p:txBody>
          <a:bodyPr>
            <a:spAutoFit/>
          </a:bodyPr>
          <a:lstStyle/>
          <a:p>
            <a:r>
              <a:rPr lang="en-US" altLang="zh-CN" dirty="0"/>
              <a:t>TF1::</a:t>
            </a:r>
            <a:r>
              <a:rPr lang="en-US" altLang="zh-CN" dirty="0" err="1"/>
              <a:t>GetRandom</a:t>
            </a:r>
            <a:r>
              <a:rPr lang="en-US" altLang="zh-CN" dirty="0"/>
              <a:t>() or TH1::</a:t>
            </a:r>
            <a:r>
              <a:rPr lang="en-US" altLang="zh-CN" dirty="0" err="1"/>
              <a:t>GetRandom</a:t>
            </a:r>
            <a:r>
              <a:rPr lang="en-US" altLang="zh-CN" dirty="0"/>
              <a:t>().</a:t>
            </a:r>
            <a:endParaRPr lang="en-US" altLang="zh-CN" dirty="0">
              <a:solidFill>
                <a:srgbClr val="008000"/>
              </a:solidFill>
              <a:latin typeface="Tahoma" panose="020B0604030504040204" pitchFamily="34" charset="0"/>
            </a:endParaRPr>
          </a:p>
          <a:p>
            <a:r>
              <a:rPr lang="en-US" altLang="zh-CN" dirty="0">
                <a:solidFill>
                  <a:srgbClr val="008000"/>
                </a:solidFill>
                <a:latin typeface="Tahoma" panose="020B0604030504040204" pitchFamily="34" charset="0"/>
              </a:rPr>
              <a:t>//get a random number distributed according the contents of a histogram or a function</a:t>
            </a:r>
          </a:p>
        </p:txBody>
      </p:sp>
    </p:spTree>
    <p:extLst>
      <p:ext uri="{BB962C8B-B14F-4D97-AF65-F5344CB8AC3E}">
        <p14:creationId xmlns:p14="http://schemas.microsoft.com/office/powerpoint/2010/main" val="1696449301"/>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5794093-E720-4364-B170-997EAA5CFA05}"/>
              </a:ext>
            </a:extLst>
          </p:cNvPr>
          <p:cNvGraphicFramePr>
            <a:graphicFrameLocks noGrp="1"/>
          </p:cNvGraphicFramePr>
          <p:nvPr>
            <p:extLst>
              <p:ext uri="{D42A27DB-BD31-4B8C-83A1-F6EECF244321}">
                <p14:modId xmlns:p14="http://schemas.microsoft.com/office/powerpoint/2010/main" val="742352943"/>
              </p:ext>
            </p:extLst>
          </p:nvPr>
        </p:nvGraphicFramePr>
        <p:xfrm>
          <a:off x="127001" y="275749"/>
          <a:ext cx="8877300" cy="2205990"/>
        </p:xfrm>
        <a:graphic>
          <a:graphicData uri="http://schemas.openxmlformats.org/drawingml/2006/table">
            <a:tbl>
              <a:tblPr/>
              <a:tblGrid>
                <a:gridCol w="1422399">
                  <a:extLst>
                    <a:ext uri="{9D8B030D-6E8A-4147-A177-3AD203B41FA5}">
                      <a16:colId xmlns:a16="http://schemas.microsoft.com/office/drawing/2014/main" val="3477277693"/>
                    </a:ext>
                  </a:extLst>
                </a:gridCol>
                <a:gridCol w="1612900">
                  <a:extLst>
                    <a:ext uri="{9D8B030D-6E8A-4147-A177-3AD203B41FA5}">
                      <a16:colId xmlns:a16="http://schemas.microsoft.com/office/drawing/2014/main" val="3661866432"/>
                    </a:ext>
                  </a:extLst>
                </a:gridCol>
                <a:gridCol w="2400300">
                  <a:extLst>
                    <a:ext uri="{9D8B030D-6E8A-4147-A177-3AD203B41FA5}">
                      <a16:colId xmlns:a16="http://schemas.microsoft.com/office/drawing/2014/main" val="602711469"/>
                    </a:ext>
                  </a:extLst>
                </a:gridCol>
                <a:gridCol w="1955800">
                  <a:extLst>
                    <a:ext uri="{9D8B030D-6E8A-4147-A177-3AD203B41FA5}">
                      <a16:colId xmlns:a16="http://schemas.microsoft.com/office/drawing/2014/main" val="4237257716"/>
                    </a:ext>
                  </a:extLst>
                </a:gridCol>
                <a:gridCol w="1485901">
                  <a:extLst>
                    <a:ext uri="{9D8B030D-6E8A-4147-A177-3AD203B41FA5}">
                      <a16:colId xmlns:a16="http://schemas.microsoft.com/office/drawing/2014/main" val="1498871775"/>
                    </a:ext>
                  </a:extLst>
                </a:gridCol>
              </a:tblGrid>
              <a:tr h="0">
                <a:tc>
                  <a:txBody>
                    <a:bodyPr/>
                    <a:lstStyle/>
                    <a:p>
                      <a:pPr algn="ctr" fontAlgn="b"/>
                      <a:r>
                        <a:rPr lang="en-US" dirty="0">
                          <a:effectLst/>
                        </a:rPr>
                        <a:t>Experiment Number</a:t>
                      </a:r>
                    </a:p>
                  </a:txBody>
                  <a:tcPr marL="47625" marR="190500"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b"/>
                      <a:r>
                        <a:rPr lang="en-US">
                          <a:effectLst/>
                        </a:rPr>
                        <a:t>Contact Spokesperson</a:t>
                      </a:r>
                    </a:p>
                  </a:txBody>
                  <a:tcPr marL="47625" marR="190500"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b"/>
                      <a:r>
                        <a:rPr lang="en-US" dirty="0">
                          <a:effectLst/>
                        </a:rPr>
                        <a:t>Title</a:t>
                      </a:r>
                    </a:p>
                  </a:txBody>
                  <a:tcPr marL="47625" marR="190500"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b"/>
                      <a:r>
                        <a:rPr lang="en-US">
                          <a:effectLst/>
                        </a:rPr>
                        <a:t>Beam on Target Hours Approved</a:t>
                      </a:r>
                    </a:p>
                  </a:txBody>
                  <a:tcPr marL="47625" marR="190500"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b"/>
                      <a:r>
                        <a:rPr lang="en-US" dirty="0">
                          <a:effectLst/>
                        </a:rPr>
                        <a:t>Beam Tuning Hours</a:t>
                      </a:r>
                    </a:p>
                  </a:txBody>
                  <a:tcPr marL="47625" marR="190500"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219131494"/>
                  </a:ext>
                </a:extLst>
              </a:tr>
              <a:tr h="0">
                <a:tc>
                  <a:txBody>
                    <a:bodyPr/>
                    <a:lstStyle/>
                    <a:p>
                      <a:pPr algn="ctr" fontAlgn="t"/>
                      <a:r>
                        <a:rPr lang="en-US" altLang="zh-CN" dirty="0">
                          <a:effectLst/>
                        </a:rPr>
                        <a:t>21024</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dirty="0">
                          <a:effectLst/>
                        </a:rPr>
                        <a:t>Crawford, H.</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dirty="0">
                          <a:effectLst/>
                        </a:rPr>
                        <a:t>Reaction Cross-Section Measurement in 40Mg: A Halo Candidate?</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altLang="zh-CN">
                          <a:effectLst/>
                        </a:rPr>
                        <a:t>144</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altLang="zh-CN" dirty="0">
                          <a:effectLst/>
                        </a:rPr>
                        <a:t>24</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3365311653"/>
                  </a:ext>
                </a:extLst>
              </a:tr>
              <a:tr h="0">
                <a:tc>
                  <a:txBody>
                    <a:bodyPr/>
                    <a:lstStyle/>
                    <a:p>
                      <a:pPr algn="ctr" fontAlgn="t"/>
                      <a:r>
                        <a:rPr lang="en-US" altLang="zh-CN" dirty="0">
                          <a:effectLst/>
                        </a:rPr>
                        <a:t>21010</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dirty="0">
                          <a:effectLst/>
                        </a:rPr>
                        <a:t>Fynbo, H.</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a:effectLst/>
                        </a:rPr>
                        <a:t>Study of the beta-decays of 22Al and 26P</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altLang="zh-CN" dirty="0">
                          <a:effectLst/>
                        </a:rPr>
                        <a:t>48</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ctr" fontAlgn="t"/>
                      <a:r>
                        <a:rPr lang="en-US" altLang="zh-CN" dirty="0">
                          <a:effectLst/>
                        </a:rPr>
                        <a:t>36</a:t>
                      </a:r>
                    </a:p>
                  </a:txBody>
                  <a:tcPr marL="47625" marR="47625" marT="47625" marB="47625"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2768153351"/>
                  </a:ext>
                </a:extLst>
              </a:tr>
            </a:tbl>
          </a:graphicData>
        </a:graphic>
      </p:graphicFrame>
    </p:spTree>
    <p:extLst>
      <p:ext uri="{BB962C8B-B14F-4D97-AF65-F5344CB8AC3E}">
        <p14:creationId xmlns:p14="http://schemas.microsoft.com/office/powerpoint/2010/main" val="2174852171"/>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7474EC2C-399A-4C03-901E-1A69746B9A97}"/>
              </a:ext>
            </a:extLst>
          </p:cNvPr>
          <p:cNvGraphicFramePr>
            <a:graphicFrameLocks noGrp="1"/>
          </p:cNvGraphicFramePr>
          <p:nvPr>
            <p:extLst>
              <p:ext uri="{D42A27DB-BD31-4B8C-83A1-F6EECF244321}">
                <p14:modId xmlns:p14="http://schemas.microsoft.com/office/powerpoint/2010/main" val="1901806763"/>
              </p:ext>
            </p:extLst>
          </p:nvPr>
        </p:nvGraphicFramePr>
        <p:xfrm>
          <a:off x="139700" y="217170"/>
          <a:ext cx="8791360" cy="6423660"/>
        </p:xfrm>
        <a:graphic>
          <a:graphicData uri="http://schemas.openxmlformats.org/drawingml/2006/table">
            <a:tbl>
              <a:tblPr firstRow="1" bandRow="1">
                <a:tableStyleId>{5C22544A-7EE6-4342-B048-85BDC9FD1C3A}</a:tableStyleId>
              </a:tblPr>
              <a:tblGrid>
                <a:gridCol w="2197840">
                  <a:extLst>
                    <a:ext uri="{9D8B030D-6E8A-4147-A177-3AD203B41FA5}">
                      <a16:colId xmlns:a16="http://schemas.microsoft.com/office/drawing/2014/main" val="1701940975"/>
                    </a:ext>
                  </a:extLst>
                </a:gridCol>
                <a:gridCol w="2197840">
                  <a:extLst>
                    <a:ext uri="{9D8B030D-6E8A-4147-A177-3AD203B41FA5}">
                      <a16:colId xmlns:a16="http://schemas.microsoft.com/office/drawing/2014/main" val="979651424"/>
                    </a:ext>
                  </a:extLst>
                </a:gridCol>
                <a:gridCol w="2197840">
                  <a:extLst>
                    <a:ext uri="{9D8B030D-6E8A-4147-A177-3AD203B41FA5}">
                      <a16:colId xmlns:a16="http://schemas.microsoft.com/office/drawing/2014/main" val="4242803070"/>
                    </a:ext>
                  </a:extLst>
                </a:gridCol>
                <a:gridCol w="2197840">
                  <a:extLst>
                    <a:ext uri="{9D8B030D-6E8A-4147-A177-3AD203B41FA5}">
                      <a16:colId xmlns:a16="http://schemas.microsoft.com/office/drawing/2014/main" val="2784925427"/>
                    </a:ext>
                  </a:extLst>
                </a:gridCol>
              </a:tblGrid>
              <a:tr h="370840">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Proposal</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40000"/>
                        <a:lumOff val="60000"/>
                      </a:schemeClr>
                    </a:solidFill>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Case</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40000"/>
                        <a:lumOff val="60000"/>
                      </a:schemeClr>
                    </a:solidFill>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Feasibility</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40000"/>
                        <a:lumOff val="60000"/>
                      </a:schemeClr>
                    </a:solidFill>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FRIB-PAC1</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40000"/>
                        <a:lumOff val="60000"/>
                      </a:schemeClr>
                    </a:solidFill>
                  </a:tcPr>
                </a:tc>
                <a:extLst>
                  <a:ext uri="{0D108BD9-81ED-4DB2-BD59-A6C34878D82A}">
                    <a16:rowId xmlns:a16="http://schemas.microsoft.com/office/drawing/2014/main" val="979781778"/>
                  </a:ext>
                </a:extLst>
              </a:tr>
              <a:tr h="185420">
                <a:tc rowSpan="2">
                  <a:txBody>
                    <a:bodyPr/>
                    <a:lstStyle/>
                    <a:p>
                      <a:pPr algn="ctr"/>
                      <a:r>
                        <a:rPr lang="en-US" altLang="zh-CN" sz="2000" dirty="0">
                          <a:latin typeface="Times New Roman" panose="02020603050405020304" pitchFamily="18" charset="0"/>
                          <a:cs typeface="Times New Roman" panose="02020603050405020304" pitchFamily="18" charset="0"/>
                        </a:rPr>
                        <a:t>Andy Rogers</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2000" baseline="30000" dirty="0">
                          <a:solidFill>
                            <a:schemeClr val="tx1"/>
                          </a:solidFill>
                          <a:latin typeface="Times New Roman" panose="02020603050405020304" pitchFamily="18" charset="0"/>
                          <a:cs typeface="Times New Roman" panose="02020603050405020304" pitchFamily="18" charset="0"/>
                        </a:rPr>
                        <a:t>71</a:t>
                      </a:r>
                      <a:r>
                        <a:rPr lang="en-US" altLang="zh-CN" sz="2000" dirty="0">
                          <a:solidFill>
                            <a:schemeClr val="tx1"/>
                          </a:solidFill>
                          <a:latin typeface="Times New Roman" panose="02020603050405020304" pitchFamily="18" charset="0"/>
                          <a:cs typeface="Times New Roman" panose="02020603050405020304" pitchFamily="18" charset="0"/>
                        </a:rPr>
                        <a:t>Kr(</a:t>
                      </a:r>
                      <a:r>
                        <a:rPr lang="en-US" altLang="zh-CN" sz="2000" i="1" dirty="0">
                          <a:solidFill>
                            <a:schemeClr val="tx1"/>
                          </a:solidFill>
                          <a:latin typeface="Times New Roman" panose="02020603050405020304" pitchFamily="18" charset="0"/>
                          <a:cs typeface="Times New Roman" panose="02020603050405020304" pitchFamily="18" charset="0"/>
                        </a:rPr>
                        <a:t>β</a:t>
                      </a:r>
                      <a:r>
                        <a:rPr lang="en-US" altLang="zh-CN" sz="2000" i="1" dirty="0" err="1">
                          <a:solidFill>
                            <a:schemeClr val="tx1"/>
                          </a:solidFill>
                          <a:latin typeface="Times New Roman" panose="02020603050405020304" pitchFamily="18" charset="0"/>
                          <a:cs typeface="Times New Roman" panose="02020603050405020304" pitchFamily="18" charset="0"/>
                        </a:rPr>
                        <a:t>pγ</a:t>
                      </a:r>
                      <a:r>
                        <a:rPr lang="en-US" altLang="zh-CN" sz="2000" dirty="0">
                          <a:solidFill>
                            <a:schemeClr val="tx1"/>
                          </a:solidFill>
                          <a:latin typeface="Times New Roman" panose="02020603050405020304" pitchFamily="18" charset="0"/>
                          <a:cs typeface="Times New Roman" panose="02020603050405020304" pitchFamily="18" charset="0"/>
                        </a:rPr>
                        <a:t>)</a:t>
                      </a:r>
                      <a:r>
                        <a:rPr lang="en-US" altLang="zh-CN" sz="2000" baseline="30000" dirty="0">
                          <a:solidFill>
                            <a:schemeClr val="tx1"/>
                          </a:solidFill>
                          <a:latin typeface="Times New Roman" panose="02020603050405020304" pitchFamily="18" charset="0"/>
                          <a:cs typeface="Times New Roman" panose="02020603050405020304" pitchFamily="18" charset="0"/>
                        </a:rPr>
                        <a:t>70</a:t>
                      </a:r>
                      <a:r>
                        <a:rPr lang="en-US" altLang="zh-CN" sz="2000" dirty="0">
                          <a:solidFill>
                            <a:schemeClr val="tx1"/>
                          </a:solidFill>
                          <a:latin typeface="Times New Roman" panose="02020603050405020304" pitchFamily="18" charset="0"/>
                          <a:cs typeface="Times New Roman" panose="02020603050405020304" pitchFamily="18" charset="0"/>
                        </a:rPr>
                        <a:t>S</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Terrible</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rowSpan="2">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Failed</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2667200235"/>
                  </a:ext>
                </a:extLst>
              </a:tr>
              <a:tr h="185420">
                <a:tc vMerge="1">
                  <a:txBody>
                    <a:bodyPr/>
                    <a:lstStyle/>
                    <a:p>
                      <a:endParaRPr lang="zh-CN" altLang="en-US"/>
                    </a:p>
                  </a:txBody>
                  <a:tcPr/>
                </a:tc>
                <a:tc>
                  <a:txBody>
                    <a:bodyPr/>
                    <a:lstStyle/>
                    <a:p>
                      <a:pPr algn="ctr"/>
                      <a:r>
                        <a:rPr lang="en-US" altLang="zh-CN" sz="2000" baseline="30000" dirty="0">
                          <a:solidFill>
                            <a:schemeClr val="tx1"/>
                          </a:solidFill>
                          <a:latin typeface="Times New Roman" panose="02020603050405020304" pitchFamily="18" charset="0"/>
                          <a:cs typeface="Times New Roman" panose="02020603050405020304" pitchFamily="18" charset="0"/>
                        </a:rPr>
                        <a:t>72</a:t>
                      </a:r>
                      <a:r>
                        <a:rPr lang="en-US" altLang="zh-CN" sz="2000" dirty="0">
                          <a:solidFill>
                            <a:schemeClr val="tx1"/>
                          </a:solidFill>
                          <a:latin typeface="Times New Roman" panose="02020603050405020304" pitchFamily="18" charset="0"/>
                          <a:cs typeface="Times New Roman" panose="02020603050405020304" pitchFamily="18" charset="0"/>
                        </a:rPr>
                        <a:t>Rb(</a:t>
                      </a:r>
                      <a:r>
                        <a:rPr lang="en-US" altLang="zh-CN" sz="2000" i="1" dirty="0">
                          <a:solidFill>
                            <a:schemeClr val="tx1"/>
                          </a:solidFill>
                          <a:latin typeface="Times New Roman" panose="02020603050405020304" pitchFamily="18" charset="0"/>
                          <a:cs typeface="Times New Roman" panose="02020603050405020304" pitchFamily="18" charset="0"/>
                        </a:rPr>
                        <a:t>pγ</a:t>
                      </a:r>
                      <a:r>
                        <a:rPr lang="en-US" altLang="zh-CN" sz="2000" dirty="0">
                          <a:solidFill>
                            <a:schemeClr val="tx1"/>
                          </a:solidFill>
                          <a:latin typeface="Times New Roman" panose="02020603050405020304" pitchFamily="18" charset="0"/>
                          <a:cs typeface="Times New Roman" panose="02020603050405020304" pitchFamily="18" charset="0"/>
                        </a:rPr>
                        <a:t>)</a:t>
                      </a:r>
                      <a:r>
                        <a:rPr lang="en-US" altLang="zh-CN" sz="2000" baseline="30000" dirty="0">
                          <a:solidFill>
                            <a:schemeClr val="tx1"/>
                          </a:solidFill>
                          <a:latin typeface="Times New Roman" panose="02020603050405020304" pitchFamily="18" charset="0"/>
                          <a:cs typeface="Times New Roman" panose="02020603050405020304" pitchFamily="18" charset="0"/>
                        </a:rPr>
                        <a:t>71</a:t>
                      </a:r>
                      <a:r>
                        <a:rPr lang="en-US" altLang="zh-CN" sz="2000" dirty="0">
                          <a:solidFill>
                            <a:schemeClr val="tx1"/>
                          </a:solidFill>
                          <a:latin typeface="Times New Roman" panose="02020603050405020304" pitchFamily="18" charset="0"/>
                          <a:cs typeface="Times New Roman" panose="02020603050405020304" pitchFamily="18" charset="0"/>
                        </a:rPr>
                        <a:t>Kr</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2000" dirty="0">
                          <a:solidFill>
                            <a:schemeClr val="tx1"/>
                          </a:solidFill>
                          <a:latin typeface="Times New Roman" panose="02020603050405020304" pitchFamily="18" charset="0"/>
                          <a:cs typeface="Times New Roman" panose="02020603050405020304" pitchFamily="18" charset="0"/>
                        </a:rPr>
                        <a:t>Terrible</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vMerge="1">
                  <a:txBody>
                    <a:bodyPr/>
                    <a:lstStyle/>
                    <a:p>
                      <a:pPr algn="ct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2403880742"/>
                  </a:ext>
                </a:extLst>
              </a:tr>
              <a:tr h="160020">
                <a:tc rowSpan="4">
                  <a:txBody>
                    <a:bodyPr/>
                    <a:lstStyle/>
                    <a:p>
                      <a:pPr algn="ctr"/>
                      <a:r>
                        <a:rPr lang="en-US" altLang="zh-CN" sz="2000" dirty="0">
                          <a:latin typeface="Times New Roman" panose="02020603050405020304" pitchFamily="18" charset="0"/>
                          <a:cs typeface="Times New Roman" panose="02020603050405020304" pitchFamily="18" charset="0"/>
                        </a:rPr>
                        <a:t>Hans Fynbo</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aseline="30000" dirty="0">
                          <a:solidFill>
                            <a:schemeClr val="tx1"/>
                          </a:solidFill>
                          <a:latin typeface="Times New Roman" panose="02020603050405020304" pitchFamily="18" charset="0"/>
                          <a:cs typeface="Times New Roman" panose="02020603050405020304" pitchFamily="18" charset="0"/>
                        </a:rPr>
                        <a:t>22</a:t>
                      </a:r>
                      <a:r>
                        <a:rPr lang="en-US" altLang="zh-CN" sz="2000" dirty="0">
                          <a:solidFill>
                            <a:schemeClr val="tx1"/>
                          </a:solidFill>
                          <a:latin typeface="Times New Roman" panose="02020603050405020304" pitchFamily="18" charset="0"/>
                          <a:cs typeface="Times New Roman" panose="02020603050405020304" pitchFamily="18" charset="0"/>
                        </a:rPr>
                        <a:t>Al(</a:t>
                      </a:r>
                      <a:r>
                        <a:rPr lang="en-US" altLang="zh-CN" sz="2000" i="1" dirty="0">
                          <a:solidFill>
                            <a:schemeClr val="tx1"/>
                          </a:solidFill>
                          <a:latin typeface="Times New Roman" panose="02020603050405020304" pitchFamily="18" charset="0"/>
                          <a:cs typeface="Times New Roman" panose="02020603050405020304" pitchFamily="18" charset="0"/>
                        </a:rPr>
                        <a:t>β</a:t>
                      </a:r>
                      <a:r>
                        <a:rPr lang="en-US" altLang="zh-CN" sz="2000" i="1" dirty="0" err="1">
                          <a:solidFill>
                            <a:schemeClr val="tx1"/>
                          </a:solidFill>
                          <a:latin typeface="Times New Roman" panose="02020603050405020304" pitchFamily="18" charset="0"/>
                          <a:cs typeface="Times New Roman" panose="02020603050405020304" pitchFamily="18" charset="0"/>
                        </a:rPr>
                        <a:t>pγ</a:t>
                      </a:r>
                      <a:r>
                        <a:rPr lang="en-US" altLang="zh-CN" sz="2000" dirty="0">
                          <a:solidFill>
                            <a:schemeClr val="tx1"/>
                          </a:solidFill>
                          <a:latin typeface="Times New Roman" panose="02020603050405020304" pitchFamily="18" charset="0"/>
                          <a:cs typeface="Times New Roman" panose="02020603050405020304" pitchFamily="18" charset="0"/>
                        </a:rPr>
                        <a:t>)</a:t>
                      </a:r>
                      <a:r>
                        <a:rPr lang="en-US" altLang="zh-CN" sz="2000" baseline="30000" dirty="0">
                          <a:solidFill>
                            <a:schemeClr val="tx1"/>
                          </a:solidFill>
                          <a:latin typeface="Times New Roman" panose="02020603050405020304" pitchFamily="18" charset="0"/>
                          <a:cs typeface="Times New Roman" panose="02020603050405020304" pitchFamily="18" charset="0"/>
                        </a:rPr>
                        <a:t>21</a:t>
                      </a:r>
                      <a:r>
                        <a:rPr lang="en-US" altLang="zh-CN" sz="2000" dirty="0">
                          <a:solidFill>
                            <a:schemeClr val="tx1"/>
                          </a:solidFill>
                          <a:latin typeface="Times New Roman" panose="02020603050405020304" pitchFamily="18" charset="0"/>
                          <a:cs typeface="Times New Roman" panose="02020603050405020304" pitchFamily="18" charset="0"/>
                        </a:rPr>
                        <a:t>Na</a:t>
                      </a:r>
                    </a:p>
                  </a:txBody>
                  <a:tcPr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Excellent</a:t>
                      </a:r>
                    </a:p>
                  </a:txBody>
                  <a:tcPr anchor="ctr">
                    <a:solidFill>
                      <a:schemeClr val="accent1">
                        <a:lumMod val="20000"/>
                        <a:lumOff val="80000"/>
                      </a:schemeClr>
                    </a:solidFill>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Succeeded</a:t>
                      </a:r>
                    </a:p>
                  </a:txBody>
                  <a:tcPr anchor="ctr">
                    <a:solidFill>
                      <a:schemeClr val="accent1">
                        <a:lumMod val="20000"/>
                        <a:lumOff val="80000"/>
                      </a:schemeClr>
                    </a:solidFill>
                  </a:tcPr>
                </a:tc>
                <a:extLst>
                  <a:ext uri="{0D108BD9-81ED-4DB2-BD59-A6C34878D82A}">
                    <a16:rowId xmlns:a16="http://schemas.microsoft.com/office/drawing/2014/main" val="2944951281"/>
                  </a:ext>
                </a:extLst>
              </a:tr>
              <a:tr h="480060">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aseline="30000" dirty="0">
                          <a:solidFill>
                            <a:schemeClr val="tx1"/>
                          </a:solidFill>
                          <a:latin typeface="Times New Roman" panose="02020603050405020304" pitchFamily="18" charset="0"/>
                          <a:cs typeface="Times New Roman" panose="02020603050405020304" pitchFamily="18" charset="0"/>
                        </a:rPr>
                        <a:t>26</a:t>
                      </a:r>
                      <a:r>
                        <a:rPr lang="en-US" altLang="zh-CN" sz="2000" dirty="0">
                          <a:solidFill>
                            <a:schemeClr val="tx1"/>
                          </a:solidFill>
                          <a:latin typeface="Times New Roman" panose="02020603050405020304" pitchFamily="18" charset="0"/>
                          <a:cs typeface="Times New Roman" panose="02020603050405020304" pitchFamily="18" charset="0"/>
                        </a:rPr>
                        <a:t>P(</a:t>
                      </a:r>
                      <a:r>
                        <a:rPr lang="en-US" altLang="zh-CN" sz="2000" i="1" dirty="0">
                          <a:solidFill>
                            <a:schemeClr val="tx1"/>
                          </a:solidFill>
                          <a:latin typeface="Times New Roman" panose="02020603050405020304" pitchFamily="18" charset="0"/>
                          <a:cs typeface="Times New Roman" panose="02020603050405020304" pitchFamily="18" charset="0"/>
                        </a:rPr>
                        <a:t>β</a:t>
                      </a:r>
                      <a:r>
                        <a:rPr lang="en-US" altLang="zh-CN" sz="2000" i="1" dirty="0" err="1">
                          <a:solidFill>
                            <a:schemeClr val="tx1"/>
                          </a:solidFill>
                          <a:latin typeface="Times New Roman" panose="02020603050405020304" pitchFamily="18" charset="0"/>
                          <a:cs typeface="Times New Roman" panose="02020603050405020304" pitchFamily="18" charset="0"/>
                        </a:rPr>
                        <a:t>pγ</a:t>
                      </a:r>
                      <a:r>
                        <a:rPr lang="en-US" altLang="zh-CN" sz="2000" dirty="0">
                          <a:solidFill>
                            <a:schemeClr val="tx1"/>
                          </a:solidFill>
                          <a:latin typeface="Times New Roman" panose="02020603050405020304" pitchFamily="18" charset="0"/>
                          <a:cs typeface="Times New Roman" panose="02020603050405020304" pitchFamily="18" charset="0"/>
                        </a:rPr>
                        <a:t>)</a:t>
                      </a:r>
                      <a:r>
                        <a:rPr lang="en-US" altLang="zh-CN" sz="2000" baseline="30000" dirty="0">
                          <a:solidFill>
                            <a:schemeClr val="tx1"/>
                          </a:solidFill>
                          <a:latin typeface="Times New Roman" panose="02020603050405020304" pitchFamily="18" charset="0"/>
                          <a:cs typeface="Times New Roman" panose="02020603050405020304" pitchFamily="18" charset="0"/>
                        </a:rPr>
                        <a:t>25</a:t>
                      </a:r>
                      <a:r>
                        <a:rPr lang="en-US" altLang="zh-CN" sz="2000" dirty="0">
                          <a:solidFill>
                            <a:schemeClr val="tx1"/>
                          </a:solidFill>
                          <a:latin typeface="Times New Roman" panose="02020603050405020304" pitchFamily="18" charset="0"/>
                          <a:cs typeface="Times New Roman" panose="02020603050405020304" pitchFamily="18" charset="0"/>
                        </a:rPr>
                        <a:t>Al</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Excellent</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782369899"/>
                  </a:ext>
                </a:extLst>
              </a:tr>
              <a:tr h="320040">
                <a:tc vMerge="1">
                  <a:txBody>
                    <a:bodyPr/>
                    <a:lstStyle/>
                    <a:p>
                      <a:endParaRPr lang="zh-CN" altLang="en-US"/>
                    </a:p>
                  </a:txBody>
                  <a:tcPr/>
                </a:tc>
                <a:tc>
                  <a:txBody>
                    <a:bodyPr/>
                    <a:lstStyle/>
                    <a:p>
                      <a:pPr algn="ctr"/>
                      <a:r>
                        <a:rPr lang="en-US" altLang="zh-CN" sz="2000" baseline="30000" dirty="0">
                          <a:solidFill>
                            <a:schemeClr val="tx1"/>
                          </a:solidFill>
                          <a:latin typeface="Times New Roman" panose="02020603050405020304" pitchFamily="18" charset="0"/>
                          <a:cs typeface="Times New Roman" panose="02020603050405020304" pitchFamily="18" charset="0"/>
                        </a:rPr>
                        <a:t>22</a:t>
                      </a:r>
                      <a:r>
                        <a:rPr lang="en-US" altLang="zh-CN" sz="2000" dirty="0">
                          <a:solidFill>
                            <a:schemeClr val="tx1"/>
                          </a:solidFill>
                          <a:latin typeface="Times New Roman" panose="02020603050405020304" pitchFamily="18" charset="0"/>
                          <a:cs typeface="Times New Roman" panose="02020603050405020304" pitchFamily="18" charset="0"/>
                        </a:rPr>
                        <a:t>Al(</a:t>
                      </a:r>
                      <a:r>
                        <a:rPr lang="en-US" altLang="zh-CN" sz="2000" i="1" dirty="0">
                          <a:solidFill>
                            <a:schemeClr val="tx1"/>
                          </a:solidFill>
                          <a:latin typeface="Times New Roman" panose="02020603050405020304" pitchFamily="18" charset="0"/>
                          <a:cs typeface="Times New Roman" panose="02020603050405020304" pitchFamily="18" charset="0"/>
                        </a:rPr>
                        <a:t>β</a:t>
                      </a:r>
                      <a:r>
                        <a:rPr lang="en-US" altLang="zh-CN" sz="2000" i="0" dirty="0">
                          <a:solidFill>
                            <a:schemeClr val="tx1"/>
                          </a:solidFill>
                          <a:latin typeface="Times New Roman" panose="02020603050405020304" pitchFamily="18" charset="0"/>
                          <a:cs typeface="Times New Roman" panose="02020603050405020304" pitchFamily="18" charset="0"/>
                        </a:rPr>
                        <a:t>2</a:t>
                      </a:r>
                      <a:r>
                        <a:rPr lang="en-US" altLang="zh-CN" sz="2000" i="1" dirty="0">
                          <a:solidFill>
                            <a:schemeClr val="tx1"/>
                          </a:solidFill>
                          <a:latin typeface="Times New Roman" panose="02020603050405020304" pitchFamily="18" charset="0"/>
                          <a:cs typeface="Times New Roman" panose="02020603050405020304" pitchFamily="18" charset="0"/>
                        </a:rPr>
                        <a:t>pγ</a:t>
                      </a:r>
                      <a:r>
                        <a:rPr lang="en-US" altLang="zh-CN" sz="2000" dirty="0">
                          <a:solidFill>
                            <a:schemeClr val="tx1"/>
                          </a:solidFill>
                          <a:latin typeface="Times New Roman" panose="02020603050405020304" pitchFamily="18" charset="0"/>
                          <a:cs typeface="Times New Roman" panose="02020603050405020304" pitchFamily="18" charset="0"/>
                        </a:rPr>
                        <a:t>)</a:t>
                      </a:r>
                      <a:r>
                        <a:rPr lang="en-US" altLang="zh-CN" sz="2000" baseline="30000" dirty="0">
                          <a:solidFill>
                            <a:schemeClr val="tx1"/>
                          </a:solidFill>
                          <a:latin typeface="Times New Roman" panose="02020603050405020304" pitchFamily="18" charset="0"/>
                          <a:cs typeface="Times New Roman" panose="02020603050405020304" pitchFamily="18" charset="0"/>
                        </a:rPr>
                        <a:t>20</a:t>
                      </a:r>
                      <a:r>
                        <a:rPr lang="en-US" altLang="zh-CN" sz="2000" dirty="0">
                          <a:solidFill>
                            <a:schemeClr val="tx1"/>
                          </a:solidFill>
                          <a:latin typeface="Times New Roman" panose="02020603050405020304" pitchFamily="18" charset="0"/>
                          <a:cs typeface="Times New Roman" panose="02020603050405020304" pitchFamily="18" charset="0"/>
                        </a:rPr>
                        <a:t>Ne</a:t>
                      </a:r>
                    </a:p>
                  </a:txBody>
                  <a:tcPr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Excellent</a:t>
                      </a:r>
                    </a:p>
                  </a:txBody>
                  <a:tcPr anchor="ctr">
                    <a:solidFill>
                      <a:schemeClr val="accent1">
                        <a:lumMod val="20000"/>
                        <a:lumOff val="8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2096485709"/>
                  </a:ext>
                </a:extLst>
              </a:tr>
              <a:tr h="160020">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aseline="30000" dirty="0">
                          <a:solidFill>
                            <a:schemeClr val="tx1"/>
                          </a:solidFill>
                          <a:latin typeface="Times New Roman" panose="02020603050405020304" pitchFamily="18" charset="0"/>
                          <a:cs typeface="Times New Roman" panose="02020603050405020304" pitchFamily="18" charset="0"/>
                        </a:rPr>
                        <a:t>26</a:t>
                      </a:r>
                      <a:r>
                        <a:rPr lang="en-US" altLang="zh-CN" sz="2000" dirty="0">
                          <a:solidFill>
                            <a:schemeClr val="tx1"/>
                          </a:solidFill>
                          <a:latin typeface="Times New Roman" panose="02020603050405020304" pitchFamily="18" charset="0"/>
                          <a:cs typeface="Times New Roman" panose="02020603050405020304" pitchFamily="18" charset="0"/>
                        </a:rPr>
                        <a:t>P(</a:t>
                      </a:r>
                      <a:r>
                        <a:rPr lang="en-US" altLang="zh-CN" sz="2000" i="1" dirty="0">
                          <a:solidFill>
                            <a:schemeClr val="tx1"/>
                          </a:solidFill>
                          <a:latin typeface="Times New Roman" panose="02020603050405020304" pitchFamily="18" charset="0"/>
                          <a:cs typeface="Times New Roman" panose="02020603050405020304" pitchFamily="18" charset="0"/>
                        </a:rPr>
                        <a:t>β</a:t>
                      </a:r>
                      <a:r>
                        <a:rPr lang="en-US" altLang="zh-CN" sz="2000" i="0" dirty="0">
                          <a:solidFill>
                            <a:schemeClr val="tx1"/>
                          </a:solidFill>
                          <a:latin typeface="Times New Roman" panose="02020603050405020304" pitchFamily="18" charset="0"/>
                          <a:cs typeface="Times New Roman" panose="02020603050405020304" pitchFamily="18" charset="0"/>
                        </a:rPr>
                        <a:t>2</a:t>
                      </a:r>
                      <a:r>
                        <a:rPr lang="en-US" altLang="zh-CN" sz="2000" i="1" dirty="0">
                          <a:solidFill>
                            <a:schemeClr val="tx1"/>
                          </a:solidFill>
                          <a:latin typeface="Times New Roman" panose="02020603050405020304" pitchFamily="18" charset="0"/>
                          <a:cs typeface="Times New Roman" panose="02020603050405020304" pitchFamily="18" charset="0"/>
                        </a:rPr>
                        <a:t>pγ</a:t>
                      </a:r>
                      <a:r>
                        <a:rPr lang="en-US" altLang="zh-CN" sz="2000" dirty="0">
                          <a:solidFill>
                            <a:schemeClr val="tx1"/>
                          </a:solidFill>
                          <a:latin typeface="Times New Roman" panose="02020603050405020304" pitchFamily="18" charset="0"/>
                          <a:cs typeface="Times New Roman" panose="02020603050405020304" pitchFamily="18" charset="0"/>
                        </a:rPr>
                        <a:t>)</a:t>
                      </a:r>
                      <a:r>
                        <a:rPr lang="en-US" altLang="zh-CN" sz="2000" baseline="30000" dirty="0">
                          <a:solidFill>
                            <a:schemeClr val="tx1"/>
                          </a:solidFill>
                          <a:latin typeface="Times New Roman" panose="02020603050405020304" pitchFamily="18" charset="0"/>
                          <a:cs typeface="Times New Roman" panose="02020603050405020304" pitchFamily="18" charset="0"/>
                        </a:rPr>
                        <a:t>24</a:t>
                      </a:r>
                      <a:r>
                        <a:rPr lang="en-US" altLang="zh-CN" sz="2000" dirty="0">
                          <a:solidFill>
                            <a:schemeClr val="tx1"/>
                          </a:solidFill>
                          <a:latin typeface="Times New Roman" panose="02020603050405020304" pitchFamily="18" charset="0"/>
                          <a:cs typeface="Times New Roman" panose="02020603050405020304" pitchFamily="18" charset="0"/>
                        </a:rPr>
                        <a:t>Mg</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Excellent</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4292004327"/>
                  </a:ext>
                </a:extLst>
              </a:tr>
              <a:tr h="0">
                <a:tc rowSpan="6">
                  <a:txBody>
                    <a:bodyPr/>
                    <a:lstStyle/>
                    <a:p>
                      <a:pPr algn="ctr"/>
                      <a:r>
                        <a:rPr lang="en-US" altLang="zh-CN" sz="2000" dirty="0">
                          <a:latin typeface="Times New Roman" panose="02020603050405020304" pitchFamily="18" charset="0"/>
                          <a:cs typeface="Times New Roman" panose="02020603050405020304" pitchFamily="18" charset="0"/>
                        </a:rPr>
                        <a:t>Vandana Tripathi</a:t>
                      </a:r>
                    </a:p>
                    <a:p>
                      <a:pPr algn="ctr"/>
                      <a:r>
                        <a:rPr lang="en-US" altLang="zh-CN" sz="2000" dirty="0">
                          <a:latin typeface="Times New Roman" panose="02020603050405020304" pitchFamily="18" charset="0"/>
                          <a:cs typeface="Times New Roman" panose="02020603050405020304" pitchFamily="18" charset="0"/>
                        </a:rPr>
                        <a:t>Heather Crawford</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aseline="30000" dirty="0">
                          <a:latin typeface="Times New Roman" panose="02020603050405020304" pitchFamily="18" charset="0"/>
                          <a:cs typeface="Times New Roman" panose="02020603050405020304" pitchFamily="18" charset="0"/>
                        </a:rPr>
                        <a:t>43</a:t>
                      </a:r>
                      <a:r>
                        <a:rPr lang="en-US" altLang="zh-CN" sz="2000" dirty="0">
                          <a:latin typeface="Times New Roman" panose="02020603050405020304" pitchFamily="18" charset="0"/>
                          <a:cs typeface="Times New Roman" panose="02020603050405020304" pitchFamily="18" charset="0"/>
                        </a:rPr>
                        <a:t>P(</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42</a:t>
                      </a:r>
                      <a:r>
                        <a:rPr lang="en-US" altLang="zh-CN" sz="2000" dirty="0">
                          <a:latin typeface="Times New Roman" panose="02020603050405020304" pitchFamily="18" charset="0"/>
                          <a:cs typeface="Times New Roman" panose="02020603050405020304" pitchFamily="18" charset="0"/>
                        </a:rPr>
                        <a:t>S</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latin typeface="Times New Roman" panose="02020603050405020304" pitchFamily="18" charset="0"/>
                          <a:cs typeface="Times New Roman" panose="02020603050405020304" pitchFamily="18" charset="0"/>
                        </a:rPr>
                        <a:t>Good</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row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Times New Roman" panose="02020603050405020304" pitchFamily="18" charset="0"/>
                          <a:cs typeface="Times New Roman" panose="02020603050405020304" pitchFamily="18" charset="0"/>
                        </a:rPr>
                        <a:t>Succeeded</a:t>
                      </a:r>
                    </a:p>
                  </a:txBody>
                  <a:tcPr anchor="ctr">
                    <a:solidFill>
                      <a:schemeClr val="accent6">
                        <a:lumMod val="20000"/>
                        <a:lumOff val="80000"/>
                      </a:schemeClr>
                    </a:solidFill>
                  </a:tcPr>
                </a:tc>
                <a:extLst>
                  <a:ext uri="{0D108BD9-81ED-4DB2-BD59-A6C34878D82A}">
                    <a16:rowId xmlns:a16="http://schemas.microsoft.com/office/drawing/2014/main" val="3408159146"/>
                  </a:ext>
                </a:extLst>
              </a:tr>
              <a:tr h="303953">
                <a:tc vMerge="1">
                  <a:txBody>
                    <a:bodyPr/>
                    <a:lstStyle/>
                    <a:p>
                      <a:endParaRPr lang="zh-CN" altLang="en-US"/>
                    </a:p>
                  </a:txBody>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44</a:t>
                      </a:r>
                      <a:r>
                        <a:rPr lang="en-US" altLang="zh-CN" sz="2000" dirty="0">
                          <a:latin typeface="Times New Roman" panose="02020603050405020304" pitchFamily="18" charset="0"/>
                          <a:cs typeface="Times New Roman" panose="02020603050405020304" pitchFamily="18" charset="0"/>
                        </a:rPr>
                        <a:t>P(</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43</a:t>
                      </a:r>
                      <a:r>
                        <a:rPr lang="en-US" altLang="zh-CN" sz="2000" dirty="0">
                          <a:latin typeface="Times New Roman" panose="02020603050405020304" pitchFamily="18" charset="0"/>
                          <a:cs typeface="Times New Roman" panose="02020603050405020304" pitchFamily="18" charset="0"/>
                        </a:rPr>
                        <a:t>S</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latin typeface="Times New Roman" panose="02020603050405020304" pitchFamily="18" charset="0"/>
                          <a:cs typeface="Times New Roman" panose="02020603050405020304" pitchFamily="18" charset="0"/>
                        </a:rPr>
                        <a:t>Fair</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vMerge="1">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4125884589"/>
                  </a:ext>
                </a:extLst>
              </a:tr>
              <a:tr h="242147">
                <a:tc vMerge="1">
                  <a:txBody>
                    <a:bodyPr/>
                    <a:lstStyle/>
                    <a:p>
                      <a:endParaRPr lang="zh-CN" altLang="en-US"/>
                    </a:p>
                  </a:txBody>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31</a:t>
                      </a:r>
                      <a:r>
                        <a:rPr lang="en-US" altLang="zh-CN" sz="2000" baseline="0" dirty="0">
                          <a:latin typeface="Times New Roman" panose="02020603050405020304" pitchFamily="18" charset="0"/>
                          <a:cs typeface="Times New Roman" panose="02020603050405020304" pitchFamily="18" charset="0"/>
                        </a:rPr>
                        <a:t>Ne</a:t>
                      </a:r>
                      <a:r>
                        <a:rPr lang="en-US" altLang="zh-CN" sz="2000" dirty="0">
                          <a:latin typeface="Times New Roman" panose="02020603050405020304" pitchFamily="18" charset="0"/>
                          <a:cs typeface="Times New Roman" panose="02020603050405020304" pitchFamily="18" charset="0"/>
                        </a:rPr>
                        <a:t>(</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30</a:t>
                      </a:r>
                      <a:r>
                        <a:rPr lang="en-US" altLang="zh-CN" sz="2000" baseline="0" dirty="0">
                          <a:latin typeface="Times New Roman" panose="02020603050405020304" pitchFamily="18" charset="0"/>
                          <a:cs typeface="Times New Roman" panose="02020603050405020304" pitchFamily="18" charset="0"/>
                        </a:rPr>
                        <a:t>Na</a:t>
                      </a:r>
                      <a:endParaRPr lang="zh-CN" altLang="en-US" sz="2000" baseline="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Fair</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vMerge="1">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2977569168"/>
                  </a:ext>
                </a:extLst>
              </a:tr>
              <a:tr h="180340">
                <a:tc vMerge="1">
                  <a:txBody>
                    <a:bodyPr/>
                    <a:lstStyle/>
                    <a:p>
                      <a:endParaRPr lang="zh-CN" altLang="en-US"/>
                    </a:p>
                  </a:txBody>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29</a:t>
                      </a:r>
                      <a:r>
                        <a:rPr lang="en-US" altLang="zh-CN" sz="2000" dirty="0">
                          <a:latin typeface="Times New Roman" panose="02020603050405020304" pitchFamily="18" charset="0"/>
                          <a:cs typeface="Times New Roman" panose="02020603050405020304" pitchFamily="18" charset="0"/>
                        </a:rPr>
                        <a:t>F(</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28</a:t>
                      </a:r>
                      <a:r>
                        <a:rPr lang="en-US" altLang="zh-CN" sz="2000" baseline="0" dirty="0">
                          <a:latin typeface="Times New Roman" panose="02020603050405020304" pitchFamily="18" charset="0"/>
                          <a:cs typeface="Times New Roman" panose="02020603050405020304" pitchFamily="18" charset="0"/>
                        </a:rPr>
                        <a:t>Ne</a:t>
                      </a:r>
                      <a:endParaRPr lang="zh-CN" altLang="en-US" sz="2000" baseline="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Fair</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vMerge="1">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390173359"/>
                  </a:ext>
                </a:extLst>
              </a:tr>
              <a:tr h="118533">
                <a:tc vMerge="1">
                  <a:txBody>
                    <a:bodyPr/>
                    <a:lstStyle/>
                    <a:p>
                      <a:endParaRPr lang="zh-CN" altLang="en-US"/>
                    </a:p>
                  </a:txBody>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41</a:t>
                      </a:r>
                      <a:r>
                        <a:rPr lang="en-US" altLang="zh-CN" sz="2000" dirty="0">
                          <a:latin typeface="Times New Roman" panose="02020603050405020304" pitchFamily="18" charset="0"/>
                          <a:cs typeface="Times New Roman" panose="02020603050405020304" pitchFamily="18" charset="0"/>
                        </a:rPr>
                        <a:t>Si(</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40</a:t>
                      </a:r>
                      <a:r>
                        <a:rPr lang="en-US" altLang="zh-CN" sz="2000" baseline="0" dirty="0">
                          <a:latin typeface="Times New Roman" panose="02020603050405020304" pitchFamily="18" charset="0"/>
                          <a:cs typeface="Times New Roman" panose="02020603050405020304" pitchFamily="18" charset="0"/>
                        </a:rPr>
                        <a:t>P</a:t>
                      </a:r>
                      <a:endParaRPr lang="zh-CN" altLang="en-US" sz="2000" baseline="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Fair</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vMerge="1">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214613274"/>
                  </a:ext>
                </a:extLst>
              </a:tr>
              <a:tr h="0">
                <a:tc vMerge="1">
                  <a:txBody>
                    <a:bodyPr/>
                    <a:lstStyle/>
                    <a:p>
                      <a:endParaRPr lang="zh-CN" altLang="en-US"/>
                    </a:p>
                  </a:txBody>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42</a:t>
                      </a:r>
                      <a:r>
                        <a:rPr lang="en-US" altLang="zh-CN" sz="2000" dirty="0">
                          <a:latin typeface="Times New Roman" panose="02020603050405020304" pitchFamily="18" charset="0"/>
                          <a:cs typeface="Times New Roman" panose="02020603050405020304" pitchFamily="18" charset="0"/>
                        </a:rPr>
                        <a:t>Si(</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41</a:t>
                      </a:r>
                      <a:r>
                        <a:rPr lang="en-US" altLang="zh-CN" sz="2000" baseline="0" dirty="0">
                          <a:latin typeface="Times New Roman" panose="02020603050405020304" pitchFamily="18" charset="0"/>
                          <a:cs typeface="Times New Roman" panose="02020603050405020304" pitchFamily="18" charset="0"/>
                        </a:rPr>
                        <a:t>P</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Fair</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vMerge="1">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244672542"/>
                  </a:ext>
                </a:extLst>
              </a:tr>
              <a:tr h="123613">
                <a:tc rowSpan="3">
                  <a:txBody>
                    <a:bodyPr/>
                    <a:lstStyle/>
                    <a:p>
                      <a:pPr algn="ctr"/>
                      <a:r>
                        <a:rPr lang="en-US" altLang="zh-CN" sz="2000" dirty="0">
                          <a:latin typeface="Times New Roman" panose="02020603050405020304" pitchFamily="18" charset="0"/>
                          <a:cs typeface="Times New Roman" panose="02020603050405020304" pitchFamily="18" charset="0"/>
                        </a:rPr>
                        <a:t>Miguel </a:t>
                      </a:r>
                      <a:r>
                        <a:rPr lang="en-US" altLang="zh-CN" sz="2000" dirty="0" err="1">
                          <a:latin typeface="Times New Roman" panose="02020603050405020304" pitchFamily="18" charset="0"/>
                          <a:cs typeface="Times New Roman" panose="02020603050405020304" pitchFamily="18" charset="0"/>
                        </a:rPr>
                        <a:t>Madurga</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31</a:t>
                      </a:r>
                      <a:r>
                        <a:rPr lang="en-US" altLang="zh-CN" sz="2000" dirty="0">
                          <a:latin typeface="Times New Roman" panose="02020603050405020304" pitchFamily="18" charset="0"/>
                          <a:cs typeface="Times New Roman" panose="02020603050405020304" pitchFamily="18" charset="0"/>
                        </a:rPr>
                        <a:t>F(</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30</a:t>
                      </a:r>
                      <a:r>
                        <a:rPr lang="en-US" altLang="zh-CN" sz="2000" dirty="0">
                          <a:latin typeface="Times New Roman" panose="02020603050405020304" pitchFamily="18" charset="0"/>
                          <a:cs typeface="Times New Roman" panose="02020603050405020304" pitchFamily="18" charset="0"/>
                        </a:rPr>
                        <a:t>Ne</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kumimoji="0" lang="en-US" altLang="zh-CN" sz="20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Terrible</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rowSpan="3">
                  <a:txBody>
                    <a:bodyPr/>
                    <a:lstStyle/>
                    <a:p>
                      <a:pPr algn="ctr"/>
                      <a:r>
                        <a:rPr lang="en-US" altLang="zh-CN" sz="2000" dirty="0">
                          <a:latin typeface="Times New Roman" panose="02020603050405020304" pitchFamily="18" charset="0"/>
                          <a:cs typeface="Times New Roman" panose="02020603050405020304" pitchFamily="18" charset="0"/>
                        </a:rPr>
                        <a:t>Failed</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110030315"/>
                  </a:ext>
                </a:extLst>
              </a:tr>
              <a:tr h="242147">
                <a:tc vMerge="1">
                  <a:txBody>
                    <a:bodyPr/>
                    <a:lstStyle/>
                    <a:p>
                      <a:endParaRPr lang="zh-CN" altLang="en-US"/>
                    </a:p>
                  </a:txBody>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34</a:t>
                      </a:r>
                      <a:r>
                        <a:rPr lang="en-US" altLang="zh-CN" sz="2000" dirty="0">
                          <a:latin typeface="Times New Roman" panose="02020603050405020304" pitchFamily="18" charset="0"/>
                          <a:cs typeface="Times New Roman" panose="02020603050405020304" pitchFamily="18" charset="0"/>
                        </a:rPr>
                        <a:t>Ne(</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33</a:t>
                      </a:r>
                      <a:r>
                        <a:rPr lang="en-US" altLang="zh-CN" sz="2000" dirty="0">
                          <a:latin typeface="Times New Roman" panose="02020603050405020304" pitchFamily="18" charset="0"/>
                          <a:cs typeface="Times New Roman" panose="02020603050405020304" pitchFamily="18" charset="0"/>
                        </a:rPr>
                        <a:t>Na</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Terrible</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vMerge="1">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759566479"/>
                  </a:ext>
                </a:extLst>
              </a:tr>
              <a:tr h="123613">
                <a:tc vMerge="1">
                  <a:txBody>
                    <a:bodyPr/>
                    <a:lstStyle/>
                    <a:p>
                      <a:endParaRPr lang="zh-CN" altLang="en-US"/>
                    </a:p>
                  </a:txBody>
                  <a:tcPr/>
                </a:tc>
                <a:tc>
                  <a:txBody>
                    <a:bodyPr/>
                    <a:lstStyle/>
                    <a:p>
                      <a:pPr algn="ctr"/>
                      <a:r>
                        <a:rPr lang="en-US" altLang="zh-CN" sz="2000" baseline="30000" dirty="0">
                          <a:latin typeface="Times New Roman" panose="02020603050405020304" pitchFamily="18" charset="0"/>
                          <a:cs typeface="Times New Roman" panose="02020603050405020304" pitchFamily="18" charset="0"/>
                        </a:rPr>
                        <a:t>32</a:t>
                      </a:r>
                      <a:r>
                        <a:rPr lang="en-US" altLang="zh-CN" sz="2000" dirty="0">
                          <a:latin typeface="Times New Roman" panose="02020603050405020304" pitchFamily="18" charset="0"/>
                          <a:cs typeface="Times New Roman" panose="02020603050405020304" pitchFamily="18" charset="0"/>
                        </a:rPr>
                        <a:t>Ne(</a:t>
                      </a:r>
                      <a:r>
                        <a:rPr lang="en-US" altLang="zh-CN" sz="2000" i="1" dirty="0">
                          <a:latin typeface="Times New Roman" panose="02020603050405020304" pitchFamily="18" charset="0"/>
                          <a:cs typeface="Times New Roman" panose="02020603050405020304" pitchFamily="18" charset="0"/>
                        </a:rPr>
                        <a:t>β</a:t>
                      </a:r>
                      <a:r>
                        <a:rPr lang="en-US" altLang="zh-CN" sz="2000" i="1" dirty="0" err="1">
                          <a:latin typeface="Times New Roman" panose="02020603050405020304" pitchFamily="18" charset="0"/>
                          <a:cs typeface="Times New Roman" panose="02020603050405020304" pitchFamily="18" charset="0"/>
                        </a:rPr>
                        <a:t>nγ</a:t>
                      </a:r>
                      <a:r>
                        <a:rPr lang="en-US" altLang="zh-CN" sz="2000" dirty="0">
                          <a:latin typeface="Times New Roman" panose="02020603050405020304" pitchFamily="18" charset="0"/>
                          <a:cs typeface="Times New Roman" panose="02020603050405020304" pitchFamily="18" charset="0"/>
                        </a:rPr>
                        <a:t>)</a:t>
                      </a:r>
                      <a:r>
                        <a:rPr lang="en-US" altLang="zh-CN" sz="2000" baseline="30000" dirty="0">
                          <a:latin typeface="Times New Roman" panose="02020603050405020304" pitchFamily="18" charset="0"/>
                          <a:cs typeface="Times New Roman" panose="02020603050405020304" pitchFamily="18" charset="0"/>
                        </a:rPr>
                        <a:t>31</a:t>
                      </a:r>
                      <a:r>
                        <a:rPr lang="en-US" altLang="zh-CN" sz="2000" dirty="0">
                          <a:latin typeface="Times New Roman" panose="02020603050405020304" pitchFamily="18" charset="0"/>
                          <a:cs typeface="Times New Roman" panose="02020603050405020304" pitchFamily="18" charset="0"/>
                        </a:rPr>
                        <a:t>Na</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2000" dirty="0">
                          <a:latin typeface="Times New Roman" panose="02020603050405020304" pitchFamily="18" charset="0"/>
                          <a:cs typeface="Times New Roman" panose="02020603050405020304" pitchFamily="18" charset="0"/>
                        </a:rPr>
                        <a:t>Bad</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vMerge="1">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569105521"/>
                  </a:ext>
                </a:extLst>
              </a:tr>
            </a:tbl>
          </a:graphicData>
        </a:graphic>
      </p:graphicFrame>
    </p:spTree>
    <p:extLst>
      <p:ext uri="{BB962C8B-B14F-4D97-AF65-F5344CB8AC3E}">
        <p14:creationId xmlns:p14="http://schemas.microsoft.com/office/powerpoint/2010/main" val="990383984"/>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952B21-1815-4483-B229-9698ED525312}"/>
              </a:ext>
            </a:extLst>
          </p:cNvPr>
          <p:cNvSpPr>
            <a:spLocks noGrp="1"/>
          </p:cNvSpPr>
          <p:nvPr>
            <p:ph type="title"/>
          </p:nvPr>
        </p:nvSpPr>
        <p:spPr/>
        <p:txBody>
          <a:bodyPr/>
          <a:lstStyle/>
          <a:p>
            <a:r>
              <a:rPr lang="en-US" altLang="zh-CN" dirty="0"/>
              <a:t>Doppler Broadening Technique</a:t>
            </a:r>
            <a:endParaRPr lang="en-US" dirty="0"/>
          </a:p>
        </p:txBody>
      </p:sp>
      <p:sp>
        <p:nvSpPr>
          <p:cNvPr id="6" name="Content Placeholder 6">
            <a:extLst>
              <a:ext uri="{FF2B5EF4-FFF2-40B4-BE49-F238E27FC236}">
                <a16:creationId xmlns:a16="http://schemas.microsoft.com/office/drawing/2014/main" id="{C81DCDD6-2CEF-43F5-BEFF-DF43F484E1FE}"/>
              </a:ext>
            </a:extLst>
          </p:cNvPr>
          <p:cNvSpPr>
            <a:spLocks noGrp="1"/>
          </p:cNvSpPr>
          <p:nvPr>
            <p:ph idx="1"/>
          </p:nvPr>
        </p:nvSpPr>
        <p:spPr>
          <a:xfrm>
            <a:off x="76200" y="1066800"/>
            <a:ext cx="8991600" cy="5027613"/>
          </a:xfrm>
        </p:spPr>
        <p:txBody>
          <a:bodyPr/>
          <a:lstStyle/>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H.O.U. Fynbo., Nucl. </a:t>
            </a:r>
            <a:r>
              <a:rPr lang="en-US" altLang="zh-CN" sz="1800" kern="1200" dirty="0" err="1">
                <a:solidFill>
                  <a:srgbClr val="002060"/>
                </a:solidFill>
                <a:latin typeface="+mj-lt"/>
                <a:ea typeface="Cambria Math" panose="02040503050406030204" pitchFamily="18" charset="0"/>
                <a:cs typeface="Times New Roman" panose="02020603050405020304" pitchFamily="18" charset="0"/>
              </a:rPr>
              <a:t>Instrum</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Methods Phys. Res. B 207, 275 (2003). </a:t>
            </a:r>
            <a:r>
              <a:rPr lang="en-US" altLang="zh-CN" sz="1800" baseline="30000" dirty="0">
                <a:solidFill>
                  <a:srgbClr val="002060"/>
                </a:solidFill>
                <a:latin typeface="+mj-lt"/>
              </a:rPr>
              <a:t>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a:t>
            </a:r>
            <a:endParaRPr lang="en-US" altLang="zh-CN" sz="1800" kern="1200" dirty="0">
              <a:solidFill>
                <a:srgbClr val="002060"/>
              </a:solidFill>
              <a:latin typeface="+mj-lt"/>
              <a:ea typeface="Cambria Math" panose="02040503050406030204" pitchFamily="18" charset="0"/>
              <a:cs typeface="Times New Roman" panose="02020603050405020304" pitchFamily="18" charset="0"/>
            </a:endParaRPr>
          </a:p>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H.O.U. Fynbo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Nucl. Phys. A 736, 39 (2004). </a:t>
            </a:r>
            <a:r>
              <a:rPr lang="en-US" altLang="zh-CN" sz="1800" baseline="30000" dirty="0">
                <a:solidFill>
                  <a:srgbClr val="002060"/>
                </a:solidFill>
                <a:latin typeface="+mj-lt"/>
              </a:rPr>
              <a:t>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a:t>
            </a:r>
            <a:endParaRPr lang="en-US" altLang="zh-CN" sz="1800" kern="1200" dirty="0">
              <a:solidFill>
                <a:srgbClr val="002060"/>
              </a:solidFill>
              <a:latin typeface="+mj-lt"/>
              <a:ea typeface="Cambria Math" panose="02040503050406030204" pitchFamily="18" charset="0"/>
              <a:cs typeface="Times New Roman" panose="02020603050405020304" pitchFamily="18" charset="0"/>
            </a:endParaRPr>
          </a:p>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F. </a:t>
            </a:r>
            <a:r>
              <a:rPr lang="en-US" altLang="zh-CN" sz="1800" kern="1200" dirty="0" err="1">
                <a:solidFill>
                  <a:srgbClr val="002060"/>
                </a:solidFill>
                <a:latin typeface="+mj-lt"/>
                <a:ea typeface="Cambria Math" panose="02040503050406030204" pitchFamily="18" charset="0"/>
                <a:cs typeface="Times New Roman" panose="02020603050405020304" pitchFamily="18" charset="0"/>
              </a:rPr>
              <a:t>Sarazin</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70, 031302(R) (2004).</a:t>
            </a:r>
            <a:r>
              <a:rPr lang="en-US" altLang="zh-CN" sz="1800" baseline="30000" dirty="0">
                <a:solidFill>
                  <a:srgbClr val="002060"/>
                </a:solidFill>
                <a:latin typeface="+mj-lt"/>
              </a:rPr>
              <a:t> 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a:t>
            </a:r>
            <a:endParaRPr lang="en-US" altLang="zh-CN" sz="1800" kern="1200" dirty="0">
              <a:solidFill>
                <a:srgbClr val="002060"/>
              </a:solidFill>
              <a:latin typeface="+mj-lt"/>
              <a:ea typeface="Cambria Math" panose="02040503050406030204" pitchFamily="18" charset="0"/>
              <a:cs typeface="Times New Roman" panose="02020603050405020304" pitchFamily="18" charset="0"/>
            </a:endParaRPr>
          </a:p>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C. M. Mattoon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80, 034318 (2009).</a:t>
            </a:r>
            <a:r>
              <a:rPr lang="en-US" altLang="zh-CN" sz="1800" baseline="30000" dirty="0">
                <a:solidFill>
                  <a:srgbClr val="002060"/>
                </a:solidFill>
                <a:latin typeface="+mj-lt"/>
              </a:rPr>
              <a:t> 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a:t>
            </a:r>
          </a:p>
          <a:p>
            <a:pPr algn="just">
              <a:lnSpc>
                <a:spcPct val="100000"/>
              </a:lnSpc>
              <a:spcBef>
                <a:spcPts val="600"/>
              </a:spcBef>
            </a:pPr>
            <a:endParaRPr lang="en-US" altLang="zh-CN" sz="1800" kern="1200" dirty="0">
              <a:solidFill>
                <a:srgbClr val="002060"/>
              </a:solidFill>
              <a:latin typeface="+mj-lt"/>
              <a:ea typeface="Cambria Math" panose="02040503050406030204" pitchFamily="18" charset="0"/>
              <a:cs typeface="Times New Roman" panose="02020603050405020304" pitchFamily="18" charset="0"/>
            </a:endParaRPr>
          </a:p>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S. B. Schwartz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92, 031302(R) (2015). </a:t>
            </a:r>
            <a:r>
              <a:rPr lang="en-US" altLang="zh-CN" sz="1800" baseline="30000" dirty="0">
                <a:solidFill>
                  <a:srgbClr val="002060"/>
                </a:solidFill>
                <a:latin typeface="+mj-lt"/>
              </a:rPr>
              <a:t>26</a:t>
            </a:r>
            <a:r>
              <a:rPr lang="en-US" altLang="zh-CN" sz="1800" dirty="0">
                <a:solidFill>
                  <a:srgbClr val="002060"/>
                </a:solidFill>
                <a:latin typeface="+mj-lt"/>
              </a:rPr>
              <a:t>P(</a:t>
            </a:r>
            <a:r>
              <a:rPr lang="el-GR" altLang="zh-CN" sz="1800" i="1" dirty="0">
                <a:solidFill>
                  <a:srgbClr val="002060"/>
                </a:solidFill>
                <a:latin typeface="+mj-lt"/>
              </a:rPr>
              <a:t>β</a:t>
            </a:r>
            <a:r>
              <a:rPr lang="en-US" altLang="zh-CN" sz="1800" i="1" dirty="0">
                <a:solidFill>
                  <a:srgbClr val="002060"/>
                </a:solidFill>
                <a:latin typeface="+mj-lt"/>
              </a:rPr>
              <a:t>p</a:t>
            </a:r>
            <a:r>
              <a:rPr lang="el-GR" altLang="zh-CN" sz="1800" i="1" dirty="0">
                <a:solidFill>
                  <a:srgbClr val="002060"/>
                </a:solidFill>
                <a:latin typeface="+mj-lt"/>
              </a:rPr>
              <a:t>γ</a:t>
            </a:r>
            <a:r>
              <a:rPr lang="el-GR" altLang="zh-CN" sz="1800" dirty="0">
                <a:solidFill>
                  <a:srgbClr val="002060"/>
                </a:solidFill>
                <a:latin typeface="+mj-lt"/>
              </a:rPr>
              <a:t>)</a:t>
            </a:r>
            <a:r>
              <a:rPr lang="en-US" altLang="zh-CN" sz="1800" baseline="30000" dirty="0">
                <a:solidFill>
                  <a:srgbClr val="002060"/>
                </a:solidFill>
                <a:latin typeface="+mj-lt"/>
              </a:rPr>
              <a:t>25</a:t>
            </a:r>
            <a:r>
              <a:rPr lang="en-US" altLang="zh-CN" sz="1800" dirty="0">
                <a:solidFill>
                  <a:srgbClr val="002060"/>
                </a:solidFill>
                <a:latin typeface="+mj-lt"/>
              </a:rPr>
              <a:t>Al</a:t>
            </a:r>
            <a:endParaRPr lang="en-US" altLang="zh-CN" sz="1800" kern="1200" dirty="0">
              <a:solidFill>
                <a:srgbClr val="002060"/>
              </a:solidFill>
              <a:latin typeface="+mj-lt"/>
              <a:ea typeface="Cambria Math" panose="02040503050406030204" pitchFamily="18" charset="0"/>
              <a:cs typeface="Times New Roman" panose="02020603050405020304" pitchFamily="18" charset="0"/>
            </a:endParaRPr>
          </a:p>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B. E. Glassman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99, 065801 (2019). </a:t>
            </a:r>
            <a:r>
              <a:rPr lang="en-US" altLang="zh-CN" sz="1800" baseline="30000" dirty="0">
                <a:solidFill>
                  <a:srgbClr val="002060"/>
                </a:solidFill>
                <a:latin typeface="+mj-lt"/>
              </a:rPr>
              <a:t>20</a:t>
            </a:r>
            <a:r>
              <a:rPr lang="en-US" altLang="zh-CN" sz="1800" dirty="0">
                <a:solidFill>
                  <a:srgbClr val="002060"/>
                </a:solidFill>
                <a:latin typeface="+mj-lt"/>
              </a:rPr>
              <a:t>Mg(</a:t>
            </a:r>
            <a:r>
              <a:rPr lang="el-GR" altLang="zh-CN" sz="1800" i="1" dirty="0">
                <a:solidFill>
                  <a:srgbClr val="002060"/>
                </a:solidFill>
                <a:latin typeface="+mj-lt"/>
              </a:rPr>
              <a:t>β</a:t>
            </a:r>
            <a:r>
              <a:rPr lang="en-US" altLang="zh-CN" sz="1800" i="1" dirty="0">
                <a:solidFill>
                  <a:srgbClr val="002060"/>
                </a:solidFill>
                <a:latin typeface="+mj-lt"/>
              </a:rPr>
              <a:t>p</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19</a:t>
            </a:r>
            <a:r>
              <a:rPr lang="en-US" altLang="zh-CN" sz="1800" dirty="0">
                <a:solidFill>
                  <a:srgbClr val="002060"/>
                </a:solidFill>
                <a:latin typeface="+mj-lt"/>
              </a:rPr>
              <a:t>Ne</a:t>
            </a:r>
            <a:endParaRPr lang="en-US" altLang="zh-CN" sz="1800" kern="1200" dirty="0">
              <a:solidFill>
                <a:srgbClr val="002060"/>
              </a:solidFill>
              <a:latin typeface="+mj-lt"/>
              <a:ea typeface="Cambria Math" panose="02040503050406030204" pitchFamily="18" charset="0"/>
              <a:cs typeface="Times New Roman" panose="02020603050405020304" pitchFamily="18" charset="0"/>
            </a:endParaRPr>
          </a:p>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L. </a:t>
            </a:r>
            <a:r>
              <a:rPr lang="da-DK" altLang="zh-CN" sz="1800" kern="1200" dirty="0">
                <a:solidFill>
                  <a:srgbClr val="002060"/>
                </a:solidFill>
                <a:latin typeface="+mj-lt"/>
                <a:ea typeface="Cambria Math" panose="02040503050406030204" pitchFamily="18" charset="0"/>
                <a:cs typeface="Times New Roman" panose="02020603050405020304" pitchFamily="18" charset="0"/>
              </a:rPr>
              <a:t>J. Sun </a:t>
            </a:r>
            <a:r>
              <a:rPr lang="da-DK"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da-DK" altLang="zh-CN" sz="1800" kern="1200" dirty="0">
                <a:solidFill>
                  <a:srgbClr val="002060"/>
                </a:solidFill>
                <a:latin typeface="+mj-lt"/>
                <a:ea typeface="Cambria Math" panose="02040503050406030204" pitchFamily="18" charset="0"/>
                <a:cs typeface="Times New Roman" panose="02020603050405020304" pitchFamily="18" charset="0"/>
              </a:rPr>
              <a:t>., Phys. Rev. C 103, 014322 (2021</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a:t>
            </a:r>
            <a:r>
              <a:rPr lang="en-US" altLang="zh-CN" sz="1800" baseline="30000" dirty="0">
                <a:solidFill>
                  <a:srgbClr val="002060"/>
                </a:solidFill>
                <a:latin typeface="+mj-lt"/>
              </a:rPr>
              <a:t>25</a:t>
            </a:r>
            <a:r>
              <a:rPr lang="en-US" altLang="zh-CN" sz="1800" dirty="0">
                <a:solidFill>
                  <a:srgbClr val="002060"/>
                </a:solidFill>
                <a:latin typeface="+mj-lt"/>
              </a:rPr>
              <a:t>Si(</a:t>
            </a:r>
            <a:r>
              <a:rPr lang="el-GR" altLang="zh-CN" sz="1800" i="1" dirty="0">
                <a:solidFill>
                  <a:srgbClr val="002060"/>
                </a:solidFill>
                <a:latin typeface="+mj-lt"/>
              </a:rPr>
              <a:t>β</a:t>
            </a:r>
            <a:r>
              <a:rPr lang="en-US" altLang="zh-CN" sz="1800" i="1" dirty="0">
                <a:solidFill>
                  <a:srgbClr val="002060"/>
                </a:solidFill>
                <a:latin typeface="+mj-lt"/>
              </a:rPr>
              <a:t>p</a:t>
            </a:r>
            <a:r>
              <a:rPr lang="el-GR" altLang="zh-CN" sz="1800" i="1" dirty="0">
                <a:solidFill>
                  <a:srgbClr val="002060"/>
                </a:solidFill>
                <a:latin typeface="+mj-lt"/>
              </a:rPr>
              <a:t>γ</a:t>
            </a:r>
            <a:r>
              <a:rPr lang="el-GR" altLang="zh-CN" sz="1800" dirty="0">
                <a:solidFill>
                  <a:srgbClr val="002060"/>
                </a:solidFill>
                <a:latin typeface="+mj-lt"/>
              </a:rPr>
              <a:t>)</a:t>
            </a:r>
            <a:r>
              <a:rPr lang="en-US" altLang="zh-CN" sz="1800" baseline="30000" dirty="0">
                <a:solidFill>
                  <a:srgbClr val="002060"/>
                </a:solidFill>
                <a:latin typeface="+mj-lt"/>
              </a:rPr>
              <a:t>24</a:t>
            </a:r>
            <a:r>
              <a:rPr lang="en-US" altLang="zh-CN" sz="1800" dirty="0">
                <a:solidFill>
                  <a:srgbClr val="002060"/>
                </a:solidFill>
                <a:latin typeface="+mj-lt"/>
              </a:rPr>
              <a:t>Mg</a:t>
            </a:r>
            <a:endParaRPr lang="en-US" altLang="zh-CN" sz="1800" kern="1200" dirty="0">
              <a:solidFill>
                <a:srgbClr val="002060"/>
              </a:solidFill>
              <a:latin typeface="+mj-lt"/>
              <a:ea typeface="Cambria Math" panose="02040503050406030204" pitchFamily="18" charset="0"/>
              <a:cs typeface="Times New Roman" panose="02020603050405020304" pitchFamily="18" charset="0"/>
            </a:endParaRPr>
          </a:p>
          <a:p>
            <a:endParaRPr lang="en-US" sz="2000" dirty="0"/>
          </a:p>
        </p:txBody>
      </p:sp>
      <p:pic>
        <p:nvPicPr>
          <p:cNvPr id="7" name="Picture 6">
            <a:extLst>
              <a:ext uri="{FF2B5EF4-FFF2-40B4-BE49-F238E27FC236}">
                <a16:creationId xmlns:a16="http://schemas.microsoft.com/office/drawing/2014/main" id="{49E2DB5E-DA27-4CAB-AAFD-9D42205BAC75}"/>
              </a:ext>
            </a:extLst>
          </p:cNvPr>
          <p:cNvPicPr>
            <a:picLocks noChangeAspect="1"/>
          </p:cNvPicPr>
          <p:nvPr/>
        </p:nvPicPr>
        <p:blipFill>
          <a:blip r:embed="rId2"/>
          <a:stretch>
            <a:fillRect/>
          </a:stretch>
        </p:blipFill>
        <p:spPr>
          <a:xfrm>
            <a:off x="4765843" y="4040354"/>
            <a:ext cx="3203487" cy="2152464"/>
          </a:xfrm>
          <a:prstGeom prst="rect">
            <a:avLst/>
          </a:prstGeom>
        </p:spPr>
      </p:pic>
      <p:pic>
        <p:nvPicPr>
          <p:cNvPr id="8" name="Picture 7">
            <a:extLst>
              <a:ext uri="{FF2B5EF4-FFF2-40B4-BE49-F238E27FC236}">
                <a16:creationId xmlns:a16="http://schemas.microsoft.com/office/drawing/2014/main" id="{E41D96F9-ADB4-49C6-BD2B-C3CA118432BF}"/>
              </a:ext>
            </a:extLst>
          </p:cNvPr>
          <p:cNvPicPr>
            <a:picLocks noChangeAspect="1"/>
          </p:cNvPicPr>
          <p:nvPr/>
        </p:nvPicPr>
        <p:blipFill>
          <a:blip r:embed="rId3"/>
          <a:stretch>
            <a:fillRect/>
          </a:stretch>
        </p:blipFill>
        <p:spPr>
          <a:xfrm>
            <a:off x="944613" y="4038993"/>
            <a:ext cx="3433545" cy="2153825"/>
          </a:xfrm>
          <a:prstGeom prst="rect">
            <a:avLst/>
          </a:prstGeom>
        </p:spPr>
      </p:pic>
      <p:sp>
        <p:nvSpPr>
          <p:cNvPr id="9" name="TextBox 8">
            <a:extLst>
              <a:ext uri="{FF2B5EF4-FFF2-40B4-BE49-F238E27FC236}">
                <a16:creationId xmlns:a16="http://schemas.microsoft.com/office/drawing/2014/main" id="{98564CEC-749E-4C3D-9F30-F6868CE1E417}"/>
              </a:ext>
            </a:extLst>
          </p:cNvPr>
          <p:cNvSpPr txBox="1"/>
          <p:nvPr/>
        </p:nvSpPr>
        <p:spPr>
          <a:xfrm>
            <a:off x="3737476" y="6294829"/>
            <a:ext cx="1669047" cy="369332"/>
          </a:xfrm>
          <a:prstGeom prst="rect">
            <a:avLst/>
          </a:prstGeom>
          <a:solidFill>
            <a:schemeClr val="bg1"/>
          </a:solidFill>
        </p:spPr>
        <p:txBody>
          <a:bodyPr wrap="none">
            <a:spAutoFit/>
          </a:bodyPr>
          <a:lstStyle/>
          <a:p>
            <a:r>
              <a:rPr lang="en-US" altLang="zh-CN" baseline="30000" dirty="0"/>
              <a:t>20</a:t>
            </a:r>
            <a:r>
              <a:rPr lang="en-US" altLang="zh-CN" dirty="0"/>
              <a:t>Mg(</a:t>
            </a:r>
            <a:r>
              <a:rPr lang="el-GR" altLang="zh-CN" i="1" dirty="0"/>
              <a:t>β</a:t>
            </a:r>
            <a:r>
              <a:rPr lang="en-US" altLang="zh-CN" i="1" dirty="0"/>
              <a:t>p</a:t>
            </a:r>
            <a:r>
              <a:rPr lang="el-GR" altLang="zh-CN" i="1" dirty="0"/>
              <a:t>γ</a:t>
            </a:r>
            <a:r>
              <a:rPr lang="el-GR" altLang="zh-CN" dirty="0"/>
              <a:t>)</a:t>
            </a:r>
            <a:r>
              <a:rPr lang="el-GR" altLang="zh-CN" baseline="30000" dirty="0"/>
              <a:t>19</a:t>
            </a:r>
            <a:r>
              <a:rPr lang="en-US" altLang="zh-CN" dirty="0"/>
              <a:t>Ne</a:t>
            </a:r>
            <a:endParaRPr lang="zh-CN" altLang="en-US" dirty="0"/>
          </a:p>
        </p:txBody>
      </p:sp>
    </p:spTree>
    <p:extLst>
      <p:ext uri="{BB962C8B-B14F-4D97-AF65-F5344CB8AC3E}">
        <p14:creationId xmlns:p14="http://schemas.microsoft.com/office/powerpoint/2010/main" val="3841714026"/>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352685-852D-45FB-89AC-2BA973F3B608}"/>
              </a:ext>
            </a:extLst>
          </p:cNvPr>
          <p:cNvSpPr>
            <a:spLocks noGrp="1"/>
          </p:cNvSpPr>
          <p:nvPr>
            <p:ph type="title"/>
          </p:nvPr>
        </p:nvSpPr>
        <p:spPr/>
        <p:txBody>
          <a:bodyPr/>
          <a:lstStyle/>
          <a:p>
            <a:r>
              <a:rPr lang="en-US" altLang="zh-CN" dirty="0"/>
              <a:t>Doppler Broadening Technique for </a:t>
            </a:r>
            <a:r>
              <a:rPr lang="en-US" altLang="zh-CN" i="1" dirty="0"/>
              <a:t>β</a:t>
            </a:r>
            <a:r>
              <a:rPr lang="en-US" altLang="zh-CN" dirty="0"/>
              <a:t>2</a:t>
            </a:r>
            <a:r>
              <a:rPr lang="en-US" altLang="zh-CN" i="1" dirty="0"/>
              <a:t>p</a:t>
            </a:r>
            <a:endParaRPr lang="en-US" i="1" dirty="0"/>
          </a:p>
        </p:txBody>
      </p:sp>
      <p:cxnSp>
        <p:nvCxnSpPr>
          <p:cNvPr id="53" name="直接连接符 9">
            <a:extLst>
              <a:ext uri="{FF2B5EF4-FFF2-40B4-BE49-F238E27FC236}">
                <a16:creationId xmlns:a16="http://schemas.microsoft.com/office/drawing/2014/main" id="{4854F5EE-F6F1-407F-B7A6-2D0F3DB08427}"/>
              </a:ext>
            </a:extLst>
          </p:cNvPr>
          <p:cNvCxnSpPr>
            <a:cxnSpLocks/>
          </p:cNvCxnSpPr>
          <p:nvPr/>
        </p:nvCxnSpPr>
        <p:spPr>
          <a:xfrm>
            <a:off x="5471454" y="610695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32">
            <a:extLst>
              <a:ext uri="{FF2B5EF4-FFF2-40B4-BE49-F238E27FC236}">
                <a16:creationId xmlns:a16="http://schemas.microsoft.com/office/drawing/2014/main" id="{A4FFA4CA-5092-403A-B4CE-2D6F7E15BC13}"/>
              </a:ext>
            </a:extLst>
          </p:cNvPr>
          <p:cNvCxnSpPr/>
          <p:nvPr/>
        </p:nvCxnSpPr>
        <p:spPr>
          <a:xfrm>
            <a:off x="7825854" y="185091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39">
            <a:extLst>
              <a:ext uri="{FF2B5EF4-FFF2-40B4-BE49-F238E27FC236}">
                <a16:creationId xmlns:a16="http://schemas.microsoft.com/office/drawing/2014/main" id="{0A012FDA-F026-41A4-AC58-1EE6D0D33014}"/>
              </a:ext>
            </a:extLst>
          </p:cNvPr>
          <p:cNvCxnSpPr>
            <a:cxnSpLocks/>
          </p:cNvCxnSpPr>
          <p:nvPr/>
        </p:nvCxnSpPr>
        <p:spPr>
          <a:xfrm flipV="1">
            <a:off x="5471454" y="308140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65">
            <a:extLst>
              <a:ext uri="{FF2B5EF4-FFF2-40B4-BE49-F238E27FC236}">
                <a16:creationId xmlns:a16="http://schemas.microsoft.com/office/drawing/2014/main" id="{06A8B8A5-67F8-4278-8227-54B794EE7A30}"/>
              </a:ext>
            </a:extLst>
          </p:cNvPr>
          <p:cNvCxnSpPr>
            <a:cxnSpLocks/>
          </p:cNvCxnSpPr>
          <p:nvPr/>
        </p:nvCxnSpPr>
        <p:spPr>
          <a:xfrm>
            <a:off x="5471454" y="506446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箭头连接符 79">
            <a:extLst>
              <a:ext uri="{FF2B5EF4-FFF2-40B4-BE49-F238E27FC236}">
                <a16:creationId xmlns:a16="http://schemas.microsoft.com/office/drawing/2014/main" id="{2C9D7287-A3AD-4B69-91CF-3AADFF346752}"/>
              </a:ext>
            </a:extLst>
          </p:cNvPr>
          <p:cNvCxnSpPr>
            <a:cxnSpLocks/>
          </p:cNvCxnSpPr>
          <p:nvPr/>
        </p:nvCxnSpPr>
        <p:spPr>
          <a:xfrm flipH="1">
            <a:off x="7086600" y="2228285"/>
            <a:ext cx="739256" cy="4608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接箭头连接符 79">
            <a:extLst>
              <a:ext uri="{FF2B5EF4-FFF2-40B4-BE49-F238E27FC236}">
                <a16:creationId xmlns:a16="http://schemas.microsoft.com/office/drawing/2014/main" id="{51497B38-74FE-4EB7-A392-3C696F111FA4}"/>
              </a:ext>
            </a:extLst>
          </p:cNvPr>
          <p:cNvCxnSpPr>
            <a:cxnSpLocks/>
          </p:cNvCxnSpPr>
          <p:nvPr/>
        </p:nvCxnSpPr>
        <p:spPr>
          <a:xfrm>
            <a:off x="7825854" y="185091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9CFCB287-1208-44F1-8A24-F4B67A2463FA}"/>
              </a:ext>
            </a:extLst>
          </p:cNvPr>
          <p:cNvCxnSpPr>
            <a:cxnSpLocks/>
          </p:cNvCxnSpPr>
          <p:nvPr/>
        </p:nvCxnSpPr>
        <p:spPr>
          <a:xfrm>
            <a:off x="2598600" y="469078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62">
            <a:extLst>
              <a:ext uri="{FF2B5EF4-FFF2-40B4-BE49-F238E27FC236}">
                <a16:creationId xmlns:a16="http://schemas.microsoft.com/office/drawing/2014/main" id="{16F7A367-BAFA-4FC0-85C8-D3B369D3491F}"/>
              </a:ext>
            </a:extLst>
          </p:cNvPr>
          <p:cNvCxnSpPr>
            <a:cxnSpLocks/>
          </p:cNvCxnSpPr>
          <p:nvPr/>
        </p:nvCxnSpPr>
        <p:spPr>
          <a:xfrm>
            <a:off x="2598600" y="367971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箭头连接符 19">
            <a:extLst>
              <a:ext uri="{FF2B5EF4-FFF2-40B4-BE49-F238E27FC236}">
                <a16:creationId xmlns:a16="http://schemas.microsoft.com/office/drawing/2014/main" id="{B8060232-F46E-4214-85A7-3A12B87ECB4B}"/>
              </a:ext>
            </a:extLst>
          </p:cNvPr>
          <p:cNvCxnSpPr>
            <a:cxnSpLocks/>
          </p:cNvCxnSpPr>
          <p:nvPr/>
        </p:nvCxnSpPr>
        <p:spPr>
          <a:xfrm>
            <a:off x="6191454" y="5064466"/>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19">
            <a:extLst>
              <a:ext uri="{FF2B5EF4-FFF2-40B4-BE49-F238E27FC236}">
                <a16:creationId xmlns:a16="http://schemas.microsoft.com/office/drawing/2014/main" id="{F3725439-AC36-4F6C-90C4-8E3820F59E37}"/>
              </a:ext>
            </a:extLst>
          </p:cNvPr>
          <p:cNvCxnSpPr>
            <a:cxnSpLocks/>
          </p:cNvCxnSpPr>
          <p:nvPr/>
        </p:nvCxnSpPr>
        <p:spPr>
          <a:xfrm>
            <a:off x="3318600" y="3679710"/>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接箭头连接符 48">
            <a:extLst>
              <a:ext uri="{FF2B5EF4-FFF2-40B4-BE49-F238E27FC236}">
                <a16:creationId xmlns:a16="http://schemas.microsoft.com/office/drawing/2014/main" id="{7C15540E-EAE6-4D9D-8FA2-4E14880CAB28}"/>
              </a:ext>
            </a:extLst>
          </p:cNvPr>
          <p:cNvCxnSpPr>
            <a:cxnSpLocks/>
          </p:cNvCxnSpPr>
          <p:nvPr/>
        </p:nvCxnSpPr>
        <p:spPr>
          <a:xfrm flipH="1">
            <a:off x="4038600" y="308512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4" name="直接箭头连接符 48">
            <a:extLst>
              <a:ext uri="{FF2B5EF4-FFF2-40B4-BE49-F238E27FC236}">
                <a16:creationId xmlns:a16="http://schemas.microsoft.com/office/drawing/2014/main" id="{9CF78E6F-A44D-4DE2-8FD6-EA39633188DE}"/>
              </a:ext>
            </a:extLst>
          </p:cNvPr>
          <p:cNvCxnSpPr>
            <a:cxnSpLocks/>
          </p:cNvCxnSpPr>
          <p:nvPr/>
        </p:nvCxnSpPr>
        <p:spPr>
          <a:xfrm flipH="1">
            <a:off x="4038600" y="3081403"/>
            <a:ext cx="1432855" cy="61417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5" name="文本框 60">
            <a:extLst>
              <a:ext uri="{FF2B5EF4-FFF2-40B4-BE49-F238E27FC236}">
                <a16:creationId xmlns:a16="http://schemas.microsoft.com/office/drawing/2014/main" id="{B0B68289-BE0A-45B2-B173-C338A1CC05D6}"/>
              </a:ext>
            </a:extLst>
          </p:cNvPr>
          <p:cNvSpPr txBox="1"/>
          <p:nvPr/>
        </p:nvSpPr>
        <p:spPr>
          <a:xfrm>
            <a:off x="4755027" y="3890477"/>
            <a:ext cx="445635" cy="369332"/>
          </a:xfrm>
          <a:prstGeom prst="rect">
            <a:avLst/>
          </a:prstGeom>
          <a:noFill/>
        </p:spPr>
        <p:txBody>
          <a:bodyPr wrap="none" lIns="0" tIns="0" rIns="0" bIns="0"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Times New Roman" panose="02020603050405020304" pitchFamily="18" charset="0"/>
              </a:rPr>
              <a:t>2</a:t>
            </a:r>
            <a:r>
              <a:rPr kumimoji="0" lang="en-US" sz="2400" b="0" i="1"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Times New Roman" panose="02020603050405020304" pitchFamily="18" charset="0"/>
              </a:rPr>
              <a:t>p</a:t>
            </a:r>
            <a:r>
              <a:rPr kumimoji="0" lang="en-US" sz="2400" b="0" i="0" u="none" strike="noStrike" kern="1200" cap="none" spc="0" normalizeH="0" baseline="-25000" noProof="0" dirty="0">
                <a:ln>
                  <a:noFill/>
                </a:ln>
                <a:solidFill>
                  <a:srgbClr val="FF0000"/>
                </a:solidFill>
                <a:effectLst/>
                <a:uLnTx/>
                <a:uFillTx/>
                <a:latin typeface="Cambria" panose="02040503050406030204" pitchFamily="18" charset="0"/>
                <a:ea typeface="Cambria" panose="02040503050406030204" pitchFamily="18" charset="0"/>
                <a:cs typeface="Times New Roman" panose="02020603050405020304" pitchFamily="18" charset="0"/>
              </a:rPr>
              <a:t>1</a:t>
            </a:r>
          </a:p>
        </p:txBody>
      </p:sp>
      <p:sp>
        <p:nvSpPr>
          <p:cNvPr id="66" name="文本框 60">
            <a:extLst>
              <a:ext uri="{FF2B5EF4-FFF2-40B4-BE49-F238E27FC236}">
                <a16:creationId xmlns:a16="http://schemas.microsoft.com/office/drawing/2014/main" id="{5AA57D2C-B3B1-4900-8E2E-E405A5DD7C90}"/>
              </a:ext>
            </a:extLst>
          </p:cNvPr>
          <p:cNvSpPr txBox="1"/>
          <p:nvPr/>
        </p:nvSpPr>
        <p:spPr>
          <a:xfrm>
            <a:off x="4419600" y="2956328"/>
            <a:ext cx="445635" cy="369332"/>
          </a:xfrm>
          <a:prstGeom prst="rect">
            <a:avLst/>
          </a:prstGeom>
          <a:noFill/>
        </p:spPr>
        <p:txBody>
          <a:bodyPr wrap="none" lIns="0" tIns="0" rIns="0" bIns="0"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Times New Roman" panose="02020603050405020304" pitchFamily="18" charset="0"/>
              </a:rPr>
              <a:t>2</a:t>
            </a:r>
            <a:r>
              <a:rPr kumimoji="0" lang="en-US" sz="2400" b="0" i="1"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Times New Roman" panose="02020603050405020304" pitchFamily="18" charset="0"/>
              </a:rPr>
              <a:t>p</a:t>
            </a:r>
            <a:r>
              <a:rPr kumimoji="0" lang="en-US" sz="2400" b="0" i="0" u="none" strike="noStrike" kern="1200" cap="none" spc="0" normalizeH="0" baseline="-25000" noProof="0" dirty="0">
                <a:ln>
                  <a:noFill/>
                </a:ln>
                <a:solidFill>
                  <a:srgbClr val="FF0000"/>
                </a:solidFill>
                <a:effectLst/>
                <a:uLnTx/>
                <a:uFillTx/>
                <a:latin typeface="Cambria" panose="02040503050406030204" pitchFamily="18" charset="0"/>
                <a:ea typeface="Cambria" panose="02040503050406030204" pitchFamily="18" charset="0"/>
                <a:cs typeface="Times New Roman" panose="02020603050405020304" pitchFamily="18" charset="0"/>
              </a:rPr>
              <a:t>2</a:t>
            </a:r>
          </a:p>
        </p:txBody>
      </p:sp>
      <p:sp>
        <p:nvSpPr>
          <p:cNvPr id="67" name="文本框 60">
            <a:extLst>
              <a:ext uri="{FF2B5EF4-FFF2-40B4-BE49-F238E27FC236}">
                <a16:creationId xmlns:a16="http://schemas.microsoft.com/office/drawing/2014/main" id="{8CF630F5-4A6C-4615-BE23-D9419FD29520}"/>
              </a:ext>
            </a:extLst>
          </p:cNvPr>
          <p:cNvSpPr txBox="1"/>
          <p:nvPr/>
        </p:nvSpPr>
        <p:spPr>
          <a:xfrm>
            <a:off x="2890598" y="3952244"/>
            <a:ext cx="267702" cy="369332"/>
          </a:xfrm>
          <a:prstGeom prst="rect">
            <a:avLst/>
          </a:prstGeom>
          <a:noFill/>
        </p:spPr>
        <p:txBody>
          <a:bodyPr wrap="none" lIns="0" tIns="0" rIns="0" bIns="0"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2400" b="0" i="1" u="none" strike="noStrike" kern="1200" cap="none" spc="0" normalizeH="0" baseline="0" noProof="0" dirty="0">
                <a:ln>
                  <a:noFill/>
                </a:ln>
                <a:solidFill>
                  <a:srgbClr val="0000FF"/>
                </a:solidFill>
                <a:effectLst/>
                <a:uLnTx/>
                <a:uFillTx/>
                <a:latin typeface="Cambria" panose="02040503050406030204" pitchFamily="18" charset="0"/>
                <a:ea typeface="Cambria" panose="02040503050406030204" pitchFamily="18" charset="0"/>
                <a:cs typeface="Times New Roman" panose="02020603050405020304" pitchFamily="18" charset="0"/>
              </a:rPr>
              <a:t>γ</a:t>
            </a:r>
            <a:r>
              <a:rPr kumimoji="0" lang="en-US" altLang="zh-CN" sz="2400" b="0" i="0" u="none" strike="noStrike" kern="1200" cap="none" spc="0" normalizeH="0" baseline="-25000" noProof="0" dirty="0">
                <a:ln>
                  <a:noFill/>
                </a:ln>
                <a:solidFill>
                  <a:srgbClr val="0000FF"/>
                </a:solidFill>
                <a:effectLst/>
                <a:uLnTx/>
                <a:uFillTx/>
                <a:latin typeface="Cambria" panose="02040503050406030204" pitchFamily="18" charset="0"/>
                <a:ea typeface="Cambria" panose="02040503050406030204" pitchFamily="18" charset="0"/>
                <a:cs typeface="Times New Roman" panose="02020603050405020304" pitchFamily="18" charset="0"/>
              </a:rPr>
              <a:t>2</a:t>
            </a:r>
            <a:endParaRPr kumimoji="0" lang="en-US" sz="2400" b="0" i="0" u="none" strike="noStrike" kern="1200" cap="none" spc="0" normalizeH="0" baseline="-25000" noProof="0" dirty="0">
              <a:ln>
                <a:noFill/>
              </a:ln>
              <a:solidFill>
                <a:srgbClr val="0000FF"/>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68" name="文本框 60">
            <a:extLst>
              <a:ext uri="{FF2B5EF4-FFF2-40B4-BE49-F238E27FC236}">
                <a16:creationId xmlns:a16="http://schemas.microsoft.com/office/drawing/2014/main" id="{6FB06FB1-7D88-4899-8BCD-68D292E6C8FF}"/>
              </a:ext>
            </a:extLst>
          </p:cNvPr>
          <p:cNvSpPr txBox="1"/>
          <p:nvPr/>
        </p:nvSpPr>
        <p:spPr>
          <a:xfrm>
            <a:off x="6283752" y="5367309"/>
            <a:ext cx="267702" cy="369332"/>
          </a:xfrm>
          <a:prstGeom prst="rect">
            <a:avLst/>
          </a:prstGeom>
          <a:noFill/>
        </p:spPr>
        <p:txBody>
          <a:bodyPr wrap="none" lIns="0" tIns="0" rIns="0" bIns="0"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2400" b="0" i="1" u="none" strike="noStrike" kern="1200" cap="none" spc="0" normalizeH="0" baseline="0" noProof="0" dirty="0">
                <a:ln>
                  <a:noFill/>
                </a:ln>
                <a:solidFill>
                  <a:srgbClr val="0000FF"/>
                </a:solidFill>
                <a:effectLst/>
                <a:uLnTx/>
                <a:uFillTx/>
                <a:latin typeface="Cambria" panose="02040503050406030204" pitchFamily="18" charset="0"/>
                <a:ea typeface="Cambria" panose="02040503050406030204" pitchFamily="18" charset="0"/>
                <a:cs typeface="Times New Roman" panose="02020603050405020304" pitchFamily="18" charset="0"/>
              </a:rPr>
              <a:t>γ</a:t>
            </a:r>
            <a:r>
              <a:rPr kumimoji="0" lang="en-US" altLang="zh-CN" sz="2400" b="0" i="0" u="none" strike="noStrike" kern="1200" cap="none" spc="0" normalizeH="0" baseline="-25000" noProof="0" dirty="0">
                <a:ln>
                  <a:noFill/>
                </a:ln>
                <a:solidFill>
                  <a:srgbClr val="0000FF"/>
                </a:solidFill>
                <a:effectLst/>
                <a:uLnTx/>
                <a:uFillTx/>
                <a:latin typeface="Cambria" panose="02040503050406030204" pitchFamily="18" charset="0"/>
                <a:ea typeface="Cambria" panose="02040503050406030204" pitchFamily="18" charset="0"/>
                <a:cs typeface="Times New Roman" panose="02020603050405020304" pitchFamily="18" charset="0"/>
              </a:rPr>
              <a:t>1</a:t>
            </a:r>
            <a:endParaRPr kumimoji="0" lang="en-US" sz="2400" b="0" i="0" u="none" strike="noStrike" kern="1200" cap="none" spc="0" normalizeH="0" baseline="-25000" noProof="0" dirty="0">
              <a:ln>
                <a:noFill/>
              </a:ln>
              <a:solidFill>
                <a:srgbClr val="0000FF"/>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69" name="文本框 60">
            <a:extLst>
              <a:ext uri="{FF2B5EF4-FFF2-40B4-BE49-F238E27FC236}">
                <a16:creationId xmlns:a16="http://schemas.microsoft.com/office/drawing/2014/main" id="{4E5EC2A9-D1AF-48FB-8FE4-4E9AE60760C9}"/>
              </a:ext>
            </a:extLst>
          </p:cNvPr>
          <p:cNvSpPr txBox="1"/>
          <p:nvPr/>
        </p:nvSpPr>
        <p:spPr>
          <a:xfrm>
            <a:off x="7159671" y="2030812"/>
            <a:ext cx="296556" cy="369332"/>
          </a:xfrm>
          <a:prstGeom prst="rect">
            <a:avLst/>
          </a:prstGeom>
          <a:noFill/>
        </p:spPr>
        <p:txBody>
          <a:bodyPr wrap="square" lIns="0" tIns="0" rIns="0" bIns="0"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2400" b="0" i="1"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anose="02020603050405020304" pitchFamily="18" charset="0"/>
              </a:rPr>
              <a:t>β</a:t>
            </a:r>
            <a:r>
              <a:rPr kumimoji="0" lang="en-US" altLang="zh-CN" sz="2400" b="0" i="0" u="none" strike="noStrike" kern="1200" cap="none" spc="0" normalizeH="0" baseline="30000" noProof="0" dirty="0">
                <a:ln>
                  <a:noFill/>
                </a:ln>
                <a:solidFill>
                  <a:srgbClr val="00B050"/>
                </a:solidFill>
                <a:effectLst/>
                <a:uLnTx/>
                <a:uFillTx/>
                <a:latin typeface="Cambria" panose="02040503050406030204" pitchFamily="18" charset="0"/>
                <a:ea typeface="Cambria" panose="02040503050406030204" pitchFamily="18" charset="0"/>
                <a:cs typeface="Times New Roman" panose="02020603050405020304" pitchFamily="18" charset="0"/>
              </a:rPr>
              <a:t>+</a:t>
            </a:r>
            <a:endParaRPr kumimoji="0" lang="en-US" sz="2400" b="0" i="0" u="none" strike="noStrike" kern="1200" cap="none" spc="0" normalizeH="0" baseline="30000" noProof="0" dirty="0">
              <a:ln>
                <a:noFill/>
              </a:ln>
              <a:solidFill>
                <a:srgbClr val="00B050"/>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70" name="Picture 69">
            <a:extLst>
              <a:ext uri="{FF2B5EF4-FFF2-40B4-BE49-F238E27FC236}">
                <a16:creationId xmlns:a16="http://schemas.microsoft.com/office/drawing/2014/main" id="{BC87D1D1-D348-49A4-80CD-6BAAAE996046}"/>
              </a:ext>
            </a:extLst>
          </p:cNvPr>
          <p:cNvPicPr>
            <a:picLocks noChangeAspect="1"/>
          </p:cNvPicPr>
          <p:nvPr/>
        </p:nvPicPr>
        <p:blipFill>
          <a:blip r:embed="rId2"/>
          <a:stretch>
            <a:fillRect/>
          </a:stretch>
        </p:blipFill>
        <p:spPr>
          <a:xfrm>
            <a:off x="4419600" y="5039975"/>
            <a:ext cx="902055" cy="1100620"/>
          </a:xfrm>
          <a:prstGeom prst="rect">
            <a:avLst/>
          </a:prstGeom>
        </p:spPr>
      </p:pic>
      <p:sp>
        <p:nvSpPr>
          <p:cNvPr id="71" name="文本框 35">
            <a:extLst>
              <a:ext uri="{FF2B5EF4-FFF2-40B4-BE49-F238E27FC236}">
                <a16:creationId xmlns:a16="http://schemas.microsoft.com/office/drawing/2014/main" id="{4064D683-341E-49F2-8D66-3302C3629C9A}"/>
              </a:ext>
            </a:extLst>
          </p:cNvPr>
          <p:cNvSpPr txBox="1"/>
          <p:nvPr/>
        </p:nvSpPr>
        <p:spPr>
          <a:xfrm>
            <a:off x="7990613" y="1917258"/>
            <a:ext cx="912429" cy="461665"/>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a:t>
            </a:r>
            <a:r>
              <a:rPr kumimoji="0" lang="en-US" altLang="zh-CN"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Z</a:t>
            </a: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altLang="zh-CN"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N</a:t>
            </a: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72" name="文本框 35">
            <a:extLst>
              <a:ext uri="{FF2B5EF4-FFF2-40B4-BE49-F238E27FC236}">
                <a16:creationId xmlns:a16="http://schemas.microsoft.com/office/drawing/2014/main" id="{1DF04D03-C347-4732-BFB4-0EC831814F2E}"/>
              </a:ext>
            </a:extLst>
          </p:cNvPr>
          <p:cNvSpPr txBox="1"/>
          <p:nvPr/>
        </p:nvSpPr>
        <p:spPr>
          <a:xfrm>
            <a:off x="5403418" y="6140595"/>
            <a:ext cx="1576072" cy="461665"/>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a:t>
            </a:r>
            <a:r>
              <a:rPr kumimoji="0" lang="en-US" altLang="zh-CN"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Z</a:t>
            </a: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–1, </a:t>
            </a:r>
            <a:r>
              <a:rPr kumimoji="0" lang="en-US" altLang="zh-CN"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N</a:t>
            </a: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+1)</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73" name="文本框 35">
            <a:extLst>
              <a:ext uri="{FF2B5EF4-FFF2-40B4-BE49-F238E27FC236}">
                <a16:creationId xmlns:a16="http://schemas.microsoft.com/office/drawing/2014/main" id="{BD2EAD06-20A7-4D03-AE0A-788D14E09D34}"/>
              </a:ext>
            </a:extLst>
          </p:cNvPr>
          <p:cNvSpPr txBox="1"/>
          <p:nvPr/>
        </p:nvSpPr>
        <p:spPr>
          <a:xfrm>
            <a:off x="2530564" y="4690781"/>
            <a:ext cx="1576072" cy="461665"/>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a:t>
            </a:r>
            <a:r>
              <a:rPr kumimoji="0" lang="en-US" altLang="zh-CN"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Z</a:t>
            </a: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–3, </a:t>
            </a:r>
            <a:r>
              <a:rPr kumimoji="0" lang="en-US" altLang="zh-CN"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N</a:t>
            </a:r>
            <a:r>
              <a:rPr kumimoji="0" lang="en-US" altLang="zh-CN"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+1)</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74" name="Picture 73">
            <a:extLst>
              <a:ext uri="{FF2B5EF4-FFF2-40B4-BE49-F238E27FC236}">
                <a16:creationId xmlns:a16="http://schemas.microsoft.com/office/drawing/2014/main" id="{4EF8D170-D2FC-41D9-92FF-5C31CDF7037B}"/>
              </a:ext>
            </a:extLst>
          </p:cNvPr>
          <p:cNvPicPr>
            <a:picLocks noChangeAspect="1"/>
          </p:cNvPicPr>
          <p:nvPr/>
        </p:nvPicPr>
        <p:blipFill>
          <a:blip r:embed="rId3"/>
          <a:stretch>
            <a:fillRect/>
          </a:stretch>
        </p:blipFill>
        <p:spPr>
          <a:xfrm>
            <a:off x="1344660" y="4024522"/>
            <a:ext cx="1173790" cy="671769"/>
          </a:xfrm>
          <a:prstGeom prst="rect">
            <a:avLst/>
          </a:prstGeom>
        </p:spPr>
      </p:pic>
      <p:sp>
        <p:nvSpPr>
          <p:cNvPr id="4" name="Content Placeholder 3">
            <a:extLst>
              <a:ext uri="{FF2B5EF4-FFF2-40B4-BE49-F238E27FC236}">
                <a16:creationId xmlns:a16="http://schemas.microsoft.com/office/drawing/2014/main" id="{7538FDDE-37A2-49BD-AA71-7D47EDAE565F}"/>
              </a:ext>
            </a:extLst>
          </p:cNvPr>
          <p:cNvSpPr>
            <a:spLocks noGrp="1"/>
          </p:cNvSpPr>
          <p:nvPr>
            <p:ph idx="1"/>
          </p:nvPr>
        </p:nvSpPr>
        <p:spPr>
          <a:xfrm>
            <a:off x="76200" y="1340284"/>
            <a:ext cx="8990922" cy="4754229"/>
          </a:xfrm>
        </p:spPr>
        <p:txBody>
          <a:bodyPr/>
          <a:lstStyle/>
          <a:p>
            <a:pPr algn="just">
              <a:lnSpc>
                <a:spcPct val="100000"/>
              </a:lnSpc>
              <a:spcBef>
                <a:spcPts val="600"/>
              </a:spcBef>
            </a:pPr>
            <a:r>
              <a:rPr lang="en-US" altLang="zh-CN" sz="1800" kern="0" dirty="0">
                <a:solidFill>
                  <a:srgbClr val="002060"/>
                </a:solidFill>
                <a:latin typeface="+mj-lt"/>
              </a:rPr>
              <a:t>NSCL PAC42 E18012 (Approved, canceled due to COVID)</a:t>
            </a:r>
          </a:p>
          <a:p>
            <a:pPr algn="just">
              <a:lnSpc>
                <a:spcPct val="100000"/>
              </a:lnSpc>
              <a:spcBef>
                <a:spcPts val="600"/>
              </a:spcBef>
            </a:pPr>
            <a:r>
              <a:rPr lang="en-US" altLang="zh-CN" sz="1800" kern="0" dirty="0">
                <a:solidFill>
                  <a:srgbClr val="002060"/>
                </a:solidFill>
                <a:latin typeface="+mj-lt"/>
              </a:rPr>
              <a:t>FRIB PAC1 E21010 (Approved again, June 26-28, 2023)</a:t>
            </a:r>
          </a:p>
          <a:p>
            <a:pPr lvl="1" algn="just">
              <a:lnSpc>
                <a:spcPct val="100000"/>
              </a:lnSpc>
            </a:pPr>
            <a:r>
              <a:rPr lang="en-US" altLang="zh-CN" sz="1800" baseline="30000" dirty="0">
                <a:solidFill>
                  <a:srgbClr val="002060"/>
                </a:solidFill>
                <a:latin typeface="+mj-lt"/>
                <a:cs typeface="Times New Roman" panose="02020603050405020304" pitchFamily="18" charset="0"/>
              </a:rPr>
              <a:t>22</a:t>
            </a:r>
            <a:r>
              <a:rPr lang="en-US" altLang="zh-CN" sz="1800" dirty="0">
                <a:solidFill>
                  <a:srgbClr val="002060"/>
                </a:solidFill>
                <a:latin typeface="+mj-lt"/>
                <a:cs typeface="Times New Roman" panose="02020603050405020304" pitchFamily="18" charset="0"/>
              </a:rPr>
              <a:t>Al(</a:t>
            </a:r>
            <a:r>
              <a:rPr lang="en-US" altLang="zh-CN" sz="1800" i="1" dirty="0">
                <a:solidFill>
                  <a:srgbClr val="002060"/>
                </a:solidFill>
                <a:latin typeface="+mj-lt"/>
                <a:cs typeface="Times New Roman" panose="02020603050405020304" pitchFamily="18" charset="0"/>
              </a:rPr>
              <a:t>β</a:t>
            </a:r>
            <a:r>
              <a:rPr lang="en-US" altLang="zh-CN" sz="1800" i="0" dirty="0">
                <a:solidFill>
                  <a:srgbClr val="002060"/>
                </a:solidFill>
                <a:latin typeface="+mj-lt"/>
                <a:cs typeface="Times New Roman" panose="02020603050405020304" pitchFamily="18" charset="0"/>
              </a:rPr>
              <a:t>2</a:t>
            </a:r>
            <a:r>
              <a:rPr lang="en-US" altLang="zh-CN" sz="1800" i="1" dirty="0">
                <a:solidFill>
                  <a:srgbClr val="002060"/>
                </a:solidFill>
                <a:latin typeface="+mj-lt"/>
                <a:cs typeface="Times New Roman" panose="02020603050405020304" pitchFamily="18" charset="0"/>
              </a:rPr>
              <a:t>pγ</a:t>
            </a:r>
            <a:r>
              <a:rPr lang="en-US" altLang="zh-CN" sz="1800" dirty="0">
                <a:solidFill>
                  <a:srgbClr val="002060"/>
                </a:solidFill>
                <a:latin typeface="+mj-lt"/>
                <a:cs typeface="Times New Roman" panose="02020603050405020304" pitchFamily="18" charset="0"/>
              </a:rPr>
              <a:t>)</a:t>
            </a:r>
            <a:r>
              <a:rPr lang="en-US" altLang="zh-CN" sz="1800" baseline="30000" dirty="0">
                <a:solidFill>
                  <a:srgbClr val="002060"/>
                </a:solidFill>
                <a:latin typeface="+mj-lt"/>
                <a:cs typeface="Times New Roman" panose="02020603050405020304" pitchFamily="18" charset="0"/>
              </a:rPr>
              <a:t>20</a:t>
            </a:r>
            <a:r>
              <a:rPr lang="en-US" altLang="zh-CN" sz="1800" dirty="0">
                <a:solidFill>
                  <a:srgbClr val="002060"/>
                </a:solidFill>
                <a:latin typeface="+mj-lt"/>
                <a:cs typeface="Times New Roman" panose="02020603050405020304" pitchFamily="18" charset="0"/>
              </a:rPr>
              <a:t>Ne</a:t>
            </a:r>
          </a:p>
          <a:p>
            <a:pPr lvl="1" algn="just">
              <a:lnSpc>
                <a:spcPct val="100000"/>
              </a:lnSpc>
            </a:pPr>
            <a:r>
              <a:rPr lang="en-US" altLang="zh-CN" sz="1800" baseline="30000" dirty="0">
                <a:solidFill>
                  <a:srgbClr val="002060"/>
                </a:solidFill>
                <a:latin typeface="+mj-lt"/>
                <a:cs typeface="Times New Roman" panose="02020603050405020304" pitchFamily="18" charset="0"/>
              </a:rPr>
              <a:t>26</a:t>
            </a:r>
            <a:r>
              <a:rPr lang="en-US" altLang="zh-CN" sz="1800" dirty="0">
                <a:solidFill>
                  <a:srgbClr val="002060"/>
                </a:solidFill>
                <a:latin typeface="+mj-lt"/>
                <a:cs typeface="Times New Roman" panose="02020603050405020304" pitchFamily="18" charset="0"/>
              </a:rPr>
              <a:t>P(</a:t>
            </a:r>
            <a:r>
              <a:rPr lang="en-US" altLang="zh-CN" sz="1800" i="1" dirty="0">
                <a:solidFill>
                  <a:srgbClr val="002060"/>
                </a:solidFill>
                <a:latin typeface="+mj-lt"/>
                <a:cs typeface="Times New Roman" panose="02020603050405020304" pitchFamily="18" charset="0"/>
              </a:rPr>
              <a:t>β</a:t>
            </a:r>
            <a:r>
              <a:rPr lang="en-US" altLang="zh-CN" sz="1800" i="0" dirty="0">
                <a:solidFill>
                  <a:srgbClr val="002060"/>
                </a:solidFill>
                <a:latin typeface="+mj-lt"/>
                <a:cs typeface="Times New Roman" panose="02020603050405020304" pitchFamily="18" charset="0"/>
              </a:rPr>
              <a:t>2</a:t>
            </a:r>
            <a:r>
              <a:rPr lang="en-US" altLang="zh-CN" sz="1800" i="1" dirty="0">
                <a:solidFill>
                  <a:srgbClr val="002060"/>
                </a:solidFill>
                <a:latin typeface="+mj-lt"/>
                <a:cs typeface="Times New Roman" panose="02020603050405020304" pitchFamily="18" charset="0"/>
              </a:rPr>
              <a:t>pγ</a:t>
            </a:r>
            <a:r>
              <a:rPr lang="en-US" altLang="zh-CN" sz="1800" dirty="0">
                <a:solidFill>
                  <a:srgbClr val="002060"/>
                </a:solidFill>
                <a:latin typeface="+mj-lt"/>
                <a:cs typeface="Times New Roman" panose="02020603050405020304" pitchFamily="18" charset="0"/>
              </a:rPr>
              <a:t>)</a:t>
            </a:r>
            <a:r>
              <a:rPr lang="en-US" altLang="zh-CN" sz="1800" baseline="30000" dirty="0">
                <a:solidFill>
                  <a:srgbClr val="002060"/>
                </a:solidFill>
                <a:latin typeface="+mj-lt"/>
                <a:cs typeface="Times New Roman" panose="02020603050405020304" pitchFamily="18" charset="0"/>
              </a:rPr>
              <a:t>24</a:t>
            </a:r>
            <a:r>
              <a:rPr lang="en-US" altLang="zh-CN" sz="1800" dirty="0">
                <a:solidFill>
                  <a:srgbClr val="002060"/>
                </a:solidFill>
                <a:latin typeface="+mj-lt"/>
                <a:cs typeface="Times New Roman" panose="02020603050405020304" pitchFamily="18" charset="0"/>
              </a:rPr>
              <a:t>Mg</a:t>
            </a:r>
            <a:endParaRPr lang="en-US" altLang="zh-CN" sz="1800" kern="0" dirty="0">
              <a:solidFill>
                <a:srgbClr val="002060"/>
              </a:solidFill>
              <a:latin typeface="+mj-lt"/>
            </a:endParaRPr>
          </a:p>
        </p:txBody>
      </p:sp>
    </p:spTree>
    <p:extLst>
      <p:ext uri="{BB962C8B-B14F-4D97-AF65-F5344CB8AC3E}">
        <p14:creationId xmlns:p14="http://schemas.microsoft.com/office/powerpoint/2010/main" val="3082515907"/>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0">
            <a:extLst>
              <a:ext uri="{FF2B5EF4-FFF2-40B4-BE49-F238E27FC236}">
                <a16:creationId xmlns:a16="http://schemas.microsoft.com/office/drawing/2014/main" id="{DE0016C5-3858-477B-AD8D-0A8C2095A9F6}"/>
              </a:ext>
            </a:extLst>
          </p:cNvPr>
          <p:cNvSpPr txBox="1"/>
          <p:nvPr/>
        </p:nvSpPr>
        <p:spPr>
          <a:xfrm>
            <a:off x="3415702" y="3374704"/>
            <a:ext cx="331822" cy="369332"/>
          </a:xfrm>
          <a:prstGeom prst="rect">
            <a:avLst/>
          </a:prstGeom>
          <a:noFill/>
          <a:ln>
            <a:solidFill>
              <a:schemeClr val="bg1"/>
            </a:solidFill>
          </a:ln>
        </p:spPr>
        <p:txBody>
          <a:bodyPr wrap="none" lIns="0" tIns="0" rIns="0" bIns="0" rtlCol="0">
            <a:spAutoFit/>
          </a:bodyPr>
          <a:lstStyle/>
          <a:p>
            <a:r>
              <a:rPr lang="en-US" sz="2400" dirty="0">
                <a:solidFill>
                  <a:srgbClr val="00E6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00E6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00E600"/>
              </a:solidFill>
              <a:latin typeface="Cambria" panose="02040503050406030204" pitchFamily="18" charset="0"/>
              <a:ea typeface="Cambria" panose="02040503050406030204" pitchFamily="18" charset="0"/>
              <a:cs typeface="Times New Roman" panose="02020603050405020304" pitchFamily="18" charset="0"/>
            </a:endParaRPr>
          </a:p>
        </p:txBody>
      </p:sp>
      <p:cxnSp>
        <p:nvCxnSpPr>
          <p:cNvPr id="55" name="直接连接符 39">
            <a:extLst>
              <a:ext uri="{FF2B5EF4-FFF2-40B4-BE49-F238E27FC236}">
                <a16:creationId xmlns:a16="http://schemas.microsoft.com/office/drawing/2014/main" id="{517A993D-6630-41D6-93A2-761C32529F8C}"/>
              </a:ext>
            </a:extLst>
          </p:cNvPr>
          <p:cNvCxnSpPr>
            <a:cxnSpLocks/>
          </p:cNvCxnSpPr>
          <p:nvPr/>
        </p:nvCxnSpPr>
        <p:spPr>
          <a:xfrm flipV="1">
            <a:off x="6087000" y="2308346"/>
            <a:ext cx="108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512D5ED3-1E70-49B3-A742-5C697AC2E0A8}"/>
              </a:ext>
            </a:extLst>
          </p:cNvPr>
          <p:cNvCxnSpPr>
            <a:cxnSpLocks/>
          </p:cNvCxnSpPr>
          <p:nvPr/>
        </p:nvCxnSpPr>
        <p:spPr>
          <a:xfrm>
            <a:off x="1828800" y="42672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62">
            <a:extLst>
              <a:ext uri="{FF2B5EF4-FFF2-40B4-BE49-F238E27FC236}">
                <a16:creationId xmlns:a16="http://schemas.microsoft.com/office/drawing/2014/main" id="{93A96FA4-9AFD-4A1A-B4E3-D5A744B499F6}"/>
              </a:ext>
            </a:extLst>
          </p:cNvPr>
          <p:cNvCxnSpPr>
            <a:cxnSpLocks/>
          </p:cNvCxnSpPr>
          <p:nvPr/>
        </p:nvCxnSpPr>
        <p:spPr>
          <a:xfrm>
            <a:off x="1829114" y="3591367"/>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65">
            <a:extLst>
              <a:ext uri="{FF2B5EF4-FFF2-40B4-BE49-F238E27FC236}">
                <a16:creationId xmlns:a16="http://schemas.microsoft.com/office/drawing/2014/main" id="{D66BBD4C-D4DB-4E01-B30C-7CDCDD2B95E6}"/>
              </a:ext>
            </a:extLst>
          </p:cNvPr>
          <p:cNvCxnSpPr>
            <a:cxnSpLocks/>
          </p:cNvCxnSpPr>
          <p:nvPr/>
        </p:nvCxnSpPr>
        <p:spPr>
          <a:xfrm>
            <a:off x="3783795" y="5100935"/>
            <a:ext cx="148074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62">
            <a:extLst>
              <a:ext uri="{FF2B5EF4-FFF2-40B4-BE49-F238E27FC236}">
                <a16:creationId xmlns:a16="http://schemas.microsoft.com/office/drawing/2014/main" id="{BEED2D12-27E7-44F9-AB20-A5668ABDD2A4}"/>
              </a:ext>
            </a:extLst>
          </p:cNvPr>
          <p:cNvCxnSpPr>
            <a:cxnSpLocks/>
          </p:cNvCxnSpPr>
          <p:nvPr/>
        </p:nvCxnSpPr>
        <p:spPr>
          <a:xfrm>
            <a:off x="3783795" y="4800600"/>
            <a:ext cx="14794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65">
            <a:extLst>
              <a:ext uri="{FF2B5EF4-FFF2-40B4-BE49-F238E27FC236}">
                <a16:creationId xmlns:a16="http://schemas.microsoft.com/office/drawing/2014/main" id="{87D857D6-16DC-4D9E-B958-B6C66B0B8E03}"/>
              </a:ext>
            </a:extLst>
          </p:cNvPr>
          <p:cNvCxnSpPr>
            <a:cxnSpLocks/>
          </p:cNvCxnSpPr>
          <p:nvPr/>
        </p:nvCxnSpPr>
        <p:spPr>
          <a:xfrm>
            <a:off x="379629" y="3889327"/>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62">
            <a:extLst>
              <a:ext uri="{FF2B5EF4-FFF2-40B4-BE49-F238E27FC236}">
                <a16:creationId xmlns:a16="http://schemas.microsoft.com/office/drawing/2014/main" id="{9D3320CE-3C24-40D9-8822-3E94D1F9D12E}"/>
              </a:ext>
            </a:extLst>
          </p:cNvPr>
          <p:cNvCxnSpPr>
            <a:cxnSpLocks/>
          </p:cNvCxnSpPr>
          <p:nvPr/>
        </p:nvCxnSpPr>
        <p:spPr>
          <a:xfrm>
            <a:off x="379629" y="2878256"/>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62">
            <a:extLst>
              <a:ext uri="{FF2B5EF4-FFF2-40B4-BE49-F238E27FC236}">
                <a16:creationId xmlns:a16="http://schemas.microsoft.com/office/drawing/2014/main" id="{CBB5B677-03F6-4709-A4E1-9B6C835AE8A4}"/>
              </a:ext>
            </a:extLst>
          </p:cNvPr>
          <p:cNvCxnSpPr>
            <a:cxnSpLocks/>
          </p:cNvCxnSpPr>
          <p:nvPr/>
        </p:nvCxnSpPr>
        <p:spPr>
          <a:xfrm>
            <a:off x="3783795" y="4329113"/>
            <a:ext cx="14794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62">
            <a:extLst>
              <a:ext uri="{FF2B5EF4-FFF2-40B4-BE49-F238E27FC236}">
                <a16:creationId xmlns:a16="http://schemas.microsoft.com/office/drawing/2014/main" id="{D5418C42-2C06-49D0-ABFF-E969D0648931}"/>
              </a:ext>
            </a:extLst>
          </p:cNvPr>
          <p:cNvCxnSpPr>
            <a:cxnSpLocks/>
          </p:cNvCxnSpPr>
          <p:nvPr/>
        </p:nvCxnSpPr>
        <p:spPr>
          <a:xfrm>
            <a:off x="3783795" y="3954810"/>
            <a:ext cx="14794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9">
            <a:extLst>
              <a:ext uri="{FF2B5EF4-FFF2-40B4-BE49-F238E27FC236}">
                <a16:creationId xmlns:a16="http://schemas.microsoft.com/office/drawing/2014/main" id="{0FBD344B-A5F1-43EF-87C0-0521E0AEF6B8}"/>
              </a:ext>
            </a:extLst>
          </p:cNvPr>
          <p:cNvCxnSpPr>
            <a:cxnSpLocks/>
          </p:cNvCxnSpPr>
          <p:nvPr/>
        </p:nvCxnSpPr>
        <p:spPr>
          <a:xfrm>
            <a:off x="6087000" y="5627641"/>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32">
            <a:extLst>
              <a:ext uri="{FF2B5EF4-FFF2-40B4-BE49-F238E27FC236}">
                <a16:creationId xmlns:a16="http://schemas.microsoft.com/office/drawing/2014/main" id="{2285875C-EB2E-4AF4-9A98-39B546C249B3}"/>
              </a:ext>
            </a:extLst>
          </p:cNvPr>
          <p:cNvCxnSpPr/>
          <p:nvPr/>
        </p:nvCxnSpPr>
        <p:spPr>
          <a:xfrm>
            <a:off x="7831170" y="12954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65">
            <a:extLst>
              <a:ext uri="{FF2B5EF4-FFF2-40B4-BE49-F238E27FC236}">
                <a16:creationId xmlns:a16="http://schemas.microsoft.com/office/drawing/2014/main" id="{7D164D88-55F2-42F2-A377-0A4A3111AC27}"/>
              </a:ext>
            </a:extLst>
          </p:cNvPr>
          <p:cNvCxnSpPr>
            <a:cxnSpLocks/>
          </p:cNvCxnSpPr>
          <p:nvPr/>
        </p:nvCxnSpPr>
        <p:spPr>
          <a:xfrm>
            <a:off x="6087000" y="50292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箭头连接符 79">
            <a:extLst>
              <a:ext uri="{FF2B5EF4-FFF2-40B4-BE49-F238E27FC236}">
                <a16:creationId xmlns:a16="http://schemas.microsoft.com/office/drawing/2014/main" id="{8B9753A7-6FAE-4978-9ED4-A14C4918BA90}"/>
              </a:ext>
            </a:extLst>
          </p:cNvPr>
          <p:cNvCxnSpPr>
            <a:cxnSpLocks/>
          </p:cNvCxnSpPr>
          <p:nvPr/>
        </p:nvCxnSpPr>
        <p:spPr>
          <a:xfrm flipH="1">
            <a:off x="7391400" y="1672775"/>
            <a:ext cx="439772" cy="274138"/>
          </a:xfrm>
          <a:prstGeom prst="straightConnector1">
            <a:avLst/>
          </a:prstGeom>
          <a:ln w="22225">
            <a:solidFill>
              <a:srgbClr val="FF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接箭头连接符 79">
            <a:extLst>
              <a:ext uri="{FF2B5EF4-FFF2-40B4-BE49-F238E27FC236}">
                <a16:creationId xmlns:a16="http://schemas.microsoft.com/office/drawing/2014/main" id="{853B4967-D355-45F6-9362-E93BA4050705}"/>
              </a:ext>
            </a:extLst>
          </p:cNvPr>
          <p:cNvCxnSpPr>
            <a:cxnSpLocks/>
          </p:cNvCxnSpPr>
          <p:nvPr/>
        </p:nvCxnSpPr>
        <p:spPr>
          <a:xfrm>
            <a:off x="7831170" y="1295400"/>
            <a:ext cx="0" cy="379120"/>
          </a:xfrm>
          <a:prstGeom prst="straightConnector1">
            <a:avLst/>
          </a:prstGeom>
          <a:ln w="22225">
            <a:solidFill>
              <a:srgbClr val="FF00FF"/>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61" name="直接箭头连接符 19">
            <a:extLst>
              <a:ext uri="{FF2B5EF4-FFF2-40B4-BE49-F238E27FC236}">
                <a16:creationId xmlns:a16="http://schemas.microsoft.com/office/drawing/2014/main" id="{DED24FFF-8829-448B-AD73-B86A4E0644CE}"/>
              </a:ext>
            </a:extLst>
          </p:cNvPr>
          <p:cNvCxnSpPr>
            <a:cxnSpLocks/>
          </p:cNvCxnSpPr>
          <p:nvPr/>
        </p:nvCxnSpPr>
        <p:spPr>
          <a:xfrm>
            <a:off x="6629400" y="5045869"/>
            <a:ext cx="0" cy="56435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19">
            <a:extLst>
              <a:ext uri="{FF2B5EF4-FFF2-40B4-BE49-F238E27FC236}">
                <a16:creationId xmlns:a16="http://schemas.microsoft.com/office/drawing/2014/main" id="{365C7085-9453-40BF-8957-E9B1270590D1}"/>
              </a:ext>
            </a:extLst>
          </p:cNvPr>
          <p:cNvCxnSpPr>
            <a:cxnSpLocks/>
          </p:cNvCxnSpPr>
          <p:nvPr/>
        </p:nvCxnSpPr>
        <p:spPr>
          <a:xfrm>
            <a:off x="2362200" y="3614738"/>
            <a:ext cx="0" cy="63817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接箭头连接符 48">
            <a:extLst>
              <a:ext uri="{FF2B5EF4-FFF2-40B4-BE49-F238E27FC236}">
                <a16:creationId xmlns:a16="http://schemas.microsoft.com/office/drawing/2014/main" id="{F76D9C94-B869-4C4B-89E0-524E77861BA0}"/>
              </a:ext>
            </a:extLst>
          </p:cNvPr>
          <p:cNvCxnSpPr>
            <a:cxnSpLocks/>
          </p:cNvCxnSpPr>
          <p:nvPr/>
        </p:nvCxnSpPr>
        <p:spPr>
          <a:xfrm flipH="1">
            <a:off x="5262169" y="2317073"/>
            <a:ext cx="809089" cy="1624784"/>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4" name="直接箭头连接符 48">
            <a:extLst>
              <a:ext uri="{FF2B5EF4-FFF2-40B4-BE49-F238E27FC236}">
                <a16:creationId xmlns:a16="http://schemas.microsoft.com/office/drawing/2014/main" id="{16DC95BB-0A19-48BC-8E6A-FAE7B210E9BD}"/>
              </a:ext>
            </a:extLst>
          </p:cNvPr>
          <p:cNvCxnSpPr>
            <a:cxnSpLocks/>
          </p:cNvCxnSpPr>
          <p:nvPr/>
        </p:nvCxnSpPr>
        <p:spPr>
          <a:xfrm flipH="1">
            <a:off x="2916926" y="2317075"/>
            <a:ext cx="3170074" cy="1935838"/>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5" name="文本框 60">
            <a:extLst>
              <a:ext uri="{FF2B5EF4-FFF2-40B4-BE49-F238E27FC236}">
                <a16:creationId xmlns:a16="http://schemas.microsoft.com/office/drawing/2014/main" id="{90478A10-A4CC-4E4D-A526-722205B88183}"/>
              </a:ext>
            </a:extLst>
          </p:cNvPr>
          <p:cNvSpPr txBox="1"/>
          <p:nvPr/>
        </p:nvSpPr>
        <p:spPr>
          <a:xfrm>
            <a:off x="5756817" y="3457273"/>
            <a:ext cx="331822"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7" name="文本框 60">
            <a:extLst>
              <a:ext uri="{FF2B5EF4-FFF2-40B4-BE49-F238E27FC236}">
                <a16:creationId xmlns:a16="http://schemas.microsoft.com/office/drawing/2014/main" id="{4366278A-02FD-494B-B8A3-FA3460DD96A5}"/>
              </a:ext>
            </a:extLst>
          </p:cNvPr>
          <p:cNvSpPr txBox="1"/>
          <p:nvPr/>
        </p:nvSpPr>
        <p:spPr>
          <a:xfrm>
            <a:off x="2423089" y="3645316"/>
            <a:ext cx="761427"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3 1633</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8" name="文本框 60">
            <a:extLst>
              <a:ext uri="{FF2B5EF4-FFF2-40B4-BE49-F238E27FC236}">
                <a16:creationId xmlns:a16="http://schemas.microsoft.com/office/drawing/2014/main" id="{4F2F40EB-75B4-4E30-BDF9-D72E3E0307D2}"/>
              </a:ext>
            </a:extLst>
          </p:cNvPr>
          <p:cNvSpPr txBox="1"/>
          <p:nvPr/>
        </p:nvSpPr>
        <p:spPr>
          <a:xfrm>
            <a:off x="6683370" y="5078571"/>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9" name="文本框 60">
            <a:extLst>
              <a:ext uri="{FF2B5EF4-FFF2-40B4-BE49-F238E27FC236}">
                <a16:creationId xmlns:a16="http://schemas.microsoft.com/office/drawing/2014/main" id="{073BE9F1-528E-4B86-A6B0-AF9141506AB5}"/>
              </a:ext>
            </a:extLst>
          </p:cNvPr>
          <p:cNvSpPr txBox="1"/>
          <p:nvPr/>
        </p:nvSpPr>
        <p:spPr>
          <a:xfrm>
            <a:off x="7298972" y="1455416"/>
            <a:ext cx="275717" cy="369332"/>
          </a:xfrm>
          <a:prstGeom prst="rect">
            <a:avLst/>
          </a:prstGeom>
          <a:noFill/>
        </p:spPr>
        <p:txBody>
          <a:bodyPr wrap="none" lIns="0" tIns="0" rIns="0" bIns="0" rtlCol="0">
            <a:spAutoFit/>
          </a:bodyPr>
          <a:lstStyle/>
          <a:p>
            <a:r>
              <a:rPr lang="en-US" altLang="zh-CN" sz="2400" i="1" dirty="0">
                <a:solidFill>
                  <a:srgbClr val="FF00FF"/>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70" name="Picture 69">
            <a:extLst>
              <a:ext uri="{FF2B5EF4-FFF2-40B4-BE49-F238E27FC236}">
                <a16:creationId xmlns:a16="http://schemas.microsoft.com/office/drawing/2014/main" id="{09D452AD-E72A-4DA9-83DF-04E06CF0D5E2}"/>
              </a:ext>
            </a:extLst>
          </p:cNvPr>
          <p:cNvPicPr>
            <a:picLocks noChangeAspect="1"/>
          </p:cNvPicPr>
          <p:nvPr/>
        </p:nvPicPr>
        <p:blipFill>
          <a:blip r:embed="rId2"/>
          <a:stretch>
            <a:fillRect/>
          </a:stretch>
        </p:blipFill>
        <p:spPr>
          <a:xfrm>
            <a:off x="7311666" y="4573303"/>
            <a:ext cx="902055" cy="1100620"/>
          </a:xfrm>
          <a:prstGeom prst="rect">
            <a:avLst/>
          </a:prstGeom>
        </p:spPr>
      </p:pic>
      <p:sp>
        <p:nvSpPr>
          <p:cNvPr id="71" name="文本框 35">
            <a:extLst>
              <a:ext uri="{FF2B5EF4-FFF2-40B4-BE49-F238E27FC236}">
                <a16:creationId xmlns:a16="http://schemas.microsoft.com/office/drawing/2014/main" id="{79211C42-DEBF-4499-9BDA-FAFAEEAEC4E9}"/>
              </a:ext>
            </a:extLst>
          </p:cNvPr>
          <p:cNvSpPr txBox="1"/>
          <p:nvPr/>
        </p:nvSpPr>
        <p:spPr>
          <a:xfrm>
            <a:off x="8114550" y="1341090"/>
            <a:ext cx="503343"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22</a:t>
            </a:r>
            <a:r>
              <a:rPr lang="en-US" altLang="zh-CN" sz="2400" dirty="0">
                <a:latin typeface="Cambria" panose="02040503050406030204" pitchFamily="18" charset="0"/>
                <a:ea typeface="Cambria" panose="02040503050406030204" pitchFamily="18" charset="0"/>
                <a:cs typeface="Times New Roman" panose="02020603050405020304" pitchFamily="18" charset="0"/>
              </a:rPr>
              <a:t>Al</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72" name="文本框 35">
            <a:extLst>
              <a:ext uri="{FF2B5EF4-FFF2-40B4-BE49-F238E27FC236}">
                <a16:creationId xmlns:a16="http://schemas.microsoft.com/office/drawing/2014/main" id="{DFE39E81-E1A6-4E89-AEB1-1B429CEA7D74}"/>
              </a:ext>
            </a:extLst>
          </p:cNvPr>
          <p:cNvSpPr txBox="1"/>
          <p:nvPr/>
        </p:nvSpPr>
        <p:spPr>
          <a:xfrm>
            <a:off x="6324600" y="5661285"/>
            <a:ext cx="631583"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22</a:t>
            </a:r>
            <a:r>
              <a:rPr lang="en-US" altLang="zh-CN" sz="2400" dirty="0">
                <a:latin typeface="Cambria" panose="02040503050406030204" pitchFamily="18" charset="0"/>
                <a:ea typeface="Cambria" panose="02040503050406030204" pitchFamily="18" charset="0"/>
                <a:cs typeface="Times New Roman" panose="02020603050405020304" pitchFamily="18" charset="0"/>
              </a:rPr>
              <a:t>Mg</a:t>
            </a:r>
          </a:p>
        </p:txBody>
      </p:sp>
      <p:sp>
        <p:nvSpPr>
          <p:cNvPr id="73" name="文本框 35">
            <a:extLst>
              <a:ext uri="{FF2B5EF4-FFF2-40B4-BE49-F238E27FC236}">
                <a16:creationId xmlns:a16="http://schemas.microsoft.com/office/drawing/2014/main" id="{409EB8FB-6B0C-40FD-BE85-2724E9D86297}"/>
              </a:ext>
            </a:extLst>
          </p:cNvPr>
          <p:cNvSpPr txBox="1"/>
          <p:nvPr/>
        </p:nvSpPr>
        <p:spPr>
          <a:xfrm>
            <a:off x="2057400" y="4315599"/>
            <a:ext cx="58830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20</a:t>
            </a:r>
            <a:r>
              <a:rPr lang="en-US" altLang="zh-CN" sz="2400" dirty="0">
                <a:latin typeface="Cambria" panose="02040503050406030204" pitchFamily="18" charset="0"/>
                <a:ea typeface="Cambria" panose="02040503050406030204" pitchFamily="18" charset="0"/>
                <a:cs typeface="Times New Roman" panose="02020603050405020304" pitchFamily="18" charset="0"/>
              </a:rPr>
              <a:t>Ne</a:t>
            </a:r>
          </a:p>
        </p:txBody>
      </p:sp>
      <p:cxnSp>
        <p:nvCxnSpPr>
          <p:cNvPr id="77" name="直接箭头连接符 19">
            <a:extLst>
              <a:ext uri="{FF2B5EF4-FFF2-40B4-BE49-F238E27FC236}">
                <a16:creationId xmlns:a16="http://schemas.microsoft.com/office/drawing/2014/main" id="{53D9B53A-EFB8-4DEE-A0BF-2CC2B714AB43}"/>
              </a:ext>
            </a:extLst>
          </p:cNvPr>
          <p:cNvCxnSpPr>
            <a:cxnSpLocks/>
          </p:cNvCxnSpPr>
          <p:nvPr/>
        </p:nvCxnSpPr>
        <p:spPr>
          <a:xfrm>
            <a:off x="4710763" y="4819650"/>
            <a:ext cx="0" cy="264319"/>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78" name="文本框 60">
            <a:extLst>
              <a:ext uri="{FF2B5EF4-FFF2-40B4-BE49-F238E27FC236}">
                <a16:creationId xmlns:a16="http://schemas.microsoft.com/office/drawing/2014/main" id="{29C3DED0-FA40-49DC-AD2F-E9E30356384D}"/>
              </a:ext>
            </a:extLst>
          </p:cNvPr>
          <p:cNvSpPr txBox="1"/>
          <p:nvPr/>
        </p:nvSpPr>
        <p:spPr>
          <a:xfrm>
            <a:off x="4854940" y="4324891"/>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79" name="文本框 35">
            <a:extLst>
              <a:ext uri="{FF2B5EF4-FFF2-40B4-BE49-F238E27FC236}">
                <a16:creationId xmlns:a16="http://schemas.microsoft.com/office/drawing/2014/main" id="{33BEFE22-3107-448C-BD5B-636117BCDCAE}"/>
              </a:ext>
            </a:extLst>
          </p:cNvPr>
          <p:cNvSpPr txBox="1"/>
          <p:nvPr/>
        </p:nvSpPr>
        <p:spPr>
          <a:xfrm>
            <a:off x="4419600" y="5132563"/>
            <a:ext cx="58830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21</a:t>
            </a:r>
            <a:r>
              <a:rPr lang="en-US" altLang="zh-CN" sz="2400" dirty="0">
                <a:latin typeface="Cambria" panose="02040503050406030204" pitchFamily="18" charset="0"/>
                <a:ea typeface="Cambria" panose="02040503050406030204" pitchFamily="18" charset="0"/>
                <a:cs typeface="Times New Roman" panose="02020603050405020304" pitchFamily="18" charset="0"/>
              </a:rPr>
              <a:t>Na</a:t>
            </a:r>
          </a:p>
        </p:txBody>
      </p:sp>
      <p:cxnSp>
        <p:nvCxnSpPr>
          <p:cNvPr id="80" name="直接箭头连接符 48">
            <a:extLst>
              <a:ext uri="{FF2B5EF4-FFF2-40B4-BE49-F238E27FC236}">
                <a16:creationId xmlns:a16="http://schemas.microsoft.com/office/drawing/2014/main" id="{59DDFCB9-C08B-45FE-A0CC-B99DC727CE42}"/>
              </a:ext>
            </a:extLst>
          </p:cNvPr>
          <p:cNvCxnSpPr>
            <a:cxnSpLocks/>
          </p:cNvCxnSpPr>
          <p:nvPr/>
        </p:nvCxnSpPr>
        <p:spPr>
          <a:xfrm flipH="1">
            <a:off x="1459629" y="2317075"/>
            <a:ext cx="4627371" cy="550724"/>
          </a:xfrm>
          <a:prstGeom prst="straightConnector1">
            <a:avLst/>
          </a:prstGeom>
          <a:ln w="22225">
            <a:solidFill>
              <a:srgbClr val="00CC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81" name="文本框 35">
            <a:extLst>
              <a:ext uri="{FF2B5EF4-FFF2-40B4-BE49-F238E27FC236}">
                <a16:creationId xmlns:a16="http://schemas.microsoft.com/office/drawing/2014/main" id="{B71AA1CE-369F-4C21-8CF2-D66B051FD73B}"/>
              </a:ext>
            </a:extLst>
          </p:cNvPr>
          <p:cNvSpPr txBox="1"/>
          <p:nvPr/>
        </p:nvSpPr>
        <p:spPr>
          <a:xfrm>
            <a:off x="7889328" y="9906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4</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2" name="文本框 35">
            <a:extLst>
              <a:ext uri="{FF2B5EF4-FFF2-40B4-BE49-F238E27FC236}">
                <a16:creationId xmlns:a16="http://schemas.microsoft.com/office/drawing/2014/main" id="{502C9DA9-3E4E-465F-87F0-44D7E5A5CD52}"/>
              </a:ext>
            </a:extLst>
          </p:cNvPr>
          <p:cNvSpPr txBox="1"/>
          <p:nvPr/>
        </p:nvSpPr>
        <p:spPr>
          <a:xfrm>
            <a:off x="6108260" y="2014525"/>
            <a:ext cx="213200" cy="276999"/>
          </a:xfrm>
          <a:prstGeom prst="rect">
            <a:avLst/>
          </a:prstGeom>
          <a:noFill/>
        </p:spPr>
        <p:txBody>
          <a:bodyPr wrap="squar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4</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3" name="文本框 35">
            <a:extLst>
              <a:ext uri="{FF2B5EF4-FFF2-40B4-BE49-F238E27FC236}">
                <a16:creationId xmlns:a16="http://schemas.microsoft.com/office/drawing/2014/main" id="{FDC63977-C8BE-4713-964B-97706FCD0034}"/>
              </a:ext>
            </a:extLst>
          </p:cNvPr>
          <p:cNvSpPr txBox="1"/>
          <p:nvPr/>
        </p:nvSpPr>
        <p:spPr>
          <a:xfrm>
            <a:off x="6076500" y="5365084"/>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4" name="文本框 35">
            <a:extLst>
              <a:ext uri="{FF2B5EF4-FFF2-40B4-BE49-F238E27FC236}">
                <a16:creationId xmlns:a16="http://schemas.microsoft.com/office/drawing/2014/main" id="{216CCD60-AF41-4EAC-B108-F40E415C19BF}"/>
              </a:ext>
            </a:extLst>
          </p:cNvPr>
          <p:cNvSpPr txBox="1"/>
          <p:nvPr/>
        </p:nvSpPr>
        <p:spPr>
          <a:xfrm>
            <a:off x="3811947" y="48006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5" name="文本框 35">
            <a:extLst>
              <a:ext uri="{FF2B5EF4-FFF2-40B4-BE49-F238E27FC236}">
                <a16:creationId xmlns:a16="http://schemas.microsoft.com/office/drawing/2014/main" id="{E0B760FC-A897-4CD7-9D41-927DD60ACA24}"/>
              </a:ext>
            </a:extLst>
          </p:cNvPr>
          <p:cNvSpPr txBox="1"/>
          <p:nvPr/>
        </p:nvSpPr>
        <p:spPr>
          <a:xfrm>
            <a:off x="1831033" y="3990201"/>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6" name="文本框 35">
            <a:extLst>
              <a:ext uri="{FF2B5EF4-FFF2-40B4-BE49-F238E27FC236}">
                <a16:creationId xmlns:a16="http://schemas.microsoft.com/office/drawing/2014/main" id="{2CA822E7-95B9-47CA-9FB4-DF2D6A42B0C2}"/>
              </a:ext>
            </a:extLst>
          </p:cNvPr>
          <p:cNvSpPr txBox="1"/>
          <p:nvPr/>
        </p:nvSpPr>
        <p:spPr>
          <a:xfrm>
            <a:off x="1828800" y="3316942"/>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89" name="直接箭头连接符 19">
            <a:extLst>
              <a:ext uri="{FF2B5EF4-FFF2-40B4-BE49-F238E27FC236}">
                <a16:creationId xmlns:a16="http://schemas.microsoft.com/office/drawing/2014/main" id="{414B2423-A003-4787-A692-CDE6DD30CA93}"/>
              </a:ext>
            </a:extLst>
          </p:cNvPr>
          <p:cNvCxnSpPr>
            <a:cxnSpLocks/>
          </p:cNvCxnSpPr>
          <p:nvPr/>
        </p:nvCxnSpPr>
        <p:spPr>
          <a:xfrm>
            <a:off x="923926" y="2897981"/>
            <a:ext cx="0" cy="97222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90" name="文本框 60">
            <a:extLst>
              <a:ext uri="{FF2B5EF4-FFF2-40B4-BE49-F238E27FC236}">
                <a16:creationId xmlns:a16="http://schemas.microsoft.com/office/drawing/2014/main" id="{439EFA39-658D-4FD0-8A67-9932E0B39398}"/>
              </a:ext>
            </a:extLst>
          </p:cNvPr>
          <p:cNvSpPr txBox="1"/>
          <p:nvPr/>
        </p:nvSpPr>
        <p:spPr>
          <a:xfrm>
            <a:off x="1017022" y="3170617"/>
            <a:ext cx="261290"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4</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91" name="文本框 35">
            <a:extLst>
              <a:ext uri="{FF2B5EF4-FFF2-40B4-BE49-F238E27FC236}">
                <a16:creationId xmlns:a16="http://schemas.microsoft.com/office/drawing/2014/main" id="{629CBC00-81CB-4781-AB84-CC40378DF28F}"/>
              </a:ext>
            </a:extLst>
          </p:cNvPr>
          <p:cNvSpPr txBox="1"/>
          <p:nvPr/>
        </p:nvSpPr>
        <p:spPr>
          <a:xfrm>
            <a:off x="614953" y="3931028"/>
            <a:ext cx="58830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18</a:t>
            </a:r>
            <a:r>
              <a:rPr lang="en-US" altLang="zh-CN" sz="2400" dirty="0">
                <a:latin typeface="Cambria" panose="02040503050406030204" pitchFamily="18" charset="0"/>
                <a:ea typeface="Cambria" panose="02040503050406030204" pitchFamily="18" charset="0"/>
                <a:cs typeface="Times New Roman" panose="02020603050405020304" pitchFamily="18" charset="0"/>
              </a:rPr>
              <a:t>Ne</a:t>
            </a:r>
          </a:p>
        </p:txBody>
      </p:sp>
      <p:sp>
        <p:nvSpPr>
          <p:cNvPr id="92" name="文本框 35">
            <a:extLst>
              <a:ext uri="{FF2B5EF4-FFF2-40B4-BE49-F238E27FC236}">
                <a16:creationId xmlns:a16="http://schemas.microsoft.com/office/drawing/2014/main" id="{B4FB8EE6-DC33-4C76-B5F6-027CFC430F79}"/>
              </a:ext>
            </a:extLst>
          </p:cNvPr>
          <p:cNvSpPr txBox="1"/>
          <p:nvPr/>
        </p:nvSpPr>
        <p:spPr>
          <a:xfrm>
            <a:off x="389731" y="35814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3" name="文本框 35">
            <a:extLst>
              <a:ext uri="{FF2B5EF4-FFF2-40B4-BE49-F238E27FC236}">
                <a16:creationId xmlns:a16="http://schemas.microsoft.com/office/drawing/2014/main" id="{5BAA45A3-A788-4BFB-AB03-29EAA9CB9B76}"/>
              </a:ext>
            </a:extLst>
          </p:cNvPr>
          <p:cNvSpPr txBox="1"/>
          <p:nvPr/>
        </p:nvSpPr>
        <p:spPr>
          <a:xfrm>
            <a:off x="409551" y="25908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4" name="文本框 60">
            <a:extLst>
              <a:ext uri="{FF2B5EF4-FFF2-40B4-BE49-F238E27FC236}">
                <a16:creationId xmlns:a16="http://schemas.microsoft.com/office/drawing/2014/main" id="{FD6FC1F4-45EE-4B3B-B447-CDB807C6F65E}"/>
              </a:ext>
            </a:extLst>
          </p:cNvPr>
          <p:cNvSpPr txBox="1"/>
          <p:nvPr/>
        </p:nvSpPr>
        <p:spPr>
          <a:xfrm>
            <a:off x="3518256" y="2241634"/>
            <a:ext cx="176330" cy="369332"/>
          </a:xfrm>
          <a:prstGeom prst="rect">
            <a:avLst/>
          </a:prstGeom>
          <a:noFill/>
        </p:spPr>
        <p:txBody>
          <a:bodyPr wrap="none" lIns="0" tIns="0" rIns="0" bIns="0" rtlCol="0">
            <a:spAutoFit/>
          </a:bodyPr>
          <a:lstStyle/>
          <a:p>
            <a:r>
              <a:rPr lang="en-US" altLang="zh-CN" sz="2400" i="1" dirty="0">
                <a:solidFill>
                  <a:srgbClr val="00CCFF"/>
                </a:solidFill>
                <a:latin typeface="Cambria" panose="02040503050406030204" pitchFamily="18" charset="0"/>
                <a:ea typeface="Cambria" panose="02040503050406030204" pitchFamily="18" charset="0"/>
                <a:cs typeface="Times New Roman" panose="02020603050405020304" pitchFamily="18" charset="0"/>
              </a:rPr>
              <a:t>α</a:t>
            </a:r>
            <a:endParaRPr lang="en-US" sz="2400" i="1" baseline="-25000" dirty="0">
              <a:solidFill>
                <a:srgbClr val="00CC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95" name="TextBox 94">
            <a:extLst>
              <a:ext uri="{FF2B5EF4-FFF2-40B4-BE49-F238E27FC236}">
                <a16:creationId xmlns:a16="http://schemas.microsoft.com/office/drawing/2014/main" id="{DC0E5854-5943-4EA9-985E-7B7588C41A2F}"/>
              </a:ext>
            </a:extLst>
          </p:cNvPr>
          <p:cNvSpPr txBox="1"/>
          <p:nvPr/>
        </p:nvSpPr>
        <p:spPr>
          <a:xfrm>
            <a:off x="2313933" y="3282371"/>
            <a:ext cx="583493"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1.1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96" name="TextBox 95">
            <a:extLst>
              <a:ext uri="{FF2B5EF4-FFF2-40B4-BE49-F238E27FC236}">
                <a16:creationId xmlns:a16="http://schemas.microsoft.com/office/drawing/2014/main" id="{45EB5691-75F3-40DC-91A1-698044F45B27}"/>
              </a:ext>
            </a:extLst>
          </p:cNvPr>
          <p:cNvSpPr txBox="1"/>
          <p:nvPr/>
        </p:nvSpPr>
        <p:spPr>
          <a:xfrm>
            <a:off x="4786141" y="4047892"/>
            <a:ext cx="47602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19 fs</a:t>
            </a:r>
            <a:endParaRPr lang="zh-CN" altLang="en-US" dirty="0">
              <a:latin typeface="Cambria" panose="02040503050406030204" pitchFamily="18" charset="0"/>
            </a:endParaRPr>
          </a:p>
        </p:txBody>
      </p:sp>
      <p:sp>
        <p:nvSpPr>
          <p:cNvPr id="97" name="TextBox 96">
            <a:extLst>
              <a:ext uri="{FF2B5EF4-FFF2-40B4-BE49-F238E27FC236}">
                <a16:creationId xmlns:a16="http://schemas.microsoft.com/office/drawing/2014/main" id="{66BF575C-DC64-401C-8A23-EB3AD6E48455}"/>
              </a:ext>
            </a:extLst>
          </p:cNvPr>
          <p:cNvSpPr txBox="1"/>
          <p:nvPr/>
        </p:nvSpPr>
        <p:spPr>
          <a:xfrm>
            <a:off x="883141" y="2575078"/>
            <a:ext cx="583493" cy="276999"/>
          </a:xfrm>
          <a:prstGeom prst="rect">
            <a:avLst/>
          </a:prstGeom>
          <a:noFill/>
        </p:spPr>
        <p:txBody>
          <a:bodyPr wrap="none" lIns="0" tIns="0" rIns="0" bIns="0" rtlCol="0">
            <a:spAutoFit/>
          </a:bodyPr>
          <a:lstStyle/>
          <a:p>
            <a:r>
              <a:rPr lang="en-US" altLang="zh-CN" dirty="0">
                <a:latin typeface="Cambria" panose="02040503050406030204" pitchFamily="18" charset="0"/>
              </a:rPr>
              <a:t>0.7 </a:t>
            </a:r>
            <a:r>
              <a:rPr lang="en-US" altLang="zh-CN" dirty="0" err="1">
                <a:latin typeface="Cambria" panose="02040503050406030204" pitchFamily="18" charset="0"/>
              </a:rPr>
              <a:t>ps</a:t>
            </a:r>
            <a:endParaRPr lang="zh-CN" altLang="en-US" dirty="0">
              <a:latin typeface="Cambria" panose="02040503050406030204" pitchFamily="18" charset="0"/>
            </a:endParaRPr>
          </a:p>
        </p:txBody>
      </p:sp>
      <p:pic>
        <p:nvPicPr>
          <p:cNvPr id="98" name="Picture 97">
            <a:extLst>
              <a:ext uri="{FF2B5EF4-FFF2-40B4-BE49-F238E27FC236}">
                <a16:creationId xmlns:a16="http://schemas.microsoft.com/office/drawing/2014/main" id="{4D642E7D-2B9E-4B00-9673-C13C6F82322F}"/>
              </a:ext>
            </a:extLst>
          </p:cNvPr>
          <p:cNvPicPr>
            <a:picLocks noChangeAspect="1"/>
          </p:cNvPicPr>
          <p:nvPr/>
        </p:nvPicPr>
        <p:blipFill>
          <a:blip r:embed="rId3"/>
          <a:stretch>
            <a:fillRect/>
          </a:stretch>
        </p:blipFill>
        <p:spPr>
          <a:xfrm>
            <a:off x="379628" y="4500265"/>
            <a:ext cx="1087005" cy="579344"/>
          </a:xfrm>
          <a:prstGeom prst="rect">
            <a:avLst/>
          </a:prstGeom>
        </p:spPr>
      </p:pic>
      <p:sp>
        <p:nvSpPr>
          <p:cNvPr id="99" name="文本框 35">
            <a:extLst>
              <a:ext uri="{FF2B5EF4-FFF2-40B4-BE49-F238E27FC236}">
                <a16:creationId xmlns:a16="http://schemas.microsoft.com/office/drawing/2014/main" id="{D09ED2E0-0744-460A-886C-9BE0C694AE38}"/>
              </a:ext>
            </a:extLst>
          </p:cNvPr>
          <p:cNvSpPr txBox="1"/>
          <p:nvPr/>
        </p:nvSpPr>
        <p:spPr>
          <a:xfrm>
            <a:off x="6437001" y="2344246"/>
            <a:ext cx="439543" cy="369332"/>
          </a:xfrm>
          <a:prstGeom prst="rect">
            <a:avLst/>
          </a:prstGeom>
          <a:noFill/>
        </p:spPr>
        <p:txBody>
          <a:bodyPr wrap="none" lIns="0" tIns="0" rIns="0" bIns="0"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IAS</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19" name="直接箭头连接符 48">
            <a:extLst>
              <a:ext uri="{FF2B5EF4-FFF2-40B4-BE49-F238E27FC236}">
                <a16:creationId xmlns:a16="http://schemas.microsoft.com/office/drawing/2014/main" id="{B2153D12-2783-4A29-9152-1119D96EFC17}"/>
              </a:ext>
            </a:extLst>
          </p:cNvPr>
          <p:cNvCxnSpPr>
            <a:cxnSpLocks/>
          </p:cNvCxnSpPr>
          <p:nvPr/>
        </p:nvCxnSpPr>
        <p:spPr>
          <a:xfrm flipH="1">
            <a:off x="2911262" y="2317074"/>
            <a:ext cx="3175738" cy="1264326"/>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30" name="Picture 129">
            <a:extLst>
              <a:ext uri="{FF2B5EF4-FFF2-40B4-BE49-F238E27FC236}">
                <a16:creationId xmlns:a16="http://schemas.microsoft.com/office/drawing/2014/main" id="{95A07454-5382-4D2B-853C-011AB48DAB11}"/>
              </a:ext>
            </a:extLst>
          </p:cNvPr>
          <p:cNvPicPr>
            <a:picLocks noChangeAspect="1"/>
          </p:cNvPicPr>
          <p:nvPr/>
        </p:nvPicPr>
        <p:blipFill>
          <a:blip r:embed="rId3"/>
          <a:stretch>
            <a:fillRect/>
          </a:stretch>
        </p:blipFill>
        <p:spPr>
          <a:xfrm>
            <a:off x="1855433" y="4748270"/>
            <a:ext cx="1043834" cy="731223"/>
          </a:xfrm>
          <a:prstGeom prst="rect">
            <a:avLst/>
          </a:prstGeom>
        </p:spPr>
      </p:pic>
      <p:cxnSp>
        <p:nvCxnSpPr>
          <p:cNvPr id="131" name="直接箭头连接符 19">
            <a:extLst>
              <a:ext uri="{FF2B5EF4-FFF2-40B4-BE49-F238E27FC236}">
                <a16:creationId xmlns:a16="http://schemas.microsoft.com/office/drawing/2014/main" id="{16D51BC0-493E-4227-A325-25B926C783C4}"/>
              </a:ext>
            </a:extLst>
          </p:cNvPr>
          <p:cNvCxnSpPr>
            <a:cxnSpLocks/>
          </p:cNvCxnSpPr>
          <p:nvPr/>
        </p:nvCxnSpPr>
        <p:spPr>
          <a:xfrm flipH="1">
            <a:off x="4707731" y="3974874"/>
            <a:ext cx="3032" cy="33757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2" name="直接箭头连接符 19">
            <a:extLst>
              <a:ext uri="{FF2B5EF4-FFF2-40B4-BE49-F238E27FC236}">
                <a16:creationId xmlns:a16="http://schemas.microsoft.com/office/drawing/2014/main" id="{785B6160-BF73-469B-938E-8C55FB9A10C1}"/>
              </a:ext>
            </a:extLst>
          </p:cNvPr>
          <p:cNvCxnSpPr>
            <a:cxnSpLocks/>
          </p:cNvCxnSpPr>
          <p:nvPr/>
        </p:nvCxnSpPr>
        <p:spPr>
          <a:xfrm>
            <a:off x="4419600" y="3971925"/>
            <a:ext cx="0" cy="81200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5" name="直接箭头连接符 19">
            <a:extLst>
              <a:ext uri="{FF2B5EF4-FFF2-40B4-BE49-F238E27FC236}">
                <a16:creationId xmlns:a16="http://schemas.microsoft.com/office/drawing/2014/main" id="{43A27281-5CBC-488A-85CD-DB793E1C3C54}"/>
              </a:ext>
            </a:extLst>
          </p:cNvPr>
          <p:cNvCxnSpPr>
            <a:cxnSpLocks/>
          </p:cNvCxnSpPr>
          <p:nvPr/>
        </p:nvCxnSpPr>
        <p:spPr>
          <a:xfrm>
            <a:off x="4707731" y="4345781"/>
            <a:ext cx="0" cy="440532"/>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38" name="文本框 35">
            <a:extLst>
              <a:ext uri="{FF2B5EF4-FFF2-40B4-BE49-F238E27FC236}">
                <a16:creationId xmlns:a16="http://schemas.microsoft.com/office/drawing/2014/main" id="{916A02BE-5370-44A8-BFA4-0B9AA1797B19}"/>
              </a:ext>
            </a:extLst>
          </p:cNvPr>
          <p:cNvSpPr txBox="1"/>
          <p:nvPr/>
        </p:nvSpPr>
        <p:spPr>
          <a:xfrm>
            <a:off x="3811947" y="4494505"/>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39" name="文本框 35">
            <a:extLst>
              <a:ext uri="{FF2B5EF4-FFF2-40B4-BE49-F238E27FC236}">
                <a16:creationId xmlns:a16="http://schemas.microsoft.com/office/drawing/2014/main" id="{1FD51EC7-4460-4D21-AEEC-E30F29F70658}"/>
              </a:ext>
            </a:extLst>
          </p:cNvPr>
          <p:cNvSpPr txBox="1"/>
          <p:nvPr/>
        </p:nvSpPr>
        <p:spPr>
          <a:xfrm>
            <a:off x="3811947" y="40386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7/2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40" name="文本框 35">
            <a:extLst>
              <a:ext uri="{FF2B5EF4-FFF2-40B4-BE49-F238E27FC236}">
                <a16:creationId xmlns:a16="http://schemas.microsoft.com/office/drawing/2014/main" id="{B77E1399-F203-478A-A687-D370B6736398}"/>
              </a:ext>
            </a:extLst>
          </p:cNvPr>
          <p:cNvSpPr txBox="1"/>
          <p:nvPr/>
        </p:nvSpPr>
        <p:spPr>
          <a:xfrm>
            <a:off x="3811947" y="3664858"/>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9/2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42" name="直接箭头连接符 48">
            <a:extLst>
              <a:ext uri="{FF2B5EF4-FFF2-40B4-BE49-F238E27FC236}">
                <a16:creationId xmlns:a16="http://schemas.microsoft.com/office/drawing/2014/main" id="{95A33750-ACC5-499E-B6DC-D54DF78B1312}"/>
              </a:ext>
            </a:extLst>
          </p:cNvPr>
          <p:cNvCxnSpPr>
            <a:cxnSpLocks/>
          </p:cNvCxnSpPr>
          <p:nvPr/>
        </p:nvCxnSpPr>
        <p:spPr>
          <a:xfrm flipH="1">
            <a:off x="5262169" y="2317072"/>
            <a:ext cx="814331" cy="246333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43" name="直接箭头连接符 48">
            <a:extLst>
              <a:ext uri="{FF2B5EF4-FFF2-40B4-BE49-F238E27FC236}">
                <a16:creationId xmlns:a16="http://schemas.microsoft.com/office/drawing/2014/main" id="{5094F1ED-A944-4DB9-8F79-10F1D06A9312}"/>
              </a:ext>
            </a:extLst>
          </p:cNvPr>
          <p:cNvCxnSpPr>
            <a:cxnSpLocks/>
          </p:cNvCxnSpPr>
          <p:nvPr/>
        </p:nvCxnSpPr>
        <p:spPr>
          <a:xfrm flipH="1">
            <a:off x="5262169" y="2317071"/>
            <a:ext cx="814331" cy="199852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2" name="直接连接符 65">
            <a:extLst>
              <a:ext uri="{FF2B5EF4-FFF2-40B4-BE49-F238E27FC236}">
                <a16:creationId xmlns:a16="http://schemas.microsoft.com/office/drawing/2014/main" id="{05FE5F83-C8AA-4872-8573-43245BF0F147}"/>
              </a:ext>
            </a:extLst>
          </p:cNvPr>
          <p:cNvCxnSpPr>
            <a:cxnSpLocks/>
          </p:cNvCxnSpPr>
          <p:nvPr/>
        </p:nvCxnSpPr>
        <p:spPr>
          <a:xfrm>
            <a:off x="6087600" y="423065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接箭头连接符 48">
            <a:extLst>
              <a:ext uri="{FF2B5EF4-FFF2-40B4-BE49-F238E27FC236}">
                <a16:creationId xmlns:a16="http://schemas.microsoft.com/office/drawing/2014/main" id="{F345580D-83CA-4346-8C0D-3DB3C877C15F}"/>
              </a:ext>
            </a:extLst>
          </p:cNvPr>
          <p:cNvCxnSpPr>
            <a:cxnSpLocks/>
          </p:cNvCxnSpPr>
          <p:nvPr/>
        </p:nvCxnSpPr>
        <p:spPr>
          <a:xfrm flipH="1">
            <a:off x="5264543" y="2310209"/>
            <a:ext cx="831457" cy="277376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58" name="Picture 157">
            <a:extLst>
              <a:ext uri="{FF2B5EF4-FFF2-40B4-BE49-F238E27FC236}">
                <a16:creationId xmlns:a16="http://schemas.microsoft.com/office/drawing/2014/main" id="{72F760C1-4ED8-49B9-B6CC-BA4482615508}"/>
              </a:ext>
            </a:extLst>
          </p:cNvPr>
          <p:cNvPicPr>
            <a:picLocks noChangeAspect="1"/>
          </p:cNvPicPr>
          <p:nvPr/>
        </p:nvPicPr>
        <p:blipFill>
          <a:blip r:embed="rId3"/>
          <a:stretch>
            <a:fillRect/>
          </a:stretch>
        </p:blipFill>
        <p:spPr>
          <a:xfrm>
            <a:off x="4373432" y="5500431"/>
            <a:ext cx="681102" cy="671769"/>
          </a:xfrm>
          <a:prstGeom prst="rect">
            <a:avLst/>
          </a:prstGeom>
        </p:spPr>
      </p:pic>
      <p:cxnSp>
        <p:nvCxnSpPr>
          <p:cNvPr id="159" name="直接连接符 65">
            <a:extLst>
              <a:ext uri="{FF2B5EF4-FFF2-40B4-BE49-F238E27FC236}">
                <a16:creationId xmlns:a16="http://schemas.microsoft.com/office/drawing/2014/main" id="{5A8BE2F1-3FCA-4B3B-90DA-647A5289950C}"/>
              </a:ext>
            </a:extLst>
          </p:cNvPr>
          <p:cNvCxnSpPr>
            <a:cxnSpLocks/>
          </p:cNvCxnSpPr>
          <p:nvPr/>
        </p:nvCxnSpPr>
        <p:spPr>
          <a:xfrm>
            <a:off x="6087600" y="4573303"/>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0" name="文本框 35">
            <a:extLst>
              <a:ext uri="{FF2B5EF4-FFF2-40B4-BE49-F238E27FC236}">
                <a16:creationId xmlns:a16="http://schemas.microsoft.com/office/drawing/2014/main" id="{50667E25-5D58-4A66-B027-2A9FB1EA71B8}"/>
              </a:ext>
            </a:extLst>
          </p:cNvPr>
          <p:cNvSpPr txBox="1"/>
          <p:nvPr/>
        </p:nvSpPr>
        <p:spPr>
          <a:xfrm>
            <a:off x="5905514" y="1196109"/>
            <a:ext cx="1797415" cy="307777"/>
          </a:xfrm>
          <a:prstGeom prst="rect">
            <a:avLst/>
          </a:prstGeom>
          <a:noFill/>
        </p:spPr>
        <p:txBody>
          <a:bodyPr wrap="none" lIns="0" tIns="0" rIns="0" bIns="0" rtlCol="0">
            <a:spAutoFit/>
          </a:bodyPr>
          <a:lstStyle/>
          <a:p>
            <a:pPr algn="ctr"/>
            <a:r>
              <a:rPr lang="en-US" altLang="zh-CN" sz="2000" i="1" dirty="0">
                <a:latin typeface="Cambria" panose="02040503050406030204" pitchFamily="18" charset="0"/>
                <a:ea typeface="Cambria" panose="02040503050406030204" pitchFamily="18" charset="0"/>
                <a:cs typeface="Times New Roman" panose="02020603050405020304" pitchFamily="18" charset="0"/>
              </a:rPr>
              <a:t>Q</a:t>
            </a:r>
            <a:r>
              <a:rPr lang="en-US" altLang="zh-CN" sz="2000" baseline="-25000" dirty="0">
                <a:latin typeface="Cambria" panose="02040503050406030204" pitchFamily="18" charset="0"/>
                <a:ea typeface="Cambria" panose="02040503050406030204" pitchFamily="18" charset="0"/>
                <a:cs typeface="Times New Roman" panose="02020603050405020304" pitchFamily="18" charset="0"/>
              </a:rPr>
              <a:t>EC</a:t>
            </a:r>
            <a:r>
              <a:rPr lang="en-US" altLang="zh-CN" sz="2000" dirty="0">
                <a:latin typeface="Cambria" panose="02040503050406030204" pitchFamily="18" charset="0"/>
                <a:ea typeface="Cambria" panose="02040503050406030204" pitchFamily="18" charset="0"/>
                <a:cs typeface="Times New Roman" panose="02020603050405020304" pitchFamily="18" charset="0"/>
              </a:rPr>
              <a:t> = 18600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61" name="文本框 35">
            <a:extLst>
              <a:ext uri="{FF2B5EF4-FFF2-40B4-BE49-F238E27FC236}">
                <a16:creationId xmlns:a16="http://schemas.microsoft.com/office/drawing/2014/main" id="{CDF33F9A-9596-4DD0-949C-67A20BFB8E59}"/>
              </a:ext>
            </a:extLst>
          </p:cNvPr>
          <p:cNvSpPr txBox="1"/>
          <p:nvPr/>
        </p:nvSpPr>
        <p:spPr>
          <a:xfrm>
            <a:off x="7241041" y="2143323"/>
            <a:ext cx="1180258" cy="307777"/>
          </a:xfrm>
          <a:prstGeom prst="rect">
            <a:avLst/>
          </a:prstGeom>
          <a:noFill/>
        </p:spPr>
        <p:txBody>
          <a:bodyPr wrap="none" lIns="0" tIns="0" rIns="0" bIns="0" rtlCol="0">
            <a:spAutoFit/>
          </a:bodyPr>
          <a:lstStyle/>
          <a:p>
            <a:pPr algn="ctr"/>
            <a:r>
              <a:rPr lang="en-US" altLang="zh-CN" sz="2000" dirty="0">
                <a:latin typeface="Cambria" panose="02040503050406030204" pitchFamily="18" charset="0"/>
                <a:ea typeface="Cambria" panose="02040503050406030204" pitchFamily="18" charset="0"/>
                <a:cs typeface="Times New Roman" panose="02020603050405020304" pitchFamily="18" charset="0"/>
              </a:rPr>
              <a:t>14046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00" name="TextBox 99">
            <a:extLst>
              <a:ext uri="{FF2B5EF4-FFF2-40B4-BE49-F238E27FC236}">
                <a16:creationId xmlns:a16="http://schemas.microsoft.com/office/drawing/2014/main" id="{89E9D9C9-0F16-428F-9B02-949A40269342}"/>
              </a:ext>
            </a:extLst>
          </p:cNvPr>
          <p:cNvSpPr txBox="1"/>
          <p:nvPr/>
        </p:nvSpPr>
        <p:spPr>
          <a:xfrm>
            <a:off x="237995" y="275573"/>
            <a:ext cx="3993401" cy="1477328"/>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Proposed beam rate: 9000 pps</a:t>
            </a:r>
          </a:p>
          <a:p>
            <a:r>
              <a:rPr lang="en-US" dirty="0">
                <a:latin typeface="Cambria" panose="02040503050406030204" pitchFamily="18" charset="0"/>
                <a:ea typeface="Cambria" panose="02040503050406030204" pitchFamily="18" charset="0"/>
              </a:rPr>
              <a:t>Estimated beam rate: 180 </a:t>
            </a:r>
            <a:r>
              <a:rPr lang="en-US" altLang="zh-CN" dirty="0">
                <a:latin typeface="Cambria" panose="02040503050406030204" pitchFamily="18" charset="0"/>
                <a:ea typeface="Cambria" panose="02040503050406030204" pitchFamily="18" charset="0"/>
              </a:rPr>
              <a:t>pps</a:t>
            </a:r>
          </a:p>
          <a:p>
            <a:r>
              <a:rPr lang="en-US" dirty="0">
                <a:latin typeface="Cambria" panose="02040503050406030204" pitchFamily="18" charset="0"/>
                <a:ea typeface="Cambria" panose="02040503050406030204" pitchFamily="18" charset="0"/>
              </a:rPr>
              <a:t>Beam time: 24 hours</a:t>
            </a:r>
          </a:p>
          <a:p>
            <a:r>
              <a:rPr lang="en-US" altLang="zh-CN" dirty="0">
                <a:latin typeface="Cambria" panose="02040503050406030204" pitchFamily="18" charset="0"/>
                <a:ea typeface="Cambria" panose="02040503050406030204" pitchFamily="18" charset="0"/>
              </a:rPr>
              <a:t>Simulated efficiency at 1.5 MeV: 1.65%</a:t>
            </a:r>
            <a:endParaRPr lang="en-US" dirty="0">
              <a:latin typeface="Cambria" panose="02040503050406030204" pitchFamily="18" charset="0"/>
              <a:ea typeface="Cambria" panose="02040503050406030204" pitchFamily="18" charset="0"/>
            </a:endParaRPr>
          </a:p>
          <a:p>
            <a:r>
              <a:rPr lang="en-US" altLang="zh-CN" dirty="0">
                <a:latin typeface="Cambria" panose="02040503050406030204" pitchFamily="18" charset="0"/>
                <a:ea typeface="Cambria" panose="02040503050406030204" pitchFamily="18" charset="0"/>
              </a:rPr>
              <a:t>Estimated counts of </a:t>
            </a:r>
            <a:r>
              <a:rPr lang="en-US" altLang="zh-CN" i="1" dirty="0">
                <a:latin typeface="Cambria" panose="02040503050406030204" pitchFamily="18" charset="0"/>
                <a:ea typeface="Cambria" panose="02040503050406030204" pitchFamily="18" charset="0"/>
              </a:rPr>
              <a:t>γ</a:t>
            </a:r>
            <a:r>
              <a:rPr lang="en-US" altLang="zh-CN" baseline="-25000" dirty="0">
                <a:latin typeface="Cambria" panose="02040503050406030204" pitchFamily="18" charset="0"/>
                <a:ea typeface="Cambria" panose="02040503050406030204" pitchFamily="18" charset="0"/>
              </a:rPr>
              <a:t>3</a:t>
            </a:r>
            <a:r>
              <a:rPr lang="en-US" altLang="zh-CN" dirty="0">
                <a:latin typeface="Cambria" panose="02040503050406030204" pitchFamily="18" charset="0"/>
                <a:ea typeface="Cambria" panose="02040503050406030204" pitchFamily="18" charset="0"/>
              </a:rPr>
              <a:t>: 1848</a:t>
            </a:r>
            <a:endParaRPr lang="en-US" dirty="0">
              <a:latin typeface="Cambria" panose="02040503050406030204" pitchFamily="18" charset="0"/>
              <a:ea typeface="Cambria" panose="02040503050406030204" pitchFamily="18" charset="0"/>
            </a:endParaRPr>
          </a:p>
        </p:txBody>
      </p:sp>
      <p:sp>
        <p:nvSpPr>
          <p:cNvPr id="101" name="TextBox 100">
            <a:extLst>
              <a:ext uri="{FF2B5EF4-FFF2-40B4-BE49-F238E27FC236}">
                <a16:creationId xmlns:a16="http://schemas.microsoft.com/office/drawing/2014/main" id="{DB1A26BE-1A02-453E-ACC9-E819B54CF895}"/>
              </a:ext>
            </a:extLst>
          </p:cNvPr>
          <p:cNvSpPr txBox="1"/>
          <p:nvPr/>
        </p:nvSpPr>
        <p:spPr>
          <a:xfrm rot="19740983">
            <a:off x="3839297" y="3040718"/>
            <a:ext cx="822661" cy="369332"/>
          </a:xfrm>
          <a:prstGeom prst="rect">
            <a:avLst/>
          </a:prstGeom>
          <a:noFill/>
        </p:spPr>
        <p:txBody>
          <a:bodyPr wrap="none" rtlCol="0">
            <a:spAutoFit/>
          </a:bodyPr>
          <a:lstStyle/>
          <a:p>
            <a:r>
              <a:rPr lang="en-US" dirty="0">
                <a:solidFill>
                  <a:srgbClr val="33CC33"/>
                </a:solidFill>
                <a:latin typeface="Cambria" panose="02040503050406030204" pitchFamily="18" charset="0"/>
                <a:ea typeface="Cambria" panose="02040503050406030204" pitchFamily="18" charset="0"/>
              </a:rPr>
              <a:t>0.52%</a:t>
            </a:r>
          </a:p>
        </p:txBody>
      </p:sp>
      <p:sp>
        <p:nvSpPr>
          <p:cNvPr id="104" name="TextBox 103">
            <a:extLst>
              <a:ext uri="{FF2B5EF4-FFF2-40B4-BE49-F238E27FC236}">
                <a16:creationId xmlns:a16="http://schemas.microsoft.com/office/drawing/2014/main" id="{A96C7D1E-1E1D-4CFE-94FA-1090B8E125AD}"/>
              </a:ext>
            </a:extLst>
          </p:cNvPr>
          <p:cNvSpPr txBox="1"/>
          <p:nvPr/>
        </p:nvSpPr>
        <p:spPr>
          <a:xfrm rot="20320161">
            <a:off x="3555239" y="2765986"/>
            <a:ext cx="822661" cy="369332"/>
          </a:xfrm>
          <a:prstGeom prst="rect">
            <a:avLst/>
          </a:prstGeom>
          <a:noFill/>
        </p:spPr>
        <p:txBody>
          <a:bodyPr wrap="none" rtlCol="0">
            <a:spAutoFit/>
          </a:bodyPr>
          <a:lstStyle/>
          <a:p>
            <a:r>
              <a:rPr lang="en-US" dirty="0">
                <a:solidFill>
                  <a:srgbClr val="33CC33"/>
                </a:solidFill>
                <a:latin typeface="Cambria" panose="02040503050406030204" pitchFamily="18" charset="0"/>
                <a:ea typeface="Cambria" panose="02040503050406030204" pitchFamily="18" charset="0"/>
              </a:rPr>
              <a:t>0.72%</a:t>
            </a:r>
          </a:p>
        </p:txBody>
      </p:sp>
    </p:spTree>
    <p:extLst>
      <p:ext uri="{BB962C8B-B14F-4D97-AF65-F5344CB8AC3E}">
        <p14:creationId xmlns:p14="http://schemas.microsoft.com/office/powerpoint/2010/main" val="2053759291"/>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3FAD0E-A1F6-4EBE-AFA5-332AC9AE1EE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66031" y="1069462"/>
            <a:ext cx="5774220" cy="3899808"/>
          </a:xfrm>
          <a:prstGeom prst="rect">
            <a:avLst/>
          </a:prstGeom>
          <a:noFill/>
          <a:ln>
            <a:noFill/>
          </a:ln>
        </p:spPr>
      </p:pic>
      <p:sp>
        <p:nvSpPr>
          <p:cNvPr id="5" name="TextBox 4">
            <a:extLst>
              <a:ext uri="{FF2B5EF4-FFF2-40B4-BE49-F238E27FC236}">
                <a16:creationId xmlns:a16="http://schemas.microsoft.com/office/drawing/2014/main" id="{B48D3614-02D6-4AB6-912D-546D4613ABE2}"/>
              </a:ext>
            </a:extLst>
          </p:cNvPr>
          <p:cNvSpPr txBox="1"/>
          <p:nvPr/>
        </p:nvSpPr>
        <p:spPr>
          <a:xfrm>
            <a:off x="2981199" y="5117052"/>
            <a:ext cx="2943883" cy="400110"/>
          </a:xfrm>
          <a:prstGeom prst="rect">
            <a:avLst/>
          </a:prstGeom>
          <a:noFill/>
        </p:spPr>
        <p:txBody>
          <a:bodyPr wrap="none">
            <a:spAutoFit/>
          </a:bodyPr>
          <a:lstStyle/>
          <a:p>
            <a:r>
              <a:rPr lang="en-US" sz="2000" baseline="30000" dirty="0">
                <a:effectLst/>
                <a:latin typeface="Cambria" panose="02040503050406030204" pitchFamily="18" charset="0"/>
                <a:ea typeface="楷体" panose="02010609060101010101" pitchFamily="49" charset="-122"/>
                <a:cs typeface="Times New Roman" panose="02020603050405020304" pitchFamily="18" charset="0"/>
              </a:rPr>
              <a:t>22</a:t>
            </a:r>
            <a:r>
              <a:rPr lang="en-US" sz="2000" dirty="0">
                <a:effectLst/>
                <a:latin typeface="Cambria" panose="02040503050406030204" pitchFamily="18" charset="0"/>
                <a:ea typeface="楷体" panose="02010609060101010101" pitchFamily="49" charset="-122"/>
                <a:cs typeface="Times New Roman" panose="02020603050405020304" pitchFamily="18" charset="0"/>
              </a:rPr>
              <a:t>Al</a:t>
            </a:r>
            <a:r>
              <a:rPr lang="en-US" sz="2000" dirty="0">
                <a:solidFill>
                  <a:srgbClr val="000000"/>
                </a:solidFill>
                <a:effectLst/>
                <a:latin typeface="Cambria" panose="02040503050406030204" pitchFamily="18" charset="0"/>
                <a:ea typeface="楷体" panose="02010609060101010101" pitchFamily="49" charset="-122"/>
                <a:cs typeface="Times New Roman" panose="02020603050405020304" pitchFamily="18" charset="0"/>
              </a:rPr>
              <a:t>(</a:t>
            </a:r>
            <a:r>
              <a:rPr lang="en-US" sz="2000" i="1" dirty="0">
                <a:solidFill>
                  <a:srgbClr val="000000"/>
                </a:solidFill>
                <a:effectLst/>
                <a:latin typeface="Cambria" panose="02040503050406030204" pitchFamily="18" charset="0"/>
                <a:ea typeface="楷体" panose="02010609060101010101" pitchFamily="49" charset="-122"/>
                <a:cs typeface="Times New Roman" panose="02020603050405020304" pitchFamily="18" charset="0"/>
              </a:rPr>
              <a:t>β</a:t>
            </a:r>
            <a:r>
              <a:rPr lang="en-US" sz="2000" dirty="0">
                <a:solidFill>
                  <a:srgbClr val="000000"/>
                </a:solidFill>
                <a:effectLst/>
                <a:latin typeface="Cambria" panose="02040503050406030204" pitchFamily="18" charset="0"/>
                <a:ea typeface="楷体" panose="02010609060101010101" pitchFamily="49" charset="-122"/>
                <a:cs typeface="Times New Roman" panose="02020603050405020304" pitchFamily="18" charset="0"/>
              </a:rPr>
              <a:t>2</a:t>
            </a:r>
            <a:r>
              <a:rPr lang="en-US" sz="2000" i="1" dirty="0">
                <a:solidFill>
                  <a:srgbClr val="000000"/>
                </a:solidFill>
                <a:effectLst/>
                <a:latin typeface="Cambria" panose="02040503050406030204" pitchFamily="18" charset="0"/>
                <a:ea typeface="楷体" panose="02010609060101010101" pitchFamily="49" charset="-122"/>
                <a:cs typeface="Times New Roman" panose="02020603050405020304" pitchFamily="18" charset="0"/>
              </a:rPr>
              <a:t>pγ</a:t>
            </a:r>
            <a:r>
              <a:rPr lang="en-US" sz="2000" dirty="0">
                <a:solidFill>
                  <a:srgbClr val="000000"/>
                </a:solidFill>
                <a:effectLst/>
                <a:latin typeface="Cambria" panose="02040503050406030204" pitchFamily="18" charset="0"/>
                <a:ea typeface="楷体" panose="02010609060101010101" pitchFamily="49" charset="-122"/>
                <a:cs typeface="Times New Roman" panose="02020603050405020304" pitchFamily="18" charset="0"/>
              </a:rPr>
              <a:t>)</a:t>
            </a:r>
            <a:r>
              <a:rPr lang="en-US" sz="2000" baseline="30000" dirty="0">
                <a:solidFill>
                  <a:srgbClr val="000000"/>
                </a:solidFill>
                <a:effectLst/>
                <a:latin typeface="Cambria" panose="02040503050406030204" pitchFamily="18" charset="0"/>
                <a:ea typeface="楷体" panose="02010609060101010101" pitchFamily="49" charset="-122"/>
                <a:cs typeface="Times New Roman" panose="02020603050405020304" pitchFamily="18" charset="0"/>
              </a:rPr>
              <a:t>20</a:t>
            </a:r>
            <a:r>
              <a:rPr lang="en-US" sz="2000" dirty="0">
                <a:solidFill>
                  <a:srgbClr val="000000"/>
                </a:solidFill>
                <a:effectLst/>
                <a:latin typeface="Cambria" panose="02040503050406030204" pitchFamily="18" charset="0"/>
                <a:ea typeface="楷体" panose="02010609060101010101" pitchFamily="49" charset="-122"/>
                <a:cs typeface="Times New Roman" panose="02020603050405020304" pitchFamily="18" charset="0"/>
              </a:rPr>
              <a:t>Ne 1633-keV</a:t>
            </a:r>
            <a:endParaRPr lang="en-US" sz="2000" dirty="0"/>
          </a:p>
        </p:txBody>
      </p:sp>
    </p:spTree>
    <p:extLst>
      <p:ext uri="{BB962C8B-B14F-4D97-AF65-F5344CB8AC3E}">
        <p14:creationId xmlns:p14="http://schemas.microsoft.com/office/powerpoint/2010/main" val="748725314"/>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220FB1-2244-4C27-93F0-C11D6AA4EDC4}"/>
              </a:ext>
            </a:extLst>
          </p:cNvPr>
          <p:cNvPicPr>
            <a:picLocks noChangeAspect="1"/>
          </p:cNvPicPr>
          <p:nvPr/>
        </p:nvPicPr>
        <p:blipFill>
          <a:blip r:embed="rId2"/>
          <a:stretch>
            <a:fillRect/>
          </a:stretch>
        </p:blipFill>
        <p:spPr>
          <a:xfrm>
            <a:off x="685800" y="387885"/>
            <a:ext cx="7772400" cy="5860556"/>
          </a:xfrm>
          <a:prstGeom prst="rect">
            <a:avLst/>
          </a:prstGeom>
        </p:spPr>
      </p:pic>
      <p:sp>
        <p:nvSpPr>
          <p:cNvPr id="4" name="Content Placeholder 6">
            <a:extLst>
              <a:ext uri="{FF2B5EF4-FFF2-40B4-BE49-F238E27FC236}">
                <a16:creationId xmlns:a16="http://schemas.microsoft.com/office/drawing/2014/main" id="{3610B0A1-EB77-4C2D-A04D-A4C2468961EB}"/>
              </a:ext>
            </a:extLst>
          </p:cNvPr>
          <p:cNvSpPr txBox="1">
            <a:spLocks/>
          </p:cNvSpPr>
          <p:nvPr/>
        </p:nvSpPr>
        <p:spPr>
          <a:xfrm>
            <a:off x="0" y="6488668"/>
            <a:ext cx="5355312" cy="369332"/>
          </a:xfrm>
          <a:prstGeom prst="rect">
            <a:avLst/>
          </a:prstGeom>
        </p:spPr>
        <p:txBody>
          <a:bodyPr wrap="none">
            <a:spAutoFit/>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pPr algn="just">
              <a:lnSpc>
                <a:spcPct val="100000"/>
              </a:lnSpc>
              <a:spcBef>
                <a:spcPts val="600"/>
              </a:spcBef>
            </a:pPr>
            <a:r>
              <a:rPr lang="en-US" altLang="zh-CN" sz="1800" kern="1200" dirty="0">
                <a:solidFill>
                  <a:srgbClr val="002060"/>
                </a:solidFill>
                <a:latin typeface="+mj-lt"/>
                <a:ea typeface="Cambria Math" panose="02040503050406030204" pitchFamily="18" charset="0"/>
                <a:cs typeface="Times New Roman" panose="02020603050405020304" pitchFamily="18" charset="0"/>
              </a:rPr>
              <a:t>L. J. Sun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Lett. B 839, 137801 (2023)</a:t>
            </a:r>
            <a:endParaRPr lang="en-US" sz="2000" kern="0" dirty="0"/>
          </a:p>
        </p:txBody>
      </p:sp>
    </p:spTree>
    <p:extLst>
      <p:ext uri="{BB962C8B-B14F-4D97-AF65-F5344CB8AC3E}">
        <p14:creationId xmlns:p14="http://schemas.microsoft.com/office/powerpoint/2010/main" val="2888473848"/>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直接连接符 39">
            <a:extLst>
              <a:ext uri="{FF2B5EF4-FFF2-40B4-BE49-F238E27FC236}">
                <a16:creationId xmlns:a16="http://schemas.microsoft.com/office/drawing/2014/main" id="{517A993D-6630-41D6-93A2-761C32529F8C}"/>
              </a:ext>
            </a:extLst>
          </p:cNvPr>
          <p:cNvCxnSpPr>
            <a:cxnSpLocks/>
          </p:cNvCxnSpPr>
          <p:nvPr/>
        </p:nvCxnSpPr>
        <p:spPr>
          <a:xfrm flipV="1">
            <a:off x="6087000" y="2308346"/>
            <a:ext cx="108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512D5ED3-1E70-49B3-A742-5C697AC2E0A8}"/>
              </a:ext>
            </a:extLst>
          </p:cNvPr>
          <p:cNvCxnSpPr>
            <a:cxnSpLocks/>
          </p:cNvCxnSpPr>
          <p:nvPr/>
        </p:nvCxnSpPr>
        <p:spPr>
          <a:xfrm>
            <a:off x="685800" y="3823396"/>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62">
            <a:extLst>
              <a:ext uri="{FF2B5EF4-FFF2-40B4-BE49-F238E27FC236}">
                <a16:creationId xmlns:a16="http://schemas.microsoft.com/office/drawing/2014/main" id="{93A96FA4-9AFD-4A1A-B4E3-D5A744B499F6}"/>
              </a:ext>
            </a:extLst>
          </p:cNvPr>
          <p:cNvCxnSpPr>
            <a:cxnSpLocks/>
          </p:cNvCxnSpPr>
          <p:nvPr/>
        </p:nvCxnSpPr>
        <p:spPr>
          <a:xfrm>
            <a:off x="686114" y="2975996"/>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65">
            <a:extLst>
              <a:ext uri="{FF2B5EF4-FFF2-40B4-BE49-F238E27FC236}">
                <a16:creationId xmlns:a16="http://schemas.microsoft.com/office/drawing/2014/main" id="{D66BBD4C-D4DB-4E01-B30C-7CDCDD2B95E6}"/>
              </a:ext>
            </a:extLst>
          </p:cNvPr>
          <p:cNvCxnSpPr>
            <a:cxnSpLocks/>
          </p:cNvCxnSpPr>
          <p:nvPr/>
        </p:nvCxnSpPr>
        <p:spPr>
          <a:xfrm>
            <a:off x="2971800" y="5070404"/>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62">
            <a:extLst>
              <a:ext uri="{FF2B5EF4-FFF2-40B4-BE49-F238E27FC236}">
                <a16:creationId xmlns:a16="http://schemas.microsoft.com/office/drawing/2014/main" id="{BEED2D12-27E7-44F9-AB20-A5668ABDD2A4}"/>
              </a:ext>
            </a:extLst>
          </p:cNvPr>
          <p:cNvCxnSpPr>
            <a:cxnSpLocks/>
          </p:cNvCxnSpPr>
          <p:nvPr/>
        </p:nvCxnSpPr>
        <p:spPr>
          <a:xfrm>
            <a:off x="2971800" y="4800600"/>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62">
            <a:extLst>
              <a:ext uri="{FF2B5EF4-FFF2-40B4-BE49-F238E27FC236}">
                <a16:creationId xmlns:a16="http://schemas.microsoft.com/office/drawing/2014/main" id="{CBB5B677-03F6-4709-A4E1-9B6C835AE8A4}"/>
              </a:ext>
            </a:extLst>
          </p:cNvPr>
          <p:cNvCxnSpPr>
            <a:cxnSpLocks/>
          </p:cNvCxnSpPr>
          <p:nvPr/>
        </p:nvCxnSpPr>
        <p:spPr>
          <a:xfrm>
            <a:off x="2971800" y="4038600"/>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62">
            <a:extLst>
              <a:ext uri="{FF2B5EF4-FFF2-40B4-BE49-F238E27FC236}">
                <a16:creationId xmlns:a16="http://schemas.microsoft.com/office/drawing/2014/main" id="{D5418C42-2C06-49D0-ABFF-E969D0648931}"/>
              </a:ext>
            </a:extLst>
          </p:cNvPr>
          <p:cNvCxnSpPr>
            <a:cxnSpLocks/>
          </p:cNvCxnSpPr>
          <p:nvPr/>
        </p:nvCxnSpPr>
        <p:spPr>
          <a:xfrm>
            <a:off x="2971800" y="3924279"/>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9">
            <a:extLst>
              <a:ext uri="{FF2B5EF4-FFF2-40B4-BE49-F238E27FC236}">
                <a16:creationId xmlns:a16="http://schemas.microsoft.com/office/drawing/2014/main" id="{0FBD344B-A5F1-43EF-87C0-0521E0AEF6B8}"/>
              </a:ext>
            </a:extLst>
          </p:cNvPr>
          <p:cNvCxnSpPr>
            <a:cxnSpLocks/>
          </p:cNvCxnSpPr>
          <p:nvPr/>
        </p:nvCxnSpPr>
        <p:spPr>
          <a:xfrm>
            <a:off x="6087000" y="5627641"/>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32">
            <a:extLst>
              <a:ext uri="{FF2B5EF4-FFF2-40B4-BE49-F238E27FC236}">
                <a16:creationId xmlns:a16="http://schemas.microsoft.com/office/drawing/2014/main" id="{2285875C-EB2E-4AF4-9A98-39B546C249B3}"/>
              </a:ext>
            </a:extLst>
          </p:cNvPr>
          <p:cNvCxnSpPr/>
          <p:nvPr/>
        </p:nvCxnSpPr>
        <p:spPr>
          <a:xfrm>
            <a:off x="7831170" y="12954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65">
            <a:extLst>
              <a:ext uri="{FF2B5EF4-FFF2-40B4-BE49-F238E27FC236}">
                <a16:creationId xmlns:a16="http://schemas.microsoft.com/office/drawing/2014/main" id="{7D164D88-55F2-42F2-A377-0A4A3111AC27}"/>
              </a:ext>
            </a:extLst>
          </p:cNvPr>
          <p:cNvCxnSpPr>
            <a:cxnSpLocks/>
          </p:cNvCxnSpPr>
          <p:nvPr/>
        </p:nvCxnSpPr>
        <p:spPr>
          <a:xfrm>
            <a:off x="6087000" y="50292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箭头连接符 79">
            <a:extLst>
              <a:ext uri="{FF2B5EF4-FFF2-40B4-BE49-F238E27FC236}">
                <a16:creationId xmlns:a16="http://schemas.microsoft.com/office/drawing/2014/main" id="{8B9753A7-6FAE-4978-9ED4-A14C4918BA90}"/>
              </a:ext>
            </a:extLst>
          </p:cNvPr>
          <p:cNvCxnSpPr>
            <a:cxnSpLocks/>
          </p:cNvCxnSpPr>
          <p:nvPr/>
        </p:nvCxnSpPr>
        <p:spPr>
          <a:xfrm flipH="1">
            <a:off x="7391400" y="1672775"/>
            <a:ext cx="439772" cy="274138"/>
          </a:xfrm>
          <a:prstGeom prst="straightConnector1">
            <a:avLst/>
          </a:prstGeom>
          <a:ln w="22225">
            <a:solidFill>
              <a:srgbClr val="FF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接箭头连接符 79">
            <a:extLst>
              <a:ext uri="{FF2B5EF4-FFF2-40B4-BE49-F238E27FC236}">
                <a16:creationId xmlns:a16="http://schemas.microsoft.com/office/drawing/2014/main" id="{853B4967-D355-45F6-9362-E93BA4050705}"/>
              </a:ext>
            </a:extLst>
          </p:cNvPr>
          <p:cNvCxnSpPr>
            <a:cxnSpLocks/>
          </p:cNvCxnSpPr>
          <p:nvPr/>
        </p:nvCxnSpPr>
        <p:spPr>
          <a:xfrm>
            <a:off x="7831170" y="1295400"/>
            <a:ext cx="0" cy="379120"/>
          </a:xfrm>
          <a:prstGeom prst="straightConnector1">
            <a:avLst/>
          </a:prstGeom>
          <a:ln w="22225">
            <a:solidFill>
              <a:srgbClr val="FF00FF"/>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61" name="直接箭头连接符 19">
            <a:extLst>
              <a:ext uri="{FF2B5EF4-FFF2-40B4-BE49-F238E27FC236}">
                <a16:creationId xmlns:a16="http://schemas.microsoft.com/office/drawing/2014/main" id="{DED24FFF-8829-448B-AD73-B86A4E0644CE}"/>
              </a:ext>
            </a:extLst>
          </p:cNvPr>
          <p:cNvCxnSpPr>
            <a:cxnSpLocks/>
          </p:cNvCxnSpPr>
          <p:nvPr/>
        </p:nvCxnSpPr>
        <p:spPr>
          <a:xfrm>
            <a:off x="6629400" y="5029200"/>
            <a:ext cx="0" cy="59844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19">
            <a:extLst>
              <a:ext uri="{FF2B5EF4-FFF2-40B4-BE49-F238E27FC236}">
                <a16:creationId xmlns:a16="http://schemas.microsoft.com/office/drawing/2014/main" id="{365C7085-9453-40BF-8957-E9B1270590D1}"/>
              </a:ext>
            </a:extLst>
          </p:cNvPr>
          <p:cNvCxnSpPr>
            <a:cxnSpLocks/>
          </p:cNvCxnSpPr>
          <p:nvPr/>
        </p:nvCxnSpPr>
        <p:spPr>
          <a:xfrm>
            <a:off x="1269262" y="2996847"/>
            <a:ext cx="0" cy="826549"/>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接箭头连接符 48">
            <a:extLst>
              <a:ext uri="{FF2B5EF4-FFF2-40B4-BE49-F238E27FC236}">
                <a16:creationId xmlns:a16="http://schemas.microsoft.com/office/drawing/2014/main" id="{F76D9C94-B869-4C4B-89E0-524E77861BA0}"/>
              </a:ext>
            </a:extLst>
          </p:cNvPr>
          <p:cNvCxnSpPr>
            <a:cxnSpLocks/>
          </p:cNvCxnSpPr>
          <p:nvPr/>
        </p:nvCxnSpPr>
        <p:spPr>
          <a:xfrm flipH="1">
            <a:off x="4737948" y="2317073"/>
            <a:ext cx="1333310" cy="1595926"/>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4" name="直接箭头连接符 48">
            <a:extLst>
              <a:ext uri="{FF2B5EF4-FFF2-40B4-BE49-F238E27FC236}">
                <a16:creationId xmlns:a16="http://schemas.microsoft.com/office/drawing/2014/main" id="{16DC95BB-0A19-48BC-8E6A-FAE7B210E9BD}"/>
              </a:ext>
            </a:extLst>
          </p:cNvPr>
          <p:cNvCxnSpPr>
            <a:cxnSpLocks/>
          </p:cNvCxnSpPr>
          <p:nvPr/>
        </p:nvCxnSpPr>
        <p:spPr>
          <a:xfrm flipH="1">
            <a:off x="1765800" y="2317075"/>
            <a:ext cx="4321200" cy="1500121"/>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5" name="文本框 60">
            <a:extLst>
              <a:ext uri="{FF2B5EF4-FFF2-40B4-BE49-F238E27FC236}">
                <a16:creationId xmlns:a16="http://schemas.microsoft.com/office/drawing/2014/main" id="{90478A10-A4CC-4E4D-A526-722205B88183}"/>
              </a:ext>
            </a:extLst>
          </p:cNvPr>
          <p:cNvSpPr txBox="1"/>
          <p:nvPr/>
        </p:nvSpPr>
        <p:spPr>
          <a:xfrm>
            <a:off x="5498011" y="3586864"/>
            <a:ext cx="331822"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6" name="文本框 60">
            <a:extLst>
              <a:ext uri="{FF2B5EF4-FFF2-40B4-BE49-F238E27FC236}">
                <a16:creationId xmlns:a16="http://schemas.microsoft.com/office/drawing/2014/main" id="{DE0016C5-3858-477B-AD8D-0A8C2095A9F6}"/>
              </a:ext>
            </a:extLst>
          </p:cNvPr>
          <p:cNvSpPr txBox="1"/>
          <p:nvPr/>
        </p:nvSpPr>
        <p:spPr>
          <a:xfrm>
            <a:off x="2438400" y="2996847"/>
            <a:ext cx="331822" cy="369332"/>
          </a:xfrm>
          <a:prstGeom prst="rect">
            <a:avLst/>
          </a:prstGeom>
          <a:noFill/>
          <a:ln>
            <a:solidFill>
              <a:schemeClr val="bg1"/>
            </a:solidFill>
          </a:ln>
        </p:spPr>
        <p:txBody>
          <a:bodyPr wrap="none" lIns="0" tIns="0" rIns="0" bIns="0" rtlCol="0">
            <a:spAutoFit/>
          </a:bodyPr>
          <a:lstStyle/>
          <a:p>
            <a:r>
              <a:rPr lang="en-US" sz="2400" dirty="0">
                <a:solidFill>
                  <a:srgbClr val="00E6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00E6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00E6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7" name="文本框 60">
            <a:extLst>
              <a:ext uri="{FF2B5EF4-FFF2-40B4-BE49-F238E27FC236}">
                <a16:creationId xmlns:a16="http://schemas.microsoft.com/office/drawing/2014/main" id="{4366278A-02FD-494B-B8A3-FA3460DD96A5}"/>
              </a:ext>
            </a:extLst>
          </p:cNvPr>
          <p:cNvSpPr txBox="1"/>
          <p:nvPr/>
        </p:nvSpPr>
        <p:spPr>
          <a:xfrm>
            <a:off x="1288867" y="3160878"/>
            <a:ext cx="761427"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3 1369</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8" name="文本框 60">
            <a:extLst>
              <a:ext uri="{FF2B5EF4-FFF2-40B4-BE49-F238E27FC236}">
                <a16:creationId xmlns:a16="http://schemas.microsoft.com/office/drawing/2014/main" id="{4F2F40EB-75B4-4E30-BDF9-D72E3E0307D2}"/>
              </a:ext>
            </a:extLst>
          </p:cNvPr>
          <p:cNvSpPr txBox="1"/>
          <p:nvPr/>
        </p:nvSpPr>
        <p:spPr>
          <a:xfrm>
            <a:off x="6683370" y="5078571"/>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9" name="文本框 60">
            <a:extLst>
              <a:ext uri="{FF2B5EF4-FFF2-40B4-BE49-F238E27FC236}">
                <a16:creationId xmlns:a16="http://schemas.microsoft.com/office/drawing/2014/main" id="{073BE9F1-528E-4B86-A6B0-AF9141506AB5}"/>
              </a:ext>
            </a:extLst>
          </p:cNvPr>
          <p:cNvSpPr txBox="1"/>
          <p:nvPr/>
        </p:nvSpPr>
        <p:spPr>
          <a:xfrm>
            <a:off x="7298972" y="1455416"/>
            <a:ext cx="275717" cy="369332"/>
          </a:xfrm>
          <a:prstGeom prst="rect">
            <a:avLst/>
          </a:prstGeom>
          <a:noFill/>
        </p:spPr>
        <p:txBody>
          <a:bodyPr wrap="none" lIns="0" tIns="0" rIns="0" bIns="0" rtlCol="0">
            <a:spAutoFit/>
          </a:bodyPr>
          <a:lstStyle/>
          <a:p>
            <a:r>
              <a:rPr lang="en-US" altLang="zh-CN" sz="2400" i="1" dirty="0">
                <a:solidFill>
                  <a:srgbClr val="FF00FF"/>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70" name="Picture 69">
            <a:extLst>
              <a:ext uri="{FF2B5EF4-FFF2-40B4-BE49-F238E27FC236}">
                <a16:creationId xmlns:a16="http://schemas.microsoft.com/office/drawing/2014/main" id="{09D452AD-E72A-4DA9-83DF-04E06CF0D5E2}"/>
              </a:ext>
            </a:extLst>
          </p:cNvPr>
          <p:cNvPicPr>
            <a:picLocks noChangeAspect="1"/>
          </p:cNvPicPr>
          <p:nvPr/>
        </p:nvPicPr>
        <p:blipFill>
          <a:blip r:embed="rId2"/>
          <a:stretch>
            <a:fillRect/>
          </a:stretch>
        </p:blipFill>
        <p:spPr>
          <a:xfrm>
            <a:off x="7311666" y="4573303"/>
            <a:ext cx="902055" cy="1100620"/>
          </a:xfrm>
          <a:prstGeom prst="rect">
            <a:avLst/>
          </a:prstGeom>
        </p:spPr>
      </p:pic>
      <p:sp>
        <p:nvSpPr>
          <p:cNvPr id="71" name="文本框 35">
            <a:extLst>
              <a:ext uri="{FF2B5EF4-FFF2-40B4-BE49-F238E27FC236}">
                <a16:creationId xmlns:a16="http://schemas.microsoft.com/office/drawing/2014/main" id="{79211C42-DEBF-4499-9BDA-FAFAEEAEC4E9}"/>
              </a:ext>
            </a:extLst>
          </p:cNvPr>
          <p:cNvSpPr txBox="1"/>
          <p:nvPr/>
        </p:nvSpPr>
        <p:spPr>
          <a:xfrm>
            <a:off x="8165044" y="1341090"/>
            <a:ext cx="402354"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26</a:t>
            </a:r>
            <a:r>
              <a:rPr lang="en-US" altLang="zh-CN" sz="2400" dirty="0">
                <a:latin typeface="Cambria" panose="02040503050406030204" pitchFamily="18" charset="0"/>
                <a:ea typeface="Cambria" panose="02040503050406030204" pitchFamily="18" charset="0"/>
                <a:cs typeface="Times New Roman" panose="02020603050405020304" pitchFamily="18" charset="0"/>
              </a:rPr>
              <a:t>P</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72" name="文本框 35">
            <a:extLst>
              <a:ext uri="{FF2B5EF4-FFF2-40B4-BE49-F238E27FC236}">
                <a16:creationId xmlns:a16="http://schemas.microsoft.com/office/drawing/2014/main" id="{DFE39E81-E1A6-4E89-AEB1-1B429CEA7D74}"/>
              </a:ext>
            </a:extLst>
          </p:cNvPr>
          <p:cNvSpPr txBox="1"/>
          <p:nvPr/>
        </p:nvSpPr>
        <p:spPr>
          <a:xfrm>
            <a:off x="6407955" y="5661285"/>
            <a:ext cx="46487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26</a:t>
            </a:r>
            <a:r>
              <a:rPr lang="en-US" altLang="zh-CN" sz="2400" dirty="0">
                <a:latin typeface="Cambria" panose="02040503050406030204" pitchFamily="18" charset="0"/>
                <a:ea typeface="Cambria" panose="02040503050406030204" pitchFamily="18" charset="0"/>
                <a:cs typeface="Times New Roman" panose="02020603050405020304" pitchFamily="18" charset="0"/>
              </a:rPr>
              <a:t>Si</a:t>
            </a:r>
          </a:p>
        </p:txBody>
      </p:sp>
      <p:sp>
        <p:nvSpPr>
          <p:cNvPr id="73" name="文本框 35">
            <a:extLst>
              <a:ext uri="{FF2B5EF4-FFF2-40B4-BE49-F238E27FC236}">
                <a16:creationId xmlns:a16="http://schemas.microsoft.com/office/drawing/2014/main" id="{409EB8FB-6B0C-40FD-BE85-2724E9D86297}"/>
              </a:ext>
            </a:extLst>
          </p:cNvPr>
          <p:cNvSpPr txBox="1"/>
          <p:nvPr/>
        </p:nvSpPr>
        <p:spPr>
          <a:xfrm>
            <a:off x="942743" y="3884894"/>
            <a:ext cx="631583"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24</a:t>
            </a:r>
            <a:r>
              <a:rPr lang="en-US" altLang="zh-CN" sz="2400" dirty="0">
                <a:latin typeface="Cambria" panose="02040503050406030204" pitchFamily="18" charset="0"/>
                <a:ea typeface="Cambria" panose="02040503050406030204" pitchFamily="18" charset="0"/>
                <a:cs typeface="Times New Roman" panose="02020603050405020304" pitchFamily="18" charset="0"/>
              </a:rPr>
              <a:t>Mg</a:t>
            </a:r>
          </a:p>
        </p:txBody>
      </p:sp>
      <p:cxnSp>
        <p:nvCxnSpPr>
          <p:cNvPr id="77" name="直接箭头连接符 19">
            <a:extLst>
              <a:ext uri="{FF2B5EF4-FFF2-40B4-BE49-F238E27FC236}">
                <a16:creationId xmlns:a16="http://schemas.microsoft.com/office/drawing/2014/main" id="{53D9B53A-EFB8-4DEE-A0BF-2CC2B714AB43}"/>
              </a:ext>
            </a:extLst>
          </p:cNvPr>
          <p:cNvCxnSpPr>
            <a:cxnSpLocks/>
          </p:cNvCxnSpPr>
          <p:nvPr/>
        </p:nvCxnSpPr>
        <p:spPr>
          <a:xfrm>
            <a:off x="4572000" y="4817269"/>
            <a:ext cx="0" cy="24050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78" name="文本框 60">
            <a:extLst>
              <a:ext uri="{FF2B5EF4-FFF2-40B4-BE49-F238E27FC236}">
                <a16:creationId xmlns:a16="http://schemas.microsoft.com/office/drawing/2014/main" id="{29C3DED0-FA40-49DC-AD2F-E9E30356384D}"/>
              </a:ext>
            </a:extLst>
          </p:cNvPr>
          <p:cNvSpPr txBox="1"/>
          <p:nvPr/>
        </p:nvSpPr>
        <p:spPr>
          <a:xfrm>
            <a:off x="3746908" y="3433402"/>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79" name="文本框 35">
            <a:extLst>
              <a:ext uri="{FF2B5EF4-FFF2-40B4-BE49-F238E27FC236}">
                <a16:creationId xmlns:a16="http://schemas.microsoft.com/office/drawing/2014/main" id="{33BEFE22-3107-448C-BD5B-636117BCDCAE}"/>
              </a:ext>
            </a:extLst>
          </p:cNvPr>
          <p:cNvSpPr txBox="1"/>
          <p:nvPr/>
        </p:nvSpPr>
        <p:spPr>
          <a:xfrm>
            <a:off x="3609686" y="5102032"/>
            <a:ext cx="503344"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25</a:t>
            </a:r>
            <a:r>
              <a:rPr lang="en-US" altLang="zh-CN" sz="2400" dirty="0">
                <a:latin typeface="Cambria" panose="02040503050406030204" pitchFamily="18" charset="0"/>
                <a:ea typeface="Cambria" panose="02040503050406030204" pitchFamily="18" charset="0"/>
                <a:cs typeface="Times New Roman" panose="02020603050405020304" pitchFamily="18" charset="0"/>
              </a:rPr>
              <a:t>Al</a:t>
            </a:r>
          </a:p>
        </p:txBody>
      </p:sp>
      <p:sp>
        <p:nvSpPr>
          <p:cNvPr id="81" name="文本框 35">
            <a:extLst>
              <a:ext uri="{FF2B5EF4-FFF2-40B4-BE49-F238E27FC236}">
                <a16:creationId xmlns:a16="http://schemas.microsoft.com/office/drawing/2014/main" id="{B71AA1CE-369F-4C21-8CF2-D66B051FD73B}"/>
              </a:ext>
            </a:extLst>
          </p:cNvPr>
          <p:cNvSpPr txBox="1"/>
          <p:nvPr/>
        </p:nvSpPr>
        <p:spPr>
          <a:xfrm>
            <a:off x="7889328" y="9906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2" name="文本框 35">
            <a:extLst>
              <a:ext uri="{FF2B5EF4-FFF2-40B4-BE49-F238E27FC236}">
                <a16:creationId xmlns:a16="http://schemas.microsoft.com/office/drawing/2014/main" id="{502C9DA9-3E4E-465F-87F0-44D7E5A5CD52}"/>
              </a:ext>
            </a:extLst>
          </p:cNvPr>
          <p:cNvSpPr txBox="1"/>
          <p:nvPr/>
        </p:nvSpPr>
        <p:spPr>
          <a:xfrm>
            <a:off x="6108260" y="2014525"/>
            <a:ext cx="213200" cy="276999"/>
          </a:xfrm>
          <a:prstGeom prst="rect">
            <a:avLst/>
          </a:prstGeom>
          <a:noFill/>
        </p:spPr>
        <p:txBody>
          <a:bodyPr wrap="squar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3" name="文本框 35">
            <a:extLst>
              <a:ext uri="{FF2B5EF4-FFF2-40B4-BE49-F238E27FC236}">
                <a16:creationId xmlns:a16="http://schemas.microsoft.com/office/drawing/2014/main" id="{FDC63977-C8BE-4713-964B-97706FCD0034}"/>
              </a:ext>
            </a:extLst>
          </p:cNvPr>
          <p:cNvSpPr txBox="1"/>
          <p:nvPr/>
        </p:nvSpPr>
        <p:spPr>
          <a:xfrm>
            <a:off x="6076500" y="5365084"/>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4" name="文本框 35">
            <a:extLst>
              <a:ext uri="{FF2B5EF4-FFF2-40B4-BE49-F238E27FC236}">
                <a16:creationId xmlns:a16="http://schemas.microsoft.com/office/drawing/2014/main" id="{216CCD60-AF41-4EAC-B108-F40E415C19BF}"/>
              </a:ext>
            </a:extLst>
          </p:cNvPr>
          <p:cNvSpPr txBox="1"/>
          <p:nvPr/>
        </p:nvSpPr>
        <p:spPr>
          <a:xfrm>
            <a:off x="2935647" y="4793405"/>
            <a:ext cx="455254"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5" name="文本框 35">
            <a:extLst>
              <a:ext uri="{FF2B5EF4-FFF2-40B4-BE49-F238E27FC236}">
                <a16:creationId xmlns:a16="http://schemas.microsoft.com/office/drawing/2014/main" id="{E0B760FC-A897-4CD7-9D41-927DD60ACA24}"/>
              </a:ext>
            </a:extLst>
          </p:cNvPr>
          <p:cNvSpPr txBox="1"/>
          <p:nvPr/>
        </p:nvSpPr>
        <p:spPr>
          <a:xfrm>
            <a:off x="688033" y="3556413"/>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6" name="文本框 35">
            <a:extLst>
              <a:ext uri="{FF2B5EF4-FFF2-40B4-BE49-F238E27FC236}">
                <a16:creationId xmlns:a16="http://schemas.microsoft.com/office/drawing/2014/main" id="{2CA822E7-95B9-47CA-9FB4-DF2D6A42B0C2}"/>
              </a:ext>
            </a:extLst>
          </p:cNvPr>
          <p:cNvSpPr txBox="1"/>
          <p:nvPr/>
        </p:nvSpPr>
        <p:spPr>
          <a:xfrm>
            <a:off x="685800" y="2701571"/>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5" name="TextBox 94">
            <a:extLst>
              <a:ext uri="{FF2B5EF4-FFF2-40B4-BE49-F238E27FC236}">
                <a16:creationId xmlns:a16="http://schemas.microsoft.com/office/drawing/2014/main" id="{DC0E5854-5943-4EA9-985E-7B7588C41A2F}"/>
              </a:ext>
            </a:extLst>
          </p:cNvPr>
          <p:cNvSpPr txBox="1"/>
          <p:nvPr/>
        </p:nvSpPr>
        <p:spPr>
          <a:xfrm>
            <a:off x="1219200" y="2667000"/>
            <a:ext cx="583493"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1.9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96" name="TextBox 95">
            <a:extLst>
              <a:ext uri="{FF2B5EF4-FFF2-40B4-BE49-F238E27FC236}">
                <a16:creationId xmlns:a16="http://schemas.microsoft.com/office/drawing/2014/main" id="{45EB5691-75F3-40DC-91A1-698044F45B27}"/>
              </a:ext>
            </a:extLst>
          </p:cNvPr>
          <p:cNvSpPr txBox="1"/>
          <p:nvPr/>
        </p:nvSpPr>
        <p:spPr>
          <a:xfrm>
            <a:off x="4246606" y="4015217"/>
            <a:ext cx="47602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17 fs</a:t>
            </a:r>
            <a:endParaRPr lang="zh-CN" altLang="en-US" dirty="0">
              <a:latin typeface="Cambria" panose="02040503050406030204" pitchFamily="18" charset="0"/>
            </a:endParaRPr>
          </a:p>
        </p:txBody>
      </p:sp>
      <p:sp>
        <p:nvSpPr>
          <p:cNvPr id="99" name="文本框 35">
            <a:extLst>
              <a:ext uri="{FF2B5EF4-FFF2-40B4-BE49-F238E27FC236}">
                <a16:creationId xmlns:a16="http://schemas.microsoft.com/office/drawing/2014/main" id="{D09ED2E0-0744-460A-886C-9BE0C694AE38}"/>
              </a:ext>
            </a:extLst>
          </p:cNvPr>
          <p:cNvSpPr txBox="1"/>
          <p:nvPr/>
        </p:nvSpPr>
        <p:spPr>
          <a:xfrm>
            <a:off x="6437001" y="2344246"/>
            <a:ext cx="439543" cy="369332"/>
          </a:xfrm>
          <a:prstGeom prst="rect">
            <a:avLst/>
          </a:prstGeom>
          <a:noFill/>
        </p:spPr>
        <p:txBody>
          <a:bodyPr wrap="none" lIns="0" tIns="0" rIns="0" bIns="0"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IAS</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19" name="直接箭头连接符 48">
            <a:extLst>
              <a:ext uri="{FF2B5EF4-FFF2-40B4-BE49-F238E27FC236}">
                <a16:creationId xmlns:a16="http://schemas.microsoft.com/office/drawing/2014/main" id="{B2153D12-2783-4A29-9152-1119D96EFC17}"/>
              </a:ext>
            </a:extLst>
          </p:cNvPr>
          <p:cNvCxnSpPr>
            <a:cxnSpLocks/>
          </p:cNvCxnSpPr>
          <p:nvPr/>
        </p:nvCxnSpPr>
        <p:spPr>
          <a:xfrm flipH="1">
            <a:off x="1773203" y="2317074"/>
            <a:ext cx="4313797" cy="648146"/>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30" name="Picture 129">
            <a:extLst>
              <a:ext uri="{FF2B5EF4-FFF2-40B4-BE49-F238E27FC236}">
                <a16:creationId xmlns:a16="http://schemas.microsoft.com/office/drawing/2014/main" id="{95A07454-5382-4D2B-853C-011AB48DAB11}"/>
              </a:ext>
            </a:extLst>
          </p:cNvPr>
          <p:cNvPicPr>
            <a:picLocks noChangeAspect="1"/>
          </p:cNvPicPr>
          <p:nvPr/>
        </p:nvPicPr>
        <p:blipFill>
          <a:blip r:embed="rId3"/>
          <a:stretch>
            <a:fillRect/>
          </a:stretch>
        </p:blipFill>
        <p:spPr>
          <a:xfrm>
            <a:off x="688262" y="4315723"/>
            <a:ext cx="1080000" cy="731223"/>
          </a:xfrm>
          <a:prstGeom prst="rect">
            <a:avLst/>
          </a:prstGeom>
        </p:spPr>
      </p:pic>
      <p:cxnSp>
        <p:nvCxnSpPr>
          <p:cNvPr id="131" name="直接箭头连接符 19">
            <a:extLst>
              <a:ext uri="{FF2B5EF4-FFF2-40B4-BE49-F238E27FC236}">
                <a16:creationId xmlns:a16="http://schemas.microsoft.com/office/drawing/2014/main" id="{16D51BC0-493E-4227-A325-25B926C783C4}"/>
              </a:ext>
            </a:extLst>
          </p:cNvPr>
          <p:cNvCxnSpPr>
            <a:cxnSpLocks/>
          </p:cNvCxnSpPr>
          <p:nvPr/>
        </p:nvCxnSpPr>
        <p:spPr>
          <a:xfrm>
            <a:off x="4343400" y="4591050"/>
            <a:ext cx="0" cy="46672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2" name="直接箭头连接符 19">
            <a:extLst>
              <a:ext uri="{FF2B5EF4-FFF2-40B4-BE49-F238E27FC236}">
                <a16:creationId xmlns:a16="http://schemas.microsoft.com/office/drawing/2014/main" id="{785B6160-BF73-469B-938E-8C55FB9A10C1}"/>
              </a:ext>
            </a:extLst>
          </p:cNvPr>
          <p:cNvCxnSpPr>
            <a:cxnSpLocks/>
          </p:cNvCxnSpPr>
          <p:nvPr/>
        </p:nvCxnSpPr>
        <p:spPr>
          <a:xfrm>
            <a:off x="3448050" y="3451225"/>
            <a:ext cx="0" cy="110501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5" name="直接箭头连接符 19">
            <a:extLst>
              <a:ext uri="{FF2B5EF4-FFF2-40B4-BE49-F238E27FC236}">
                <a16:creationId xmlns:a16="http://schemas.microsoft.com/office/drawing/2014/main" id="{43A27281-5CBC-488A-85CD-DB793E1C3C54}"/>
              </a:ext>
            </a:extLst>
          </p:cNvPr>
          <p:cNvCxnSpPr>
            <a:cxnSpLocks/>
          </p:cNvCxnSpPr>
          <p:nvPr/>
        </p:nvCxnSpPr>
        <p:spPr>
          <a:xfrm>
            <a:off x="4572000" y="4591050"/>
            <a:ext cx="0" cy="20235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38" name="文本框 35">
            <a:extLst>
              <a:ext uri="{FF2B5EF4-FFF2-40B4-BE49-F238E27FC236}">
                <a16:creationId xmlns:a16="http://schemas.microsoft.com/office/drawing/2014/main" id="{916A02BE-5370-44A8-BFA4-0B9AA1797B19}"/>
              </a:ext>
            </a:extLst>
          </p:cNvPr>
          <p:cNvSpPr txBox="1"/>
          <p:nvPr/>
        </p:nvSpPr>
        <p:spPr>
          <a:xfrm>
            <a:off x="2935647" y="452795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1/2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39" name="文本框 35">
            <a:extLst>
              <a:ext uri="{FF2B5EF4-FFF2-40B4-BE49-F238E27FC236}">
                <a16:creationId xmlns:a16="http://schemas.microsoft.com/office/drawing/2014/main" id="{1FD51EC7-4460-4D21-AEEC-E30F29F70658}"/>
              </a:ext>
            </a:extLst>
          </p:cNvPr>
          <p:cNvSpPr txBox="1"/>
          <p:nvPr/>
        </p:nvSpPr>
        <p:spPr>
          <a:xfrm>
            <a:off x="2935647" y="4285067"/>
            <a:ext cx="455254"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40" name="文本框 35">
            <a:extLst>
              <a:ext uri="{FF2B5EF4-FFF2-40B4-BE49-F238E27FC236}">
                <a16:creationId xmlns:a16="http://schemas.microsoft.com/office/drawing/2014/main" id="{B77E1399-F203-478A-A687-D370B6736398}"/>
              </a:ext>
            </a:extLst>
          </p:cNvPr>
          <p:cNvSpPr txBox="1"/>
          <p:nvPr/>
        </p:nvSpPr>
        <p:spPr>
          <a:xfrm>
            <a:off x="2935647" y="36360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42" name="直接箭头连接符 48">
            <a:extLst>
              <a:ext uri="{FF2B5EF4-FFF2-40B4-BE49-F238E27FC236}">
                <a16:creationId xmlns:a16="http://schemas.microsoft.com/office/drawing/2014/main" id="{95A33750-ACC5-499E-B6DC-D54DF78B1312}"/>
              </a:ext>
            </a:extLst>
          </p:cNvPr>
          <p:cNvCxnSpPr>
            <a:cxnSpLocks/>
          </p:cNvCxnSpPr>
          <p:nvPr/>
        </p:nvCxnSpPr>
        <p:spPr>
          <a:xfrm flipH="1">
            <a:off x="4735800" y="2317072"/>
            <a:ext cx="1340700" cy="2244994"/>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43" name="直接箭头连接符 48">
            <a:extLst>
              <a:ext uri="{FF2B5EF4-FFF2-40B4-BE49-F238E27FC236}">
                <a16:creationId xmlns:a16="http://schemas.microsoft.com/office/drawing/2014/main" id="{5094F1ED-A944-4DB9-8F79-10F1D06A9312}"/>
              </a:ext>
            </a:extLst>
          </p:cNvPr>
          <p:cNvCxnSpPr>
            <a:cxnSpLocks/>
          </p:cNvCxnSpPr>
          <p:nvPr/>
        </p:nvCxnSpPr>
        <p:spPr>
          <a:xfrm flipH="1">
            <a:off x="4735800" y="2317071"/>
            <a:ext cx="1340700" cy="172152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2" name="直接连接符 65">
            <a:extLst>
              <a:ext uri="{FF2B5EF4-FFF2-40B4-BE49-F238E27FC236}">
                <a16:creationId xmlns:a16="http://schemas.microsoft.com/office/drawing/2014/main" id="{05FE5F83-C8AA-4872-8573-43245BF0F147}"/>
              </a:ext>
            </a:extLst>
          </p:cNvPr>
          <p:cNvCxnSpPr>
            <a:cxnSpLocks/>
          </p:cNvCxnSpPr>
          <p:nvPr/>
        </p:nvCxnSpPr>
        <p:spPr>
          <a:xfrm>
            <a:off x="6087600" y="423065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接箭头连接符 48">
            <a:extLst>
              <a:ext uri="{FF2B5EF4-FFF2-40B4-BE49-F238E27FC236}">
                <a16:creationId xmlns:a16="http://schemas.microsoft.com/office/drawing/2014/main" id="{F345580D-83CA-4346-8C0D-3DB3C877C15F}"/>
              </a:ext>
            </a:extLst>
          </p:cNvPr>
          <p:cNvCxnSpPr>
            <a:cxnSpLocks/>
          </p:cNvCxnSpPr>
          <p:nvPr/>
        </p:nvCxnSpPr>
        <p:spPr>
          <a:xfrm flipH="1">
            <a:off x="4737948" y="2310209"/>
            <a:ext cx="1358052" cy="247020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58" name="Picture 157">
            <a:extLst>
              <a:ext uri="{FF2B5EF4-FFF2-40B4-BE49-F238E27FC236}">
                <a16:creationId xmlns:a16="http://schemas.microsoft.com/office/drawing/2014/main" id="{72F760C1-4ED8-49B9-B6CC-BA4482615508}"/>
              </a:ext>
            </a:extLst>
          </p:cNvPr>
          <p:cNvPicPr>
            <a:picLocks noChangeAspect="1"/>
          </p:cNvPicPr>
          <p:nvPr/>
        </p:nvPicPr>
        <p:blipFill>
          <a:blip r:embed="rId3"/>
          <a:stretch>
            <a:fillRect/>
          </a:stretch>
        </p:blipFill>
        <p:spPr>
          <a:xfrm>
            <a:off x="3521039" y="5469900"/>
            <a:ext cx="728646" cy="671769"/>
          </a:xfrm>
          <a:prstGeom prst="rect">
            <a:avLst/>
          </a:prstGeom>
        </p:spPr>
      </p:pic>
      <p:cxnSp>
        <p:nvCxnSpPr>
          <p:cNvPr id="159" name="直接连接符 65">
            <a:extLst>
              <a:ext uri="{FF2B5EF4-FFF2-40B4-BE49-F238E27FC236}">
                <a16:creationId xmlns:a16="http://schemas.microsoft.com/office/drawing/2014/main" id="{5A8BE2F1-3FCA-4B3B-90DA-647A5289950C}"/>
              </a:ext>
            </a:extLst>
          </p:cNvPr>
          <p:cNvCxnSpPr>
            <a:cxnSpLocks/>
          </p:cNvCxnSpPr>
          <p:nvPr/>
        </p:nvCxnSpPr>
        <p:spPr>
          <a:xfrm>
            <a:off x="6087600" y="4573303"/>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0" name="文本框 35">
            <a:extLst>
              <a:ext uri="{FF2B5EF4-FFF2-40B4-BE49-F238E27FC236}">
                <a16:creationId xmlns:a16="http://schemas.microsoft.com/office/drawing/2014/main" id="{50667E25-5D58-4A66-B027-2A9FB1EA71B8}"/>
              </a:ext>
            </a:extLst>
          </p:cNvPr>
          <p:cNvSpPr txBox="1"/>
          <p:nvPr/>
        </p:nvSpPr>
        <p:spPr>
          <a:xfrm>
            <a:off x="5910323" y="1196109"/>
            <a:ext cx="1787798" cy="307777"/>
          </a:xfrm>
          <a:prstGeom prst="rect">
            <a:avLst/>
          </a:prstGeom>
          <a:noFill/>
        </p:spPr>
        <p:txBody>
          <a:bodyPr wrap="none" lIns="0" tIns="0" rIns="0" bIns="0" rtlCol="0">
            <a:spAutoFit/>
          </a:bodyPr>
          <a:lstStyle/>
          <a:p>
            <a:pPr algn="ctr"/>
            <a:r>
              <a:rPr lang="en-US" altLang="zh-CN" sz="2000" i="1" dirty="0">
                <a:latin typeface="Cambria" panose="02040503050406030204" pitchFamily="18" charset="0"/>
                <a:ea typeface="Cambria" panose="02040503050406030204" pitchFamily="18" charset="0"/>
                <a:cs typeface="Times New Roman" panose="02020603050405020304" pitchFamily="18" charset="0"/>
              </a:rPr>
              <a:t>Q</a:t>
            </a:r>
            <a:r>
              <a:rPr lang="en-US" altLang="zh-CN" sz="2000" baseline="-25000" dirty="0">
                <a:latin typeface="Cambria" panose="02040503050406030204" pitchFamily="18" charset="0"/>
                <a:ea typeface="Cambria" panose="02040503050406030204" pitchFamily="18" charset="0"/>
                <a:cs typeface="Times New Roman" panose="02020603050405020304" pitchFamily="18" charset="0"/>
              </a:rPr>
              <a:t>EC</a:t>
            </a:r>
            <a:r>
              <a:rPr lang="en-US" altLang="zh-CN" sz="2000" dirty="0">
                <a:latin typeface="Cambria" panose="02040503050406030204" pitchFamily="18" charset="0"/>
                <a:ea typeface="Cambria" panose="02040503050406030204" pitchFamily="18" charset="0"/>
                <a:cs typeface="Times New Roman" panose="02020603050405020304" pitchFamily="18" charset="0"/>
              </a:rPr>
              <a:t> = 18258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61" name="文本框 35">
            <a:extLst>
              <a:ext uri="{FF2B5EF4-FFF2-40B4-BE49-F238E27FC236}">
                <a16:creationId xmlns:a16="http://schemas.microsoft.com/office/drawing/2014/main" id="{CDF33F9A-9596-4DD0-949C-67A20BFB8E59}"/>
              </a:ext>
            </a:extLst>
          </p:cNvPr>
          <p:cNvSpPr txBox="1"/>
          <p:nvPr/>
        </p:nvSpPr>
        <p:spPr>
          <a:xfrm>
            <a:off x="7241040" y="2143323"/>
            <a:ext cx="1180260" cy="307777"/>
          </a:xfrm>
          <a:prstGeom prst="rect">
            <a:avLst/>
          </a:prstGeom>
          <a:noFill/>
        </p:spPr>
        <p:txBody>
          <a:bodyPr wrap="none" lIns="0" tIns="0" rIns="0" bIns="0" rtlCol="0">
            <a:spAutoFit/>
          </a:bodyPr>
          <a:lstStyle/>
          <a:p>
            <a:pPr algn="ctr"/>
            <a:r>
              <a:rPr lang="en-US" altLang="zh-CN" sz="2000" dirty="0">
                <a:latin typeface="Cambria" panose="02040503050406030204" pitchFamily="18" charset="0"/>
                <a:ea typeface="Cambria" panose="02040503050406030204" pitchFamily="18" charset="0"/>
                <a:cs typeface="Times New Roman" panose="02020603050405020304" pitchFamily="18" charset="0"/>
              </a:rPr>
              <a:t>13053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00" name="直接连接符 62">
            <a:extLst>
              <a:ext uri="{FF2B5EF4-FFF2-40B4-BE49-F238E27FC236}">
                <a16:creationId xmlns:a16="http://schemas.microsoft.com/office/drawing/2014/main" id="{9938562D-A10F-4445-9104-8F8E63E2062E}"/>
              </a:ext>
            </a:extLst>
          </p:cNvPr>
          <p:cNvCxnSpPr>
            <a:cxnSpLocks/>
          </p:cNvCxnSpPr>
          <p:nvPr/>
        </p:nvCxnSpPr>
        <p:spPr>
          <a:xfrm>
            <a:off x="2971800" y="4572000"/>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35">
            <a:extLst>
              <a:ext uri="{FF2B5EF4-FFF2-40B4-BE49-F238E27FC236}">
                <a16:creationId xmlns:a16="http://schemas.microsoft.com/office/drawing/2014/main" id="{8F33C3E9-5ACD-4442-8CF2-5589A32C09DB}"/>
              </a:ext>
            </a:extLst>
          </p:cNvPr>
          <p:cNvSpPr txBox="1"/>
          <p:nvPr/>
        </p:nvSpPr>
        <p:spPr>
          <a:xfrm>
            <a:off x="2935647" y="39960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7/2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04" name="直接箭头连接符 19">
            <a:extLst>
              <a:ext uri="{FF2B5EF4-FFF2-40B4-BE49-F238E27FC236}">
                <a16:creationId xmlns:a16="http://schemas.microsoft.com/office/drawing/2014/main" id="{1A5A73D9-19CB-427D-B1A9-7E421E02E2D6}"/>
              </a:ext>
            </a:extLst>
          </p:cNvPr>
          <p:cNvCxnSpPr>
            <a:cxnSpLocks/>
          </p:cNvCxnSpPr>
          <p:nvPr/>
        </p:nvCxnSpPr>
        <p:spPr>
          <a:xfrm>
            <a:off x="3781425" y="3943350"/>
            <a:ext cx="0" cy="83706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5" name="直接箭头连接符 19">
            <a:extLst>
              <a:ext uri="{FF2B5EF4-FFF2-40B4-BE49-F238E27FC236}">
                <a16:creationId xmlns:a16="http://schemas.microsoft.com/office/drawing/2014/main" id="{461D0392-E660-45CA-BF31-3FC4957D56F4}"/>
              </a:ext>
            </a:extLst>
          </p:cNvPr>
          <p:cNvCxnSpPr>
            <a:cxnSpLocks/>
          </p:cNvCxnSpPr>
          <p:nvPr/>
        </p:nvCxnSpPr>
        <p:spPr>
          <a:xfrm>
            <a:off x="3948112" y="3943350"/>
            <a:ext cx="0" cy="614363"/>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6" name="直接箭头连接符 19">
            <a:extLst>
              <a:ext uri="{FF2B5EF4-FFF2-40B4-BE49-F238E27FC236}">
                <a16:creationId xmlns:a16="http://schemas.microsoft.com/office/drawing/2014/main" id="{DF339156-051C-4ACC-A156-8B5FCFA22A62}"/>
              </a:ext>
            </a:extLst>
          </p:cNvPr>
          <p:cNvCxnSpPr>
            <a:cxnSpLocks/>
          </p:cNvCxnSpPr>
          <p:nvPr/>
        </p:nvCxnSpPr>
        <p:spPr>
          <a:xfrm>
            <a:off x="4114800" y="4054698"/>
            <a:ext cx="0" cy="1003077"/>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07" name="TextBox 106">
            <a:extLst>
              <a:ext uri="{FF2B5EF4-FFF2-40B4-BE49-F238E27FC236}">
                <a16:creationId xmlns:a16="http://schemas.microsoft.com/office/drawing/2014/main" id="{0D813DAE-9963-41F5-9EB2-895F23B68963}"/>
              </a:ext>
            </a:extLst>
          </p:cNvPr>
          <p:cNvSpPr txBox="1"/>
          <p:nvPr/>
        </p:nvSpPr>
        <p:spPr>
          <a:xfrm>
            <a:off x="4147366" y="4282320"/>
            <a:ext cx="583493"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6.2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108" name="TextBox 107">
            <a:extLst>
              <a:ext uri="{FF2B5EF4-FFF2-40B4-BE49-F238E27FC236}">
                <a16:creationId xmlns:a16="http://schemas.microsoft.com/office/drawing/2014/main" id="{3B896155-DC60-4815-B583-F94B4D6FF899}"/>
              </a:ext>
            </a:extLst>
          </p:cNvPr>
          <p:cNvSpPr txBox="1"/>
          <p:nvPr/>
        </p:nvSpPr>
        <p:spPr>
          <a:xfrm>
            <a:off x="4147366" y="3659201"/>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567 fs</a:t>
            </a:r>
            <a:endParaRPr lang="zh-CN" altLang="en-US" dirty="0">
              <a:latin typeface="Cambria" panose="02040503050406030204" pitchFamily="18" charset="0"/>
            </a:endParaRPr>
          </a:p>
        </p:txBody>
      </p:sp>
      <p:cxnSp>
        <p:nvCxnSpPr>
          <p:cNvPr id="110" name="直接箭头连接符 48">
            <a:extLst>
              <a:ext uri="{FF2B5EF4-FFF2-40B4-BE49-F238E27FC236}">
                <a16:creationId xmlns:a16="http://schemas.microsoft.com/office/drawing/2014/main" id="{B645AAE3-F1B7-4C78-89DC-143D381C6712}"/>
              </a:ext>
            </a:extLst>
          </p:cNvPr>
          <p:cNvCxnSpPr>
            <a:cxnSpLocks/>
          </p:cNvCxnSpPr>
          <p:nvPr/>
        </p:nvCxnSpPr>
        <p:spPr>
          <a:xfrm flipH="1">
            <a:off x="4742889" y="2312072"/>
            <a:ext cx="1349052" cy="274016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4" name="直接连接符 62">
            <a:extLst>
              <a:ext uri="{FF2B5EF4-FFF2-40B4-BE49-F238E27FC236}">
                <a16:creationId xmlns:a16="http://schemas.microsoft.com/office/drawing/2014/main" id="{289C48D4-7F24-4C9D-ADD6-3A9BD3F72684}"/>
              </a:ext>
            </a:extLst>
          </p:cNvPr>
          <p:cNvCxnSpPr>
            <a:cxnSpLocks/>
          </p:cNvCxnSpPr>
          <p:nvPr/>
        </p:nvCxnSpPr>
        <p:spPr>
          <a:xfrm>
            <a:off x="2958634" y="3435329"/>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35">
            <a:extLst>
              <a:ext uri="{FF2B5EF4-FFF2-40B4-BE49-F238E27FC236}">
                <a16:creationId xmlns:a16="http://schemas.microsoft.com/office/drawing/2014/main" id="{BB5ED292-5B55-4F6F-B819-844A87618264}"/>
              </a:ext>
            </a:extLst>
          </p:cNvPr>
          <p:cNvSpPr txBox="1"/>
          <p:nvPr/>
        </p:nvSpPr>
        <p:spPr>
          <a:xfrm>
            <a:off x="2935647" y="3404798"/>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7/2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7" name="TextBox 86">
            <a:extLst>
              <a:ext uri="{FF2B5EF4-FFF2-40B4-BE49-F238E27FC236}">
                <a16:creationId xmlns:a16="http://schemas.microsoft.com/office/drawing/2014/main" id="{7EE4EC3E-668F-4AC0-B5CC-F1B27816D98C}"/>
              </a:ext>
            </a:extLst>
          </p:cNvPr>
          <p:cNvSpPr txBox="1"/>
          <p:nvPr/>
        </p:nvSpPr>
        <p:spPr>
          <a:xfrm>
            <a:off x="4147953" y="3408746"/>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290 fs</a:t>
            </a:r>
            <a:endParaRPr lang="zh-CN" altLang="en-US" dirty="0">
              <a:latin typeface="Cambria" panose="02040503050406030204" pitchFamily="18" charset="0"/>
            </a:endParaRPr>
          </a:p>
        </p:txBody>
      </p:sp>
      <p:cxnSp>
        <p:nvCxnSpPr>
          <p:cNvPr id="88" name="直接箭头连接符 19">
            <a:extLst>
              <a:ext uri="{FF2B5EF4-FFF2-40B4-BE49-F238E27FC236}">
                <a16:creationId xmlns:a16="http://schemas.microsoft.com/office/drawing/2014/main" id="{DD95912D-E940-435C-A3FB-57A59BD1CD7F}"/>
              </a:ext>
            </a:extLst>
          </p:cNvPr>
          <p:cNvCxnSpPr>
            <a:cxnSpLocks/>
          </p:cNvCxnSpPr>
          <p:nvPr/>
        </p:nvCxnSpPr>
        <p:spPr>
          <a:xfrm>
            <a:off x="3614738" y="3943350"/>
            <a:ext cx="0" cy="11088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9" name="直接箭头连接符 19">
            <a:extLst>
              <a:ext uri="{FF2B5EF4-FFF2-40B4-BE49-F238E27FC236}">
                <a16:creationId xmlns:a16="http://schemas.microsoft.com/office/drawing/2014/main" id="{A72445B9-AC88-4170-A3C3-DCDA11B6FE1A}"/>
              </a:ext>
            </a:extLst>
          </p:cNvPr>
          <p:cNvCxnSpPr>
            <a:cxnSpLocks/>
          </p:cNvCxnSpPr>
          <p:nvPr/>
        </p:nvCxnSpPr>
        <p:spPr>
          <a:xfrm>
            <a:off x="3614738" y="3448050"/>
            <a:ext cx="0" cy="466334"/>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5EB978F-C535-40F9-A021-92A77755818B}"/>
              </a:ext>
            </a:extLst>
          </p:cNvPr>
          <p:cNvSpPr txBox="1"/>
          <p:nvPr/>
        </p:nvSpPr>
        <p:spPr>
          <a:xfrm rot="20412385">
            <a:off x="2908217" y="2856662"/>
            <a:ext cx="838691" cy="369332"/>
          </a:xfrm>
          <a:prstGeom prst="rect">
            <a:avLst/>
          </a:prstGeom>
          <a:noFill/>
        </p:spPr>
        <p:txBody>
          <a:bodyPr wrap="none" rtlCol="0">
            <a:spAutoFit/>
          </a:bodyPr>
          <a:lstStyle/>
          <a:p>
            <a:r>
              <a:rPr lang="en-US" dirty="0">
                <a:solidFill>
                  <a:srgbClr val="33CC33"/>
                </a:solidFill>
                <a:latin typeface="Cambria" panose="02040503050406030204" pitchFamily="18" charset="0"/>
                <a:ea typeface="Cambria" panose="02040503050406030204" pitchFamily="18" charset="0"/>
              </a:rPr>
              <a:t>1.67%</a:t>
            </a:r>
          </a:p>
        </p:txBody>
      </p:sp>
      <p:sp>
        <p:nvSpPr>
          <p:cNvPr id="90" name="TextBox 89">
            <a:extLst>
              <a:ext uri="{FF2B5EF4-FFF2-40B4-BE49-F238E27FC236}">
                <a16:creationId xmlns:a16="http://schemas.microsoft.com/office/drawing/2014/main" id="{0FE3D0E5-257D-4C22-8C60-823131CB16C3}"/>
              </a:ext>
            </a:extLst>
          </p:cNvPr>
          <p:cNvSpPr txBox="1"/>
          <p:nvPr/>
        </p:nvSpPr>
        <p:spPr>
          <a:xfrm rot="21137720">
            <a:off x="2862494" y="2354761"/>
            <a:ext cx="822661" cy="369332"/>
          </a:xfrm>
          <a:prstGeom prst="rect">
            <a:avLst/>
          </a:prstGeom>
          <a:noFill/>
        </p:spPr>
        <p:txBody>
          <a:bodyPr wrap="none" rtlCol="0">
            <a:spAutoFit/>
          </a:bodyPr>
          <a:lstStyle/>
          <a:p>
            <a:r>
              <a:rPr lang="en-US" dirty="0">
                <a:solidFill>
                  <a:srgbClr val="33CC33"/>
                </a:solidFill>
                <a:latin typeface="Cambria" panose="02040503050406030204" pitchFamily="18" charset="0"/>
                <a:ea typeface="Cambria" panose="02040503050406030204" pitchFamily="18" charset="0"/>
              </a:rPr>
              <a:t>1.53%</a:t>
            </a:r>
          </a:p>
        </p:txBody>
      </p:sp>
      <p:sp>
        <p:nvSpPr>
          <p:cNvPr id="3" name="TextBox 2">
            <a:extLst>
              <a:ext uri="{FF2B5EF4-FFF2-40B4-BE49-F238E27FC236}">
                <a16:creationId xmlns:a16="http://schemas.microsoft.com/office/drawing/2014/main" id="{613F1D8C-7B51-444A-80EC-69E2088C9A92}"/>
              </a:ext>
            </a:extLst>
          </p:cNvPr>
          <p:cNvSpPr txBox="1"/>
          <p:nvPr/>
        </p:nvSpPr>
        <p:spPr>
          <a:xfrm>
            <a:off x="237995" y="275573"/>
            <a:ext cx="3993401" cy="1477328"/>
          </a:xfrm>
          <a:prstGeom prst="rect">
            <a:avLst/>
          </a:prstGeom>
          <a:noFill/>
        </p:spPr>
        <p:txBody>
          <a:bodyPr wrap="none" rtlCol="0">
            <a:spAutoFit/>
          </a:bodyPr>
          <a:lstStyle/>
          <a:p>
            <a:r>
              <a:rPr lang="en-US" dirty="0">
                <a:latin typeface="Cambria" panose="02040503050406030204" pitchFamily="18" charset="0"/>
                <a:ea typeface="Cambria" panose="02040503050406030204" pitchFamily="18" charset="0"/>
              </a:rPr>
              <a:t>Proposed beam rate: 5000 pps</a:t>
            </a:r>
          </a:p>
          <a:p>
            <a:r>
              <a:rPr lang="en-US" dirty="0">
                <a:latin typeface="Cambria" panose="02040503050406030204" pitchFamily="18" charset="0"/>
                <a:ea typeface="Cambria" panose="02040503050406030204" pitchFamily="18" charset="0"/>
              </a:rPr>
              <a:t>Estimated beam rate: 100 </a:t>
            </a:r>
            <a:r>
              <a:rPr lang="en-US" altLang="zh-CN" dirty="0">
                <a:latin typeface="Cambria" panose="02040503050406030204" pitchFamily="18" charset="0"/>
                <a:ea typeface="Cambria" panose="02040503050406030204" pitchFamily="18" charset="0"/>
              </a:rPr>
              <a:t>pps</a:t>
            </a:r>
          </a:p>
          <a:p>
            <a:r>
              <a:rPr lang="en-US" dirty="0">
                <a:latin typeface="Cambria" panose="02040503050406030204" pitchFamily="18" charset="0"/>
                <a:ea typeface="Cambria" panose="02040503050406030204" pitchFamily="18" charset="0"/>
              </a:rPr>
              <a:t>Beam time: 24 hours</a:t>
            </a:r>
          </a:p>
          <a:p>
            <a:r>
              <a:rPr lang="en-US" altLang="zh-CN" dirty="0">
                <a:latin typeface="Cambria" panose="02040503050406030204" pitchFamily="18" charset="0"/>
                <a:ea typeface="Cambria" panose="02040503050406030204" pitchFamily="18" charset="0"/>
              </a:rPr>
              <a:t>Simulated efficiency at 1.5 MeV: 1.65%</a:t>
            </a:r>
            <a:endParaRPr lang="en-US" dirty="0">
              <a:latin typeface="Cambria" panose="02040503050406030204" pitchFamily="18" charset="0"/>
              <a:ea typeface="Cambria" panose="02040503050406030204" pitchFamily="18" charset="0"/>
            </a:endParaRPr>
          </a:p>
          <a:p>
            <a:r>
              <a:rPr lang="en-US" altLang="zh-CN" dirty="0">
                <a:latin typeface="Cambria" panose="02040503050406030204" pitchFamily="18" charset="0"/>
                <a:ea typeface="Cambria" panose="02040503050406030204" pitchFamily="18" charset="0"/>
              </a:rPr>
              <a:t>Estimated counts of </a:t>
            </a:r>
            <a:r>
              <a:rPr lang="en-US" altLang="zh-CN" i="1" dirty="0">
                <a:latin typeface="Cambria" panose="02040503050406030204" pitchFamily="18" charset="0"/>
                <a:ea typeface="Cambria" panose="02040503050406030204" pitchFamily="18" charset="0"/>
              </a:rPr>
              <a:t>γ</a:t>
            </a:r>
            <a:r>
              <a:rPr lang="en-US" altLang="zh-CN" baseline="-25000" dirty="0">
                <a:latin typeface="Cambria" panose="02040503050406030204" pitchFamily="18" charset="0"/>
                <a:ea typeface="Cambria" panose="02040503050406030204" pitchFamily="18" charset="0"/>
              </a:rPr>
              <a:t>3</a:t>
            </a:r>
            <a:r>
              <a:rPr lang="en-US" altLang="zh-CN" dirty="0">
                <a:latin typeface="Cambria" panose="02040503050406030204" pitchFamily="18" charset="0"/>
                <a:ea typeface="Cambria" panose="02040503050406030204" pitchFamily="18" charset="0"/>
              </a:rPr>
              <a:t>: 2181</a:t>
            </a: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13870518"/>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AB38EB23-5896-479D-A148-BF0AF9D2404D}"/>
              </a:ext>
            </a:extLst>
          </p:cNvPr>
          <p:cNvGraphicFramePr>
            <a:graphicFrameLocks noGrp="1"/>
          </p:cNvGraphicFramePr>
          <p:nvPr>
            <p:ph idx="1"/>
            <p:extLst>
              <p:ext uri="{D42A27DB-BD31-4B8C-83A1-F6EECF244321}">
                <p14:modId xmlns:p14="http://schemas.microsoft.com/office/powerpoint/2010/main" val="3611013588"/>
              </p:ext>
            </p:extLst>
          </p:nvPr>
        </p:nvGraphicFramePr>
        <p:xfrm>
          <a:off x="76200" y="1066799"/>
          <a:ext cx="8991600" cy="4682650"/>
        </p:xfrm>
        <a:graphic>
          <a:graphicData uri="http://schemas.openxmlformats.org/drawingml/2006/table">
            <a:tbl>
              <a:tblPr firstRow="1" bandRow="1">
                <a:tableStyleId>{5940675A-B579-460E-94D1-54222C63F5DA}</a:tableStyleId>
              </a:tblPr>
              <a:tblGrid>
                <a:gridCol w="2027903">
                  <a:extLst>
                    <a:ext uri="{9D8B030D-6E8A-4147-A177-3AD203B41FA5}">
                      <a16:colId xmlns:a16="http://schemas.microsoft.com/office/drawing/2014/main" val="4008292569"/>
                    </a:ext>
                  </a:extLst>
                </a:gridCol>
                <a:gridCol w="6963697">
                  <a:extLst>
                    <a:ext uri="{9D8B030D-6E8A-4147-A177-3AD203B41FA5}">
                      <a16:colId xmlns:a16="http://schemas.microsoft.com/office/drawing/2014/main" val="365749151"/>
                    </a:ext>
                  </a:extLst>
                </a:gridCol>
              </a:tblGrid>
              <a:tr h="468265">
                <a:tc>
                  <a:txBody>
                    <a:bodyPr/>
                    <a:lstStyle/>
                    <a:p>
                      <a:r>
                        <a:rPr lang="en-US" dirty="0">
                          <a:latin typeface="Cambria" panose="02040503050406030204" pitchFamily="18" charset="0"/>
                          <a:ea typeface="Cambria" panose="02040503050406030204" pitchFamily="18" charset="0"/>
                        </a:rPr>
                        <a:t>Decay</a:t>
                      </a:r>
                    </a:p>
                  </a:txBody>
                  <a:tcPr anchor="ctr">
                    <a:noFill/>
                  </a:tcPr>
                </a:tc>
                <a:tc>
                  <a:txBody>
                    <a:bodyPr/>
                    <a:lstStyle/>
                    <a:p>
                      <a:r>
                        <a:rPr lang="en-US" dirty="0">
                          <a:latin typeface="Cambria" panose="02040503050406030204" pitchFamily="18" charset="0"/>
                          <a:ea typeface="Cambria" panose="02040503050406030204" pitchFamily="18" charset="0"/>
                        </a:rPr>
                        <a:t>Publication</a:t>
                      </a:r>
                    </a:p>
                  </a:txBody>
                  <a:tcPr anchor="ctr">
                    <a:noFill/>
                  </a:tcPr>
                </a:tc>
                <a:extLst>
                  <a:ext uri="{0D108BD9-81ED-4DB2-BD59-A6C34878D82A}">
                    <a16:rowId xmlns:a16="http://schemas.microsoft.com/office/drawing/2014/main" val="3892688254"/>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H.O.U. Fynbo., Nucl. </a:t>
                      </a:r>
                      <a:r>
                        <a:rPr lang="en-US" altLang="zh-CN" sz="1800" kern="1200"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Instrum</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Methods Phys. Res. B 207, 275 (2003).</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2655865994"/>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H.O.U. Fynbo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Nucl. Phys. A 736, 39 (2004).</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2433565090"/>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F. </a:t>
                      </a:r>
                      <a:r>
                        <a:rPr lang="en-US" altLang="zh-CN" sz="1800" kern="1200"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Sarazin</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70, 031302(R) (2004).</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4078304547"/>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C. M. Mattoon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80, 034318 (2009).</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3509931151"/>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26</a:t>
                      </a:r>
                      <a:r>
                        <a:rPr lang="en-US" altLang="zh-CN" sz="1800"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25</a:t>
                      </a:r>
                      <a:r>
                        <a:rPr lang="en-US" altLang="zh-CN" sz="1800" kern="1200" dirty="0">
                          <a:solidFill>
                            <a:srgbClr val="002060"/>
                          </a:solidFill>
                          <a:latin typeface="Cambria" panose="02040503050406030204" pitchFamily="18" charset="0"/>
                          <a:ea typeface="Cambria" panose="02040503050406030204" pitchFamily="18" charset="0"/>
                          <a:cs typeface="+mn-cs"/>
                        </a:rPr>
                        <a:t>Al</a:t>
                      </a:r>
                      <a:endParaRPr lang="en-US" dirty="0">
                        <a:latin typeface="Cambria" panose="02040503050406030204" pitchFamily="18" charset="0"/>
                        <a:ea typeface="Cambria" panose="02040503050406030204" pitchFamily="18" charset="0"/>
                      </a:endParaRPr>
                    </a:p>
                  </a:txBody>
                  <a:tcPr anchor="ctr">
                    <a:solidFill>
                      <a:srgbClr val="FFCCCC"/>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S. B. Schwartz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92, 031302(R) (2015).</a:t>
                      </a:r>
                      <a:endParaRPr lang="en-US" dirty="0">
                        <a:latin typeface="Cambria" panose="02040503050406030204" pitchFamily="18" charset="0"/>
                        <a:ea typeface="Cambria" panose="02040503050406030204" pitchFamily="18" charset="0"/>
                      </a:endParaRPr>
                    </a:p>
                  </a:txBody>
                  <a:tcPr anchor="ctr">
                    <a:solidFill>
                      <a:srgbClr val="FFCCCC"/>
                    </a:solidFill>
                  </a:tcPr>
                </a:tc>
                <a:extLst>
                  <a:ext uri="{0D108BD9-81ED-4DB2-BD59-A6C34878D82A}">
                    <a16:rowId xmlns:a16="http://schemas.microsoft.com/office/drawing/2014/main" val="551974172"/>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20</a:t>
                      </a:r>
                      <a:r>
                        <a:rPr lang="en-US" altLang="zh-CN" sz="1800" kern="1200" dirty="0">
                          <a:solidFill>
                            <a:srgbClr val="002060"/>
                          </a:solidFill>
                          <a:latin typeface="Cambria" panose="02040503050406030204" pitchFamily="18" charset="0"/>
                          <a:ea typeface="Cambria" panose="02040503050406030204" pitchFamily="18" charset="0"/>
                          <a:cs typeface="+mn-cs"/>
                        </a:rPr>
                        <a:t>Mg(</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19</a:t>
                      </a:r>
                      <a:r>
                        <a:rPr lang="en-US" altLang="zh-CN" sz="1800" kern="1200" dirty="0">
                          <a:solidFill>
                            <a:srgbClr val="002060"/>
                          </a:solidFill>
                          <a:latin typeface="Cambria" panose="02040503050406030204" pitchFamily="18" charset="0"/>
                          <a:ea typeface="Cambria" panose="02040503050406030204" pitchFamily="18" charset="0"/>
                          <a:cs typeface="+mn-cs"/>
                        </a:rPr>
                        <a:t>Ne</a:t>
                      </a:r>
                      <a:endParaRPr lang="en-US" dirty="0">
                        <a:latin typeface="Cambria" panose="02040503050406030204" pitchFamily="18" charset="0"/>
                        <a:ea typeface="Cambria" panose="02040503050406030204" pitchFamily="18" charset="0"/>
                      </a:endParaRPr>
                    </a:p>
                  </a:txBody>
                  <a:tcPr anchor="ctr">
                    <a:solidFill>
                      <a:srgbClr val="FFCCCC"/>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B. E. Glassman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99, 065801 (2019).</a:t>
                      </a:r>
                      <a:endParaRPr lang="en-US" dirty="0">
                        <a:latin typeface="Cambria" panose="02040503050406030204" pitchFamily="18" charset="0"/>
                        <a:ea typeface="Cambria" panose="02040503050406030204" pitchFamily="18" charset="0"/>
                      </a:endParaRPr>
                    </a:p>
                  </a:txBody>
                  <a:tcPr anchor="ctr">
                    <a:solidFill>
                      <a:srgbClr val="FFCCCC"/>
                    </a:solidFill>
                  </a:tcPr>
                </a:tc>
                <a:extLst>
                  <a:ext uri="{0D108BD9-81ED-4DB2-BD59-A6C34878D82A}">
                    <a16:rowId xmlns:a16="http://schemas.microsoft.com/office/drawing/2014/main" val="1175376531"/>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25</a:t>
                      </a:r>
                      <a:r>
                        <a:rPr lang="en-US" altLang="zh-CN" sz="1800" kern="1200" dirty="0">
                          <a:solidFill>
                            <a:srgbClr val="002060"/>
                          </a:solidFill>
                          <a:latin typeface="Cambria" panose="02040503050406030204" pitchFamily="18" charset="0"/>
                          <a:ea typeface="Cambria" panose="02040503050406030204" pitchFamily="18" charset="0"/>
                          <a:cs typeface="+mn-cs"/>
                        </a:rPr>
                        <a:t>Si(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24</a:t>
                      </a:r>
                      <a:r>
                        <a:rPr lang="en-US" altLang="zh-CN" sz="1800" kern="1200" dirty="0">
                          <a:solidFill>
                            <a:srgbClr val="002060"/>
                          </a:solidFill>
                          <a:latin typeface="Cambria" panose="02040503050406030204" pitchFamily="18" charset="0"/>
                          <a:ea typeface="Cambria" panose="02040503050406030204" pitchFamily="18" charset="0"/>
                          <a:cs typeface="+mn-cs"/>
                        </a:rPr>
                        <a:t>Mg</a:t>
                      </a:r>
                      <a:endParaRPr lang="en-US" dirty="0">
                        <a:latin typeface="Cambria" panose="02040503050406030204" pitchFamily="18" charset="0"/>
                        <a:ea typeface="Cambria" panose="02040503050406030204" pitchFamily="18" charset="0"/>
                      </a:endParaRPr>
                    </a:p>
                  </a:txBody>
                  <a:tcPr anchor="ctr">
                    <a:solidFill>
                      <a:srgbClr val="FFCCCC"/>
                    </a:solidFill>
                  </a:tcPr>
                </a:tc>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L. </a:t>
                      </a:r>
                      <a:r>
                        <a:rPr lang="da-DK"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J. Sun </a:t>
                      </a:r>
                      <a:r>
                        <a:rPr lang="da-DK"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da-DK"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103, 014322 (2021</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a:t>
                      </a:r>
                    </a:p>
                  </a:txBody>
                  <a:tcPr anchor="ctr">
                    <a:solidFill>
                      <a:srgbClr val="FFCCCC"/>
                    </a:solidFill>
                  </a:tcPr>
                </a:tc>
                <a:extLst>
                  <a:ext uri="{0D108BD9-81ED-4DB2-BD59-A6C34878D82A}">
                    <a16:rowId xmlns:a16="http://schemas.microsoft.com/office/drawing/2014/main" val="404754194"/>
                  </a:ext>
                </a:extLst>
              </a:tr>
              <a:tr h="468265">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baseline="30000" dirty="0">
                          <a:solidFill>
                            <a:srgbClr val="002060"/>
                          </a:solidFill>
                          <a:latin typeface="Cambria" panose="02040503050406030204" pitchFamily="18" charset="0"/>
                          <a:ea typeface="Cambria" panose="02040503050406030204" pitchFamily="18" charset="0"/>
                          <a:cs typeface="+mn-cs"/>
                        </a:rPr>
                        <a:t>8</a:t>
                      </a:r>
                      <a:r>
                        <a:rPr lang="en-US" altLang="zh-CN" sz="1800" kern="1200" dirty="0">
                          <a:solidFill>
                            <a:srgbClr val="002060"/>
                          </a:solidFill>
                          <a:latin typeface="Cambria" panose="02040503050406030204" pitchFamily="18" charset="0"/>
                          <a:ea typeface="Cambria" panose="02040503050406030204" pitchFamily="18" charset="0"/>
                          <a:cs typeface="+mn-cs"/>
                        </a:rPr>
                        <a:t>He(</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7</a:t>
                      </a:r>
                      <a:r>
                        <a:rPr lang="en-US" altLang="zh-CN" sz="1800" kern="1200" baseline="0" dirty="0">
                          <a:solidFill>
                            <a:srgbClr val="002060"/>
                          </a:solidFill>
                          <a:latin typeface="Cambria" panose="02040503050406030204" pitchFamily="18" charset="0"/>
                          <a:ea typeface="Cambria" panose="02040503050406030204" pitchFamily="18" charset="0"/>
                          <a:cs typeface="+mn-cs"/>
                        </a:rPr>
                        <a:t>Li</a:t>
                      </a:r>
                      <a:endParaRPr lang="en-US" baseline="0" dirty="0">
                        <a:latin typeface="Cambria" panose="02040503050406030204" pitchFamily="18" charset="0"/>
                        <a:ea typeface="Cambria" panose="02040503050406030204" pitchFamily="18" charset="0"/>
                      </a:endParaRPr>
                    </a:p>
                  </a:txBody>
                  <a:tcPr anchor="ctr">
                    <a:solidFill>
                      <a:srgbClr val="CCECFF"/>
                    </a:solidFill>
                  </a:tcPr>
                </a:tc>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M. H. </a:t>
                      </a:r>
                      <a:r>
                        <a:rPr lang="en-US" altLang="zh-CN" sz="1800" kern="1200"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Baattrup</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Master’s Thesis, </a:t>
                      </a:r>
                      <a:r>
                        <a:rPr lang="nl-NL"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Aarhus University, Denmark, 2023.</a:t>
                      </a:r>
                      <a:endPar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txBody>
                  <a:tcPr anchor="ctr">
                    <a:solidFill>
                      <a:srgbClr val="CCECFF"/>
                    </a:solidFill>
                  </a:tcPr>
                </a:tc>
                <a:extLst>
                  <a:ext uri="{0D108BD9-81ED-4DB2-BD59-A6C34878D82A}">
                    <a16:rowId xmlns:a16="http://schemas.microsoft.com/office/drawing/2014/main" val="1210886396"/>
                  </a:ext>
                </a:extLst>
              </a:tr>
              <a:tr h="468265">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baseline="30000" dirty="0">
                          <a:solidFill>
                            <a:srgbClr val="002060"/>
                          </a:solidFill>
                          <a:latin typeface="Cambria" panose="02040503050406030204" pitchFamily="18" charset="0"/>
                          <a:ea typeface="Cambria" panose="02040503050406030204" pitchFamily="18" charset="0"/>
                          <a:cs typeface="+mn-cs"/>
                        </a:rPr>
                        <a:t>43</a:t>
                      </a:r>
                      <a:r>
                        <a:rPr lang="en-US" altLang="zh-CN" sz="1800"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42</a:t>
                      </a:r>
                      <a:r>
                        <a:rPr lang="en-US" altLang="zh-CN" sz="1800" kern="1200" baseline="0" dirty="0">
                          <a:solidFill>
                            <a:srgbClr val="002060"/>
                          </a:solidFill>
                          <a:latin typeface="Cambria" panose="02040503050406030204" pitchFamily="18" charset="0"/>
                          <a:ea typeface="Cambria" panose="02040503050406030204" pitchFamily="18" charset="0"/>
                          <a:cs typeface="+mn-cs"/>
                        </a:rPr>
                        <a:t>S</a:t>
                      </a:r>
                      <a:endParaRPr lang="en-US" baseline="0" dirty="0">
                        <a:latin typeface="Cambria" panose="02040503050406030204" pitchFamily="18" charset="0"/>
                        <a:ea typeface="Cambria" panose="02040503050406030204" pitchFamily="18" charset="0"/>
                      </a:endParaRPr>
                    </a:p>
                  </a:txBody>
                  <a:tcPr anchor="ctr">
                    <a:solidFill>
                      <a:srgbClr val="CCECFF"/>
                    </a:solidFill>
                  </a:tcPr>
                </a:tc>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endPar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txBody>
                  <a:tcPr anchor="ctr">
                    <a:solidFill>
                      <a:srgbClr val="CCECFF"/>
                    </a:solidFill>
                  </a:tcPr>
                </a:tc>
                <a:extLst>
                  <a:ext uri="{0D108BD9-81ED-4DB2-BD59-A6C34878D82A}">
                    <a16:rowId xmlns:a16="http://schemas.microsoft.com/office/drawing/2014/main" val="4133545528"/>
                  </a:ext>
                </a:extLst>
              </a:tr>
            </a:tbl>
          </a:graphicData>
        </a:graphic>
      </p:graphicFrame>
      <p:sp>
        <p:nvSpPr>
          <p:cNvPr id="3" name="Title 2">
            <a:extLst>
              <a:ext uri="{FF2B5EF4-FFF2-40B4-BE49-F238E27FC236}">
                <a16:creationId xmlns:a16="http://schemas.microsoft.com/office/drawing/2014/main" id="{349895D1-EEC5-4814-AF8B-1C3329758E8C}"/>
              </a:ext>
            </a:extLst>
          </p:cNvPr>
          <p:cNvSpPr>
            <a:spLocks noGrp="1"/>
          </p:cNvSpPr>
          <p:nvPr>
            <p:ph type="title"/>
          </p:nvPr>
        </p:nvSpPr>
        <p:spPr>
          <a:xfrm>
            <a:off x="76200" y="357042"/>
            <a:ext cx="8991600" cy="343202"/>
          </a:xfrm>
        </p:spPr>
        <p:txBody>
          <a:bodyPr/>
          <a:lstStyle/>
          <a:p>
            <a:r>
              <a:rPr lang="en-US" altLang="zh-CN" sz="2200" dirty="0"/>
              <a:t>Doppler Broadening Technique for </a:t>
            </a:r>
            <a:r>
              <a:rPr lang="en-US" altLang="zh-CN" sz="2200" i="1" dirty="0"/>
              <a:t>β</a:t>
            </a:r>
            <a:r>
              <a:rPr lang="en-US" altLang="zh-CN" sz="2200" dirty="0"/>
              <a:t>-delayed Particle Emissions</a:t>
            </a:r>
            <a:endParaRPr lang="en-US" sz="2200" dirty="0"/>
          </a:p>
        </p:txBody>
      </p:sp>
    </p:spTree>
    <p:extLst>
      <p:ext uri="{BB962C8B-B14F-4D97-AF65-F5344CB8AC3E}">
        <p14:creationId xmlns:p14="http://schemas.microsoft.com/office/powerpoint/2010/main" val="11760015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500000" y="3055874"/>
            <a:ext cx="4500000" cy="3055874"/>
          </a:xfrm>
          <a:prstGeom prst="rect">
            <a:avLst/>
          </a:prstGeom>
        </p:spPr>
      </p:pic>
      <p:pic>
        <p:nvPicPr>
          <p:cNvPr id="4" name="图片 3"/>
          <p:cNvPicPr>
            <a:picLocks noChangeAspect="1"/>
          </p:cNvPicPr>
          <p:nvPr/>
        </p:nvPicPr>
        <p:blipFill>
          <a:blip r:embed="rId3"/>
          <a:stretch>
            <a:fillRect/>
          </a:stretch>
        </p:blipFill>
        <p:spPr>
          <a:xfrm>
            <a:off x="4500000" y="0"/>
            <a:ext cx="4500000" cy="3055874"/>
          </a:xfrm>
          <a:prstGeom prst="rect">
            <a:avLst/>
          </a:prstGeom>
        </p:spPr>
      </p:pic>
      <p:pic>
        <p:nvPicPr>
          <p:cNvPr id="5" name="图片 4"/>
          <p:cNvPicPr>
            <a:picLocks noChangeAspect="1"/>
          </p:cNvPicPr>
          <p:nvPr/>
        </p:nvPicPr>
        <p:blipFill>
          <a:blip r:embed="rId4"/>
          <a:stretch>
            <a:fillRect/>
          </a:stretch>
        </p:blipFill>
        <p:spPr>
          <a:xfrm>
            <a:off x="0" y="3055874"/>
            <a:ext cx="4500000" cy="3055874"/>
          </a:xfrm>
          <a:prstGeom prst="rect">
            <a:avLst/>
          </a:prstGeom>
        </p:spPr>
      </p:pic>
      <p:pic>
        <p:nvPicPr>
          <p:cNvPr id="6" name="图片 5"/>
          <p:cNvPicPr>
            <a:picLocks noChangeAspect="1"/>
          </p:cNvPicPr>
          <p:nvPr/>
        </p:nvPicPr>
        <p:blipFill>
          <a:blip r:embed="rId5"/>
          <a:stretch>
            <a:fillRect/>
          </a:stretch>
        </p:blipFill>
        <p:spPr>
          <a:xfrm>
            <a:off x="0" y="0"/>
            <a:ext cx="4500000" cy="3055874"/>
          </a:xfrm>
          <a:prstGeom prst="rect">
            <a:avLst/>
          </a:prstGeom>
        </p:spPr>
      </p:pic>
      <p:sp>
        <p:nvSpPr>
          <p:cNvPr id="7" name="矩形 6"/>
          <p:cNvSpPr/>
          <p:nvPr/>
        </p:nvSpPr>
        <p:spPr>
          <a:xfrm>
            <a:off x="568985" y="1347948"/>
            <a:ext cx="2803973" cy="523220"/>
          </a:xfrm>
          <a:prstGeom prst="rect">
            <a:avLst/>
          </a:prstGeom>
        </p:spPr>
        <p:txBody>
          <a:bodyPr wrap="none">
            <a:spAutoFit/>
          </a:bodyPr>
          <a:lstStyle/>
          <a:p>
            <a:r>
              <a:rPr lang="en-US" altLang="zh-CN" sz="1400" dirty="0" err="1">
                <a:latin typeface="Times New Roman" panose="02020603050405020304" pitchFamily="18" charset="0"/>
                <a:cs typeface="Times New Roman" panose="02020603050405020304" pitchFamily="18" charset="0"/>
              </a:rPr>
              <a:t>costheta</a:t>
            </a:r>
            <a:r>
              <a:rPr lang="en-US" altLang="zh-CN" sz="1400" dirty="0">
                <a:latin typeface="Times New Roman" panose="02020603050405020304" pitchFamily="18" charset="0"/>
                <a:cs typeface="Times New Roman" panose="02020603050405020304" pitchFamily="18" charset="0"/>
              </a:rPr>
              <a:t>=</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-&gt;Uniform(-1,1);</a:t>
            </a:r>
          </a:p>
          <a:p>
            <a:r>
              <a:rPr lang="en-US" altLang="zh-CN" sz="1400" dirty="0">
                <a:latin typeface="Times New Roman" panose="02020603050405020304" pitchFamily="18" charset="0"/>
                <a:cs typeface="Times New Roman" panose="02020603050405020304" pitchFamily="18" charset="0"/>
              </a:rPr>
              <a:t>Fill(</a:t>
            </a:r>
            <a:r>
              <a:rPr lang="en-US" altLang="zh-CN" sz="1400" dirty="0" err="1">
                <a:latin typeface="Times New Roman" panose="02020603050405020304" pitchFamily="18" charset="0"/>
                <a:cs typeface="Times New Roman" panose="02020603050405020304" pitchFamily="18" charset="0"/>
              </a:rPr>
              <a:t>costheta</a:t>
            </a:r>
            <a:r>
              <a:rPr lang="en-US" altLang="zh-CN" sz="1400" dirty="0">
                <a:latin typeface="Times New Roman" panose="02020603050405020304" pitchFamily="18" charset="0"/>
                <a:cs typeface="Times New Roman" panose="02020603050405020304" pitchFamily="18" charset="0"/>
              </a:rPr>
              <a:t>);</a:t>
            </a:r>
          </a:p>
        </p:txBody>
      </p:sp>
      <p:sp>
        <p:nvSpPr>
          <p:cNvPr id="8" name="矩形 7"/>
          <p:cNvSpPr/>
          <p:nvPr/>
        </p:nvSpPr>
        <p:spPr>
          <a:xfrm>
            <a:off x="5881401" y="2005919"/>
            <a:ext cx="1630575"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Fill(</a:t>
            </a:r>
            <a:r>
              <a:rPr lang="en-US" altLang="zh-CN" sz="1400" dirty="0" err="1">
                <a:latin typeface="Times New Roman" panose="02020603050405020304" pitchFamily="18" charset="0"/>
                <a:cs typeface="Times New Roman" panose="02020603050405020304" pitchFamily="18" charset="0"/>
              </a:rPr>
              <a:t>acos</a:t>
            </a:r>
            <a:r>
              <a:rPr lang="en-US" altLang="zh-CN" sz="1400" dirty="0">
                <a:latin typeface="Times New Roman" panose="02020603050405020304" pitchFamily="18" charset="0"/>
                <a:cs typeface="Times New Roman" panose="02020603050405020304" pitchFamily="18" charset="0"/>
              </a:rPr>
              <a:t>(</a:t>
            </a:r>
            <a:r>
              <a:rPr lang="en-US" altLang="zh-CN" sz="1400" dirty="0" err="1">
                <a:latin typeface="Times New Roman" panose="02020603050405020304" pitchFamily="18" charset="0"/>
                <a:cs typeface="Times New Roman" panose="02020603050405020304" pitchFamily="18" charset="0"/>
              </a:rPr>
              <a:t>costheta</a:t>
            </a:r>
            <a:r>
              <a:rPr lang="en-US" altLang="zh-CN" sz="1400" dirty="0">
                <a:latin typeface="Times New Roman" panose="02020603050405020304" pitchFamily="18" charset="0"/>
                <a:cs typeface="Times New Roman" panose="02020603050405020304" pitchFamily="18" charset="0"/>
              </a:rPr>
              <a:t>));</a:t>
            </a:r>
          </a:p>
        </p:txBody>
      </p:sp>
      <p:sp>
        <p:nvSpPr>
          <p:cNvPr id="9" name="矩形 8"/>
          <p:cNvSpPr/>
          <p:nvPr/>
        </p:nvSpPr>
        <p:spPr>
          <a:xfrm>
            <a:off x="565173" y="4406311"/>
            <a:ext cx="4572000" cy="523220"/>
          </a:xfrm>
          <a:prstGeom prst="rect">
            <a:avLst/>
          </a:prstGeom>
        </p:spPr>
        <p:txBody>
          <a:bodyPr>
            <a:spAutoFit/>
          </a:bodyPr>
          <a:lstStyle/>
          <a:p>
            <a:r>
              <a:rPr lang="en-US" altLang="zh-CN" sz="1400" dirty="0">
                <a:latin typeface="Times New Roman" panose="02020603050405020304" pitchFamily="18" charset="0"/>
                <a:cs typeface="Times New Roman" panose="02020603050405020304" pitchFamily="18" charset="0"/>
              </a:rPr>
              <a:t>theta=</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-&gt;Uniform(0,π);</a:t>
            </a:r>
          </a:p>
          <a:p>
            <a:r>
              <a:rPr lang="en-US" altLang="zh-CN" sz="1400" dirty="0">
                <a:latin typeface="Times New Roman" panose="02020603050405020304" pitchFamily="18" charset="0"/>
                <a:cs typeface="Times New Roman" panose="02020603050405020304" pitchFamily="18" charset="0"/>
              </a:rPr>
              <a:t>Fill(theta);</a:t>
            </a:r>
          </a:p>
        </p:txBody>
      </p:sp>
      <p:sp>
        <p:nvSpPr>
          <p:cNvPr id="10" name="矩形 9"/>
          <p:cNvSpPr/>
          <p:nvPr/>
        </p:nvSpPr>
        <p:spPr>
          <a:xfrm>
            <a:off x="6044165" y="4252422"/>
            <a:ext cx="1309974"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Fill(</a:t>
            </a:r>
            <a:r>
              <a:rPr lang="en-US" altLang="zh-CN" sz="1400" dirty="0" err="1">
                <a:latin typeface="Times New Roman" panose="02020603050405020304" pitchFamily="18" charset="0"/>
                <a:cs typeface="Times New Roman" panose="02020603050405020304" pitchFamily="18" charset="0"/>
              </a:rPr>
              <a:t>cos</a:t>
            </a:r>
            <a:r>
              <a:rPr lang="en-US" altLang="zh-CN" sz="1400" dirty="0">
                <a:latin typeface="Times New Roman" panose="02020603050405020304" pitchFamily="18" charset="0"/>
                <a:cs typeface="Times New Roman" panose="02020603050405020304" pitchFamily="18" charset="0"/>
              </a:rPr>
              <a:t>(theta));</a:t>
            </a:r>
          </a:p>
        </p:txBody>
      </p:sp>
      <p:sp>
        <p:nvSpPr>
          <p:cNvPr id="11" name="右箭头 10"/>
          <p:cNvSpPr/>
          <p:nvPr/>
        </p:nvSpPr>
        <p:spPr>
          <a:xfrm>
            <a:off x="4145419" y="1508091"/>
            <a:ext cx="612068" cy="2616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4139930" y="4537116"/>
            <a:ext cx="612068" cy="2616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87065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102552"/>
            <a:ext cx="2819400" cy="2714625"/>
          </a:xfrm>
          <a:prstGeom prst="rect">
            <a:avLst/>
          </a:prstGeom>
        </p:spPr>
      </p:pic>
      <p:pic>
        <p:nvPicPr>
          <p:cNvPr id="4" name="图片 3"/>
          <p:cNvPicPr>
            <a:picLocks noChangeAspect="1"/>
          </p:cNvPicPr>
          <p:nvPr/>
        </p:nvPicPr>
        <p:blipFill>
          <a:blip r:embed="rId4"/>
          <a:stretch>
            <a:fillRect/>
          </a:stretch>
        </p:blipFill>
        <p:spPr>
          <a:xfrm>
            <a:off x="0" y="2771620"/>
            <a:ext cx="2914650" cy="2667000"/>
          </a:xfrm>
          <a:prstGeom prst="rect">
            <a:avLst/>
          </a:prstGeom>
        </p:spPr>
      </p:pic>
      <p:pic>
        <p:nvPicPr>
          <p:cNvPr id="5" name="图片 4"/>
          <p:cNvPicPr>
            <a:picLocks noChangeAspect="1"/>
          </p:cNvPicPr>
          <p:nvPr/>
        </p:nvPicPr>
        <p:blipFill>
          <a:blip r:embed="rId5"/>
          <a:stretch>
            <a:fillRect/>
          </a:stretch>
        </p:blipFill>
        <p:spPr>
          <a:xfrm>
            <a:off x="4489995" y="5090659"/>
            <a:ext cx="2066925" cy="1762125"/>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59296" y="4395713"/>
            <a:ext cx="2584704" cy="2385373"/>
          </a:xfrm>
          <a:prstGeom prst="rect">
            <a:avLst/>
          </a:prstGeom>
        </p:spPr>
      </p:pic>
      <p:pic>
        <p:nvPicPr>
          <p:cNvPr id="7" name="图片 6"/>
          <p:cNvPicPr>
            <a:picLocks noChangeAspect="1"/>
          </p:cNvPicPr>
          <p:nvPr/>
        </p:nvPicPr>
        <p:blipFill>
          <a:blip r:embed="rId7"/>
          <a:stretch>
            <a:fillRect/>
          </a:stretch>
        </p:blipFill>
        <p:spPr>
          <a:xfrm>
            <a:off x="6743129" y="94006"/>
            <a:ext cx="2403351" cy="2276629"/>
          </a:xfrm>
          <a:prstGeom prst="rect">
            <a:avLst/>
          </a:prstGeom>
        </p:spPr>
      </p:pic>
      <p:sp>
        <p:nvSpPr>
          <p:cNvPr id="8" name="文本框 7"/>
          <p:cNvSpPr txBox="1"/>
          <p:nvPr/>
        </p:nvSpPr>
        <p:spPr>
          <a:xfrm>
            <a:off x="143508" y="6109117"/>
            <a:ext cx="1107996" cy="646331"/>
          </a:xfrm>
          <a:prstGeom prst="rect">
            <a:avLst/>
          </a:prstGeom>
          <a:noFill/>
        </p:spPr>
        <p:txBody>
          <a:bodyPr wrap="none" rtlCol="0">
            <a:spAutoFit/>
          </a:bodyPr>
          <a:lstStyle/>
          <a:p>
            <a:r>
              <a:rPr lang="zh-CN" altLang="en-US" dirty="0"/>
              <a:t>各向同性</a:t>
            </a:r>
            <a:endParaRPr lang="en-US" altLang="zh-CN" dirty="0"/>
          </a:p>
          <a:p>
            <a:r>
              <a:rPr lang="en-US" altLang="zh-CN" dirty="0"/>
              <a:t>isotropy</a:t>
            </a:r>
            <a:endParaRPr lang="zh-CN" altLang="en-US" dirty="0"/>
          </a:p>
        </p:txBody>
      </p:sp>
      <p:sp>
        <p:nvSpPr>
          <p:cNvPr id="3" name="文本框 2"/>
          <p:cNvSpPr txBox="1"/>
          <p:nvPr/>
        </p:nvSpPr>
        <p:spPr>
          <a:xfrm>
            <a:off x="2819400" y="215872"/>
            <a:ext cx="5804794" cy="5539978"/>
          </a:xfrm>
          <a:prstGeom prst="rect">
            <a:avLst/>
          </a:prstGeom>
          <a:noFill/>
        </p:spPr>
        <p:txBody>
          <a:bodyPr wrap="none" rtlCol="0">
            <a:spAutoFit/>
          </a:bodyPr>
          <a:lstStyle/>
          <a:p>
            <a:r>
              <a:rPr lang="en-US" altLang="zh-CN" sz="1400" dirty="0">
                <a:latin typeface="Times New Roman" panose="02020603050405020304" pitchFamily="18" charset="0"/>
                <a:cs typeface="Times New Roman" panose="02020603050405020304" pitchFamily="18" charset="0"/>
              </a:rPr>
              <a:t>theta=</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-&gt;Uniform(0,pi);//Uniform(</a:t>
            </a:r>
            <a:r>
              <a:rPr lang="en-US" altLang="zh-CN" sz="1400" dirty="0" err="1">
                <a:latin typeface="Times New Roman" panose="02020603050405020304" pitchFamily="18" charset="0"/>
                <a:cs typeface="Times New Roman" panose="02020603050405020304" pitchFamily="18" charset="0"/>
              </a:rPr>
              <a:t>x_low,x_high</a:t>
            </a:r>
            <a:r>
              <a:rPr lang="en-US" altLang="zh-CN" sz="1400" dirty="0">
                <a:latin typeface="Times New Roman" panose="02020603050405020304" pitchFamily="18" charset="0"/>
                <a:cs typeface="Times New Roman" panose="02020603050405020304" pitchFamily="18" charset="0"/>
              </a:rPr>
              <a:t>)</a:t>
            </a:r>
          </a:p>
          <a:p>
            <a:r>
              <a:rPr lang="en-US" altLang="zh-CN" sz="1400" dirty="0">
                <a:latin typeface="Times New Roman" panose="02020603050405020304" pitchFamily="18" charset="0"/>
                <a:cs typeface="Times New Roman" panose="02020603050405020304" pitchFamily="18" charset="0"/>
              </a:rPr>
              <a:t>phi=</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-&gt;Uniform(0,2*pi);</a:t>
            </a:r>
          </a:p>
          <a:p>
            <a:r>
              <a:rPr lang="en-US" altLang="zh-CN" sz="1400" dirty="0">
                <a:latin typeface="Times New Roman" panose="02020603050405020304" pitchFamily="18" charset="0"/>
                <a:cs typeface="Times New Roman" panose="02020603050405020304" pitchFamily="18" charset="0"/>
              </a:rPr>
              <a:t>r=1;</a:t>
            </a:r>
          </a:p>
          <a:p>
            <a:r>
              <a:rPr lang="en-US" altLang="zh-CN" sz="1400" dirty="0">
                <a:latin typeface="Times New Roman" panose="02020603050405020304" pitchFamily="18" charset="0"/>
                <a:cs typeface="Times New Roman" panose="02020603050405020304" pitchFamily="18" charset="0"/>
              </a:rPr>
              <a:t>x=r*sin(theta)*</a:t>
            </a:r>
            <a:r>
              <a:rPr lang="en-US" altLang="zh-CN" sz="1400" dirty="0" err="1">
                <a:latin typeface="Times New Roman" panose="02020603050405020304" pitchFamily="18" charset="0"/>
                <a:cs typeface="Times New Roman" panose="02020603050405020304" pitchFamily="18" charset="0"/>
              </a:rPr>
              <a:t>cos</a:t>
            </a:r>
            <a:r>
              <a:rPr lang="en-US" altLang="zh-CN" sz="1400" dirty="0">
                <a:latin typeface="Times New Roman" panose="02020603050405020304" pitchFamily="18" charset="0"/>
                <a:cs typeface="Times New Roman" panose="02020603050405020304" pitchFamily="18" charset="0"/>
              </a:rPr>
              <a:t>(phi);</a:t>
            </a:r>
          </a:p>
          <a:p>
            <a:r>
              <a:rPr lang="en-US" altLang="zh-CN" sz="1400" dirty="0">
                <a:latin typeface="Times New Roman" panose="02020603050405020304" pitchFamily="18" charset="0"/>
                <a:cs typeface="Times New Roman" panose="02020603050405020304" pitchFamily="18" charset="0"/>
              </a:rPr>
              <a:t>y=r*sin(theta)*sin(phi);</a:t>
            </a:r>
          </a:p>
          <a:p>
            <a:r>
              <a:rPr lang="en-US" altLang="zh-CN" sz="1400" dirty="0">
                <a:latin typeface="Times New Roman" panose="02020603050405020304" pitchFamily="18" charset="0"/>
                <a:cs typeface="Times New Roman" panose="02020603050405020304" pitchFamily="18" charset="0"/>
              </a:rPr>
              <a:t>z=r*</a:t>
            </a:r>
            <a:r>
              <a:rPr lang="en-US" altLang="zh-CN" sz="1400" dirty="0" err="1">
                <a:latin typeface="Times New Roman" panose="02020603050405020304" pitchFamily="18" charset="0"/>
                <a:cs typeface="Times New Roman" panose="02020603050405020304" pitchFamily="18" charset="0"/>
              </a:rPr>
              <a:t>cos</a:t>
            </a:r>
            <a:r>
              <a:rPr lang="en-US" altLang="zh-CN" sz="1400" dirty="0">
                <a:latin typeface="Times New Roman" panose="02020603050405020304" pitchFamily="18" charset="0"/>
                <a:cs typeface="Times New Roman" panose="02020603050405020304" pitchFamily="18" charset="0"/>
              </a:rPr>
              <a:t>(theta);</a:t>
            </a:r>
          </a:p>
          <a:p>
            <a:r>
              <a:rPr lang="en-US" altLang="zh-CN" sz="1400" dirty="0" err="1">
                <a:latin typeface="Times New Roman" panose="02020603050405020304" pitchFamily="18" charset="0"/>
                <a:cs typeface="Times New Roman" panose="02020603050405020304" pitchFamily="18" charset="0"/>
              </a:rPr>
              <a:t>hx</a:t>
            </a:r>
            <a:r>
              <a:rPr lang="en-US" altLang="zh-CN" sz="1400" dirty="0">
                <a:latin typeface="Times New Roman" panose="02020603050405020304" pitchFamily="18" charset="0"/>
                <a:cs typeface="Times New Roman" panose="02020603050405020304" pitchFamily="18" charset="0"/>
              </a:rPr>
              <a:t>-&gt;Fill(x);</a:t>
            </a:r>
            <a:r>
              <a:rPr lang="en-US" altLang="zh-CN" sz="1400" dirty="0" err="1">
                <a:latin typeface="Times New Roman" panose="02020603050405020304" pitchFamily="18" charset="0"/>
                <a:cs typeface="Times New Roman" panose="02020603050405020304" pitchFamily="18" charset="0"/>
              </a:rPr>
              <a:t>hy</a:t>
            </a:r>
            <a:r>
              <a:rPr lang="en-US" altLang="zh-CN" sz="1400" dirty="0">
                <a:latin typeface="Times New Roman" panose="02020603050405020304" pitchFamily="18" charset="0"/>
                <a:cs typeface="Times New Roman" panose="02020603050405020304" pitchFamily="18" charset="0"/>
              </a:rPr>
              <a:t>-&gt;Fill(y);</a:t>
            </a:r>
            <a:r>
              <a:rPr lang="en-US" altLang="zh-CN" sz="1400" dirty="0" err="1">
                <a:latin typeface="Times New Roman" panose="02020603050405020304" pitchFamily="18" charset="0"/>
                <a:cs typeface="Times New Roman" panose="02020603050405020304" pitchFamily="18" charset="0"/>
              </a:rPr>
              <a:t>hz</a:t>
            </a:r>
            <a:r>
              <a:rPr lang="en-US" altLang="zh-CN" sz="1400" dirty="0">
                <a:latin typeface="Times New Roman" panose="02020603050405020304" pitchFamily="18" charset="0"/>
                <a:cs typeface="Times New Roman" panose="02020603050405020304" pitchFamily="18" charset="0"/>
              </a:rPr>
              <a:t>-&gt;Fill(z);</a:t>
            </a:r>
          </a:p>
          <a:p>
            <a:r>
              <a:rPr lang="en-US" altLang="zh-CN" sz="1400" dirty="0" err="1">
                <a:latin typeface="Times New Roman" panose="02020603050405020304" pitchFamily="18" charset="0"/>
                <a:cs typeface="Times New Roman" panose="02020603050405020304" pitchFamily="18" charset="0"/>
              </a:rPr>
              <a:t>hxy</a:t>
            </a:r>
            <a:r>
              <a:rPr lang="en-US" altLang="zh-CN" sz="1400" dirty="0">
                <a:latin typeface="Times New Roman" panose="02020603050405020304" pitchFamily="18" charset="0"/>
                <a:cs typeface="Times New Roman" panose="02020603050405020304" pitchFamily="18" charset="0"/>
              </a:rPr>
              <a:t>-&gt;Fill(</a:t>
            </a:r>
            <a:r>
              <a:rPr lang="en-US" altLang="zh-CN" sz="1400" dirty="0" err="1">
                <a:latin typeface="Times New Roman" panose="02020603050405020304" pitchFamily="18" charset="0"/>
                <a:cs typeface="Times New Roman" panose="02020603050405020304" pitchFamily="18" charset="0"/>
              </a:rPr>
              <a:t>x,y</a:t>
            </a:r>
            <a:r>
              <a:rPr lang="en-US" altLang="zh-CN" sz="1400" dirty="0">
                <a:latin typeface="Times New Roman" panose="02020603050405020304" pitchFamily="18" charset="0"/>
                <a:cs typeface="Times New Roman" panose="02020603050405020304" pitchFamily="18" charset="0"/>
              </a:rPr>
              <a:t>);//</a:t>
            </a:r>
          </a:p>
          <a:p>
            <a:r>
              <a:rPr lang="en-US" altLang="zh-CN" sz="1400" dirty="0" err="1">
                <a:latin typeface="Times New Roman" panose="02020603050405020304" pitchFamily="18" charset="0"/>
                <a:cs typeface="Times New Roman" panose="02020603050405020304" pitchFamily="18" charset="0"/>
              </a:rPr>
              <a:t>hxyz</a:t>
            </a:r>
            <a:r>
              <a:rPr lang="en-US" altLang="zh-CN" sz="1400" dirty="0">
                <a:latin typeface="Times New Roman" panose="02020603050405020304" pitchFamily="18" charset="0"/>
                <a:cs typeface="Times New Roman" panose="02020603050405020304" pitchFamily="18" charset="0"/>
              </a:rPr>
              <a:t>-&gt;Fill(</a:t>
            </a:r>
            <a:r>
              <a:rPr lang="en-US" altLang="zh-CN" sz="1400" dirty="0" err="1">
                <a:latin typeface="Times New Roman" panose="02020603050405020304" pitchFamily="18" charset="0"/>
                <a:cs typeface="Times New Roman" panose="02020603050405020304" pitchFamily="18" charset="0"/>
              </a:rPr>
              <a:t>x,y,z</a:t>
            </a:r>
            <a:r>
              <a:rPr lang="en-US" altLang="zh-CN" sz="1400" dirty="0">
                <a:latin typeface="Times New Roman" panose="02020603050405020304" pitchFamily="18" charset="0"/>
                <a:cs typeface="Times New Roman" panose="02020603050405020304" pitchFamily="18" charset="0"/>
              </a:rPr>
              <a:t>);//</a:t>
            </a:r>
          </a:p>
          <a:p>
            <a:r>
              <a:rPr lang="zh-CN" altLang="en-US" sz="1400" dirty="0">
                <a:latin typeface="Times New Roman" panose="02020603050405020304" pitchFamily="18" charset="0"/>
                <a:cs typeface="Times New Roman" panose="02020603050405020304" pitchFamily="18" charset="0"/>
              </a:rPr>
              <a:t>球面面积元</a:t>
            </a:r>
            <a:r>
              <a:rPr lang="pt-BR" altLang="zh-CN" sz="1400" dirty="0">
                <a:latin typeface="Times New Roman" panose="02020603050405020304" pitchFamily="18" charset="0"/>
                <a:cs typeface="Times New Roman" panose="02020603050405020304" pitchFamily="18" charset="0"/>
              </a:rPr>
              <a:t>dS = r² sinθ dθ dφ</a:t>
            </a:r>
          </a:p>
          <a:p>
            <a:r>
              <a:rPr lang="zh-CN" altLang="en-US" sz="1400" dirty="0">
                <a:latin typeface="Times New Roman" panose="02020603050405020304" pitchFamily="18" charset="0"/>
                <a:cs typeface="Times New Roman" panose="02020603050405020304" pitchFamily="18" charset="0"/>
              </a:rPr>
              <a:t>面积元从“赤道”向“两极”地区变化是增加的，</a:t>
            </a:r>
            <a:endParaRPr lang="en-US" altLang="zh-CN" sz="1400" dirty="0">
              <a:latin typeface="Times New Roman" panose="02020603050405020304" pitchFamily="18" charset="0"/>
              <a:cs typeface="Times New Roman" panose="02020603050405020304" pitchFamily="18" charset="0"/>
            </a:endParaRPr>
          </a:p>
          <a:p>
            <a:r>
              <a:rPr lang="zh-CN" altLang="en-US" sz="1400" dirty="0">
                <a:latin typeface="Times New Roman" panose="02020603050405020304" pitchFamily="18" charset="0"/>
                <a:cs typeface="Times New Roman" panose="02020603050405020304" pitchFamily="18" charset="0"/>
              </a:rPr>
              <a:t>如果</a:t>
            </a:r>
            <a:r>
              <a:rPr lang="pt-BR" altLang="zh-CN" sz="1400" dirty="0">
                <a:latin typeface="Times New Roman" panose="02020603050405020304" pitchFamily="18" charset="0"/>
                <a:cs typeface="Times New Roman" panose="02020603050405020304" pitchFamily="18" charset="0"/>
              </a:rPr>
              <a:t>θ</a:t>
            </a:r>
            <a:r>
              <a:rPr lang="zh-CN" altLang="en-US" sz="1400" dirty="0">
                <a:latin typeface="Times New Roman" panose="02020603050405020304" pitchFamily="18" charset="0"/>
                <a:cs typeface="Times New Roman" panose="02020603050405020304" pitchFamily="18" charset="0"/>
              </a:rPr>
              <a:t>的取值从</a:t>
            </a:r>
            <a:r>
              <a:rPr lang="en-US" altLang="zh-CN" sz="1400" dirty="0">
                <a:latin typeface="Times New Roman" panose="02020603050405020304" pitchFamily="18" charset="0"/>
                <a:cs typeface="Times New Roman" panose="02020603050405020304" pitchFamily="18" charset="0"/>
              </a:rPr>
              <a:t>0~pi</a:t>
            </a:r>
            <a:r>
              <a:rPr lang="zh-CN" altLang="en-US" sz="1400" dirty="0">
                <a:latin typeface="Times New Roman" panose="02020603050405020304" pitchFamily="18" charset="0"/>
                <a:cs typeface="Times New Roman" panose="02020603050405020304" pitchFamily="18" charset="0"/>
              </a:rPr>
              <a:t>是均匀的那么得到分布将会是两极较密而赤道较疏。</a:t>
            </a:r>
            <a:endParaRPr lang="en-US" altLang="zh-CN" sz="1400" dirty="0">
              <a:latin typeface="Times New Roman" panose="02020603050405020304" pitchFamily="18" charset="0"/>
              <a:cs typeface="Times New Roman" panose="02020603050405020304" pitchFamily="18" charset="0"/>
            </a:endParaRPr>
          </a:p>
          <a:p>
            <a:endParaRPr lang="en-US" altLang="zh-CN" sz="1400" dirty="0">
              <a:latin typeface="Times New Roman" panose="02020603050405020304" pitchFamily="18" charset="0"/>
              <a:cs typeface="Times New Roman" panose="02020603050405020304" pitchFamily="18" charset="0"/>
            </a:endParaRPr>
          </a:p>
          <a:p>
            <a:r>
              <a:rPr lang="en-US" altLang="zh-CN" sz="1400" dirty="0" err="1">
                <a:latin typeface="Times New Roman" panose="02020603050405020304" pitchFamily="18" charset="0"/>
                <a:cs typeface="Times New Roman" panose="02020603050405020304" pitchFamily="18" charset="0"/>
              </a:rPr>
              <a:t>costheta</a:t>
            </a:r>
            <a:r>
              <a:rPr lang="en-US" altLang="zh-CN" sz="1400" dirty="0">
                <a:latin typeface="Times New Roman" panose="02020603050405020304" pitchFamily="18" charset="0"/>
                <a:cs typeface="Times New Roman" panose="02020603050405020304" pitchFamily="18" charset="0"/>
              </a:rPr>
              <a:t>=</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-&gt;Uniform(-1,1);</a:t>
            </a:r>
          </a:p>
          <a:p>
            <a:r>
              <a:rPr lang="en-US" altLang="zh-CN" sz="1400" dirty="0">
                <a:latin typeface="Times New Roman" panose="02020603050405020304" pitchFamily="18" charset="0"/>
                <a:cs typeface="Times New Roman" panose="02020603050405020304" pitchFamily="18" charset="0"/>
              </a:rPr>
              <a:t>phi=</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-&gt;Uniform(0,2*pi);</a:t>
            </a:r>
          </a:p>
          <a:p>
            <a:r>
              <a:rPr lang="en-US" altLang="zh-CN" sz="1400" dirty="0">
                <a:latin typeface="Times New Roman" panose="02020603050405020304" pitchFamily="18" charset="0"/>
                <a:cs typeface="Times New Roman" panose="02020603050405020304" pitchFamily="18" charset="0"/>
              </a:rPr>
              <a:t>r=1;</a:t>
            </a:r>
          </a:p>
          <a:p>
            <a:r>
              <a:rPr lang="en-US" altLang="zh-CN" sz="1400" dirty="0">
                <a:latin typeface="Times New Roman" panose="02020603050405020304" pitchFamily="18" charset="0"/>
                <a:cs typeface="Times New Roman" panose="02020603050405020304" pitchFamily="18" charset="0"/>
              </a:rPr>
              <a:t>x=r*</a:t>
            </a:r>
            <a:r>
              <a:rPr lang="en-US" altLang="zh-CN" sz="1400" dirty="0" err="1">
                <a:latin typeface="Times New Roman" panose="02020603050405020304" pitchFamily="18" charset="0"/>
                <a:cs typeface="Times New Roman" panose="02020603050405020304" pitchFamily="18" charset="0"/>
              </a:rPr>
              <a:t>sqrt</a:t>
            </a:r>
            <a:r>
              <a:rPr lang="en-US" altLang="zh-CN" sz="1400" dirty="0">
                <a:latin typeface="Times New Roman" panose="02020603050405020304" pitchFamily="18" charset="0"/>
                <a:cs typeface="Times New Roman" panose="02020603050405020304" pitchFamily="18" charset="0"/>
              </a:rPr>
              <a:t>(1-costheta*</a:t>
            </a:r>
            <a:r>
              <a:rPr lang="en-US" altLang="zh-CN" sz="1400" dirty="0" err="1">
                <a:latin typeface="Times New Roman" panose="02020603050405020304" pitchFamily="18" charset="0"/>
                <a:cs typeface="Times New Roman" panose="02020603050405020304" pitchFamily="18" charset="0"/>
              </a:rPr>
              <a:t>costheta</a:t>
            </a:r>
            <a:r>
              <a:rPr lang="en-US" altLang="zh-CN" sz="1400" dirty="0">
                <a:latin typeface="Times New Roman" panose="02020603050405020304" pitchFamily="18" charset="0"/>
                <a:cs typeface="Times New Roman" panose="02020603050405020304" pitchFamily="18" charset="0"/>
              </a:rPr>
              <a:t>)*</a:t>
            </a:r>
            <a:r>
              <a:rPr lang="en-US" altLang="zh-CN" sz="1400" dirty="0" err="1">
                <a:latin typeface="Times New Roman" panose="02020603050405020304" pitchFamily="18" charset="0"/>
                <a:cs typeface="Times New Roman" panose="02020603050405020304" pitchFamily="18" charset="0"/>
              </a:rPr>
              <a:t>cos</a:t>
            </a:r>
            <a:r>
              <a:rPr lang="en-US" altLang="zh-CN" sz="1400" dirty="0">
                <a:latin typeface="Times New Roman" panose="02020603050405020304" pitchFamily="18" charset="0"/>
                <a:cs typeface="Times New Roman" panose="02020603050405020304" pitchFamily="18" charset="0"/>
              </a:rPr>
              <a:t>(phi);</a:t>
            </a:r>
          </a:p>
          <a:p>
            <a:r>
              <a:rPr lang="en-US" altLang="zh-CN" sz="1400" dirty="0">
                <a:latin typeface="Times New Roman" panose="02020603050405020304" pitchFamily="18" charset="0"/>
                <a:cs typeface="Times New Roman" panose="02020603050405020304" pitchFamily="18" charset="0"/>
              </a:rPr>
              <a:t>y=r*</a:t>
            </a:r>
            <a:r>
              <a:rPr lang="en-US" altLang="zh-CN" sz="1400" dirty="0" err="1">
                <a:latin typeface="Times New Roman" panose="02020603050405020304" pitchFamily="18" charset="0"/>
                <a:cs typeface="Times New Roman" panose="02020603050405020304" pitchFamily="18" charset="0"/>
              </a:rPr>
              <a:t>sqrt</a:t>
            </a:r>
            <a:r>
              <a:rPr lang="en-US" altLang="zh-CN" sz="1400" dirty="0">
                <a:latin typeface="Times New Roman" panose="02020603050405020304" pitchFamily="18" charset="0"/>
                <a:cs typeface="Times New Roman" panose="02020603050405020304" pitchFamily="18" charset="0"/>
              </a:rPr>
              <a:t>(1-costheta*</a:t>
            </a:r>
            <a:r>
              <a:rPr lang="en-US" altLang="zh-CN" sz="1400" dirty="0" err="1">
                <a:latin typeface="Times New Roman" panose="02020603050405020304" pitchFamily="18" charset="0"/>
                <a:cs typeface="Times New Roman" panose="02020603050405020304" pitchFamily="18" charset="0"/>
              </a:rPr>
              <a:t>costheta</a:t>
            </a:r>
            <a:r>
              <a:rPr lang="en-US" altLang="zh-CN" sz="1400" dirty="0">
                <a:latin typeface="Times New Roman" panose="02020603050405020304" pitchFamily="18" charset="0"/>
                <a:cs typeface="Times New Roman" panose="02020603050405020304" pitchFamily="18" charset="0"/>
              </a:rPr>
              <a:t>)*sin(phi);</a:t>
            </a:r>
          </a:p>
          <a:p>
            <a:r>
              <a:rPr lang="en-US" altLang="zh-CN" sz="1400" dirty="0">
                <a:latin typeface="Times New Roman" panose="02020603050405020304" pitchFamily="18" charset="0"/>
                <a:cs typeface="Times New Roman" panose="02020603050405020304" pitchFamily="18" charset="0"/>
              </a:rPr>
              <a:t>z=r*</a:t>
            </a:r>
            <a:r>
              <a:rPr lang="en-US" altLang="zh-CN" sz="1400" dirty="0" err="1">
                <a:latin typeface="Times New Roman" panose="02020603050405020304" pitchFamily="18" charset="0"/>
                <a:cs typeface="Times New Roman" panose="02020603050405020304" pitchFamily="18" charset="0"/>
              </a:rPr>
              <a:t>costheta</a:t>
            </a:r>
            <a:r>
              <a:rPr lang="en-US" altLang="zh-CN" sz="1400" dirty="0">
                <a:latin typeface="Times New Roman" panose="02020603050405020304" pitchFamily="18" charset="0"/>
                <a:cs typeface="Times New Roman" panose="02020603050405020304" pitchFamily="18" charset="0"/>
              </a:rPr>
              <a:t>;</a:t>
            </a:r>
          </a:p>
          <a:p>
            <a:r>
              <a:rPr lang="en-US" altLang="zh-CN" sz="1400" dirty="0" err="1">
                <a:latin typeface="Times New Roman" panose="02020603050405020304" pitchFamily="18" charset="0"/>
                <a:cs typeface="Times New Roman" panose="02020603050405020304" pitchFamily="18" charset="0"/>
              </a:rPr>
              <a:t>hx</a:t>
            </a:r>
            <a:r>
              <a:rPr lang="en-US" altLang="zh-CN" sz="1400" dirty="0">
                <a:latin typeface="Times New Roman" panose="02020603050405020304" pitchFamily="18" charset="0"/>
                <a:cs typeface="Times New Roman" panose="02020603050405020304" pitchFamily="18" charset="0"/>
              </a:rPr>
              <a:t>-&gt;Fill(x);</a:t>
            </a:r>
            <a:r>
              <a:rPr lang="en-US" altLang="zh-CN" sz="1400" dirty="0" err="1">
                <a:latin typeface="Times New Roman" panose="02020603050405020304" pitchFamily="18" charset="0"/>
                <a:cs typeface="Times New Roman" panose="02020603050405020304" pitchFamily="18" charset="0"/>
              </a:rPr>
              <a:t>hy</a:t>
            </a:r>
            <a:r>
              <a:rPr lang="en-US" altLang="zh-CN" sz="1400" dirty="0">
                <a:latin typeface="Times New Roman" panose="02020603050405020304" pitchFamily="18" charset="0"/>
                <a:cs typeface="Times New Roman" panose="02020603050405020304" pitchFamily="18" charset="0"/>
              </a:rPr>
              <a:t>-&gt;Fill(y);</a:t>
            </a:r>
            <a:r>
              <a:rPr lang="en-US" altLang="zh-CN" sz="1400" dirty="0" err="1">
                <a:latin typeface="Times New Roman" panose="02020603050405020304" pitchFamily="18" charset="0"/>
                <a:cs typeface="Times New Roman" panose="02020603050405020304" pitchFamily="18" charset="0"/>
              </a:rPr>
              <a:t>hz</a:t>
            </a:r>
            <a:r>
              <a:rPr lang="en-US" altLang="zh-CN" sz="1400" dirty="0">
                <a:latin typeface="Times New Roman" panose="02020603050405020304" pitchFamily="18" charset="0"/>
                <a:cs typeface="Times New Roman" panose="02020603050405020304" pitchFamily="18" charset="0"/>
              </a:rPr>
              <a:t>-&gt;Fill(z);</a:t>
            </a:r>
          </a:p>
          <a:p>
            <a:r>
              <a:rPr lang="en-US" altLang="zh-CN" sz="1400" dirty="0" err="1">
                <a:latin typeface="Times New Roman" panose="02020603050405020304" pitchFamily="18" charset="0"/>
                <a:cs typeface="Times New Roman" panose="02020603050405020304" pitchFamily="18" charset="0"/>
              </a:rPr>
              <a:t>hxy</a:t>
            </a:r>
            <a:r>
              <a:rPr lang="en-US" altLang="zh-CN" sz="1400" dirty="0">
                <a:latin typeface="Times New Roman" panose="02020603050405020304" pitchFamily="18" charset="0"/>
                <a:cs typeface="Times New Roman" panose="02020603050405020304" pitchFamily="18" charset="0"/>
              </a:rPr>
              <a:t>-&gt;Fill(</a:t>
            </a:r>
            <a:r>
              <a:rPr lang="en-US" altLang="zh-CN" sz="1400" dirty="0" err="1">
                <a:latin typeface="Times New Roman" panose="02020603050405020304" pitchFamily="18" charset="0"/>
                <a:cs typeface="Times New Roman" panose="02020603050405020304" pitchFamily="18" charset="0"/>
              </a:rPr>
              <a:t>x,y</a:t>
            </a:r>
            <a:r>
              <a:rPr lang="en-US" altLang="zh-CN" sz="1400" dirty="0">
                <a:latin typeface="Times New Roman" panose="02020603050405020304" pitchFamily="18" charset="0"/>
                <a:cs typeface="Times New Roman" panose="02020603050405020304" pitchFamily="18" charset="0"/>
              </a:rPr>
              <a:t>);//</a:t>
            </a:r>
          </a:p>
          <a:p>
            <a:r>
              <a:rPr lang="en-US" altLang="zh-CN" sz="1400" dirty="0" err="1">
                <a:latin typeface="Times New Roman" panose="02020603050405020304" pitchFamily="18" charset="0"/>
                <a:cs typeface="Times New Roman" panose="02020603050405020304" pitchFamily="18" charset="0"/>
              </a:rPr>
              <a:t>hxyz</a:t>
            </a:r>
            <a:r>
              <a:rPr lang="en-US" altLang="zh-CN" sz="1400" dirty="0">
                <a:latin typeface="Times New Roman" panose="02020603050405020304" pitchFamily="18" charset="0"/>
                <a:cs typeface="Times New Roman" panose="02020603050405020304" pitchFamily="18" charset="0"/>
              </a:rPr>
              <a:t>-&gt;Fill(</a:t>
            </a:r>
            <a:r>
              <a:rPr lang="en-US" altLang="zh-CN" sz="1400" dirty="0" err="1">
                <a:latin typeface="Times New Roman" panose="02020603050405020304" pitchFamily="18" charset="0"/>
                <a:cs typeface="Times New Roman" panose="02020603050405020304" pitchFamily="18" charset="0"/>
              </a:rPr>
              <a:t>x,y,z</a:t>
            </a:r>
            <a:r>
              <a:rPr lang="en-US" altLang="zh-CN" sz="1400" dirty="0">
                <a:latin typeface="Times New Roman" panose="02020603050405020304" pitchFamily="18" charset="0"/>
                <a:cs typeface="Times New Roman" panose="02020603050405020304" pitchFamily="18" charset="0"/>
              </a:rPr>
              <a:t>);//</a:t>
            </a:r>
          </a:p>
          <a:p>
            <a:r>
              <a:rPr lang="en-US" altLang="zh-CN" sz="1400" dirty="0" err="1">
                <a:latin typeface="Times New Roman" panose="02020603050405020304" pitchFamily="18" charset="0"/>
                <a:cs typeface="Times New Roman" panose="02020603050405020304" pitchFamily="18" charset="0"/>
              </a:rPr>
              <a:t>x,y,z</a:t>
            </a:r>
            <a:r>
              <a:rPr lang="zh-CN" altLang="en-US" sz="1400" dirty="0">
                <a:latin typeface="Times New Roman" panose="02020603050405020304" pitchFamily="18" charset="0"/>
                <a:cs typeface="Times New Roman" panose="02020603050405020304" pitchFamily="18" charset="0"/>
              </a:rPr>
              <a:t>全部均为均匀分布</a:t>
            </a:r>
            <a:endParaRPr lang="en-US" altLang="zh-CN" sz="1400" dirty="0">
              <a:latin typeface="Times New Roman" panose="02020603050405020304" pitchFamily="18" charset="0"/>
              <a:cs typeface="Times New Roman" panose="02020603050405020304" pitchFamily="18" charset="0"/>
            </a:endParaRPr>
          </a:p>
          <a:p>
            <a:endParaRPr lang="en-US" altLang="zh-CN" sz="1400" dirty="0">
              <a:latin typeface="Times New Roman" panose="02020603050405020304" pitchFamily="18" charset="0"/>
              <a:cs typeface="Times New Roman" panose="02020603050405020304" pitchFamily="18" charset="0"/>
            </a:endParaRPr>
          </a:p>
          <a:p>
            <a:endParaRPr lang="en-US" altLang="zh-CN"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219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0"/>
            <a:ext cx="3024000" cy="2053547"/>
          </a:xfrm>
          <a:prstGeom prst="rect">
            <a:avLst/>
          </a:prstGeom>
        </p:spPr>
      </p:pic>
      <p:pic>
        <p:nvPicPr>
          <p:cNvPr id="4" name="图片 3"/>
          <p:cNvPicPr>
            <a:picLocks noChangeAspect="1"/>
          </p:cNvPicPr>
          <p:nvPr/>
        </p:nvPicPr>
        <p:blipFill>
          <a:blip r:embed="rId4"/>
          <a:stretch>
            <a:fillRect/>
          </a:stretch>
        </p:blipFill>
        <p:spPr>
          <a:xfrm>
            <a:off x="6048000" y="0"/>
            <a:ext cx="3024000" cy="2053547"/>
          </a:xfrm>
          <a:prstGeom prst="rect">
            <a:avLst/>
          </a:prstGeom>
        </p:spPr>
      </p:pic>
      <p:pic>
        <p:nvPicPr>
          <p:cNvPr id="5" name="图片 4"/>
          <p:cNvPicPr>
            <a:picLocks noChangeAspect="1"/>
          </p:cNvPicPr>
          <p:nvPr/>
        </p:nvPicPr>
        <p:blipFill>
          <a:blip r:embed="rId5"/>
          <a:stretch>
            <a:fillRect/>
          </a:stretch>
        </p:blipFill>
        <p:spPr>
          <a:xfrm>
            <a:off x="3024000" y="0"/>
            <a:ext cx="3024000" cy="2053547"/>
          </a:xfrm>
          <a:prstGeom prst="rect">
            <a:avLst/>
          </a:prstGeom>
        </p:spPr>
      </p:pic>
      <p:pic>
        <p:nvPicPr>
          <p:cNvPr id="7" name="图片 6"/>
          <p:cNvPicPr>
            <a:picLocks noChangeAspect="1"/>
          </p:cNvPicPr>
          <p:nvPr/>
        </p:nvPicPr>
        <p:blipFill>
          <a:blip r:embed="rId6"/>
          <a:stretch>
            <a:fillRect/>
          </a:stretch>
        </p:blipFill>
        <p:spPr>
          <a:xfrm>
            <a:off x="6048000" y="2053547"/>
            <a:ext cx="3024000" cy="2053548"/>
          </a:xfrm>
          <a:prstGeom prst="rect">
            <a:avLst/>
          </a:prstGeom>
        </p:spPr>
      </p:pic>
      <p:pic>
        <p:nvPicPr>
          <p:cNvPr id="8" name="图片 7"/>
          <p:cNvPicPr>
            <a:picLocks noChangeAspect="1"/>
          </p:cNvPicPr>
          <p:nvPr/>
        </p:nvPicPr>
        <p:blipFill>
          <a:blip r:embed="rId7"/>
          <a:stretch>
            <a:fillRect/>
          </a:stretch>
        </p:blipFill>
        <p:spPr>
          <a:xfrm>
            <a:off x="0" y="2053548"/>
            <a:ext cx="3024000" cy="2053547"/>
          </a:xfrm>
          <a:prstGeom prst="rect">
            <a:avLst/>
          </a:prstGeom>
        </p:spPr>
      </p:pic>
      <p:pic>
        <p:nvPicPr>
          <p:cNvPr id="9" name="图片 8"/>
          <p:cNvPicPr>
            <a:picLocks noChangeAspect="1"/>
          </p:cNvPicPr>
          <p:nvPr/>
        </p:nvPicPr>
        <p:blipFill>
          <a:blip r:embed="rId8"/>
          <a:stretch>
            <a:fillRect/>
          </a:stretch>
        </p:blipFill>
        <p:spPr>
          <a:xfrm>
            <a:off x="3024000" y="2053547"/>
            <a:ext cx="3024000" cy="2053547"/>
          </a:xfrm>
          <a:prstGeom prst="rect">
            <a:avLst/>
          </a:prstGeom>
        </p:spPr>
      </p:pic>
      <p:pic>
        <p:nvPicPr>
          <p:cNvPr id="10" name="图片 9"/>
          <p:cNvPicPr>
            <a:picLocks noChangeAspect="1"/>
          </p:cNvPicPr>
          <p:nvPr/>
        </p:nvPicPr>
        <p:blipFill>
          <a:blip r:embed="rId9"/>
          <a:stretch>
            <a:fillRect/>
          </a:stretch>
        </p:blipFill>
        <p:spPr>
          <a:xfrm>
            <a:off x="3384000" y="4107091"/>
            <a:ext cx="3384000" cy="2298017"/>
          </a:xfrm>
          <a:prstGeom prst="rect">
            <a:avLst/>
          </a:prstGeom>
        </p:spPr>
      </p:pic>
      <p:pic>
        <p:nvPicPr>
          <p:cNvPr id="11" name="图片 10"/>
          <p:cNvPicPr>
            <a:picLocks noChangeAspect="1"/>
          </p:cNvPicPr>
          <p:nvPr/>
        </p:nvPicPr>
        <p:blipFill>
          <a:blip r:embed="rId10"/>
          <a:stretch>
            <a:fillRect/>
          </a:stretch>
        </p:blipFill>
        <p:spPr>
          <a:xfrm>
            <a:off x="0" y="4107092"/>
            <a:ext cx="3384000" cy="2298017"/>
          </a:xfrm>
          <a:prstGeom prst="rect">
            <a:avLst/>
          </a:prstGeom>
        </p:spPr>
      </p:pic>
      <p:sp>
        <p:nvSpPr>
          <p:cNvPr id="13" name="矩形 12"/>
          <p:cNvSpPr/>
          <p:nvPr/>
        </p:nvSpPr>
        <p:spPr>
          <a:xfrm>
            <a:off x="380962" y="6435885"/>
            <a:ext cx="2778325"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theta=</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-&gt;Uniform(0,pi); ×</a:t>
            </a:r>
            <a:endParaRPr lang="zh-CN" altLang="en-US" sz="1400" dirty="0"/>
          </a:p>
        </p:txBody>
      </p:sp>
      <p:sp>
        <p:nvSpPr>
          <p:cNvPr id="14" name="矩形 13"/>
          <p:cNvSpPr/>
          <p:nvPr/>
        </p:nvSpPr>
        <p:spPr>
          <a:xfrm>
            <a:off x="3024000" y="2958086"/>
            <a:ext cx="3187091" cy="338554"/>
          </a:xfrm>
          <a:prstGeom prst="rect">
            <a:avLst/>
          </a:prstGeom>
        </p:spPr>
        <p:txBody>
          <a:bodyPr wrap="none">
            <a:spAutoFit/>
          </a:bodyPr>
          <a:lstStyle/>
          <a:p>
            <a:r>
              <a:rPr lang="en-US" altLang="zh-CN" sz="1600" dirty="0" err="1">
                <a:latin typeface="Times New Roman" panose="02020603050405020304" pitchFamily="18" charset="0"/>
                <a:cs typeface="Times New Roman" panose="02020603050405020304" pitchFamily="18" charset="0"/>
              </a:rPr>
              <a:t>costheta</a:t>
            </a:r>
            <a:r>
              <a:rPr lang="en-US" altLang="zh-CN" sz="1600" dirty="0">
                <a:latin typeface="Times New Roman" panose="02020603050405020304" pitchFamily="18" charset="0"/>
                <a:cs typeface="Times New Roman" panose="02020603050405020304" pitchFamily="18" charset="0"/>
              </a:rPr>
              <a:t>=</a:t>
            </a:r>
            <a:r>
              <a:rPr lang="en-US" altLang="zh-CN" sz="1600" dirty="0" err="1">
                <a:latin typeface="Times New Roman" panose="02020603050405020304" pitchFamily="18" charset="0"/>
                <a:cs typeface="Times New Roman" panose="02020603050405020304" pitchFamily="18" charset="0"/>
              </a:rPr>
              <a:t>gRandom</a:t>
            </a:r>
            <a:r>
              <a:rPr lang="en-US" altLang="zh-CN" sz="1600" dirty="0">
                <a:latin typeface="Times New Roman" panose="02020603050405020304" pitchFamily="18" charset="0"/>
                <a:cs typeface="Times New Roman" panose="02020603050405020304" pitchFamily="18" charset="0"/>
              </a:rPr>
              <a:t>-&gt;Uniform(-1,1);</a:t>
            </a:r>
          </a:p>
        </p:txBody>
      </p:sp>
      <p:sp>
        <p:nvSpPr>
          <p:cNvPr id="15" name="矩形 14"/>
          <p:cNvSpPr/>
          <p:nvPr/>
        </p:nvSpPr>
        <p:spPr>
          <a:xfrm>
            <a:off x="3482454" y="6405108"/>
            <a:ext cx="3187091" cy="338554"/>
          </a:xfrm>
          <a:prstGeom prst="rect">
            <a:avLst/>
          </a:prstGeom>
        </p:spPr>
        <p:txBody>
          <a:bodyPr wrap="none">
            <a:spAutoFit/>
          </a:bodyPr>
          <a:lstStyle/>
          <a:p>
            <a:r>
              <a:rPr lang="en-US" altLang="zh-CN" sz="1600" dirty="0" err="1">
                <a:latin typeface="Times New Roman" panose="02020603050405020304" pitchFamily="18" charset="0"/>
                <a:cs typeface="Times New Roman" panose="02020603050405020304" pitchFamily="18" charset="0"/>
              </a:rPr>
              <a:t>costheta</a:t>
            </a:r>
            <a:r>
              <a:rPr lang="en-US" altLang="zh-CN" sz="1600" dirty="0">
                <a:latin typeface="Times New Roman" panose="02020603050405020304" pitchFamily="18" charset="0"/>
                <a:cs typeface="Times New Roman" panose="02020603050405020304" pitchFamily="18" charset="0"/>
              </a:rPr>
              <a:t>=</a:t>
            </a:r>
            <a:r>
              <a:rPr lang="en-US" altLang="zh-CN" sz="1600" dirty="0" err="1">
                <a:latin typeface="Times New Roman" panose="02020603050405020304" pitchFamily="18" charset="0"/>
                <a:cs typeface="Times New Roman" panose="02020603050405020304" pitchFamily="18" charset="0"/>
              </a:rPr>
              <a:t>gRandom</a:t>
            </a:r>
            <a:r>
              <a:rPr lang="en-US" altLang="zh-CN" sz="1600" dirty="0">
                <a:latin typeface="Times New Roman" panose="02020603050405020304" pitchFamily="18" charset="0"/>
                <a:cs typeface="Times New Roman" panose="02020603050405020304" pitchFamily="18" charset="0"/>
              </a:rPr>
              <a:t>-&gt;Uniform(-1,1);</a:t>
            </a:r>
          </a:p>
        </p:txBody>
      </p:sp>
      <p:sp>
        <p:nvSpPr>
          <p:cNvPr id="12" name="矩形 11"/>
          <p:cNvSpPr/>
          <p:nvPr/>
        </p:nvSpPr>
        <p:spPr>
          <a:xfrm>
            <a:off x="3211915" y="859709"/>
            <a:ext cx="2733441"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theta=</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-&gt;Uniform(0,pi);×</a:t>
            </a:r>
            <a:endParaRPr lang="zh-CN" altLang="en-US" sz="1400" dirty="0"/>
          </a:p>
        </p:txBody>
      </p:sp>
    </p:spTree>
    <p:extLst>
      <p:ext uri="{BB962C8B-B14F-4D97-AF65-F5344CB8AC3E}">
        <p14:creationId xmlns:p14="http://schemas.microsoft.com/office/powerpoint/2010/main" val="35700747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420000" y="0"/>
            <a:ext cx="3504271" cy="3420000"/>
          </a:xfrm>
          <a:prstGeom prst="rect">
            <a:avLst/>
          </a:prstGeom>
        </p:spPr>
      </p:pic>
      <p:pic>
        <p:nvPicPr>
          <p:cNvPr id="4" name="图片 3"/>
          <p:cNvPicPr>
            <a:picLocks noChangeAspect="1"/>
          </p:cNvPicPr>
          <p:nvPr/>
        </p:nvPicPr>
        <p:blipFill>
          <a:blip r:embed="rId3"/>
          <a:stretch>
            <a:fillRect/>
          </a:stretch>
        </p:blipFill>
        <p:spPr>
          <a:xfrm>
            <a:off x="3419999" y="3420000"/>
            <a:ext cx="3504271" cy="3420000"/>
          </a:xfrm>
          <a:prstGeom prst="rect">
            <a:avLst/>
          </a:prstGeom>
        </p:spPr>
      </p:pic>
      <p:pic>
        <p:nvPicPr>
          <p:cNvPr id="2" name="图片 1"/>
          <p:cNvPicPr>
            <a:picLocks noChangeAspect="1"/>
          </p:cNvPicPr>
          <p:nvPr/>
        </p:nvPicPr>
        <p:blipFill>
          <a:blip r:embed="rId4"/>
          <a:stretch>
            <a:fillRect/>
          </a:stretch>
        </p:blipFill>
        <p:spPr>
          <a:xfrm>
            <a:off x="0" y="0"/>
            <a:ext cx="3504271" cy="3420000"/>
          </a:xfrm>
          <a:prstGeom prst="rect">
            <a:avLst/>
          </a:prstGeom>
        </p:spPr>
      </p:pic>
      <p:pic>
        <p:nvPicPr>
          <p:cNvPr id="5" name="图片 4"/>
          <p:cNvPicPr>
            <a:picLocks noChangeAspect="1"/>
          </p:cNvPicPr>
          <p:nvPr/>
        </p:nvPicPr>
        <p:blipFill>
          <a:blip r:embed="rId5"/>
          <a:stretch>
            <a:fillRect/>
          </a:stretch>
        </p:blipFill>
        <p:spPr>
          <a:xfrm>
            <a:off x="0" y="3420000"/>
            <a:ext cx="3504271" cy="3420000"/>
          </a:xfrm>
          <a:prstGeom prst="rect">
            <a:avLst/>
          </a:prstGeom>
        </p:spPr>
      </p:pic>
      <p:sp>
        <p:nvSpPr>
          <p:cNvPr id="6" name="矩形 5"/>
          <p:cNvSpPr/>
          <p:nvPr/>
        </p:nvSpPr>
        <p:spPr>
          <a:xfrm>
            <a:off x="5796136" y="5661248"/>
            <a:ext cx="3187091" cy="338554"/>
          </a:xfrm>
          <a:prstGeom prst="rect">
            <a:avLst/>
          </a:prstGeom>
        </p:spPr>
        <p:txBody>
          <a:bodyPr wrap="none">
            <a:spAutoFit/>
          </a:bodyPr>
          <a:lstStyle/>
          <a:p>
            <a:r>
              <a:rPr lang="en-US" altLang="zh-CN" sz="1600" dirty="0" err="1">
                <a:latin typeface="Times New Roman" panose="02020603050405020304" pitchFamily="18" charset="0"/>
                <a:cs typeface="Times New Roman" panose="02020603050405020304" pitchFamily="18" charset="0"/>
              </a:rPr>
              <a:t>costheta</a:t>
            </a:r>
            <a:r>
              <a:rPr lang="en-US" altLang="zh-CN" sz="1600" dirty="0">
                <a:latin typeface="Times New Roman" panose="02020603050405020304" pitchFamily="18" charset="0"/>
                <a:cs typeface="Times New Roman" panose="02020603050405020304" pitchFamily="18" charset="0"/>
              </a:rPr>
              <a:t>=</a:t>
            </a:r>
            <a:r>
              <a:rPr lang="en-US" altLang="zh-CN" sz="1600" dirty="0" err="1">
                <a:latin typeface="Times New Roman" panose="02020603050405020304" pitchFamily="18" charset="0"/>
                <a:cs typeface="Times New Roman" panose="02020603050405020304" pitchFamily="18" charset="0"/>
              </a:rPr>
              <a:t>gRandom</a:t>
            </a:r>
            <a:r>
              <a:rPr lang="en-US" altLang="zh-CN" sz="1600" dirty="0">
                <a:latin typeface="Times New Roman" panose="02020603050405020304" pitchFamily="18" charset="0"/>
                <a:cs typeface="Times New Roman" panose="02020603050405020304" pitchFamily="18" charset="0"/>
              </a:rPr>
              <a:t>-&gt;Uniform(-1,1);</a:t>
            </a:r>
          </a:p>
        </p:txBody>
      </p:sp>
      <p:sp>
        <p:nvSpPr>
          <p:cNvPr id="7" name="矩形 6"/>
          <p:cNvSpPr/>
          <p:nvPr/>
        </p:nvSpPr>
        <p:spPr>
          <a:xfrm>
            <a:off x="6063036" y="1991599"/>
            <a:ext cx="2653290"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theta=</a:t>
            </a:r>
            <a:r>
              <a:rPr lang="en-US" altLang="zh-CN" sz="1400" dirty="0" err="1">
                <a:latin typeface="Times New Roman" panose="02020603050405020304" pitchFamily="18" charset="0"/>
                <a:cs typeface="Times New Roman" panose="02020603050405020304" pitchFamily="18" charset="0"/>
              </a:rPr>
              <a:t>gRandom</a:t>
            </a:r>
            <a:r>
              <a:rPr lang="en-US" altLang="zh-CN" sz="1400" dirty="0">
                <a:latin typeface="Times New Roman" panose="02020603050405020304" pitchFamily="18" charset="0"/>
                <a:cs typeface="Times New Roman" panose="02020603050405020304" pitchFamily="18" charset="0"/>
              </a:rPr>
              <a:t>-&gt;Uniform(0,pi);</a:t>
            </a:r>
            <a:endParaRPr lang="zh-CN" altLang="en-US" sz="1400" dirty="0"/>
          </a:p>
        </p:txBody>
      </p:sp>
      <p:sp>
        <p:nvSpPr>
          <p:cNvPr id="8" name="文本框 7"/>
          <p:cNvSpPr txBox="1"/>
          <p:nvPr/>
        </p:nvSpPr>
        <p:spPr>
          <a:xfrm>
            <a:off x="6532523" y="3302033"/>
            <a:ext cx="2183803" cy="369332"/>
          </a:xfrm>
          <a:prstGeom prst="rect">
            <a:avLst/>
          </a:prstGeom>
          <a:noFill/>
        </p:spPr>
        <p:txBody>
          <a:bodyPr wrap="none" rtlCol="0">
            <a:spAutoFit/>
          </a:bodyPr>
          <a:lstStyle/>
          <a:p>
            <a:r>
              <a:rPr lang="en-US" altLang="zh-CN" dirty="0"/>
              <a:t>Big difference in RMS</a:t>
            </a:r>
            <a:endParaRPr lang="zh-CN" altLang="en-US" dirty="0"/>
          </a:p>
        </p:txBody>
      </p:sp>
    </p:spTree>
    <p:extLst>
      <p:ext uri="{BB962C8B-B14F-4D97-AF65-F5344CB8AC3E}">
        <p14:creationId xmlns:p14="http://schemas.microsoft.com/office/powerpoint/2010/main" val="9725677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8640000" cy="4424348"/>
          </a:xfrm>
          <a:prstGeom prst="rect">
            <a:avLst/>
          </a:prstGeom>
        </p:spPr>
      </p:pic>
      <p:sp>
        <p:nvSpPr>
          <p:cNvPr id="3" name="文本框 2"/>
          <p:cNvSpPr txBox="1"/>
          <p:nvPr/>
        </p:nvSpPr>
        <p:spPr>
          <a:xfrm>
            <a:off x="1115616" y="476672"/>
            <a:ext cx="5861092" cy="1477328"/>
          </a:xfrm>
          <a:prstGeom prst="rect">
            <a:avLst/>
          </a:prstGeom>
          <a:noFill/>
        </p:spPr>
        <p:txBody>
          <a:bodyPr wrap="none" rtlCol="0">
            <a:spAutoFit/>
          </a:bodyPr>
          <a:lstStyle/>
          <a:p>
            <a:r>
              <a:rPr lang="en-US" altLang="zh-CN" dirty="0">
                <a:solidFill>
                  <a:schemeClr val="bg2">
                    <a:lumMod val="10000"/>
                  </a:schemeClr>
                </a:solidFill>
              </a:rPr>
              <a:t>Original peak</a:t>
            </a:r>
          </a:p>
          <a:p>
            <a:r>
              <a:rPr lang="en-US" altLang="zh-CN" dirty="0">
                <a:solidFill>
                  <a:srgbClr val="FF0000"/>
                </a:solidFill>
              </a:rPr>
              <a:t>isotropic angular correlation causes a rectangular peak shape</a:t>
            </a:r>
          </a:p>
          <a:p>
            <a:r>
              <a:rPr lang="en-US" altLang="zh-CN" dirty="0">
                <a:solidFill>
                  <a:srgbClr val="0000FF"/>
                </a:solidFill>
              </a:rPr>
              <a:t>Decay time causes a round shape</a:t>
            </a:r>
          </a:p>
          <a:p>
            <a:r>
              <a:rPr lang="en-US" altLang="zh-CN" dirty="0">
                <a:solidFill>
                  <a:srgbClr val="7030A0"/>
                </a:solidFill>
              </a:rPr>
              <a:t>Detector resolution causes a trailing and broaden shape</a:t>
            </a:r>
          </a:p>
          <a:p>
            <a:r>
              <a:rPr lang="en-US" altLang="zh-CN" dirty="0">
                <a:solidFill>
                  <a:schemeClr val="accent6"/>
                </a:solidFill>
              </a:rPr>
              <a:t>All three</a:t>
            </a:r>
            <a:endParaRPr lang="zh-CN" altLang="en-US" dirty="0">
              <a:solidFill>
                <a:schemeClr val="accent6"/>
              </a:solidFill>
            </a:endParaRPr>
          </a:p>
        </p:txBody>
      </p:sp>
    </p:spTree>
    <p:extLst>
      <p:ext uri="{BB962C8B-B14F-4D97-AF65-F5344CB8AC3E}">
        <p14:creationId xmlns:p14="http://schemas.microsoft.com/office/powerpoint/2010/main" val="3610452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43" y="3372486"/>
            <a:ext cx="4298711" cy="3446434"/>
          </a:xfrm>
          <a:prstGeom prst="rect">
            <a:avLst/>
          </a:prstGeom>
        </p:spPr>
      </p:pic>
      <p:pic>
        <p:nvPicPr>
          <p:cNvPr id="2" name="图片 1"/>
          <p:cNvPicPr>
            <a:picLocks noChangeAspect="1"/>
          </p:cNvPicPr>
          <p:nvPr/>
        </p:nvPicPr>
        <p:blipFill>
          <a:blip r:embed="rId3"/>
          <a:stretch>
            <a:fillRect/>
          </a:stretch>
        </p:blipFill>
        <p:spPr>
          <a:xfrm>
            <a:off x="4315" y="9663"/>
            <a:ext cx="4279653" cy="3451333"/>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8700" y="9663"/>
            <a:ext cx="4305300" cy="5505450"/>
          </a:xfrm>
          <a:prstGeom prst="rect">
            <a:avLst/>
          </a:prstGeom>
        </p:spPr>
      </p:pic>
    </p:spTree>
    <p:extLst>
      <p:ext uri="{BB962C8B-B14F-4D97-AF65-F5344CB8AC3E}">
        <p14:creationId xmlns:p14="http://schemas.microsoft.com/office/powerpoint/2010/main" val="35252705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3895155" cy="2340000"/>
          </a:xfrm>
          <a:prstGeom prst="rect">
            <a:avLst/>
          </a:prstGeom>
        </p:spPr>
      </p:pic>
      <p:pic>
        <p:nvPicPr>
          <p:cNvPr id="3" name="图片 2"/>
          <p:cNvPicPr>
            <a:picLocks noChangeAspect="1"/>
          </p:cNvPicPr>
          <p:nvPr/>
        </p:nvPicPr>
        <p:blipFill>
          <a:blip r:embed="rId3"/>
          <a:stretch>
            <a:fillRect/>
          </a:stretch>
        </p:blipFill>
        <p:spPr>
          <a:xfrm>
            <a:off x="3895156" y="0"/>
            <a:ext cx="3895155" cy="2340000"/>
          </a:xfrm>
          <a:prstGeom prst="rect">
            <a:avLst/>
          </a:prstGeom>
        </p:spPr>
      </p:pic>
      <p:pic>
        <p:nvPicPr>
          <p:cNvPr id="6" name="图片 5"/>
          <p:cNvPicPr>
            <a:picLocks noChangeAspect="1"/>
          </p:cNvPicPr>
          <p:nvPr/>
        </p:nvPicPr>
        <p:blipFill>
          <a:blip r:embed="rId4"/>
          <a:stretch>
            <a:fillRect/>
          </a:stretch>
        </p:blipFill>
        <p:spPr>
          <a:xfrm>
            <a:off x="3895154" y="2340000"/>
            <a:ext cx="3895156" cy="2340000"/>
          </a:xfrm>
          <a:prstGeom prst="rect">
            <a:avLst/>
          </a:prstGeom>
        </p:spPr>
      </p:pic>
      <p:pic>
        <p:nvPicPr>
          <p:cNvPr id="7" name="图片 6"/>
          <p:cNvPicPr>
            <a:picLocks noChangeAspect="1"/>
          </p:cNvPicPr>
          <p:nvPr/>
        </p:nvPicPr>
        <p:blipFill>
          <a:blip r:embed="rId5"/>
          <a:stretch>
            <a:fillRect/>
          </a:stretch>
        </p:blipFill>
        <p:spPr>
          <a:xfrm>
            <a:off x="0" y="2340000"/>
            <a:ext cx="3895155" cy="2340000"/>
          </a:xfrm>
          <a:prstGeom prst="rect">
            <a:avLst/>
          </a:prstGeom>
        </p:spPr>
      </p:pic>
      <p:sp>
        <p:nvSpPr>
          <p:cNvPr id="8" name="矩形 7"/>
          <p:cNvSpPr/>
          <p:nvPr/>
        </p:nvSpPr>
        <p:spPr>
          <a:xfrm>
            <a:off x="3816000" y="3708000"/>
            <a:ext cx="5092526" cy="369332"/>
          </a:xfrm>
          <a:prstGeom prst="rect">
            <a:avLst/>
          </a:prstGeom>
        </p:spPr>
        <p:txBody>
          <a:bodyPr wrap="square">
            <a:spAutoFit/>
          </a:bodyPr>
          <a:lstStyle/>
          <a:p>
            <a:r>
              <a:rPr lang="zh-CN" altLang="en-US" dirty="0"/>
              <a:t>Sim_T100_Step30_Eg2000_En3000 SP1_Det1_Ang1</a:t>
            </a:r>
          </a:p>
        </p:txBody>
      </p:sp>
      <p:pic>
        <p:nvPicPr>
          <p:cNvPr id="9" name="图片 8"/>
          <p:cNvPicPr>
            <a:picLocks noChangeAspect="1"/>
          </p:cNvPicPr>
          <p:nvPr/>
        </p:nvPicPr>
        <p:blipFill>
          <a:blip r:embed="rId6"/>
          <a:stretch>
            <a:fillRect/>
          </a:stretch>
        </p:blipFill>
        <p:spPr>
          <a:xfrm>
            <a:off x="2" y="4680000"/>
            <a:ext cx="3595530" cy="2160000"/>
          </a:xfrm>
          <a:prstGeom prst="rect">
            <a:avLst/>
          </a:prstGeom>
        </p:spPr>
      </p:pic>
      <p:sp>
        <p:nvSpPr>
          <p:cNvPr id="10" name="矩形 9"/>
          <p:cNvSpPr/>
          <p:nvPr/>
        </p:nvSpPr>
        <p:spPr>
          <a:xfrm>
            <a:off x="6948264" y="1091331"/>
            <a:ext cx="2125903"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baseline="-25000" dirty="0" err="1">
                <a:latin typeface="Times New Roman" panose="02020603050405020304" pitchFamily="18" charset="0"/>
                <a:cs typeface="Times New Roman" panose="02020603050405020304" pitchFamily="18" charset="0"/>
              </a:rPr>
              <a:t>det</a:t>
            </a:r>
            <a:r>
              <a:rPr lang="en-US" altLang="zh-CN" dirty="0">
                <a:latin typeface="Times New Roman" panose="02020603050405020304" pitchFamily="18" charset="0"/>
                <a:cs typeface="Times New Roman" panose="02020603050405020304" pitchFamily="18" charset="0"/>
              </a:rPr>
              <a:t> = </a:t>
            </a:r>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 * res = </a:t>
            </a:r>
            <a:r>
              <a:rPr lang="en-US" altLang="zh-CN" i="1" dirty="0">
                <a:latin typeface="Times New Roman" panose="02020603050405020304" pitchFamily="18" charset="0"/>
                <a:cs typeface="Times New Roman" panose="02020603050405020304" pitchFamily="18" charset="0"/>
              </a:rPr>
              <a:t>E</a:t>
            </a:r>
            <a:r>
              <a:rPr lang="en-US" altLang="zh-CN" baseline="-25000"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v</a:t>
            </a:r>
            <a:endParaRPr lang="en-US" altLang="zh-CN"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92506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3907290" cy="2340000"/>
          </a:xfrm>
          <a:prstGeom prst="rect">
            <a:avLst/>
          </a:prstGeom>
        </p:spPr>
      </p:pic>
      <p:pic>
        <p:nvPicPr>
          <p:cNvPr id="3" name="图片 2"/>
          <p:cNvPicPr>
            <a:picLocks noChangeAspect="1"/>
          </p:cNvPicPr>
          <p:nvPr/>
        </p:nvPicPr>
        <p:blipFill>
          <a:blip r:embed="rId3"/>
          <a:stretch>
            <a:fillRect/>
          </a:stretch>
        </p:blipFill>
        <p:spPr>
          <a:xfrm>
            <a:off x="3906000" y="0"/>
            <a:ext cx="3907290" cy="2340000"/>
          </a:xfrm>
          <a:prstGeom prst="rect">
            <a:avLst/>
          </a:prstGeom>
        </p:spPr>
      </p:pic>
      <p:pic>
        <p:nvPicPr>
          <p:cNvPr id="4" name="图片 3"/>
          <p:cNvPicPr>
            <a:picLocks noChangeAspect="1"/>
          </p:cNvPicPr>
          <p:nvPr/>
        </p:nvPicPr>
        <p:blipFill>
          <a:blip r:embed="rId4"/>
          <a:stretch>
            <a:fillRect/>
          </a:stretch>
        </p:blipFill>
        <p:spPr>
          <a:xfrm>
            <a:off x="0" y="2340000"/>
            <a:ext cx="3907290" cy="2340000"/>
          </a:xfrm>
          <a:prstGeom prst="rect">
            <a:avLst/>
          </a:prstGeom>
        </p:spPr>
      </p:pic>
      <p:pic>
        <p:nvPicPr>
          <p:cNvPr id="5" name="图片 4"/>
          <p:cNvPicPr>
            <a:picLocks noChangeAspect="1"/>
          </p:cNvPicPr>
          <p:nvPr/>
        </p:nvPicPr>
        <p:blipFill>
          <a:blip r:embed="rId5"/>
          <a:stretch>
            <a:fillRect/>
          </a:stretch>
        </p:blipFill>
        <p:spPr>
          <a:xfrm>
            <a:off x="3906000" y="2340000"/>
            <a:ext cx="3907290" cy="2340000"/>
          </a:xfrm>
          <a:prstGeom prst="rect">
            <a:avLst/>
          </a:prstGeom>
        </p:spPr>
      </p:pic>
      <p:sp>
        <p:nvSpPr>
          <p:cNvPr id="6" name="矩形 5"/>
          <p:cNvSpPr/>
          <p:nvPr/>
        </p:nvSpPr>
        <p:spPr>
          <a:xfrm>
            <a:off x="3816000" y="3708000"/>
            <a:ext cx="5040480" cy="369332"/>
          </a:xfrm>
          <a:prstGeom prst="rect">
            <a:avLst/>
          </a:prstGeom>
        </p:spPr>
        <p:txBody>
          <a:bodyPr wrap="square">
            <a:spAutoFit/>
          </a:bodyPr>
          <a:lstStyle/>
          <a:p>
            <a:r>
              <a:rPr lang="zh-CN" altLang="en-US" dirty="0"/>
              <a:t>Sim_T100_Step30_Eg2000_En3000 SP1_Det0_Ang1</a:t>
            </a:r>
          </a:p>
        </p:txBody>
      </p:sp>
      <p:sp>
        <p:nvSpPr>
          <p:cNvPr id="7" name="矩形 6"/>
          <p:cNvSpPr/>
          <p:nvPr/>
        </p:nvSpPr>
        <p:spPr>
          <a:xfrm>
            <a:off x="7452320" y="1092832"/>
            <a:ext cx="1625766"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baseline="-25000" dirty="0" err="1">
                <a:latin typeface="Times New Roman" panose="02020603050405020304" pitchFamily="18" charset="0"/>
                <a:cs typeface="Times New Roman" panose="02020603050405020304" pitchFamily="18" charset="0"/>
              </a:rPr>
              <a:t>det</a:t>
            </a:r>
            <a:r>
              <a:rPr lang="en-US" altLang="zh-CN" dirty="0">
                <a:latin typeface="Times New Roman" panose="02020603050405020304" pitchFamily="18" charset="0"/>
                <a:cs typeface="Times New Roman" panose="02020603050405020304" pitchFamily="18" charset="0"/>
              </a:rPr>
              <a:t> = </a:t>
            </a:r>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 = </a:t>
            </a:r>
            <a:r>
              <a:rPr lang="en-US" altLang="zh-CN" i="1" dirty="0">
                <a:latin typeface="Times New Roman" panose="02020603050405020304" pitchFamily="18" charset="0"/>
                <a:cs typeface="Times New Roman" panose="02020603050405020304" pitchFamily="18" charset="0"/>
              </a:rPr>
              <a:t>E</a:t>
            </a:r>
            <a:r>
              <a:rPr lang="en-US" altLang="zh-CN" baseline="-25000"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v</a:t>
            </a:r>
            <a:endParaRPr lang="en-US" altLang="zh-CN"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9471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907290" y="2340000"/>
            <a:ext cx="3907290" cy="2340000"/>
          </a:xfrm>
          <a:prstGeom prst="rect">
            <a:avLst/>
          </a:prstGeom>
        </p:spPr>
      </p:pic>
      <p:pic>
        <p:nvPicPr>
          <p:cNvPr id="4" name="图片 3"/>
          <p:cNvPicPr>
            <a:picLocks noChangeAspect="1"/>
          </p:cNvPicPr>
          <p:nvPr/>
        </p:nvPicPr>
        <p:blipFill>
          <a:blip r:embed="rId3"/>
          <a:stretch>
            <a:fillRect/>
          </a:stretch>
        </p:blipFill>
        <p:spPr>
          <a:xfrm>
            <a:off x="0" y="0"/>
            <a:ext cx="3907290" cy="2340000"/>
          </a:xfrm>
          <a:prstGeom prst="rect">
            <a:avLst/>
          </a:prstGeom>
        </p:spPr>
      </p:pic>
      <p:pic>
        <p:nvPicPr>
          <p:cNvPr id="5" name="图片 4"/>
          <p:cNvPicPr>
            <a:picLocks noChangeAspect="1"/>
          </p:cNvPicPr>
          <p:nvPr/>
        </p:nvPicPr>
        <p:blipFill>
          <a:blip r:embed="rId4"/>
          <a:stretch>
            <a:fillRect/>
          </a:stretch>
        </p:blipFill>
        <p:spPr>
          <a:xfrm>
            <a:off x="3907290" y="0"/>
            <a:ext cx="3907290" cy="2340000"/>
          </a:xfrm>
          <a:prstGeom prst="rect">
            <a:avLst/>
          </a:prstGeom>
        </p:spPr>
      </p:pic>
      <p:pic>
        <p:nvPicPr>
          <p:cNvPr id="6" name="图片 5"/>
          <p:cNvPicPr>
            <a:picLocks noChangeAspect="1"/>
          </p:cNvPicPr>
          <p:nvPr/>
        </p:nvPicPr>
        <p:blipFill>
          <a:blip r:embed="rId5"/>
          <a:stretch>
            <a:fillRect/>
          </a:stretch>
        </p:blipFill>
        <p:spPr>
          <a:xfrm>
            <a:off x="0" y="2340000"/>
            <a:ext cx="3907290" cy="2340000"/>
          </a:xfrm>
          <a:prstGeom prst="rect">
            <a:avLst/>
          </a:prstGeom>
        </p:spPr>
      </p:pic>
      <p:sp>
        <p:nvSpPr>
          <p:cNvPr id="8" name="矩形 7"/>
          <p:cNvSpPr/>
          <p:nvPr/>
        </p:nvSpPr>
        <p:spPr>
          <a:xfrm>
            <a:off x="3816000" y="3708000"/>
            <a:ext cx="5004472" cy="369332"/>
          </a:xfrm>
          <a:prstGeom prst="rect">
            <a:avLst/>
          </a:prstGeom>
        </p:spPr>
        <p:txBody>
          <a:bodyPr wrap="square">
            <a:spAutoFit/>
          </a:bodyPr>
          <a:lstStyle/>
          <a:p>
            <a:r>
              <a:rPr lang="zh-CN" altLang="en-US" dirty="0"/>
              <a:t>Sim_T100_Step30_Eg2000_En3000 SP0_Det1_Ang1</a:t>
            </a:r>
          </a:p>
        </p:txBody>
      </p:sp>
      <p:sp>
        <p:nvSpPr>
          <p:cNvPr id="7" name="矩形 6"/>
          <p:cNvSpPr/>
          <p:nvPr/>
        </p:nvSpPr>
        <p:spPr>
          <a:xfrm>
            <a:off x="6575668" y="1099054"/>
            <a:ext cx="2568332"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baseline="-25000" dirty="0" err="1">
                <a:latin typeface="Times New Roman" panose="02020603050405020304" pitchFamily="18" charset="0"/>
                <a:cs typeface="Times New Roman" panose="02020603050405020304" pitchFamily="18" charset="0"/>
              </a:rPr>
              <a:t>det</a:t>
            </a:r>
            <a:r>
              <a:rPr lang="en-US" altLang="zh-CN" dirty="0">
                <a:latin typeface="Times New Roman" panose="02020603050405020304" pitchFamily="18" charset="0"/>
                <a:cs typeface="Times New Roman" panose="02020603050405020304" pitchFamily="18" charset="0"/>
              </a:rPr>
              <a:t> = </a:t>
            </a:r>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*res = </a:t>
            </a:r>
            <a:r>
              <a:rPr lang="en-US" altLang="zh-CN" i="1" dirty="0">
                <a:latin typeface="Times New Roman" panose="02020603050405020304" pitchFamily="18" charset="0"/>
                <a:cs typeface="Times New Roman" panose="02020603050405020304" pitchFamily="18" charset="0"/>
              </a:rPr>
              <a:t>E</a:t>
            </a:r>
            <a:r>
              <a:rPr lang="en-US" altLang="zh-CN" baseline="-25000"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 </a:t>
            </a:r>
            <a:r>
              <a:rPr lang="en-US" altLang="zh-CN" i="1" dirty="0">
                <a:latin typeface="Times New Roman" panose="02020603050405020304" pitchFamily="18" charset="0"/>
                <a:cs typeface="Times New Roman" panose="02020603050405020304" pitchFamily="18" charset="0"/>
              </a:rPr>
              <a:t>v</a:t>
            </a:r>
            <a:r>
              <a:rPr lang="en-US" altLang="zh-CN" dirty="0">
                <a:latin typeface="Times New Roman" panose="02020603050405020304" pitchFamily="18" charset="0"/>
                <a:cs typeface="Times New Roman" panose="02020603050405020304" pitchFamily="18" charset="0"/>
              </a:rPr>
              <a:t> * res</a:t>
            </a:r>
            <a:endParaRPr lang="en-US" altLang="zh-CN"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80313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3907290" cy="2340000"/>
          </a:xfrm>
          <a:prstGeom prst="rect">
            <a:avLst/>
          </a:prstGeom>
        </p:spPr>
      </p:pic>
      <p:pic>
        <p:nvPicPr>
          <p:cNvPr id="5" name="图片 4"/>
          <p:cNvPicPr>
            <a:picLocks noChangeAspect="1"/>
          </p:cNvPicPr>
          <p:nvPr/>
        </p:nvPicPr>
        <p:blipFill>
          <a:blip r:embed="rId3"/>
          <a:stretch>
            <a:fillRect/>
          </a:stretch>
        </p:blipFill>
        <p:spPr>
          <a:xfrm>
            <a:off x="3907290" y="0"/>
            <a:ext cx="3907290" cy="2340000"/>
          </a:xfrm>
          <a:prstGeom prst="rect">
            <a:avLst/>
          </a:prstGeom>
        </p:spPr>
      </p:pic>
      <p:pic>
        <p:nvPicPr>
          <p:cNvPr id="6" name="图片 5"/>
          <p:cNvPicPr>
            <a:picLocks noChangeAspect="1"/>
          </p:cNvPicPr>
          <p:nvPr/>
        </p:nvPicPr>
        <p:blipFill>
          <a:blip r:embed="rId4"/>
          <a:stretch>
            <a:fillRect/>
          </a:stretch>
        </p:blipFill>
        <p:spPr>
          <a:xfrm>
            <a:off x="0" y="2340000"/>
            <a:ext cx="3907290" cy="2340000"/>
          </a:xfrm>
          <a:prstGeom prst="rect">
            <a:avLst/>
          </a:prstGeom>
        </p:spPr>
      </p:pic>
      <p:pic>
        <p:nvPicPr>
          <p:cNvPr id="7" name="图片 6"/>
          <p:cNvPicPr>
            <a:picLocks noChangeAspect="1"/>
          </p:cNvPicPr>
          <p:nvPr/>
        </p:nvPicPr>
        <p:blipFill>
          <a:blip r:embed="rId5"/>
          <a:stretch>
            <a:fillRect/>
          </a:stretch>
        </p:blipFill>
        <p:spPr>
          <a:xfrm>
            <a:off x="3905769" y="2340000"/>
            <a:ext cx="3907290" cy="2340000"/>
          </a:xfrm>
          <a:prstGeom prst="rect">
            <a:avLst/>
          </a:prstGeom>
        </p:spPr>
      </p:pic>
      <p:sp>
        <p:nvSpPr>
          <p:cNvPr id="8" name="矩形 7"/>
          <p:cNvSpPr/>
          <p:nvPr/>
        </p:nvSpPr>
        <p:spPr>
          <a:xfrm>
            <a:off x="3816000" y="3708000"/>
            <a:ext cx="5138805" cy="369332"/>
          </a:xfrm>
          <a:prstGeom prst="rect">
            <a:avLst/>
          </a:prstGeom>
        </p:spPr>
        <p:txBody>
          <a:bodyPr wrap="square">
            <a:spAutoFit/>
          </a:bodyPr>
          <a:lstStyle/>
          <a:p>
            <a:r>
              <a:rPr lang="zh-CN" altLang="en-US" dirty="0"/>
              <a:t>Sim_T100_Step30_Eg2000_En3000 SP1_Det1_Ang0</a:t>
            </a:r>
          </a:p>
        </p:txBody>
      </p:sp>
      <p:sp>
        <p:nvSpPr>
          <p:cNvPr id="9" name="矩形 8"/>
          <p:cNvSpPr/>
          <p:nvPr/>
        </p:nvSpPr>
        <p:spPr>
          <a:xfrm>
            <a:off x="6966801" y="1089627"/>
            <a:ext cx="2177199"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baseline="-25000" dirty="0" err="1">
                <a:latin typeface="Times New Roman" panose="02020603050405020304" pitchFamily="18" charset="0"/>
                <a:cs typeface="Times New Roman" panose="02020603050405020304" pitchFamily="18" charset="0"/>
              </a:rPr>
              <a:t>det</a:t>
            </a:r>
            <a:r>
              <a:rPr lang="en-US" altLang="zh-CN" dirty="0">
                <a:latin typeface="Times New Roman" panose="02020603050405020304" pitchFamily="18" charset="0"/>
                <a:cs typeface="Times New Roman" panose="02020603050405020304" pitchFamily="18" charset="0"/>
              </a:rPr>
              <a:t> = </a:t>
            </a:r>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*res = </a:t>
            </a:r>
            <a:r>
              <a:rPr lang="en-US" altLang="zh-CN" i="1" dirty="0">
                <a:latin typeface="Times New Roman" panose="02020603050405020304" pitchFamily="18" charset="0"/>
                <a:cs typeface="Times New Roman" panose="02020603050405020304" pitchFamily="18" charset="0"/>
              </a:rPr>
              <a:t>E</a:t>
            </a:r>
            <a:r>
              <a:rPr lang="en-US" altLang="zh-CN" baseline="-25000"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*res</a:t>
            </a:r>
            <a:endParaRPr lang="en-US" altLang="zh-CN"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57734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3907290" cy="2340000"/>
          </a:xfrm>
          <a:prstGeom prst="rect">
            <a:avLst/>
          </a:prstGeom>
        </p:spPr>
      </p:pic>
      <p:pic>
        <p:nvPicPr>
          <p:cNvPr id="3" name="图片 2"/>
          <p:cNvPicPr>
            <a:picLocks noChangeAspect="1"/>
          </p:cNvPicPr>
          <p:nvPr/>
        </p:nvPicPr>
        <p:blipFill>
          <a:blip r:embed="rId3"/>
          <a:stretch>
            <a:fillRect/>
          </a:stretch>
        </p:blipFill>
        <p:spPr>
          <a:xfrm>
            <a:off x="3906000" y="0"/>
            <a:ext cx="3907290" cy="2340000"/>
          </a:xfrm>
          <a:prstGeom prst="rect">
            <a:avLst/>
          </a:prstGeom>
        </p:spPr>
      </p:pic>
      <p:pic>
        <p:nvPicPr>
          <p:cNvPr id="4" name="图片 3"/>
          <p:cNvPicPr>
            <a:picLocks noChangeAspect="1"/>
          </p:cNvPicPr>
          <p:nvPr/>
        </p:nvPicPr>
        <p:blipFill>
          <a:blip r:embed="rId4"/>
          <a:stretch>
            <a:fillRect/>
          </a:stretch>
        </p:blipFill>
        <p:spPr>
          <a:xfrm>
            <a:off x="1" y="4680000"/>
            <a:ext cx="3606729" cy="2160000"/>
          </a:xfrm>
          <a:prstGeom prst="rect">
            <a:avLst/>
          </a:prstGeom>
        </p:spPr>
      </p:pic>
      <p:pic>
        <p:nvPicPr>
          <p:cNvPr id="5" name="图片 4"/>
          <p:cNvPicPr>
            <a:picLocks noChangeAspect="1"/>
          </p:cNvPicPr>
          <p:nvPr/>
        </p:nvPicPr>
        <p:blipFill>
          <a:blip r:embed="rId5"/>
          <a:stretch>
            <a:fillRect/>
          </a:stretch>
        </p:blipFill>
        <p:spPr>
          <a:xfrm>
            <a:off x="0" y="2340000"/>
            <a:ext cx="3907290" cy="2340000"/>
          </a:xfrm>
          <a:prstGeom prst="rect">
            <a:avLst/>
          </a:prstGeom>
        </p:spPr>
      </p:pic>
      <p:pic>
        <p:nvPicPr>
          <p:cNvPr id="6" name="图片 5"/>
          <p:cNvPicPr>
            <a:picLocks noChangeAspect="1"/>
          </p:cNvPicPr>
          <p:nvPr/>
        </p:nvPicPr>
        <p:blipFill>
          <a:blip r:embed="rId6"/>
          <a:stretch>
            <a:fillRect/>
          </a:stretch>
        </p:blipFill>
        <p:spPr>
          <a:xfrm>
            <a:off x="3906000" y="2340000"/>
            <a:ext cx="3907290" cy="2340000"/>
          </a:xfrm>
          <a:prstGeom prst="rect">
            <a:avLst/>
          </a:prstGeom>
        </p:spPr>
      </p:pic>
      <p:sp>
        <p:nvSpPr>
          <p:cNvPr id="7" name="矩形 6"/>
          <p:cNvSpPr/>
          <p:nvPr/>
        </p:nvSpPr>
        <p:spPr>
          <a:xfrm>
            <a:off x="3816000" y="3708000"/>
            <a:ext cx="5138805" cy="369332"/>
          </a:xfrm>
          <a:prstGeom prst="rect">
            <a:avLst/>
          </a:prstGeom>
        </p:spPr>
        <p:txBody>
          <a:bodyPr wrap="square">
            <a:spAutoFit/>
          </a:bodyPr>
          <a:lstStyle/>
          <a:p>
            <a:r>
              <a:rPr lang="zh-CN" altLang="en-US" dirty="0"/>
              <a:t>Sim_T100_Step30_Eg2000_En3000 SP</a:t>
            </a:r>
            <a:r>
              <a:rPr lang="en-US" altLang="zh-CN" dirty="0"/>
              <a:t>0</a:t>
            </a:r>
            <a:r>
              <a:rPr lang="zh-CN" altLang="en-US" dirty="0"/>
              <a:t>_Det1_Ang0</a:t>
            </a:r>
          </a:p>
        </p:txBody>
      </p:sp>
      <p:sp>
        <p:nvSpPr>
          <p:cNvPr id="8" name="矩形 7"/>
          <p:cNvSpPr/>
          <p:nvPr/>
        </p:nvSpPr>
        <p:spPr>
          <a:xfrm>
            <a:off x="6966801" y="1089627"/>
            <a:ext cx="2177199"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baseline="-25000" dirty="0" err="1">
                <a:latin typeface="Times New Roman" panose="02020603050405020304" pitchFamily="18" charset="0"/>
                <a:cs typeface="Times New Roman" panose="02020603050405020304" pitchFamily="18" charset="0"/>
              </a:rPr>
              <a:t>det</a:t>
            </a:r>
            <a:r>
              <a:rPr lang="en-US" altLang="zh-CN" dirty="0">
                <a:latin typeface="Times New Roman" panose="02020603050405020304" pitchFamily="18" charset="0"/>
                <a:cs typeface="Times New Roman" panose="02020603050405020304" pitchFamily="18" charset="0"/>
              </a:rPr>
              <a:t> = </a:t>
            </a:r>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*res = </a:t>
            </a:r>
            <a:r>
              <a:rPr lang="en-US" altLang="zh-CN" i="1" dirty="0">
                <a:latin typeface="Times New Roman" panose="02020603050405020304" pitchFamily="18" charset="0"/>
                <a:cs typeface="Times New Roman" panose="02020603050405020304" pitchFamily="18" charset="0"/>
              </a:rPr>
              <a:t>E</a:t>
            </a:r>
            <a:r>
              <a:rPr lang="en-US" altLang="zh-CN" baseline="-25000"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*res</a:t>
            </a:r>
            <a:endParaRPr lang="en-US" altLang="zh-CN"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86299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3907290" cy="2340000"/>
          </a:xfrm>
          <a:prstGeom prst="rect">
            <a:avLst/>
          </a:prstGeom>
        </p:spPr>
      </p:pic>
      <p:pic>
        <p:nvPicPr>
          <p:cNvPr id="3" name="图片 2"/>
          <p:cNvPicPr>
            <a:picLocks noChangeAspect="1"/>
          </p:cNvPicPr>
          <p:nvPr/>
        </p:nvPicPr>
        <p:blipFill>
          <a:blip r:embed="rId3"/>
          <a:stretch>
            <a:fillRect/>
          </a:stretch>
        </p:blipFill>
        <p:spPr>
          <a:xfrm>
            <a:off x="3906000" y="0"/>
            <a:ext cx="3907290" cy="2340000"/>
          </a:xfrm>
          <a:prstGeom prst="rect">
            <a:avLst/>
          </a:prstGeom>
        </p:spPr>
      </p:pic>
      <p:pic>
        <p:nvPicPr>
          <p:cNvPr id="4" name="图片 3"/>
          <p:cNvPicPr>
            <a:picLocks noChangeAspect="1"/>
          </p:cNvPicPr>
          <p:nvPr/>
        </p:nvPicPr>
        <p:blipFill>
          <a:blip r:embed="rId4"/>
          <a:stretch>
            <a:fillRect/>
          </a:stretch>
        </p:blipFill>
        <p:spPr>
          <a:xfrm>
            <a:off x="0" y="4680000"/>
            <a:ext cx="3606729" cy="2160000"/>
          </a:xfrm>
          <a:prstGeom prst="rect">
            <a:avLst/>
          </a:prstGeom>
        </p:spPr>
      </p:pic>
      <p:pic>
        <p:nvPicPr>
          <p:cNvPr id="5" name="图片 4"/>
          <p:cNvPicPr>
            <a:picLocks noChangeAspect="1"/>
          </p:cNvPicPr>
          <p:nvPr/>
        </p:nvPicPr>
        <p:blipFill>
          <a:blip r:embed="rId5"/>
          <a:stretch>
            <a:fillRect/>
          </a:stretch>
        </p:blipFill>
        <p:spPr>
          <a:xfrm>
            <a:off x="0" y="2340000"/>
            <a:ext cx="3907290" cy="2340000"/>
          </a:xfrm>
          <a:prstGeom prst="rect">
            <a:avLst/>
          </a:prstGeom>
        </p:spPr>
      </p:pic>
      <p:pic>
        <p:nvPicPr>
          <p:cNvPr id="6" name="图片 5"/>
          <p:cNvPicPr>
            <a:picLocks noChangeAspect="1"/>
          </p:cNvPicPr>
          <p:nvPr/>
        </p:nvPicPr>
        <p:blipFill>
          <a:blip r:embed="rId6"/>
          <a:stretch>
            <a:fillRect/>
          </a:stretch>
        </p:blipFill>
        <p:spPr>
          <a:xfrm>
            <a:off x="3906000" y="2340000"/>
            <a:ext cx="3907290" cy="2340000"/>
          </a:xfrm>
          <a:prstGeom prst="rect">
            <a:avLst/>
          </a:prstGeom>
        </p:spPr>
      </p:pic>
      <p:sp>
        <p:nvSpPr>
          <p:cNvPr id="7" name="矩形 6"/>
          <p:cNvSpPr/>
          <p:nvPr/>
        </p:nvSpPr>
        <p:spPr>
          <a:xfrm>
            <a:off x="3816000" y="3708000"/>
            <a:ext cx="5112484" cy="369332"/>
          </a:xfrm>
          <a:prstGeom prst="rect">
            <a:avLst/>
          </a:prstGeom>
        </p:spPr>
        <p:txBody>
          <a:bodyPr wrap="square">
            <a:spAutoFit/>
          </a:bodyPr>
          <a:lstStyle/>
          <a:p>
            <a:r>
              <a:rPr lang="zh-CN" altLang="en-US" dirty="0"/>
              <a:t>Sim_T100_Step30_Eg2000_En3000 SP0_Det0_Ang1</a:t>
            </a:r>
          </a:p>
        </p:txBody>
      </p:sp>
      <p:sp>
        <p:nvSpPr>
          <p:cNvPr id="8" name="矩形 7"/>
          <p:cNvSpPr/>
          <p:nvPr/>
        </p:nvSpPr>
        <p:spPr>
          <a:xfrm>
            <a:off x="7452320" y="1092832"/>
            <a:ext cx="1715534"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baseline="-25000" dirty="0" err="1">
                <a:latin typeface="Times New Roman" panose="02020603050405020304" pitchFamily="18" charset="0"/>
                <a:cs typeface="Times New Roman" panose="02020603050405020304" pitchFamily="18" charset="0"/>
              </a:rPr>
              <a:t>det</a:t>
            </a:r>
            <a:r>
              <a:rPr lang="en-US" altLang="zh-CN" dirty="0">
                <a:latin typeface="Times New Roman" panose="02020603050405020304" pitchFamily="18" charset="0"/>
                <a:cs typeface="Times New Roman" panose="02020603050405020304" pitchFamily="18" charset="0"/>
              </a:rPr>
              <a:t> = </a:t>
            </a:r>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 = </a:t>
            </a:r>
            <a:r>
              <a:rPr lang="en-US" altLang="zh-CN" i="1" dirty="0">
                <a:latin typeface="Times New Roman" panose="02020603050405020304" pitchFamily="18" charset="0"/>
                <a:cs typeface="Times New Roman" panose="02020603050405020304" pitchFamily="18" charset="0"/>
              </a:rPr>
              <a:t>E</a:t>
            </a:r>
            <a:r>
              <a:rPr lang="en-US" altLang="zh-CN" baseline="-25000"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v</a:t>
            </a:r>
            <a:r>
              <a:rPr lang="en-US" altLang="zh-CN" baseline="-25000" dirty="0">
                <a:latin typeface="Times New Roman" panose="02020603050405020304" pitchFamily="18" charset="0"/>
                <a:cs typeface="Times New Roman" panose="02020603050405020304" pitchFamily="18" charset="0"/>
              </a:rPr>
              <a:t>0</a:t>
            </a:r>
          </a:p>
        </p:txBody>
      </p:sp>
    </p:spTree>
    <p:extLst>
      <p:ext uri="{BB962C8B-B14F-4D97-AF65-F5344CB8AC3E}">
        <p14:creationId xmlns:p14="http://schemas.microsoft.com/office/powerpoint/2010/main" val="39618643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3907290" cy="2340000"/>
          </a:xfrm>
          <a:prstGeom prst="rect">
            <a:avLst/>
          </a:prstGeom>
        </p:spPr>
      </p:pic>
      <p:pic>
        <p:nvPicPr>
          <p:cNvPr id="3" name="图片 2"/>
          <p:cNvPicPr>
            <a:picLocks noChangeAspect="1"/>
          </p:cNvPicPr>
          <p:nvPr/>
        </p:nvPicPr>
        <p:blipFill>
          <a:blip r:embed="rId3"/>
          <a:stretch>
            <a:fillRect/>
          </a:stretch>
        </p:blipFill>
        <p:spPr>
          <a:xfrm>
            <a:off x="3906000" y="0"/>
            <a:ext cx="3907290" cy="2340000"/>
          </a:xfrm>
          <a:prstGeom prst="rect">
            <a:avLst/>
          </a:prstGeom>
        </p:spPr>
      </p:pic>
      <p:pic>
        <p:nvPicPr>
          <p:cNvPr id="4" name="图片 3"/>
          <p:cNvPicPr>
            <a:picLocks noChangeAspect="1"/>
          </p:cNvPicPr>
          <p:nvPr/>
        </p:nvPicPr>
        <p:blipFill>
          <a:blip r:embed="rId4"/>
          <a:stretch>
            <a:fillRect/>
          </a:stretch>
        </p:blipFill>
        <p:spPr>
          <a:xfrm>
            <a:off x="0" y="4680000"/>
            <a:ext cx="3606730" cy="2160000"/>
          </a:xfrm>
          <a:prstGeom prst="rect">
            <a:avLst/>
          </a:prstGeom>
        </p:spPr>
      </p:pic>
      <p:pic>
        <p:nvPicPr>
          <p:cNvPr id="5" name="图片 4"/>
          <p:cNvPicPr>
            <a:picLocks noChangeAspect="1"/>
          </p:cNvPicPr>
          <p:nvPr/>
        </p:nvPicPr>
        <p:blipFill>
          <a:blip r:embed="rId5"/>
          <a:stretch>
            <a:fillRect/>
          </a:stretch>
        </p:blipFill>
        <p:spPr>
          <a:xfrm>
            <a:off x="0" y="2340000"/>
            <a:ext cx="3907290" cy="2340000"/>
          </a:xfrm>
          <a:prstGeom prst="rect">
            <a:avLst/>
          </a:prstGeom>
        </p:spPr>
      </p:pic>
      <p:pic>
        <p:nvPicPr>
          <p:cNvPr id="6" name="图片 5"/>
          <p:cNvPicPr>
            <a:picLocks noChangeAspect="1"/>
          </p:cNvPicPr>
          <p:nvPr/>
        </p:nvPicPr>
        <p:blipFill>
          <a:blip r:embed="rId6"/>
          <a:stretch>
            <a:fillRect/>
          </a:stretch>
        </p:blipFill>
        <p:spPr>
          <a:xfrm>
            <a:off x="3906000" y="2340000"/>
            <a:ext cx="3907290" cy="2340000"/>
          </a:xfrm>
          <a:prstGeom prst="rect">
            <a:avLst/>
          </a:prstGeom>
        </p:spPr>
      </p:pic>
      <p:sp>
        <p:nvSpPr>
          <p:cNvPr id="7" name="矩形 6"/>
          <p:cNvSpPr/>
          <p:nvPr/>
        </p:nvSpPr>
        <p:spPr>
          <a:xfrm>
            <a:off x="3816000" y="3708000"/>
            <a:ext cx="5310336" cy="369332"/>
          </a:xfrm>
          <a:prstGeom prst="rect">
            <a:avLst/>
          </a:prstGeom>
        </p:spPr>
        <p:txBody>
          <a:bodyPr wrap="square">
            <a:spAutoFit/>
          </a:bodyPr>
          <a:lstStyle/>
          <a:p>
            <a:r>
              <a:rPr lang="zh-CN" altLang="en-US" dirty="0"/>
              <a:t>Sim_T100_Step30_Eg2000_En3000 SP1_Det0_Ang0</a:t>
            </a:r>
          </a:p>
        </p:txBody>
      </p:sp>
      <p:sp>
        <p:nvSpPr>
          <p:cNvPr id="8" name="矩形 7"/>
          <p:cNvSpPr/>
          <p:nvPr/>
        </p:nvSpPr>
        <p:spPr>
          <a:xfrm>
            <a:off x="7452320" y="1092832"/>
            <a:ext cx="1407758"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baseline="-25000" dirty="0" err="1">
                <a:latin typeface="Times New Roman" panose="02020603050405020304" pitchFamily="18" charset="0"/>
                <a:cs typeface="Times New Roman" panose="02020603050405020304" pitchFamily="18" charset="0"/>
              </a:rPr>
              <a:t>det</a:t>
            </a:r>
            <a:r>
              <a:rPr lang="en-US" altLang="zh-CN" dirty="0">
                <a:latin typeface="Times New Roman" panose="02020603050405020304" pitchFamily="18" charset="0"/>
                <a:cs typeface="Times New Roman" panose="02020603050405020304" pitchFamily="18" charset="0"/>
              </a:rPr>
              <a:t> = </a:t>
            </a:r>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f</a:t>
            </a:r>
            <a:r>
              <a:rPr lang="en-US" altLang="zh-CN" dirty="0">
                <a:latin typeface="Times New Roman" panose="02020603050405020304" pitchFamily="18" charset="0"/>
                <a:cs typeface="Times New Roman" panose="02020603050405020304" pitchFamily="18" charset="0"/>
              </a:rPr>
              <a:t> = </a:t>
            </a:r>
            <a:r>
              <a:rPr lang="en-US" altLang="zh-CN" i="1" dirty="0">
                <a:latin typeface="Times New Roman" panose="02020603050405020304" pitchFamily="18" charset="0"/>
                <a:cs typeface="Times New Roman" panose="02020603050405020304" pitchFamily="18" charset="0"/>
              </a:rPr>
              <a:t>E</a:t>
            </a:r>
            <a:r>
              <a:rPr lang="en-US" altLang="zh-CN" baseline="-25000" dirty="0">
                <a:latin typeface="Times New Roman" panose="02020603050405020304" pitchFamily="18" charset="0"/>
                <a:cs typeface="Times New Roman" panose="02020603050405020304" pitchFamily="18" charset="0"/>
              </a:rPr>
              <a:t>0</a:t>
            </a:r>
          </a:p>
        </p:txBody>
      </p:sp>
    </p:spTree>
    <p:extLst>
      <p:ext uri="{BB962C8B-B14F-4D97-AF65-F5344CB8AC3E}">
        <p14:creationId xmlns:p14="http://schemas.microsoft.com/office/powerpoint/2010/main" val="17035058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786141" cy="4162567"/>
          </a:xfrm>
          <a:prstGeom prst="rect">
            <a:avLst/>
          </a:prstGeom>
        </p:spPr>
      </p:pic>
      <p:sp>
        <p:nvSpPr>
          <p:cNvPr id="3" name="文本框 2"/>
          <p:cNvSpPr txBox="1"/>
          <p:nvPr/>
        </p:nvSpPr>
        <p:spPr>
          <a:xfrm>
            <a:off x="696035" y="3330053"/>
            <a:ext cx="2616165" cy="369332"/>
          </a:xfrm>
          <a:prstGeom prst="rect">
            <a:avLst/>
          </a:prstGeom>
          <a:noFill/>
        </p:spPr>
        <p:txBody>
          <a:bodyPr wrap="none" rtlCol="0">
            <a:spAutoFit/>
          </a:bodyPr>
          <a:lstStyle/>
          <a:p>
            <a:r>
              <a:rPr lang="en-US" dirty="0"/>
              <a:t>3081-keV</a:t>
            </a:r>
            <a:r>
              <a:rPr lang="zh-CN" altLang="en-US" dirty="0"/>
              <a:t> </a:t>
            </a:r>
            <a:r>
              <a:rPr lang="en-US" altLang="zh-CN" dirty="0"/>
              <a:t>counts: 3.337E5</a:t>
            </a:r>
            <a:endParaRPr lang="en-US" dirty="0"/>
          </a:p>
        </p:txBody>
      </p:sp>
      <p:pic>
        <p:nvPicPr>
          <p:cNvPr id="4" name="图片 3"/>
          <p:cNvPicPr>
            <a:picLocks noChangeAspect="1"/>
          </p:cNvPicPr>
          <p:nvPr/>
        </p:nvPicPr>
        <p:blipFill>
          <a:blip r:embed="rId3"/>
          <a:stretch>
            <a:fillRect/>
          </a:stretch>
        </p:blipFill>
        <p:spPr>
          <a:xfrm>
            <a:off x="4749421" y="3900538"/>
            <a:ext cx="4394579" cy="2957462"/>
          </a:xfrm>
          <a:prstGeom prst="rect">
            <a:avLst/>
          </a:prstGeom>
        </p:spPr>
      </p:pic>
    </p:spTree>
    <p:extLst>
      <p:ext uri="{BB962C8B-B14F-4D97-AF65-F5344CB8AC3E}">
        <p14:creationId xmlns:p14="http://schemas.microsoft.com/office/powerpoint/2010/main" val="719022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9386" y="-9239"/>
            <a:ext cx="9144000" cy="3981919"/>
          </a:xfrm>
          <a:prstGeom prst="rect">
            <a:avLst/>
          </a:prstGeom>
        </p:spPr>
      </p:pic>
    </p:spTree>
    <p:extLst>
      <p:ext uri="{BB962C8B-B14F-4D97-AF65-F5344CB8AC3E}">
        <p14:creationId xmlns:p14="http://schemas.microsoft.com/office/powerpoint/2010/main" val="3799539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0" y="3008283"/>
            <a:ext cx="4064000" cy="3849717"/>
          </a:xfrm>
          <a:prstGeom prst="rect">
            <a:avLst/>
          </a:prstGeom>
        </p:spPr>
      </p:pic>
      <p:sp>
        <p:nvSpPr>
          <p:cNvPr id="3" name="文本框 2"/>
          <p:cNvSpPr txBox="1"/>
          <p:nvPr/>
        </p:nvSpPr>
        <p:spPr>
          <a:xfrm>
            <a:off x="107504" y="152636"/>
            <a:ext cx="1338828" cy="369332"/>
          </a:xfrm>
          <a:prstGeom prst="rect">
            <a:avLst/>
          </a:prstGeom>
          <a:noFill/>
        </p:spPr>
        <p:txBody>
          <a:bodyPr wrap="none" rtlCol="0">
            <a:spAutoFit/>
          </a:bodyPr>
          <a:lstStyle/>
          <a:p>
            <a:r>
              <a:rPr lang="zh-CN" altLang="en-US" dirty="0"/>
              <a:t>勒让德函数</a:t>
            </a:r>
          </a:p>
        </p:txBody>
      </p:sp>
      <p:cxnSp>
        <p:nvCxnSpPr>
          <p:cNvPr id="5" name="直接箭头连接符 4"/>
          <p:cNvCxnSpPr/>
          <p:nvPr/>
        </p:nvCxnSpPr>
        <p:spPr>
          <a:xfrm flipV="1">
            <a:off x="2119432" y="1028700"/>
            <a:ext cx="0" cy="1562100"/>
          </a:xfrm>
          <a:prstGeom prst="straightConnector1">
            <a:avLst/>
          </a:prstGeom>
          <a:ln w="47625">
            <a:solidFill>
              <a:schemeClr val="tx1"/>
            </a:solidFill>
            <a:headEnd type="none"/>
            <a:tailEnd type="arrow" w="med" len="lg"/>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5400000" flipV="1">
            <a:off x="1351082" y="1778762"/>
            <a:ext cx="0" cy="1562100"/>
          </a:xfrm>
          <a:prstGeom prst="straightConnector1">
            <a:avLst/>
          </a:prstGeom>
          <a:ln w="47625">
            <a:solidFill>
              <a:schemeClr val="tx1"/>
            </a:solidFill>
            <a:headEnd type="none"/>
            <a:tailEnd type="arrow" w="med" len="lg"/>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rot="-8100000" flipV="1">
            <a:off x="1567146" y="2362037"/>
            <a:ext cx="0" cy="1562100"/>
          </a:xfrm>
          <a:prstGeom prst="straightConnector1">
            <a:avLst/>
          </a:prstGeom>
          <a:ln w="47625">
            <a:solidFill>
              <a:schemeClr val="tx1"/>
            </a:solidFill>
            <a:headEnd type="none"/>
            <a:tailEnd type="arrow" w="med" len="lg"/>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132132" y="567035"/>
            <a:ext cx="338554"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y</a:t>
            </a:r>
            <a:endParaRPr lang="zh-CN" altLang="en-US" sz="2400" dirty="0">
              <a:latin typeface="Arial" panose="020B0604020202020204" pitchFamily="34" charset="0"/>
              <a:cs typeface="Arial" panose="020B0604020202020204" pitchFamily="34" charset="0"/>
            </a:endParaRPr>
          </a:p>
        </p:txBody>
      </p:sp>
      <p:sp>
        <p:nvSpPr>
          <p:cNvPr id="13" name="文本框 12"/>
          <p:cNvSpPr txBox="1"/>
          <p:nvPr/>
        </p:nvSpPr>
        <p:spPr>
          <a:xfrm>
            <a:off x="714777" y="3541695"/>
            <a:ext cx="338554"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x</a:t>
            </a:r>
            <a:endParaRPr lang="zh-CN" altLang="en-US" sz="2400" dirty="0">
              <a:latin typeface="Arial" panose="020B0604020202020204" pitchFamily="34" charset="0"/>
              <a:cs typeface="Arial" panose="020B0604020202020204" pitchFamily="34" charset="0"/>
            </a:endParaRPr>
          </a:p>
        </p:txBody>
      </p:sp>
      <p:sp>
        <p:nvSpPr>
          <p:cNvPr id="14" name="文本框 13"/>
          <p:cNvSpPr txBox="1"/>
          <p:nvPr/>
        </p:nvSpPr>
        <p:spPr>
          <a:xfrm>
            <a:off x="414695" y="2070346"/>
            <a:ext cx="338554"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z</a:t>
            </a:r>
            <a:endParaRPr lang="zh-CN" altLang="en-US" sz="2400" dirty="0">
              <a:latin typeface="Arial" panose="020B0604020202020204" pitchFamily="34" charset="0"/>
              <a:cs typeface="Arial" panose="020B0604020202020204" pitchFamily="34" charset="0"/>
            </a:endParaRPr>
          </a:p>
        </p:txBody>
      </p:sp>
      <p:cxnSp>
        <p:nvCxnSpPr>
          <p:cNvPr id="15" name="直接箭头连接符 14"/>
          <p:cNvCxnSpPr/>
          <p:nvPr/>
        </p:nvCxnSpPr>
        <p:spPr>
          <a:xfrm rot="16200000" flipV="1">
            <a:off x="5526446" y="1639053"/>
            <a:ext cx="0" cy="1562100"/>
          </a:xfrm>
          <a:prstGeom prst="straightConnector1">
            <a:avLst/>
          </a:prstGeom>
          <a:ln w="47625">
            <a:solidFill>
              <a:srgbClr val="FF0000"/>
            </a:solidFill>
            <a:headEnd type="none"/>
            <a:tailEnd type="arrow" w="med" len="lg"/>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148384" y="2045911"/>
            <a:ext cx="787395" cy="400110"/>
          </a:xfrm>
          <a:prstGeom prst="rect">
            <a:avLst/>
          </a:prstGeom>
          <a:noFill/>
          <a:ln>
            <a:noFill/>
          </a:ln>
        </p:spPr>
        <p:txBody>
          <a:bodyPr wrap="none" rtlCol="0">
            <a:spAutoFit/>
          </a:bodyPr>
          <a:lstStyle/>
          <a:p>
            <a:r>
              <a:rPr lang="en-US" altLang="zh-CN" sz="2000" dirty="0">
                <a:solidFill>
                  <a:srgbClr val="FF0000"/>
                </a:solidFill>
              </a:rPr>
              <a:t>beam</a:t>
            </a:r>
            <a:endParaRPr lang="zh-CN" altLang="en-US" dirty="0">
              <a:solidFill>
                <a:srgbClr val="FF0000"/>
              </a:solidFill>
            </a:endParaRPr>
          </a:p>
        </p:txBody>
      </p:sp>
      <p:sp>
        <p:nvSpPr>
          <p:cNvPr id="17" name="立方体 16"/>
          <p:cNvSpPr/>
          <p:nvPr/>
        </p:nvSpPr>
        <p:spPr>
          <a:xfrm>
            <a:off x="2912448" y="1810512"/>
            <a:ext cx="1498600" cy="1498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470686" y="3143087"/>
            <a:ext cx="510076"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y1</a:t>
            </a:r>
            <a:endParaRPr lang="zh-CN" altLang="en-US" sz="2400" dirty="0">
              <a:latin typeface="Arial" panose="020B0604020202020204" pitchFamily="34" charset="0"/>
              <a:cs typeface="Arial" panose="020B0604020202020204" pitchFamily="34" charset="0"/>
            </a:endParaRPr>
          </a:p>
        </p:txBody>
      </p:sp>
      <p:sp>
        <p:nvSpPr>
          <p:cNvPr id="19" name="文本框 18"/>
          <p:cNvSpPr txBox="1"/>
          <p:nvPr/>
        </p:nvSpPr>
        <p:spPr>
          <a:xfrm>
            <a:off x="2470186" y="2015134"/>
            <a:ext cx="510076"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y2</a:t>
            </a:r>
            <a:endParaRPr lang="zh-CN" altLang="en-US" sz="2400" dirty="0">
              <a:latin typeface="Arial" panose="020B0604020202020204" pitchFamily="34" charset="0"/>
              <a:cs typeface="Arial" panose="020B0604020202020204" pitchFamily="34" charset="0"/>
            </a:endParaRPr>
          </a:p>
        </p:txBody>
      </p:sp>
      <p:sp>
        <p:nvSpPr>
          <p:cNvPr id="20" name="文本框 19"/>
          <p:cNvSpPr txBox="1"/>
          <p:nvPr/>
        </p:nvSpPr>
        <p:spPr>
          <a:xfrm>
            <a:off x="4446704" y="2681422"/>
            <a:ext cx="510076"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x1</a:t>
            </a:r>
            <a:endParaRPr lang="zh-CN" altLang="en-US" sz="2400" dirty="0">
              <a:latin typeface="Arial" panose="020B0604020202020204" pitchFamily="34" charset="0"/>
              <a:cs typeface="Arial" panose="020B0604020202020204" pitchFamily="34" charset="0"/>
            </a:endParaRPr>
          </a:p>
        </p:txBody>
      </p:sp>
      <p:sp>
        <p:nvSpPr>
          <p:cNvPr id="21" name="文本框 20"/>
          <p:cNvSpPr txBox="1"/>
          <p:nvPr/>
        </p:nvSpPr>
        <p:spPr>
          <a:xfrm>
            <a:off x="4397090" y="1384332"/>
            <a:ext cx="510076"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z1</a:t>
            </a:r>
            <a:endParaRPr lang="zh-CN" altLang="en-US" sz="2400" dirty="0">
              <a:latin typeface="Arial" panose="020B0604020202020204" pitchFamily="34" charset="0"/>
              <a:cs typeface="Arial" panose="020B0604020202020204" pitchFamily="34" charset="0"/>
            </a:endParaRPr>
          </a:p>
        </p:txBody>
      </p:sp>
      <p:sp>
        <p:nvSpPr>
          <p:cNvPr id="22" name="文本框 21"/>
          <p:cNvSpPr txBox="1"/>
          <p:nvPr/>
        </p:nvSpPr>
        <p:spPr>
          <a:xfrm>
            <a:off x="3044512" y="1356619"/>
            <a:ext cx="510076"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z2</a:t>
            </a:r>
            <a:endParaRPr lang="zh-CN" altLang="en-US" sz="2400" dirty="0">
              <a:latin typeface="Arial" panose="020B0604020202020204" pitchFamily="34" charset="0"/>
              <a:cs typeface="Arial" panose="020B0604020202020204" pitchFamily="34" charset="0"/>
            </a:endParaRPr>
          </a:p>
        </p:txBody>
      </p:sp>
      <p:sp>
        <p:nvSpPr>
          <p:cNvPr id="23" name="文本框 22"/>
          <p:cNvSpPr txBox="1"/>
          <p:nvPr/>
        </p:nvSpPr>
        <p:spPr>
          <a:xfrm>
            <a:off x="3900174" y="3238141"/>
            <a:ext cx="510076"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x2</a:t>
            </a:r>
            <a:endParaRPr lang="zh-CN" altLang="en-US" sz="2400" dirty="0">
              <a:latin typeface="Arial" panose="020B0604020202020204" pitchFamily="34" charset="0"/>
              <a:cs typeface="Arial" panose="020B0604020202020204" pitchFamily="34" charset="0"/>
            </a:endParaRPr>
          </a:p>
        </p:txBody>
      </p:sp>
      <p:cxnSp>
        <p:nvCxnSpPr>
          <p:cNvPr id="25" name="直接箭头连接符 24"/>
          <p:cNvCxnSpPr/>
          <p:nvPr/>
        </p:nvCxnSpPr>
        <p:spPr>
          <a:xfrm flipH="1">
            <a:off x="3622048" y="1572470"/>
            <a:ext cx="6559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2683264" y="2519311"/>
            <a:ext cx="0" cy="6243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a:off x="4343598" y="3122724"/>
            <a:ext cx="210339" cy="2308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3790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ADC69C-C209-47FF-97EF-676B908D50E4}"/>
              </a:ext>
            </a:extLst>
          </p:cNvPr>
          <p:cNvPicPr>
            <a:picLocks noChangeAspect="1"/>
          </p:cNvPicPr>
          <p:nvPr/>
        </p:nvPicPr>
        <p:blipFill>
          <a:blip r:embed="rId2"/>
          <a:stretch>
            <a:fillRect/>
          </a:stretch>
        </p:blipFill>
        <p:spPr>
          <a:xfrm>
            <a:off x="828675" y="342900"/>
            <a:ext cx="7486650" cy="6172200"/>
          </a:xfrm>
          <a:prstGeom prst="rect">
            <a:avLst/>
          </a:prstGeom>
        </p:spPr>
      </p:pic>
    </p:spTree>
    <p:extLst>
      <p:ext uri="{BB962C8B-B14F-4D97-AF65-F5344CB8AC3E}">
        <p14:creationId xmlns:p14="http://schemas.microsoft.com/office/powerpoint/2010/main" val="363213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4680000" cy="4399455"/>
          </a:xfrm>
          <a:prstGeom prst="rect">
            <a:avLst/>
          </a:prstGeom>
        </p:spPr>
      </p:pic>
      <p:cxnSp>
        <p:nvCxnSpPr>
          <p:cNvPr id="4" name="直接箭头连接符 3"/>
          <p:cNvCxnSpPr/>
          <p:nvPr/>
        </p:nvCxnSpPr>
        <p:spPr>
          <a:xfrm>
            <a:off x="2425700" y="130629"/>
            <a:ext cx="0" cy="4686502"/>
          </a:xfrm>
          <a:prstGeom prst="straightConnector1">
            <a:avLst/>
          </a:prstGeom>
          <a:ln w="25400">
            <a:tailEnd type="non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a:off x="1967593" y="2150743"/>
            <a:ext cx="458108" cy="120477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2425700" y="2150743"/>
            <a:ext cx="1068614" cy="763909"/>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flipV="1">
            <a:off x="364599" y="2130980"/>
            <a:ext cx="2061101" cy="19763"/>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86229" y="2150836"/>
            <a:ext cx="464371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1930856" y="2140861"/>
            <a:ext cx="494845" cy="254"/>
          </a:xfrm>
          <a:prstGeom prst="straightConnector1">
            <a:avLst/>
          </a:prstGeom>
          <a:ln w="25400">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934937" y="130629"/>
            <a:ext cx="0" cy="4686502"/>
          </a:xfrm>
          <a:prstGeom prst="line">
            <a:avLst/>
          </a:prstGeom>
        </p:spPr>
        <p:style>
          <a:lnRef idx="1">
            <a:schemeClr val="accent1"/>
          </a:lnRef>
          <a:fillRef idx="0">
            <a:schemeClr val="accent1"/>
          </a:fillRef>
          <a:effectRef idx="0">
            <a:schemeClr val="accent1"/>
          </a:effectRef>
          <a:fontRef idx="minor">
            <a:schemeClr val="tx1"/>
          </a:fontRef>
        </p:style>
      </p:cxnSp>
      <p:pic>
        <p:nvPicPr>
          <p:cNvPr id="33" name="图片 32"/>
          <p:cNvPicPr>
            <a:picLocks noChangeAspect="1"/>
          </p:cNvPicPr>
          <p:nvPr/>
        </p:nvPicPr>
        <p:blipFill>
          <a:blip r:embed="rId4"/>
          <a:stretch>
            <a:fillRect/>
          </a:stretch>
        </p:blipFill>
        <p:spPr>
          <a:xfrm>
            <a:off x="4501926" y="0"/>
            <a:ext cx="4642074" cy="3111103"/>
          </a:xfrm>
          <a:prstGeom prst="rect">
            <a:avLst/>
          </a:prstGeom>
        </p:spPr>
      </p:pic>
      <p:pic>
        <p:nvPicPr>
          <p:cNvPr id="34" name="图片 33"/>
          <p:cNvPicPr>
            <a:picLocks noChangeAspect="1"/>
          </p:cNvPicPr>
          <p:nvPr/>
        </p:nvPicPr>
        <p:blipFill>
          <a:blip r:embed="rId5"/>
          <a:stretch>
            <a:fillRect/>
          </a:stretch>
        </p:blipFill>
        <p:spPr>
          <a:xfrm>
            <a:off x="4501925" y="3111103"/>
            <a:ext cx="4642075" cy="3111104"/>
          </a:xfrm>
          <a:prstGeom prst="rect">
            <a:avLst/>
          </a:prstGeom>
        </p:spPr>
      </p:pic>
      <p:sp>
        <p:nvSpPr>
          <p:cNvPr id="35" name="文本框 34"/>
          <p:cNvSpPr txBox="1"/>
          <p:nvPr/>
        </p:nvSpPr>
        <p:spPr>
          <a:xfrm>
            <a:off x="0" y="170608"/>
            <a:ext cx="6330451"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Range of </a:t>
            </a:r>
            <a:r>
              <a:rPr lang="en-US" altLang="zh-CN" sz="1400" baseline="30000" dirty="0">
                <a:solidFill>
                  <a:srgbClr val="FF0000"/>
                </a:solidFill>
                <a:latin typeface="Times New Roman" panose="02020603050405020304" pitchFamily="18" charset="0"/>
                <a:cs typeface="Times New Roman" panose="02020603050405020304" pitchFamily="18" charset="0"/>
              </a:rPr>
              <a:t>28</a:t>
            </a:r>
            <a:r>
              <a:rPr lang="en-US" altLang="zh-CN" sz="1400" dirty="0">
                <a:solidFill>
                  <a:srgbClr val="FF0000"/>
                </a:solidFill>
                <a:latin typeface="Times New Roman" panose="02020603050405020304" pitchFamily="18" charset="0"/>
                <a:cs typeface="Times New Roman" panose="02020603050405020304" pitchFamily="18" charset="0"/>
              </a:rPr>
              <a:t>Mg recoil with an energy of 103.4 keV in Mylar is 0.253 μm or 0.283 μm.</a:t>
            </a:r>
            <a:endParaRPr lang="zh-CN" altLang="en-US" sz="1400" dirty="0">
              <a:solidFill>
                <a:srgbClr val="FF0000"/>
              </a:solidFill>
              <a:latin typeface="Times New Roman" panose="02020603050405020304" pitchFamily="18" charset="0"/>
              <a:cs typeface="Times New Roman" panose="02020603050405020304" pitchFamily="18" charset="0"/>
            </a:endParaRPr>
          </a:p>
        </p:txBody>
      </p:sp>
      <p:cxnSp>
        <p:nvCxnSpPr>
          <p:cNvPr id="6" name="直接箭头连接符 5"/>
          <p:cNvCxnSpPr/>
          <p:nvPr/>
        </p:nvCxnSpPr>
        <p:spPr>
          <a:xfrm flipH="1">
            <a:off x="1934937" y="4648913"/>
            <a:ext cx="49076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0" y="4831267"/>
            <a:ext cx="4728154" cy="338554"/>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Implantation depth 40 keV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Na in Mylar is 0.0981 μm</a:t>
            </a:r>
            <a:endParaRPr lang="zh-CN" altLang="en-US" sz="1600" dirty="0">
              <a:latin typeface="Times New Roman" panose="02020603050405020304" pitchFamily="18" charset="0"/>
              <a:cs typeface="Times New Roman" panose="02020603050405020304" pitchFamily="18" charset="0"/>
            </a:endParaRPr>
          </a:p>
        </p:txBody>
      </p:sp>
      <p:sp>
        <p:nvSpPr>
          <p:cNvPr id="11" name="文本框 10"/>
          <p:cNvSpPr txBox="1"/>
          <p:nvPr/>
        </p:nvSpPr>
        <p:spPr>
          <a:xfrm rot="2080763">
            <a:off x="2862841" y="2350093"/>
            <a:ext cx="745910" cy="369332"/>
          </a:xfrm>
          <a:prstGeom prst="rect">
            <a:avLst/>
          </a:prstGeom>
          <a:noFill/>
        </p:spPr>
        <p:txBody>
          <a:bodyPr wrap="none" rtlCol="0">
            <a:spAutoFit/>
          </a:bodyPr>
          <a:lstStyle/>
          <a:p>
            <a:r>
              <a:rPr lang="en-US" dirty="0">
                <a:solidFill>
                  <a:srgbClr val="FF0000"/>
                </a:solidFill>
              </a:rPr>
              <a:t>603 </a:t>
            </a:r>
            <a:r>
              <a:rPr lang="en-US" dirty="0" err="1">
                <a:solidFill>
                  <a:srgbClr val="FF0000"/>
                </a:solidFill>
              </a:rPr>
              <a:t>fs</a:t>
            </a:r>
            <a:endParaRPr lang="en-US" dirty="0">
              <a:solidFill>
                <a:srgbClr val="FF0000"/>
              </a:solidFill>
            </a:endParaRPr>
          </a:p>
        </p:txBody>
      </p:sp>
      <p:sp>
        <p:nvSpPr>
          <p:cNvPr id="21" name="文本框 20"/>
          <p:cNvSpPr txBox="1"/>
          <p:nvPr/>
        </p:nvSpPr>
        <p:spPr>
          <a:xfrm>
            <a:off x="1768516" y="1756708"/>
            <a:ext cx="745910" cy="369332"/>
          </a:xfrm>
          <a:prstGeom prst="rect">
            <a:avLst/>
          </a:prstGeom>
          <a:noFill/>
        </p:spPr>
        <p:txBody>
          <a:bodyPr wrap="none" rtlCol="0">
            <a:spAutoFit/>
          </a:bodyPr>
          <a:lstStyle/>
          <a:p>
            <a:r>
              <a:rPr lang="en-US" dirty="0">
                <a:solidFill>
                  <a:srgbClr val="4CFF4C"/>
                </a:solidFill>
              </a:rPr>
              <a:t>128 </a:t>
            </a:r>
            <a:r>
              <a:rPr lang="en-US" dirty="0" err="1">
                <a:solidFill>
                  <a:srgbClr val="4CFF4C"/>
                </a:solidFill>
              </a:rPr>
              <a:t>fs</a:t>
            </a:r>
            <a:endParaRPr lang="en-US" dirty="0">
              <a:solidFill>
                <a:srgbClr val="4CFF4C"/>
              </a:solidFill>
            </a:endParaRPr>
          </a:p>
        </p:txBody>
      </p:sp>
      <p:cxnSp>
        <p:nvCxnSpPr>
          <p:cNvPr id="22" name="直接连接符 21"/>
          <p:cNvCxnSpPr/>
          <p:nvPr/>
        </p:nvCxnSpPr>
        <p:spPr>
          <a:xfrm>
            <a:off x="3797920" y="130629"/>
            <a:ext cx="0" cy="46865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2425700" y="4648913"/>
            <a:ext cx="137222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842733" y="4325590"/>
            <a:ext cx="678391"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0.0981</a:t>
            </a:r>
          </a:p>
        </p:txBody>
      </p:sp>
      <p:sp>
        <p:nvSpPr>
          <p:cNvPr id="26" name="文本框 25"/>
          <p:cNvSpPr txBox="1"/>
          <p:nvPr/>
        </p:nvSpPr>
        <p:spPr>
          <a:xfrm>
            <a:off x="2669768" y="4358878"/>
            <a:ext cx="588623"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0.253</a:t>
            </a:r>
          </a:p>
        </p:txBody>
      </p:sp>
    </p:spTree>
    <p:extLst>
      <p:ext uri="{BB962C8B-B14F-4D97-AF65-F5344CB8AC3E}">
        <p14:creationId xmlns:p14="http://schemas.microsoft.com/office/powerpoint/2010/main" val="42902808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4811282" cy="3416889"/>
          </a:xfrm>
          <a:prstGeom prst="rect">
            <a:avLst/>
          </a:prstGeom>
        </p:spPr>
      </p:pic>
      <p:graphicFrame>
        <p:nvGraphicFramePr>
          <p:cNvPr id="4" name="表格 3"/>
          <p:cNvGraphicFramePr>
            <a:graphicFrameLocks noGrp="1"/>
          </p:cNvGraphicFramePr>
          <p:nvPr>
            <p:extLst>
              <p:ext uri="{D42A27DB-BD31-4B8C-83A1-F6EECF244321}">
                <p14:modId xmlns:p14="http://schemas.microsoft.com/office/powerpoint/2010/main" val="2209926302"/>
              </p:ext>
            </p:extLst>
          </p:nvPr>
        </p:nvGraphicFramePr>
        <p:xfrm>
          <a:off x="418743" y="3339977"/>
          <a:ext cx="3674694" cy="1114425"/>
        </p:xfrm>
        <a:graphic>
          <a:graphicData uri="http://schemas.openxmlformats.org/drawingml/2006/table">
            <a:tbl>
              <a:tblPr/>
              <a:tblGrid>
                <a:gridCol w="2524476">
                  <a:extLst>
                    <a:ext uri="{9D8B030D-6E8A-4147-A177-3AD203B41FA5}">
                      <a16:colId xmlns:a16="http://schemas.microsoft.com/office/drawing/2014/main" val="20000"/>
                    </a:ext>
                  </a:extLst>
                </a:gridCol>
                <a:gridCol w="696131">
                  <a:extLst>
                    <a:ext uri="{9D8B030D-6E8A-4147-A177-3AD203B41FA5}">
                      <a16:colId xmlns:a16="http://schemas.microsoft.com/office/drawing/2014/main" val="20001"/>
                    </a:ext>
                  </a:extLst>
                </a:gridCol>
                <a:gridCol w="454087">
                  <a:extLst>
                    <a:ext uri="{9D8B030D-6E8A-4147-A177-3AD203B41FA5}">
                      <a16:colId xmlns:a16="http://schemas.microsoft.com/office/drawing/2014/main" val="20002"/>
                    </a:ext>
                  </a:extLst>
                </a:gridCol>
              </a:tblGrid>
              <a:tr h="161925">
                <a:tc>
                  <a:txBody>
                    <a:bodyPr/>
                    <a:lstStyle/>
                    <a:p>
                      <a:pPr algn="ctr" fontAlgn="ctr">
                        <a:lnSpc>
                          <a:spcPct val="100000"/>
                        </a:lnSpc>
                      </a:pPr>
                      <a:r>
                        <a:rPr lang="en-US" sz="1400" b="0" i="1" u="none" strike="noStrike" dirty="0" err="1">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err="1">
                          <a:solidFill>
                            <a:srgbClr val="000000"/>
                          </a:solidFill>
                          <a:effectLst/>
                          <a:latin typeface="Times New Roman" panose="02020603050405020304" pitchFamily="18" charset="0"/>
                          <a:ea typeface="宋体" panose="02010600030101010101" pitchFamily="2" charset="-122"/>
                        </a:rPr>
                        <a:t>cm</a:t>
                      </a:r>
                      <a:endParaRPr lang="en-US" sz="1400" b="0" i="0" u="none" strike="noStrike" baseline="-2500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a:solidFill>
                            <a:srgbClr val="000000"/>
                          </a:solidFill>
                          <a:effectLst/>
                          <a:latin typeface="Times New Roman" panose="02020603050405020304" pitchFamily="18" charset="0"/>
                          <a:ea typeface="宋体" panose="02010600030101010101" pitchFamily="2" charset="-122"/>
                        </a:rPr>
                        <a:t>3000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1925">
                <a:tc>
                  <a:txBody>
                    <a:bodyPr/>
                    <a:lstStyle/>
                    <a:p>
                      <a:pPr algn="ctr" fontAlgn="ctr">
                        <a:lnSpc>
                          <a:spcPct val="100000"/>
                        </a:lnSpc>
                      </a:pPr>
                      <a:r>
                        <a:rPr lang="en-US" sz="1400" b="0" i="1" u="none" strike="noStrike" dirty="0">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103.45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61925">
                <a:tc>
                  <a:txBody>
                    <a:bodyPr/>
                    <a:lstStyle/>
                    <a:p>
                      <a:pPr algn="ctr" fontAlgn="ctr">
                        <a:lnSpc>
                          <a:spcPct val="100000"/>
                        </a:lnSpc>
                      </a:pP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Range</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0.2531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l-GR" sz="1400" b="0" i="0" u="none" strike="noStrike">
                          <a:solidFill>
                            <a:srgbClr val="000000"/>
                          </a:solidFill>
                          <a:effectLst/>
                          <a:latin typeface="Times New Roman" panose="02020603050405020304" pitchFamily="18" charset="0"/>
                          <a:ea typeface="宋体" panose="02010600030101010101" pitchFamily="2" charset="-122"/>
                        </a:rPr>
                        <a:t>μ</a:t>
                      </a:r>
                      <a:r>
                        <a:rPr lang="en-US" sz="1400" b="0" i="0" u="none" strike="noStrike">
                          <a:solidFill>
                            <a:srgbClr val="000000"/>
                          </a:solidFill>
                          <a:effectLst/>
                          <a:latin typeface="Times New Roman" panose="02020603050405020304" pitchFamily="18" charset="0"/>
                          <a:ea typeface="宋体" panose="02010600030101010101" pitchFamily="2" charset="-122"/>
                        </a:rPr>
                        <a:t>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61925">
                <a:tc>
                  <a:txBody>
                    <a:bodyPr/>
                    <a:lstStyle/>
                    <a:p>
                      <a:pPr algn="ctr" fontAlgn="ctr">
                        <a:lnSpc>
                          <a:spcPct val="10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rPr>
                        <a:t>Longitudinal straggling</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0.0557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l-GR" sz="1400" b="0" i="0" u="none" strike="noStrike" dirty="0">
                          <a:solidFill>
                            <a:srgbClr val="000000"/>
                          </a:solidFill>
                          <a:effectLst/>
                          <a:latin typeface="Times New Roman" panose="02020603050405020304" pitchFamily="18" charset="0"/>
                          <a:ea typeface="宋体" panose="02010600030101010101" pitchFamily="2" charset="-122"/>
                        </a:rPr>
                        <a:t>μ</a:t>
                      </a:r>
                      <a:r>
                        <a:rPr lang="en-US" sz="1400" b="0" i="0" u="none" strike="noStrike" dirty="0">
                          <a:solidFill>
                            <a:srgbClr val="000000"/>
                          </a:solidFill>
                          <a:effectLst/>
                          <a:latin typeface="Times New Roman" panose="02020603050405020304" pitchFamily="18" charset="0"/>
                          <a:ea typeface="宋体" panose="02010600030101010101" pitchFamily="2" charset="-122"/>
                        </a:rPr>
                        <a:t>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61925">
                <a:tc>
                  <a:txBody>
                    <a:bodyPr/>
                    <a:lstStyle/>
                    <a:p>
                      <a:pPr algn="ctr" fontAlgn="ctr">
                        <a:lnSpc>
                          <a:spcPct val="100000"/>
                        </a:lnSpc>
                      </a:pPr>
                      <a:r>
                        <a:rPr lang="en-US" sz="1400" b="0" i="0" u="none" strike="noStrike" baseline="0" dirty="0">
                          <a:solidFill>
                            <a:srgbClr val="000000"/>
                          </a:solidFill>
                          <a:effectLst/>
                          <a:latin typeface="Times New Roman" panose="02020603050405020304" pitchFamily="18" charset="0"/>
                          <a:ea typeface="宋体" panose="02010600030101010101" pitchFamily="2" charset="-122"/>
                        </a:rPr>
                        <a:t>Time to travel 0.0981 </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μm</a:t>
                      </a:r>
                      <a:endParaRPr lang="en-US" sz="1400" b="0" i="0" u="none" strike="noStrike" baseline="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err="1">
                          <a:solidFill>
                            <a:srgbClr val="000000"/>
                          </a:solidFill>
                          <a:effectLst/>
                          <a:latin typeface="Times New Roman" panose="02020603050405020304" pitchFamily="18" charset="0"/>
                          <a:ea typeface="宋体" panose="02010600030101010101" pitchFamily="2" charset="-122"/>
                        </a:rPr>
                        <a:t>fs</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pic>
        <p:nvPicPr>
          <p:cNvPr id="3" name="图片 2"/>
          <p:cNvPicPr>
            <a:picLocks noChangeAspect="1"/>
          </p:cNvPicPr>
          <p:nvPr/>
        </p:nvPicPr>
        <p:blipFill>
          <a:blip r:embed="rId3"/>
          <a:stretch>
            <a:fillRect/>
          </a:stretch>
        </p:blipFill>
        <p:spPr>
          <a:xfrm>
            <a:off x="4178300" y="3507552"/>
            <a:ext cx="4965700" cy="3350448"/>
          </a:xfrm>
          <a:prstGeom prst="rect">
            <a:avLst/>
          </a:prstGeom>
        </p:spPr>
      </p:pic>
      <p:sp>
        <p:nvSpPr>
          <p:cNvPr id="5" name="文本框 4"/>
          <p:cNvSpPr txBox="1"/>
          <p:nvPr/>
        </p:nvSpPr>
        <p:spPr>
          <a:xfrm>
            <a:off x="6884151" y="3987800"/>
            <a:ext cx="2287806" cy="923330"/>
          </a:xfrm>
          <a:prstGeom prst="rect">
            <a:avLst/>
          </a:prstGeom>
          <a:noFill/>
        </p:spPr>
        <p:txBody>
          <a:bodyPr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No escape</a:t>
            </a:r>
          </a:p>
          <a:p>
            <a:r>
              <a:rPr lang="en-US" altLang="zh-CN" dirty="0">
                <a:solidFill>
                  <a:srgbClr val="FF0000"/>
                </a:solidFill>
                <a:latin typeface="Times New Roman" panose="02020603050405020304" pitchFamily="18" charset="0"/>
                <a:cs typeface="Times New Roman" panose="02020603050405020304" pitchFamily="18" charset="0"/>
              </a:rPr>
              <a:t>Escape with range</a:t>
            </a:r>
          </a:p>
          <a:p>
            <a:r>
              <a:rPr lang="en-US" altLang="zh-CN" dirty="0">
                <a:solidFill>
                  <a:srgbClr val="00B050"/>
                </a:solidFill>
                <a:latin typeface="Times New Roman" panose="02020603050405020304" pitchFamily="18" charset="0"/>
                <a:cs typeface="Times New Roman" panose="02020603050405020304" pitchFamily="18" charset="0"/>
              </a:rPr>
              <a:t>Escape with straggling</a:t>
            </a:r>
            <a:endParaRPr lang="en-US" dirty="0">
              <a:solidFill>
                <a:srgbClr val="00B050"/>
              </a:solidFill>
              <a:latin typeface="Times New Roman" panose="02020603050405020304" pitchFamily="18" charset="0"/>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931932323"/>
              </p:ext>
            </p:extLst>
          </p:nvPr>
        </p:nvGraphicFramePr>
        <p:xfrm>
          <a:off x="404889" y="4642304"/>
          <a:ext cx="3674694" cy="1114425"/>
        </p:xfrm>
        <a:graphic>
          <a:graphicData uri="http://schemas.openxmlformats.org/drawingml/2006/table">
            <a:tbl>
              <a:tblPr/>
              <a:tblGrid>
                <a:gridCol w="2524476">
                  <a:extLst>
                    <a:ext uri="{9D8B030D-6E8A-4147-A177-3AD203B41FA5}">
                      <a16:colId xmlns:a16="http://schemas.microsoft.com/office/drawing/2014/main" val="20000"/>
                    </a:ext>
                  </a:extLst>
                </a:gridCol>
                <a:gridCol w="696131">
                  <a:extLst>
                    <a:ext uri="{9D8B030D-6E8A-4147-A177-3AD203B41FA5}">
                      <a16:colId xmlns:a16="http://schemas.microsoft.com/office/drawing/2014/main" val="20001"/>
                    </a:ext>
                  </a:extLst>
                </a:gridCol>
                <a:gridCol w="454087">
                  <a:extLst>
                    <a:ext uri="{9D8B030D-6E8A-4147-A177-3AD203B41FA5}">
                      <a16:colId xmlns:a16="http://schemas.microsoft.com/office/drawing/2014/main" val="20002"/>
                    </a:ext>
                  </a:extLst>
                </a:gridCol>
              </a:tblGrid>
              <a:tr h="161925">
                <a:tc>
                  <a:txBody>
                    <a:bodyPr/>
                    <a:lstStyle/>
                    <a:p>
                      <a:pPr algn="ctr" fontAlgn="ctr">
                        <a:lnSpc>
                          <a:spcPct val="100000"/>
                        </a:lnSpc>
                      </a:pPr>
                      <a:r>
                        <a:rPr lang="en-US" sz="1400" b="0" i="1" u="none" strike="noStrike" dirty="0" err="1">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err="1">
                          <a:solidFill>
                            <a:srgbClr val="000000"/>
                          </a:solidFill>
                          <a:effectLst/>
                          <a:latin typeface="Times New Roman" panose="02020603050405020304" pitchFamily="18" charset="0"/>
                          <a:ea typeface="宋体" panose="02010600030101010101" pitchFamily="2" charset="-122"/>
                        </a:rPr>
                        <a:t>cm</a:t>
                      </a:r>
                      <a:endParaRPr lang="en-US" sz="1400" b="0" i="0" u="none" strike="noStrike" baseline="-2500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5000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1925">
                <a:tc>
                  <a:txBody>
                    <a:bodyPr/>
                    <a:lstStyle/>
                    <a:p>
                      <a:pPr algn="ctr" fontAlgn="ctr">
                        <a:lnSpc>
                          <a:spcPct val="100000"/>
                        </a:lnSpc>
                      </a:pPr>
                      <a:r>
                        <a:rPr lang="en-US" sz="1400" b="0" i="1" u="none" strike="noStrike" dirty="0">
                          <a:solidFill>
                            <a:srgbClr val="000000"/>
                          </a:solidFill>
                          <a:effectLst/>
                          <a:latin typeface="Times New Roman" panose="02020603050405020304" pitchFamily="18" charset="0"/>
                          <a:ea typeface="宋体" panose="02010600030101010101" pitchFamily="2" charset="-122"/>
                        </a:rPr>
                        <a:t>E</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172.41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a:solidFill>
                            <a:srgbClr val="000000"/>
                          </a:solidFill>
                          <a:effectLst/>
                          <a:latin typeface="Times New Roman" panose="02020603050405020304" pitchFamily="18" charset="0"/>
                          <a:ea typeface="宋体" panose="02010600030101010101" pitchFamily="2" charset="-122"/>
                        </a:rPr>
                        <a:t>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61925">
                <a:tc>
                  <a:txBody>
                    <a:bodyPr/>
                    <a:lstStyle/>
                    <a:p>
                      <a:pPr algn="ctr" fontAlgn="ctr">
                        <a:lnSpc>
                          <a:spcPct val="100000"/>
                        </a:lnSpc>
                      </a:pP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Range</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0.4373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l-GR" sz="1400" b="0" i="0" u="none" strike="noStrike">
                          <a:solidFill>
                            <a:srgbClr val="000000"/>
                          </a:solidFill>
                          <a:effectLst/>
                          <a:latin typeface="Times New Roman" panose="02020603050405020304" pitchFamily="18" charset="0"/>
                          <a:ea typeface="宋体" panose="02010600030101010101" pitchFamily="2" charset="-122"/>
                        </a:rPr>
                        <a:t>μ</a:t>
                      </a:r>
                      <a:r>
                        <a:rPr lang="en-US" sz="1400" b="0" i="0" u="none" strike="noStrike">
                          <a:solidFill>
                            <a:srgbClr val="000000"/>
                          </a:solidFill>
                          <a:effectLst/>
                          <a:latin typeface="Times New Roman" panose="02020603050405020304" pitchFamily="18" charset="0"/>
                          <a:ea typeface="宋体" panose="02010600030101010101" pitchFamily="2" charset="-122"/>
                        </a:rPr>
                        <a:t>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61925">
                <a:tc>
                  <a:txBody>
                    <a:bodyPr/>
                    <a:lstStyle/>
                    <a:p>
                      <a:pPr algn="ctr" fontAlgn="ctr">
                        <a:lnSpc>
                          <a:spcPct val="10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rPr>
                        <a:t>Longitudinal straggling</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28Mg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0.0834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l-GR" sz="1400" b="0" i="0" u="none" strike="noStrike" dirty="0">
                          <a:solidFill>
                            <a:srgbClr val="000000"/>
                          </a:solidFill>
                          <a:effectLst/>
                          <a:latin typeface="Times New Roman" panose="02020603050405020304" pitchFamily="18" charset="0"/>
                          <a:ea typeface="宋体" panose="02010600030101010101" pitchFamily="2" charset="-122"/>
                        </a:rPr>
                        <a:t>μ</a:t>
                      </a:r>
                      <a:r>
                        <a:rPr lang="en-US" sz="1400" b="0" i="0" u="none" strike="noStrike" dirty="0">
                          <a:solidFill>
                            <a:srgbClr val="000000"/>
                          </a:solidFill>
                          <a:effectLst/>
                          <a:latin typeface="Times New Roman" panose="02020603050405020304" pitchFamily="18" charset="0"/>
                          <a:ea typeface="宋体" panose="02010600030101010101" pitchFamily="2" charset="-122"/>
                        </a:rPr>
                        <a:t>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61925">
                <a:tc>
                  <a:txBody>
                    <a:bodyPr/>
                    <a:lstStyle/>
                    <a:p>
                      <a:pPr algn="ctr" fontAlgn="ctr">
                        <a:lnSpc>
                          <a:spcPct val="100000"/>
                        </a:lnSpc>
                      </a:pPr>
                      <a:r>
                        <a:rPr lang="en-US" sz="1400" b="0" i="0" u="none" strike="noStrike" baseline="0" dirty="0">
                          <a:solidFill>
                            <a:srgbClr val="000000"/>
                          </a:solidFill>
                          <a:effectLst/>
                          <a:latin typeface="Times New Roman" panose="02020603050405020304" pitchFamily="18" charset="0"/>
                          <a:ea typeface="宋体" panose="02010600030101010101" pitchFamily="2" charset="-122"/>
                        </a:rPr>
                        <a:t>Time to travel 0.0981 </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rPr>
                        <a:t>μm</a:t>
                      </a:r>
                      <a:endParaRPr lang="en-US" sz="1400" b="0" i="0" u="none" strike="noStrike" baseline="0"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0" i="0" u="none" strike="noStrike" dirty="0" err="1">
                          <a:solidFill>
                            <a:srgbClr val="000000"/>
                          </a:solidFill>
                          <a:effectLst/>
                          <a:latin typeface="Times New Roman" panose="02020603050405020304" pitchFamily="18" charset="0"/>
                          <a:ea typeface="宋体" panose="02010600030101010101" pitchFamily="2" charset="-122"/>
                        </a:rPr>
                        <a:t>fs</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983313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
            <a:ext cx="5220000" cy="3411085"/>
          </a:xfrm>
          <a:prstGeom prst="rect">
            <a:avLst/>
          </a:prstGeom>
        </p:spPr>
      </p:pic>
      <p:sp>
        <p:nvSpPr>
          <p:cNvPr id="3" name="文本框 2"/>
          <p:cNvSpPr txBox="1"/>
          <p:nvPr/>
        </p:nvSpPr>
        <p:spPr>
          <a:xfrm>
            <a:off x="2726871" y="840922"/>
            <a:ext cx="3098990" cy="1200329"/>
          </a:xfrm>
          <a:prstGeom prst="rect">
            <a:avLst/>
          </a:prstGeom>
          <a:noFill/>
        </p:spPr>
        <p:txBody>
          <a:bodyPr wrap="none" rtlCol="0">
            <a:spAutoFit/>
          </a:bodyPr>
          <a:lstStyle/>
          <a:p>
            <a:r>
              <a:rPr lang="en-US" altLang="zh-CN" dirty="0">
                <a:solidFill>
                  <a:srgbClr val="FF0000"/>
                </a:solidFill>
              </a:rPr>
              <a:t>Red: τ=2000 </a:t>
            </a:r>
            <a:r>
              <a:rPr lang="en-US" altLang="zh-CN" dirty="0" err="1">
                <a:solidFill>
                  <a:srgbClr val="FF0000"/>
                </a:solidFill>
              </a:rPr>
              <a:t>fs</a:t>
            </a:r>
            <a:r>
              <a:rPr lang="en-US" altLang="zh-CN" dirty="0">
                <a:solidFill>
                  <a:srgbClr val="FF0000"/>
                </a:solidFill>
              </a:rPr>
              <a:t> fully stopped</a:t>
            </a:r>
          </a:p>
          <a:p>
            <a:r>
              <a:rPr lang="en-US" altLang="zh-CN" dirty="0">
                <a:solidFill>
                  <a:srgbClr val="0000FF"/>
                </a:solidFill>
              </a:rPr>
              <a:t>Blue: τ=2000 </a:t>
            </a:r>
            <a:r>
              <a:rPr lang="en-US" altLang="zh-CN" dirty="0" err="1">
                <a:solidFill>
                  <a:srgbClr val="0000FF"/>
                </a:solidFill>
              </a:rPr>
              <a:t>fs</a:t>
            </a:r>
            <a:r>
              <a:rPr lang="zh-CN" altLang="en-US" dirty="0">
                <a:solidFill>
                  <a:srgbClr val="0000FF"/>
                </a:solidFill>
              </a:rPr>
              <a:t> </a:t>
            </a:r>
            <a:r>
              <a:rPr lang="en-US" altLang="zh-CN" dirty="0">
                <a:solidFill>
                  <a:srgbClr val="0000FF"/>
                </a:solidFill>
              </a:rPr>
              <a:t>with escaping</a:t>
            </a:r>
          </a:p>
          <a:p>
            <a:r>
              <a:rPr lang="en-US" altLang="zh-CN" dirty="0">
                <a:solidFill>
                  <a:srgbClr val="FF4FFF"/>
                </a:solidFill>
              </a:rPr>
              <a:t>Pink: τ=200 </a:t>
            </a:r>
            <a:r>
              <a:rPr lang="en-US" altLang="zh-CN" dirty="0" err="1">
                <a:solidFill>
                  <a:srgbClr val="FF4FFF"/>
                </a:solidFill>
              </a:rPr>
              <a:t>fs</a:t>
            </a:r>
            <a:r>
              <a:rPr lang="en-US" altLang="zh-CN" dirty="0">
                <a:solidFill>
                  <a:srgbClr val="FF4FFF"/>
                </a:solidFill>
              </a:rPr>
              <a:t> fully stopped</a:t>
            </a:r>
          </a:p>
          <a:p>
            <a:r>
              <a:rPr lang="en-US" altLang="zh-CN" dirty="0">
                <a:solidFill>
                  <a:srgbClr val="00FF00"/>
                </a:solidFill>
              </a:rPr>
              <a:t>Green: τ=200 </a:t>
            </a:r>
            <a:r>
              <a:rPr lang="en-US" altLang="zh-CN" dirty="0" err="1">
                <a:solidFill>
                  <a:srgbClr val="00FF00"/>
                </a:solidFill>
              </a:rPr>
              <a:t>fs</a:t>
            </a:r>
            <a:r>
              <a:rPr lang="zh-CN" altLang="en-US" dirty="0">
                <a:solidFill>
                  <a:srgbClr val="00FF00"/>
                </a:solidFill>
              </a:rPr>
              <a:t> </a:t>
            </a:r>
            <a:r>
              <a:rPr lang="en-US" altLang="zh-CN" dirty="0">
                <a:solidFill>
                  <a:srgbClr val="00FF00"/>
                </a:solidFill>
              </a:rPr>
              <a:t>with escaping</a:t>
            </a:r>
          </a:p>
        </p:txBody>
      </p:sp>
      <p:pic>
        <p:nvPicPr>
          <p:cNvPr id="4" name="图片 3"/>
          <p:cNvPicPr>
            <a:picLocks noChangeAspect="1"/>
          </p:cNvPicPr>
          <p:nvPr/>
        </p:nvPicPr>
        <p:blipFill>
          <a:blip r:embed="rId3"/>
          <a:stretch>
            <a:fillRect/>
          </a:stretch>
        </p:blipFill>
        <p:spPr>
          <a:xfrm>
            <a:off x="0" y="4116724"/>
            <a:ext cx="4084637" cy="2741276"/>
          </a:xfrm>
          <a:prstGeom prst="rect">
            <a:avLst/>
          </a:prstGeom>
        </p:spPr>
      </p:pic>
      <p:pic>
        <p:nvPicPr>
          <p:cNvPr id="5" name="图片 4"/>
          <p:cNvPicPr>
            <a:picLocks noChangeAspect="1"/>
          </p:cNvPicPr>
          <p:nvPr/>
        </p:nvPicPr>
        <p:blipFill>
          <a:blip r:embed="rId4"/>
          <a:stretch>
            <a:fillRect/>
          </a:stretch>
        </p:blipFill>
        <p:spPr>
          <a:xfrm>
            <a:off x="4276366" y="4116724"/>
            <a:ext cx="4524375" cy="2724150"/>
          </a:xfrm>
          <a:prstGeom prst="rect">
            <a:avLst/>
          </a:prstGeom>
        </p:spPr>
      </p:pic>
      <p:sp>
        <p:nvSpPr>
          <p:cNvPr id="6" name="文本框 5"/>
          <p:cNvSpPr txBox="1"/>
          <p:nvPr/>
        </p:nvSpPr>
        <p:spPr>
          <a:xfrm>
            <a:off x="4510500" y="2380041"/>
            <a:ext cx="4541936" cy="1815882"/>
          </a:xfrm>
          <a:prstGeom prst="rect">
            <a:avLst/>
          </a:prstGeom>
          <a:noFill/>
        </p:spPr>
        <p:txBody>
          <a:bodyPr wrap="square" rtlCol="0">
            <a:spAutoFit/>
          </a:bodyPr>
          <a:lstStyle/>
          <a:p>
            <a:pPr algn="just"/>
            <a:r>
              <a:rPr lang="en-US" altLang="zh-CN" sz="1600" dirty="0">
                <a:latin typeface="Times New Roman" panose="02020603050405020304" pitchFamily="18" charset="0"/>
                <a:cs typeface="Times New Roman" panose="02020603050405020304" pitchFamily="18" charset="0"/>
              </a:rPr>
              <a:t>However, the range of 0.103 MeV 28Mg in Mylar deduced from SRIM is 0.253 μm, while the range deduced from stopping power is 0.283 μm.</a:t>
            </a:r>
          </a:p>
          <a:p>
            <a:pPr algn="just"/>
            <a:r>
              <a:rPr lang="en-US" altLang="zh-CN" sz="1600" dirty="0">
                <a:latin typeface="Times New Roman" panose="02020603050405020304" pitchFamily="18" charset="0"/>
                <a:cs typeface="Times New Roman" panose="02020603050405020304" pitchFamily="18" charset="0"/>
              </a:rPr>
              <a:t>The Longitudinal straggling is more than 0.05 μm according to SRIM.</a:t>
            </a:r>
          </a:p>
          <a:p>
            <a:pPr algn="just"/>
            <a:r>
              <a:rPr lang="en-US" altLang="zh-CN" sz="1600" dirty="0">
                <a:latin typeface="Times New Roman" panose="02020603050405020304" pitchFamily="18" charset="0"/>
                <a:cs typeface="Times New Roman" panose="02020603050405020304" pitchFamily="18" charset="0"/>
              </a:rPr>
              <a:t>So, it's not very accurate to deal the escaping with this simulation.</a:t>
            </a:r>
            <a:endParaRPr lang="zh-CN" altLang="en-US" sz="1600" dirty="0">
              <a:latin typeface="Times New Roman" panose="02020603050405020304" pitchFamily="18" charset="0"/>
              <a:cs typeface="Times New Roman" panose="02020603050405020304" pitchFamily="18" charset="0"/>
            </a:endParaRPr>
          </a:p>
        </p:txBody>
      </p:sp>
      <p:cxnSp>
        <p:nvCxnSpPr>
          <p:cNvPr id="8" name="直接箭头连接符 7"/>
          <p:cNvCxnSpPr/>
          <p:nvPr/>
        </p:nvCxnSpPr>
        <p:spPr>
          <a:xfrm flipH="1">
            <a:off x="4749800" y="4610100"/>
            <a:ext cx="9144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699000" y="4610100"/>
            <a:ext cx="2492990" cy="369332"/>
          </a:xfrm>
          <a:prstGeom prst="rect">
            <a:avLst/>
          </a:prstGeom>
        </p:spPr>
        <p:txBody>
          <a:bodyPr wrap="none">
            <a:spAutoFit/>
          </a:bodyPr>
          <a:lstStyle/>
          <a:p>
            <a:pPr algn="just"/>
            <a:r>
              <a:rPr lang="en-US" altLang="zh-CN" dirty="0">
                <a:latin typeface="Times New Roman" panose="02020603050405020304" pitchFamily="18" charset="0"/>
                <a:cs typeface="Times New Roman" panose="02020603050405020304" pitchFamily="18" charset="0"/>
              </a:rPr>
              <a:t>This peak should be at 0.</a:t>
            </a:r>
          </a:p>
        </p:txBody>
      </p:sp>
    </p:spTree>
    <p:extLst>
      <p:ext uri="{BB962C8B-B14F-4D97-AF65-F5344CB8AC3E}">
        <p14:creationId xmlns:p14="http://schemas.microsoft.com/office/powerpoint/2010/main" val="33435647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4572000" y="0"/>
            <a:ext cx="4572000" cy="2738082"/>
          </a:xfrm>
          <a:prstGeom prst="rect">
            <a:avLst/>
          </a:prstGeom>
        </p:spPr>
      </p:pic>
      <p:pic>
        <p:nvPicPr>
          <p:cNvPr id="7" name="图片 6"/>
          <p:cNvPicPr>
            <a:picLocks noChangeAspect="1"/>
          </p:cNvPicPr>
          <p:nvPr/>
        </p:nvPicPr>
        <p:blipFill>
          <a:blip r:embed="rId3"/>
          <a:stretch>
            <a:fillRect/>
          </a:stretch>
        </p:blipFill>
        <p:spPr>
          <a:xfrm>
            <a:off x="0" y="3335337"/>
            <a:ext cx="4572000" cy="2738082"/>
          </a:xfrm>
          <a:prstGeom prst="rect">
            <a:avLst/>
          </a:prstGeom>
        </p:spPr>
      </p:pic>
      <p:pic>
        <p:nvPicPr>
          <p:cNvPr id="8" name="图片 7"/>
          <p:cNvPicPr>
            <a:picLocks noChangeAspect="1"/>
          </p:cNvPicPr>
          <p:nvPr/>
        </p:nvPicPr>
        <p:blipFill>
          <a:blip r:embed="rId4"/>
          <a:stretch>
            <a:fillRect/>
          </a:stretch>
        </p:blipFill>
        <p:spPr>
          <a:xfrm>
            <a:off x="4572000" y="3335337"/>
            <a:ext cx="4572000" cy="2738082"/>
          </a:xfrm>
          <a:prstGeom prst="rect">
            <a:avLst/>
          </a:prstGeom>
        </p:spPr>
      </p:pic>
      <p:pic>
        <p:nvPicPr>
          <p:cNvPr id="9" name="图片 8"/>
          <p:cNvPicPr>
            <a:picLocks noChangeAspect="1"/>
          </p:cNvPicPr>
          <p:nvPr/>
        </p:nvPicPr>
        <p:blipFill>
          <a:blip r:embed="rId5"/>
          <a:stretch>
            <a:fillRect/>
          </a:stretch>
        </p:blipFill>
        <p:spPr>
          <a:xfrm>
            <a:off x="0" y="0"/>
            <a:ext cx="4572000" cy="2738082"/>
          </a:xfrm>
          <a:prstGeom prst="rect">
            <a:avLst/>
          </a:prstGeom>
        </p:spPr>
      </p:pic>
      <p:sp>
        <p:nvSpPr>
          <p:cNvPr id="10" name="矩形 9"/>
          <p:cNvSpPr/>
          <p:nvPr/>
        </p:nvSpPr>
        <p:spPr>
          <a:xfrm>
            <a:off x="4806950" y="2648635"/>
            <a:ext cx="4102100" cy="646331"/>
          </a:xfrm>
          <a:prstGeom prst="rect">
            <a:avLst/>
          </a:prstGeom>
        </p:spPr>
        <p:txBody>
          <a:bodyPr wrap="square">
            <a:spAutoFit/>
          </a:bodyPr>
          <a:lstStyle/>
          <a:p>
            <a:r>
              <a:rPr lang="zh-CN" altLang="en-US" dirty="0"/>
              <a:t>T2000_Step30_Eg2000_En3000SP1_Det1_Ang1_escape0</a:t>
            </a:r>
          </a:p>
        </p:txBody>
      </p:sp>
      <p:sp>
        <p:nvSpPr>
          <p:cNvPr id="11" name="矩形 10"/>
          <p:cNvSpPr/>
          <p:nvPr/>
        </p:nvSpPr>
        <p:spPr>
          <a:xfrm>
            <a:off x="222250" y="5943598"/>
            <a:ext cx="4222750" cy="646331"/>
          </a:xfrm>
          <a:prstGeom prst="rect">
            <a:avLst/>
          </a:prstGeom>
        </p:spPr>
        <p:txBody>
          <a:bodyPr wrap="square">
            <a:spAutoFit/>
          </a:bodyPr>
          <a:lstStyle/>
          <a:p>
            <a:r>
              <a:rPr lang="zh-CN" altLang="en-US" dirty="0"/>
              <a:t>T2000_Step3</a:t>
            </a:r>
            <a:r>
              <a:rPr lang="en-US" altLang="zh-CN" dirty="0"/>
              <a:t>0</a:t>
            </a:r>
            <a:r>
              <a:rPr lang="zh-CN" altLang="en-US" dirty="0"/>
              <a:t>0_Eg2000_En3000SP1_Det1_Ang1_escape0</a:t>
            </a:r>
          </a:p>
        </p:txBody>
      </p:sp>
      <p:sp>
        <p:nvSpPr>
          <p:cNvPr id="12" name="矩形 11"/>
          <p:cNvSpPr/>
          <p:nvPr/>
        </p:nvSpPr>
        <p:spPr>
          <a:xfrm>
            <a:off x="4826000" y="5943599"/>
            <a:ext cx="4318000" cy="646331"/>
          </a:xfrm>
          <a:prstGeom prst="rect">
            <a:avLst/>
          </a:prstGeom>
        </p:spPr>
        <p:txBody>
          <a:bodyPr wrap="square">
            <a:spAutoFit/>
          </a:bodyPr>
          <a:lstStyle/>
          <a:p>
            <a:r>
              <a:rPr lang="zh-CN" altLang="en-US" dirty="0"/>
              <a:t>T2000_Step3</a:t>
            </a:r>
            <a:r>
              <a:rPr lang="en-US" altLang="zh-CN" dirty="0"/>
              <a:t>00</a:t>
            </a:r>
            <a:r>
              <a:rPr lang="zh-CN" altLang="en-US" dirty="0"/>
              <a:t>0_Eg2000_En3000SP1_Det1_Ang1_escape0</a:t>
            </a:r>
          </a:p>
        </p:txBody>
      </p:sp>
      <p:sp>
        <p:nvSpPr>
          <p:cNvPr id="13" name="矩形 12"/>
          <p:cNvSpPr/>
          <p:nvPr/>
        </p:nvSpPr>
        <p:spPr>
          <a:xfrm>
            <a:off x="352425" y="2651810"/>
            <a:ext cx="4102100" cy="646331"/>
          </a:xfrm>
          <a:prstGeom prst="rect">
            <a:avLst/>
          </a:prstGeom>
        </p:spPr>
        <p:txBody>
          <a:bodyPr wrap="square">
            <a:spAutoFit/>
          </a:bodyPr>
          <a:lstStyle/>
          <a:p>
            <a:r>
              <a:rPr lang="zh-CN" altLang="en-US" dirty="0"/>
              <a:t>T2000_Step3_Eg2000_En3000SP1_Det1_Ang1_escape0</a:t>
            </a:r>
          </a:p>
        </p:txBody>
      </p:sp>
    </p:spTree>
    <p:extLst>
      <p:ext uri="{BB962C8B-B14F-4D97-AF65-F5344CB8AC3E}">
        <p14:creationId xmlns:p14="http://schemas.microsoft.com/office/powerpoint/2010/main" val="33296330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258775"/>
            <a:ext cx="4572000" cy="2738082"/>
          </a:xfrm>
          <a:prstGeom prst="rect">
            <a:avLst/>
          </a:prstGeom>
        </p:spPr>
      </p:pic>
      <p:pic>
        <p:nvPicPr>
          <p:cNvPr id="3" name="图片 2"/>
          <p:cNvPicPr>
            <a:picLocks noChangeAspect="1"/>
          </p:cNvPicPr>
          <p:nvPr/>
        </p:nvPicPr>
        <p:blipFill>
          <a:blip r:embed="rId3"/>
          <a:stretch>
            <a:fillRect/>
          </a:stretch>
        </p:blipFill>
        <p:spPr>
          <a:xfrm>
            <a:off x="0" y="-7"/>
            <a:ext cx="4572000" cy="2738082"/>
          </a:xfrm>
          <a:prstGeom prst="rect">
            <a:avLst/>
          </a:prstGeom>
        </p:spPr>
      </p:pic>
      <p:pic>
        <p:nvPicPr>
          <p:cNvPr id="4" name="图片 3"/>
          <p:cNvPicPr>
            <a:picLocks noChangeAspect="1"/>
          </p:cNvPicPr>
          <p:nvPr/>
        </p:nvPicPr>
        <p:blipFill>
          <a:blip r:embed="rId4"/>
          <a:stretch>
            <a:fillRect/>
          </a:stretch>
        </p:blipFill>
        <p:spPr>
          <a:xfrm>
            <a:off x="4572000" y="3258768"/>
            <a:ext cx="4572000" cy="2738082"/>
          </a:xfrm>
          <a:prstGeom prst="rect">
            <a:avLst/>
          </a:prstGeom>
        </p:spPr>
      </p:pic>
      <p:pic>
        <p:nvPicPr>
          <p:cNvPr id="5" name="图片 4"/>
          <p:cNvPicPr>
            <a:picLocks noChangeAspect="1"/>
          </p:cNvPicPr>
          <p:nvPr/>
        </p:nvPicPr>
        <p:blipFill>
          <a:blip r:embed="rId5"/>
          <a:stretch>
            <a:fillRect/>
          </a:stretch>
        </p:blipFill>
        <p:spPr>
          <a:xfrm>
            <a:off x="4572000" y="0"/>
            <a:ext cx="4572000" cy="2738082"/>
          </a:xfrm>
          <a:prstGeom prst="rect">
            <a:avLst/>
          </a:prstGeom>
        </p:spPr>
      </p:pic>
      <p:sp>
        <p:nvSpPr>
          <p:cNvPr id="6" name="矩形 5"/>
          <p:cNvSpPr/>
          <p:nvPr/>
        </p:nvSpPr>
        <p:spPr>
          <a:xfrm>
            <a:off x="4806950" y="2648635"/>
            <a:ext cx="4102100" cy="646331"/>
          </a:xfrm>
          <a:prstGeom prst="rect">
            <a:avLst/>
          </a:prstGeom>
        </p:spPr>
        <p:txBody>
          <a:bodyPr wrap="square">
            <a:spAutoFit/>
          </a:bodyPr>
          <a:lstStyle/>
          <a:p>
            <a:r>
              <a:rPr lang="zh-CN" altLang="en-US" dirty="0"/>
              <a:t>T2000_Step30_Eg2000_En3000SP1_Det1_Ang1_escape0</a:t>
            </a:r>
          </a:p>
        </p:txBody>
      </p:sp>
      <p:sp>
        <p:nvSpPr>
          <p:cNvPr id="7" name="矩形 6"/>
          <p:cNvSpPr/>
          <p:nvPr/>
        </p:nvSpPr>
        <p:spPr>
          <a:xfrm>
            <a:off x="222250" y="5943598"/>
            <a:ext cx="4222750" cy="646331"/>
          </a:xfrm>
          <a:prstGeom prst="rect">
            <a:avLst/>
          </a:prstGeom>
        </p:spPr>
        <p:txBody>
          <a:bodyPr wrap="square">
            <a:spAutoFit/>
          </a:bodyPr>
          <a:lstStyle/>
          <a:p>
            <a:r>
              <a:rPr lang="zh-CN" altLang="en-US" dirty="0"/>
              <a:t>T2000_Step3</a:t>
            </a:r>
            <a:r>
              <a:rPr lang="en-US" altLang="zh-CN" dirty="0"/>
              <a:t>0</a:t>
            </a:r>
            <a:r>
              <a:rPr lang="zh-CN" altLang="en-US" dirty="0"/>
              <a:t>0_Eg2000_En3000SP1_Det1_Ang1_escape0</a:t>
            </a:r>
          </a:p>
        </p:txBody>
      </p:sp>
      <p:sp>
        <p:nvSpPr>
          <p:cNvPr id="8" name="矩形 7"/>
          <p:cNvSpPr/>
          <p:nvPr/>
        </p:nvSpPr>
        <p:spPr>
          <a:xfrm>
            <a:off x="4826000" y="5943599"/>
            <a:ext cx="4318000" cy="646331"/>
          </a:xfrm>
          <a:prstGeom prst="rect">
            <a:avLst/>
          </a:prstGeom>
        </p:spPr>
        <p:txBody>
          <a:bodyPr wrap="square">
            <a:spAutoFit/>
          </a:bodyPr>
          <a:lstStyle/>
          <a:p>
            <a:r>
              <a:rPr lang="zh-CN" altLang="en-US" dirty="0"/>
              <a:t>T2000_Step3</a:t>
            </a:r>
            <a:r>
              <a:rPr lang="en-US" altLang="zh-CN" dirty="0"/>
              <a:t>00</a:t>
            </a:r>
            <a:r>
              <a:rPr lang="zh-CN" altLang="en-US" dirty="0"/>
              <a:t>0_Eg2000_En3000SP1_Det1_Ang1_escape0</a:t>
            </a:r>
          </a:p>
        </p:txBody>
      </p:sp>
      <p:sp>
        <p:nvSpPr>
          <p:cNvPr id="9" name="矩形 8"/>
          <p:cNvSpPr/>
          <p:nvPr/>
        </p:nvSpPr>
        <p:spPr>
          <a:xfrm>
            <a:off x="352425" y="2651810"/>
            <a:ext cx="4102100" cy="646331"/>
          </a:xfrm>
          <a:prstGeom prst="rect">
            <a:avLst/>
          </a:prstGeom>
        </p:spPr>
        <p:txBody>
          <a:bodyPr wrap="square">
            <a:spAutoFit/>
          </a:bodyPr>
          <a:lstStyle/>
          <a:p>
            <a:r>
              <a:rPr lang="zh-CN" altLang="en-US" dirty="0"/>
              <a:t>T2000_Step3_Eg2000_En3000SP1_Det1_Ang1_escape0</a:t>
            </a:r>
          </a:p>
        </p:txBody>
      </p:sp>
    </p:spTree>
    <p:extLst>
      <p:ext uri="{BB962C8B-B14F-4D97-AF65-F5344CB8AC3E}">
        <p14:creationId xmlns:p14="http://schemas.microsoft.com/office/powerpoint/2010/main" val="35880721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250241"/>
            <a:ext cx="4572000" cy="2738082"/>
          </a:xfrm>
          <a:prstGeom prst="rect">
            <a:avLst/>
          </a:prstGeom>
        </p:spPr>
      </p:pic>
      <p:pic>
        <p:nvPicPr>
          <p:cNvPr id="3" name="图片 2"/>
          <p:cNvPicPr>
            <a:picLocks noChangeAspect="1"/>
          </p:cNvPicPr>
          <p:nvPr/>
        </p:nvPicPr>
        <p:blipFill>
          <a:blip r:embed="rId3"/>
          <a:stretch>
            <a:fillRect/>
          </a:stretch>
        </p:blipFill>
        <p:spPr>
          <a:xfrm>
            <a:off x="4572000" y="0"/>
            <a:ext cx="4572000" cy="2738082"/>
          </a:xfrm>
          <a:prstGeom prst="rect">
            <a:avLst/>
          </a:prstGeom>
        </p:spPr>
      </p:pic>
      <p:sp>
        <p:nvSpPr>
          <p:cNvPr id="4" name="矩形 3"/>
          <p:cNvSpPr/>
          <p:nvPr/>
        </p:nvSpPr>
        <p:spPr>
          <a:xfrm>
            <a:off x="4806950" y="2648635"/>
            <a:ext cx="4102100" cy="646331"/>
          </a:xfrm>
          <a:prstGeom prst="rect">
            <a:avLst/>
          </a:prstGeom>
        </p:spPr>
        <p:txBody>
          <a:bodyPr wrap="square">
            <a:spAutoFit/>
          </a:bodyPr>
          <a:lstStyle/>
          <a:p>
            <a:r>
              <a:rPr lang="zh-CN" altLang="en-US" dirty="0"/>
              <a:t>T2000_Step30_Eg2000_En3000SP1_Det1_Ang1_escape0</a:t>
            </a:r>
          </a:p>
        </p:txBody>
      </p:sp>
      <p:sp>
        <p:nvSpPr>
          <p:cNvPr id="6" name="矩形 5"/>
          <p:cNvSpPr/>
          <p:nvPr/>
        </p:nvSpPr>
        <p:spPr>
          <a:xfrm>
            <a:off x="222250" y="5943598"/>
            <a:ext cx="4222750" cy="646331"/>
          </a:xfrm>
          <a:prstGeom prst="rect">
            <a:avLst/>
          </a:prstGeom>
        </p:spPr>
        <p:txBody>
          <a:bodyPr wrap="square">
            <a:spAutoFit/>
          </a:bodyPr>
          <a:lstStyle/>
          <a:p>
            <a:r>
              <a:rPr lang="zh-CN" altLang="en-US" dirty="0"/>
              <a:t>T2000_Step3</a:t>
            </a:r>
            <a:r>
              <a:rPr lang="en-US" altLang="zh-CN" dirty="0"/>
              <a:t>0</a:t>
            </a:r>
            <a:r>
              <a:rPr lang="zh-CN" altLang="en-US" dirty="0"/>
              <a:t>0_Eg2000_En3000SP1_Det1_Ang1_escape0</a:t>
            </a:r>
          </a:p>
        </p:txBody>
      </p:sp>
      <p:pic>
        <p:nvPicPr>
          <p:cNvPr id="7" name="图片 6"/>
          <p:cNvPicPr>
            <a:picLocks noChangeAspect="1"/>
          </p:cNvPicPr>
          <p:nvPr/>
        </p:nvPicPr>
        <p:blipFill>
          <a:blip r:embed="rId4"/>
          <a:stretch>
            <a:fillRect/>
          </a:stretch>
        </p:blipFill>
        <p:spPr>
          <a:xfrm>
            <a:off x="4572000" y="3294965"/>
            <a:ext cx="4572000" cy="2738082"/>
          </a:xfrm>
          <a:prstGeom prst="rect">
            <a:avLst/>
          </a:prstGeom>
        </p:spPr>
      </p:pic>
      <p:sp>
        <p:nvSpPr>
          <p:cNvPr id="8" name="矩形 7"/>
          <p:cNvSpPr/>
          <p:nvPr/>
        </p:nvSpPr>
        <p:spPr>
          <a:xfrm>
            <a:off x="4826000" y="5943599"/>
            <a:ext cx="4318000" cy="646331"/>
          </a:xfrm>
          <a:prstGeom prst="rect">
            <a:avLst/>
          </a:prstGeom>
        </p:spPr>
        <p:txBody>
          <a:bodyPr wrap="square">
            <a:spAutoFit/>
          </a:bodyPr>
          <a:lstStyle/>
          <a:p>
            <a:r>
              <a:rPr lang="zh-CN" altLang="en-US" dirty="0"/>
              <a:t>T2000_Step3</a:t>
            </a:r>
            <a:r>
              <a:rPr lang="en-US" altLang="zh-CN" dirty="0"/>
              <a:t>00</a:t>
            </a:r>
            <a:r>
              <a:rPr lang="zh-CN" altLang="en-US" dirty="0"/>
              <a:t>0_Eg2000_En3000SP1_Det1_Ang1_escape0</a:t>
            </a:r>
          </a:p>
        </p:txBody>
      </p:sp>
      <p:pic>
        <p:nvPicPr>
          <p:cNvPr id="9" name="图片 8"/>
          <p:cNvPicPr>
            <a:picLocks noChangeAspect="1"/>
          </p:cNvPicPr>
          <p:nvPr/>
        </p:nvPicPr>
        <p:blipFill>
          <a:blip r:embed="rId5"/>
          <a:stretch>
            <a:fillRect/>
          </a:stretch>
        </p:blipFill>
        <p:spPr>
          <a:xfrm>
            <a:off x="0" y="0"/>
            <a:ext cx="4572000" cy="2738082"/>
          </a:xfrm>
          <a:prstGeom prst="rect">
            <a:avLst/>
          </a:prstGeom>
        </p:spPr>
      </p:pic>
      <p:sp>
        <p:nvSpPr>
          <p:cNvPr id="10" name="矩形 9"/>
          <p:cNvSpPr/>
          <p:nvPr/>
        </p:nvSpPr>
        <p:spPr>
          <a:xfrm>
            <a:off x="352425" y="2651810"/>
            <a:ext cx="4102100" cy="646331"/>
          </a:xfrm>
          <a:prstGeom prst="rect">
            <a:avLst/>
          </a:prstGeom>
        </p:spPr>
        <p:txBody>
          <a:bodyPr wrap="square">
            <a:spAutoFit/>
          </a:bodyPr>
          <a:lstStyle/>
          <a:p>
            <a:r>
              <a:rPr lang="zh-CN" altLang="en-US" dirty="0"/>
              <a:t>T2000_Step3_Eg2000_En3000SP1_Det1_Ang1_escape0</a:t>
            </a:r>
          </a:p>
        </p:txBody>
      </p:sp>
    </p:spTree>
    <p:extLst>
      <p:ext uri="{BB962C8B-B14F-4D97-AF65-F5344CB8AC3E}">
        <p14:creationId xmlns:p14="http://schemas.microsoft.com/office/powerpoint/2010/main" val="24956253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3600000" cy="2398145"/>
          </a:xfrm>
          <a:prstGeom prst="rect">
            <a:avLst/>
          </a:prstGeom>
        </p:spPr>
      </p:pic>
      <p:pic>
        <p:nvPicPr>
          <p:cNvPr id="3" name="图片 2"/>
          <p:cNvPicPr>
            <a:picLocks noChangeAspect="1"/>
          </p:cNvPicPr>
          <p:nvPr/>
        </p:nvPicPr>
        <p:blipFill>
          <a:blip r:embed="rId3"/>
          <a:stretch>
            <a:fillRect/>
          </a:stretch>
        </p:blipFill>
        <p:spPr>
          <a:xfrm>
            <a:off x="0" y="2398145"/>
            <a:ext cx="3600000" cy="2347582"/>
          </a:xfrm>
          <a:prstGeom prst="rect">
            <a:avLst/>
          </a:prstGeom>
        </p:spPr>
      </p:pic>
      <p:sp>
        <p:nvSpPr>
          <p:cNvPr id="4" name="文本框 3"/>
          <p:cNvSpPr txBox="1"/>
          <p:nvPr/>
        </p:nvSpPr>
        <p:spPr>
          <a:xfrm>
            <a:off x="603849" y="483079"/>
            <a:ext cx="3277949" cy="338554"/>
          </a:xfrm>
          <a:prstGeom prst="rect">
            <a:avLst/>
          </a:prstGeom>
          <a:noFill/>
        </p:spPr>
        <p:txBody>
          <a:bodyPr wrap="none" rtlCol="0">
            <a:spAutoFit/>
          </a:bodyPr>
          <a:lstStyle/>
          <a:p>
            <a:r>
              <a:rPr lang="en-US" sz="1600" dirty="0">
                <a:latin typeface="Times New Roman" panose="02020603050405020304" pitchFamily="18" charset="0"/>
                <a:ea typeface="Tahoma" panose="020B0604030504040204" pitchFamily="34" charset="0"/>
                <a:cs typeface="Times New Roman" panose="02020603050405020304" pitchFamily="18" charset="0"/>
              </a:rPr>
              <a:t>2 </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MeV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pass through 142 μm silicon</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5" name="文本框 4"/>
          <p:cNvSpPr txBox="1"/>
          <p:nvPr/>
        </p:nvSpPr>
        <p:spPr>
          <a:xfrm>
            <a:off x="603848" y="2927609"/>
            <a:ext cx="3654655" cy="338554"/>
          </a:xfrm>
          <a:prstGeom prst="rect">
            <a:avLst/>
          </a:prstGeom>
          <a:noFill/>
        </p:spPr>
        <p:txBody>
          <a:bodyPr wrap="none" rtlCol="0">
            <a:spAutoFit/>
          </a:bodyPr>
          <a:lstStyle/>
          <a:p>
            <a:r>
              <a:rPr lang="en-US" sz="1600" dirty="0">
                <a:latin typeface="Times New Roman" panose="02020603050405020304" pitchFamily="18" charset="0"/>
                <a:ea typeface="Tahoma" panose="020B0604030504040204" pitchFamily="34" charset="0"/>
                <a:cs typeface="Times New Roman" panose="02020603050405020304" pitchFamily="18" charset="0"/>
              </a:rPr>
              <a:t>2 </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MeV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pass through 142 μm germanium</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6" name="文本框 5"/>
          <p:cNvSpPr txBox="1"/>
          <p:nvPr/>
        </p:nvSpPr>
        <p:spPr>
          <a:xfrm>
            <a:off x="0" y="4809368"/>
            <a:ext cx="5629554" cy="338554"/>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It's obvious that germanium has a larger stopping power for γ rays</a:t>
            </a:r>
            <a:endParaRPr lang="en-US" sz="16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4"/>
          <a:stretch>
            <a:fillRect/>
          </a:stretch>
        </p:blipFill>
        <p:spPr>
          <a:xfrm>
            <a:off x="4349490" y="0"/>
            <a:ext cx="4794510" cy="3266163"/>
          </a:xfrm>
          <a:prstGeom prst="rect">
            <a:avLst/>
          </a:prstGeom>
        </p:spPr>
      </p:pic>
      <p:sp>
        <p:nvSpPr>
          <p:cNvPr id="9" name="文本框 8"/>
          <p:cNvSpPr txBox="1"/>
          <p:nvPr/>
        </p:nvSpPr>
        <p:spPr>
          <a:xfrm>
            <a:off x="3426281" y="1384404"/>
            <a:ext cx="5717719" cy="584775"/>
          </a:xfrm>
          <a:prstGeom prst="rect">
            <a:avLst/>
          </a:prstGeom>
          <a:noFill/>
        </p:spPr>
        <p:txBody>
          <a:bodyPr wrap="none" rtlCol="0">
            <a:spAutoFit/>
          </a:bodyPr>
          <a:lstStyle/>
          <a:p>
            <a:r>
              <a:rPr lang="en-US" sz="1600" dirty="0">
                <a:latin typeface="Times New Roman" panose="02020603050405020304" pitchFamily="18" charset="0"/>
                <a:ea typeface="Tahoma" panose="020B0604030504040204" pitchFamily="34" charset="0"/>
                <a:cs typeface="Times New Roman" panose="02020603050405020304" pitchFamily="18" charset="0"/>
              </a:rPr>
              <a:t>2 </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MeV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interacted with a 5 cm × 5 cm × 9 cm Germanium crystal</a:t>
            </a:r>
          </a:p>
          <a:p>
            <a:r>
              <a:rPr lang="en-US" sz="1600" dirty="0">
                <a:latin typeface="Times New Roman" panose="02020603050405020304" pitchFamily="18" charset="0"/>
                <a:ea typeface="Tahoma" panose="020B0604030504040204" pitchFamily="34" charset="0"/>
                <a:cs typeface="Times New Roman" panose="02020603050405020304" pitchFamily="18" charset="0"/>
              </a:rPr>
              <a:t>Energy resolution </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is assumed to be 0.2%</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5714991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3229610" y="4057650"/>
            <a:ext cx="5914390" cy="2800350"/>
          </a:xfrm>
          <a:prstGeom prst="rect">
            <a:avLst/>
          </a:prstGeom>
        </p:spPr>
      </p:pic>
      <p:pic>
        <p:nvPicPr>
          <p:cNvPr id="3" name="图片 2"/>
          <p:cNvPicPr>
            <a:picLocks noChangeAspect="1"/>
          </p:cNvPicPr>
          <p:nvPr/>
        </p:nvPicPr>
        <p:blipFill>
          <a:blip r:embed="rId3"/>
          <a:stretch>
            <a:fillRect/>
          </a:stretch>
        </p:blipFill>
        <p:spPr>
          <a:xfrm>
            <a:off x="0" y="993160"/>
            <a:ext cx="5202936" cy="3949568"/>
          </a:xfrm>
          <a:prstGeom prst="rect">
            <a:avLst/>
          </a:prstGeom>
        </p:spPr>
      </p:pic>
      <p:sp>
        <p:nvSpPr>
          <p:cNvPr id="4" name="矩形 3"/>
          <p:cNvSpPr/>
          <p:nvPr/>
        </p:nvSpPr>
        <p:spPr>
          <a:xfrm>
            <a:off x="0" y="69830"/>
            <a:ext cx="5916168" cy="923330"/>
          </a:xfrm>
          <a:prstGeom prst="rect">
            <a:avLst/>
          </a:prstGeom>
        </p:spPr>
        <p:txBody>
          <a:bodyPr wrap="square">
            <a:spAutoFit/>
          </a:bodyPr>
          <a:lstStyle/>
          <a:p>
            <a:pPr>
              <a:spcAft>
                <a:spcPts val="0"/>
              </a:spcAft>
            </a:pPr>
            <a:r>
              <a:rPr lang="en-US" i="1" dirty="0">
                <a:solidFill>
                  <a:srgbClr val="000000"/>
                </a:solidFill>
                <a:latin typeface="Times New Roman" panose="02020603050405020304" pitchFamily="18" charset="0"/>
                <a:ea typeface="宋体" panose="02010600030101010101" pitchFamily="2" charset="-122"/>
                <a:cs typeface="宋体" panose="02010600030101010101" pitchFamily="2" charset="-122"/>
              </a:rPr>
              <a:t>E</a:t>
            </a:r>
            <a:r>
              <a:rPr lang="en-US" i="1" baseline="-25000" dirty="0">
                <a:solidFill>
                  <a:srgbClr val="000000"/>
                </a:solidFill>
                <a:latin typeface="Times New Roman" panose="02020603050405020304" pitchFamily="18" charset="0"/>
                <a:ea typeface="宋体" panose="02010600030101010101" pitchFamily="2" charset="-122"/>
                <a:cs typeface="宋体" panose="02010600030101010101" pitchFamily="2" charset="-122"/>
              </a:rPr>
              <a:t>p</a:t>
            </a: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 = 3 MeV, </a:t>
            </a:r>
            <a:r>
              <a:rPr lang="en-US" i="1" dirty="0">
                <a:solidFill>
                  <a:srgbClr val="000000"/>
                </a:solidFill>
                <a:latin typeface="Times New Roman" panose="02020603050405020304" pitchFamily="18" charset="0"/>
                <a:ea typeface="宋体" panose="02010600030101010101" pitchFamily="2" charset="-122"/>
                <a:cs typeface="宋体" panose="02010600030101010101" pitchFamily="2" charset="-122"/>
              </a:rPr>
              <a:t>T</a:t>
            </a:r>
            <a:r>
              <a:rPr lang="en-US" baseline="-25000" dirty="0">
                <a:solidFill>
                  <a:srgbClr val="000000"/>
                </a:solidFill>
                <a:latin typeface="Times New Roman" panose="02020603050405020304" pitchFamily="18" charset="0"/>
                <a:ea typeface="宋体" panose="02010600030101010101" pitchFamily="2" charset="-122"/>
                <a:cs typeface="宋体" panose="02010600030101010101" pitchFamily="2" charset="-122"/>
              </a:rPr>
              <a:t>1/2</a:t>
            </a: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 = 1 ps, </a:t>
            </a:r>
            <a:r>
              <a:rPr lang="en-US" i="1" dirty="0">
                <a:solidFill>
                  <a:srgbClr val="000000"/>
                </a:solidFill>
                <a:latin typeface="Times New Roman" panose="02020603050405020304" pitchFamily="18" charset="0"/>
                <a:ea typeface="宋体" panose="02010600030101010101" pitchFamily="2" charset="-122"/>
                <a:cs typeface="宋体" panose="02010600030101010101" pitchFamily="2" charset="-122"/>
              </a:rPr>
              <a:t>E</a:t>
            </a:r>
            <a:r>
              <a:rPr lang="en-US" i="1" baseline="-25000" dirty="0">
                <a:solidFill>
                  <a:srgbClr val="000000"/>
                </a:solidFill>
                <a:latin typeface="Times New Roman" panose="02020603050405020304" pitchFamily="18" charset="0"/>
                <a:ea typeface="宋体" panose="02010600030101010101" pitchFamily="2" charset="-122"/>
                <a:cs typeface="宋体" panose="02010600030101010101" pitchFamily="2" charset="-122"/>
              </a:rPr>
              <a:t>γ</a:t>
            </a: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 = 2 MeV, and </a:t>
            </a:r>
            <a:r>
              <a:rPr lang="en-US" baseline="30000" dirty="0">
                <a:solidFill>
                  <a:srgbClr val="000000"/>
                </a:solidFill>
                <a:latin typeface="Times New Roman" panose="02020603050405020304" pitchFamily="18" charset="0"/>
                <a:ea typeface="宋体" panose="02010600030101010101" pitchFamily="2" charset="-122"/>
                <a:cs typeface="宋体" panose="02010600030101010101" pitchFamily="2" charset="-122"/>
              </a:rPr>
              <a:t>28</a:t>
            </a: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Mg recoil.</a:t>
            </a:r>
            <a:endParaRPr lang="en-US" dirty="0">
              <a:latin typeface="宋体" panose="02010600030101010101" pitchFamily="2" charset="-122"/>
              <a:ea typeface="宋体" panose="02010600030101010101" pitchFamily="2" charset="-122"/>
              <a:cs typeface="宋体" panose="02010600030101010101" pitchFamily="2" charset="-122"/>
            </a:endParaRPr>
          </a:p>
          <a:p>
            <a:pPr>
              <a:spcAft>
                <a:spcPts val="0"/>
              </a:spcAft>
            </a:pP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The spectrum below shows the Doppler broadenings for different materials: </a:t>
            </a:r>
            <a:r>
              <a:rPr lang="en-US" dirty="0">
                <a:solidFill>
                  <a:srgbClr val="FF0000"/>
                </a:solidFill>
                <a:latin typeface="Times New Roman" panose="02020603050405020304" pitchFamily="18" charset="0"/>
                <a:ea typeface="宋体" panose="02010600030101010101" pitchFamily="2" charset="-122"/>
                <a:cs typeface="宋体" panose="02010600030101010101" pitchFamily="2" charset="-122"/>
              </a:rPr>
              <a:t>P</a:t>
            </a:r>
            <a:r>
              <a:rPr lang="en-US" altLang="zh-CN" dirty="0">
                <a:solidFill>
                  <a:srgbClr val="FF0000"/>
                </a:solidFill>
                <a:latin typeface="Times New Roman" panose="02020603050405020304" pitchFamily="18" charset="0"/>
                <a:ea typeface="宋体" panose="02010600030101010101" pitchFamily="2" charset="-122"/>
                <a:cs typeface="宋体" panose="02010600030101010101" pitchFamily="2" charset="-122"/>
              </a:rPr>
              <a:t>-</a:t>
            </a:r>
            <a:r>
              <a:rPr lang="en-US" dirty="0">
                <a:solidFill>
                  <a:srgbClr val="FF0000"/>
                </a:solidFill>
                <a:latin typeface="Times New Roman" panose="02020603050405020304" pitchFamily="18" charset="0"/>
                <a:ea typeface="宋体" panose="02010600030101010101" pitchFamily="2" charset="-122"/>
                <a:cs typeface="宋体" panose="02010600030101010101" pitchFamily="2" charset="-122"/>
              </a:rPr>
              <a:t>10 800 torr</a:t>
            </a: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 </a:t>
            </a:r>
            <a:r>
              <a:rPr lang="en-US" dirty="0" err="1">
                <a:solidFill>
                  <a:srgbClr val="0000FF"/>
                </a:solidFill>
                <a:latin typeface="Times New Roman" panose="02020603050405020304" pitchFamily="18" charset="0"/>
                <a:ea typeface="宋体" panose="02010600030101010101" pitchFamily="2" charset="-122"/>
                <a:cs typeface="宋体" panose="02010600030101010101" pitchFamily="2" charset="-122"/>
              </a:rPr>
              <a:t>Polyvinyltoluene</a:t>
            </a: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 </a:t>
            </a:r>
            <a:r>
              <a:rPr lang="en-US" dirty="0">
                <a:solidFill>
                  <a:srgbClr val="00B050"/>
                </a:solidFill>
                <a:latin typeface="Times New Roman" panose="02020603050405020304" pitchFamily="18" charset="0"/>
                <a:ea typeface="宋体" panose="02010600030101010101" pitchFamily="2" charset="-122"/>
                <a:cs typeface="宋体" panose="02010600030101010101" pitchFamily="2" charset="-122"/>
              </a:rPr>
              <a:t>silicon</a:t>
            </a:r>
            <a:r>
              <a:rPr lang="en-US"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endParaRPr lang="en-US"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5023260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0" y="18000"/>
            <a:ext cx="6637633" cy="3420000"/>
          </a:xfrm>
          <a:prstGeom prst="rect">
            <a:avLst/>
          </a:prstGeom>
        </p:spPr>
      </p:pic>
      <p:pic>
        <p:nvPicPr>
          <p:cNvPr id="3" name="图片 2"/>
          <p:cNvPicPr>
            <a:picLocks noChangeAspect="1"/>
          </p:cNvPicPr>
          <p:nvPr/>
        </p:nvPicPr>
        <p:blipFill>
          <a:blip r:embed="rId3"/>
          <a:stretch>
            <a:fillRect/>
          </a:stretch>
        </p:blipFill>
        <p:spPr>
          <a:xfrm>
            <a:off x="-1" y="3438000"/>
            <a:ext cx="6599649" cy="3420000"/>
          </a:xfrm>
          <a:prstGeom prst="rect">
            <a:avLst/>
          </a:prstGeom>
        </p:spPr>
      </p:pic>
      <p:sp>
        <p:nvSpPr>
          <p:cNvPr id="11" name="文本框 10"/>
          <p:cNvSpPr txBox="1"/>
          <p:nvPr/>
        </p:nvSpPr>
        <p:spPr>
          <a:xfrm>
            <a:off x="4842055" y="3537549"/>
            <a:ext cx="1580497" cy="1354217"/>
          </a:xfrm>
          <a:prstGeom prst="rect">
            <a:avLst/>
          </a:prstGeom>
          <a:noFill/>
        </p:spPr>
        <p:txBody>
          <a:bodyPr wrap="none" rtlCol="0">
            <a:spAutoFit/>
          </a:bodyPr>
          <a:lstStyle/>
          <a:p>
            <a:r>
              <a:rPr lang="en-US" altLang="zh-CN" sz="1600" dirty="0"/>
              <a:t>10</a:t>
            </a:r>
            <a:r>
              <a:rPr lang="en-US" altLang="zh-CN" sz="1600" baseline="30000" dirty="0"/>
              <a:t>6</a:t>
            </a:r>
            <a:r>
              <a:rPr lang="en-US" altLang="zh-CN" sz="1600" dirty="0"/>
              <a:t> </a:t>
            </a:r>
            <a:r>
              <a:rPr lang="en-US" altLang="zh-CN" sz="1600" baseline="30000" dirty="0"/>
              <a:t>29</a:t>
            </a:r>
            <a:r>
              <a:rPr lang="en-US" altLang="zh-CN" sz="1600" dirty="0"/>
              <a:t>Na decays</a:t>
            </a:r>
          </a:p>
          <a:p>
            <a:r>
              <a:rPr lang="en-US" sz="1600" dirty="0">
                <a:solidFill>
                  <a:srgbClr val="FF0000"/>
                </a:solidFill>
              </a:rPr>
              <a:t>With daughters</a:t>
            </a:r>
          </a:p>
          <a:p>
            <a:r>
              <a:rPr lang="en-US" sz="1600" dirty="0">
                <a:solidFill>
                  <a:srgbClr val="0000FF"/>
                </a:solidFill>
              </a:rPr>
              <a:t>Only precursor</a:t>
            </a:r>
          </a:p>
          <a:p>
            <a:r>
              <a:rPr lang="en-US" sz="1600" dirty="0"/>
              <a:t>Resolution=0.1%</a:t>
            </a:r>
          </a:p>
          <a:p>
            <a:r>
              <a:rPr lang="en-US" sz="1600" dirty="0"/>
              <a:t>1 keV </a:t>
            </a:r>
            <a:r>
              <a:rPr lang="en-US" altLang="zh-CN" sz="1600" dirty="0"/>
              <a:t>per bin</a:t>
            </a:r>
            <a:endParaRPr lang="en-US" sz="1600" dirty="0"/>
          </a:p>
        </p:txBody>
      </p:sp>
      <p:sp>
        <p:nvSpPr>
          <p:cNvPr id="13" name="文本框 12"/>
          <p:cNvSpPr txBox="1"/>
          <p:nvPr/>
        </p:nvSpPr>
        <p:spPr>
          <a:xfrm>
            <a:off x="4842054" y="117549"/>
            <a:ext cx="1580497" cy="1354217"/>
          </a:xfrm>
          <a:prstGeom prst="rect">
            <a:avLst/>
          </a:prstGeom>
          <a:noFill/>
        </p:spPr>
        <p:txBody>
          <a:bodyPr wrap="none" rtlCol="0">
            <a:spAutoFit/>
          </a:bodyPr>
          <a:lstStyle/>
          <a:p>
            <a:r>
              <a:rPr lang="en-US" altLang="zh-CN" sz="1600" dirty="0"/>
              <a:t>10</a:t>
            </a:r>
            <a:r>
              <a:rPr lang="en-US" altLang="zh-CN" sz="1600" baseline="30000" dirty="0"/>
              <a:t>6</a:t>
            </a:r>
            <a:r>
              <a:rPr lang="en-US" altLang="zh-CN" sz="1600" dirty="0"/>
              <a:t> </a:t>
            </a:r>
            <a:r>
              <a:rPr lang="en-US" altLang="zh-CN" sz="1600" baseline="30000" dirty="0"/>
              <a:t>29</a:t>
            </a:r>
            <a:r>
              <a:rPr lang="en-US" altLang="zh-CN" sz="1600" dirty="0"/>
              <a:t>Na decays</a:t>
            </a:r>
          </a:p>
          <a:p>
            <a:r>
              <a:rPr lang="en-US" sz="1600" dirty="0">
                <a:solidFill>
                  <a:srgbClr val="FF0000"/>
                </a:solidFill>
              </a:rPr>
              <a:t>With daughters</a:t>
            </a:r>
          </a:p>
          <a:p>
            <a:r>
              <a:rPr lang="en-US" sz="1600" dirty="0">
                <a:solidFill>
                  <a:srgbClr val="0000FF"/>
                </a:solidFill>
              </a:rPr>
              <a:t>Only precursor</a:t>
            </a:r>
          </a:p>
          <a:p>
            <a:r>
              <a:rPr lang="en-US" sz="1600" dirty="0"/>
              <a:t>Resolution=0.2%</a:t>
            </a:r>
          </a:p>
          <a:p>
            <a:r>
              <a:rPr lang="en-US" sz="1600" dirty="0"/>
              <a:t>1 keV </a:t>
            </a:r>
            <a:r>
              <a:rPr lang="en-US" altLang="zh-CN" sz="1600" dirty="0"/>
              <a:t>per bin</a:t>
            </a:r>
            <a:endParaRPr lang="en-US" sz="1600" dirty="0"/>
          </a:p>
        </p:txBody>
      </p:sp>
      <p:sp>
        <p:nvSpPr>
          <p:cNvPr id="14" name="矩形 13"/>
          <p:cNvSpPr/>
          <p:nvPr/>
        </p:nvSpPr>
        <p:spPr>
          <a:xfrm>
            <a:off x="348365" y="2722534"/>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sp>
        <p:nvSpPr>
          <p:cNvPr id="15" name="矩形 14"/>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spTree>
    <p:extLst>
      <p:ext uri="{BB962C8B-B14F-4D97-AF65-F5344CB8AC3E}">
        <p14:creationId xmlns:p14="http://schemas.microsoft.com/office/powerpoint/2010/main" val="1520984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0" y="18001"/>
            <a:ext cx="6696000" cy="3410979"/>
          </a:xfrm>
          <a:prstGeom prst="rect">
            <a:avLst/>
          </a:prstGeom>
        </p:spPr>
      </p:pic>
      <p:pic>
        <p:nvPicPr>
          <p:cNvPr id="7" name="图片 6"/>
          <p:cNvPicPr>
            <a:picLocks noChangeAspect="1"/>
          </p:cNvPicPr>
          <p:nvPr/>
        </p:nvPicPr>
        <p:blipFill>
          <a:blip r:embed="rId3"/>
          <a:stretch>
            <a:fillRect/>
          </a:stretch>
        </p:blipFill>
        <p:spPr>
          <a:xfrm>
            <a:off x="0" y="3438000"/>
            <a:ext cx="6684318" cy="3420000"/>
          </a:xfrm>
          <a:prstGeom prst="rect">
            <a:avLst/>
          </a:prstGeom>
        </p:spPr>
      </p:pic>
      <p:cxnSp>
        <p:nvCxnSpPr>
          <p:cNvPr id="8" name="Straight Arrow Connector 6"/>
          <p:cNvCxnSpPr/>
          <p:nvPr/>
        </p:nvCxnSpPr>
        <p:spPr>
          <a:xfrm>
            <a:off x="3893072" y="3446626"/>
            <a:ext cx="0" cy="343716"/>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944722" y="3495603"/>
            <a:ext cx="2569934"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1474 </a:t>
            </a:r>
            <a:r>
              <a:rPr lang="en-US" sz="1600" dirty="0" err="1">
                <a:solidFill>
                  <a:srgbClr val="0000FF"/>
                </a:solidFill>
                <a:latin typeface="Times New Roman" panose="02020603050405020304" pitchFamily="18" charset="0"/>
                <a:cs typeface="Times New Roman" panose="02020603050405020304" pitchFamily="18" charset="0"/>
              </a:rPr>
              <a:t>keV</a:t>
            </a:r>
            <a:endParaRPr lang="en-US" sz="1600" dirty="0">
              <a:solidFill>
                <a:srgbClr val="0000FF"/>
              </a:solidFill>
              <a:latin typeface="Times New Roman" panose="02020603050405020304" pitchFamily="18" charset="0"/>
              <a:cs typeface="Times New Roman" panose="02020603050405020304" pitchFamily="18" charset="0"/>
            </a:endParaRP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1474 </a:t>
            </a:r>
            <a:r>
              <a:rPr lang="en-US" altLang="zh-CN" sz="1600" dirty="0">
                <a:solidFill>
                  <a:srgbClr val="0000FF"/>
                </a:solidFill>
                <a:latin typeface="Times New Roman" panose="02020603050405020304" pitchFamily="18" charset="0"/>
                <a:cs typeface="Times New Roman" panose="02020603050405020304" pitchFamily="18" charset="0"/>
              </a:rPr>
              <a:t>0</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0</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sz="1600" dirty="0">
                <a:solidFill>
                  <a:srgbClr val="0000FF"/>
                </a:solidFill>
                <a:latin typeface="Times New Roman" panose="02020603050405020304" pitchFamily="18" charset="0"/>
                <a:cs typeface="Times New Roman" panose="02020603050405020304" pitchFamily="18" charset="0"/>
              </a:rPr>
              <a:t>1.2 ps</a:t>
            </a:r>
          </a:p>
        </p:txBody>
      </p:sp>
      <p:sp>
        <p:nvSpPr>
          <p:cNvPr id="10" name="文本框 9"/>
          <p:cNvSpPr txBox="1"/>
          <p:nvPr/>
        </p:nvSpPr>
        <p:spPr>
          <a:xfrm>
            <a:off x="2009479" y="3489328"/>
            <a:ext cx="1713931" cy="584775"/>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1468 </a:t>
            </a:r>
            <a:r>
              <a:rPr lang="en-US" sz="1600" dirty="0" err="1">
                <a:solidFill>
                  <a:srgbClr val="FF0000"/>
                </a:solidFill>
                <a:latin typeface="Times New Roman" panose="02020603050405020304" pitchFamily="18" charset="0"/>
                <a:cs typeface="Times New Roman" panose="02020603050405020304" pitchFamily="18" charset="0"/>
              </a:rPr>
              <a:t>keV</a:t>
            </a:r>
            <a:endParaRPr lang="en-US" sz="1600" dirty="0">
              <a:solidFill>
                <a:srgbClr val="FF0000"/>
              </a:solidFill>
              <a:latin typeface="Times New Roman" panose="02020603050405020304" pitchFamily="18" charset="0"/>
              <a:cs typeface="Times New Roman" panose="02020603050405020304" pitchFamily="18" charset="0"/>
            </a:endParaRP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altLang="zh-CN" sz="1600" dirty="0">
                <a:solidFill>
                  <a:srgbClr val="FF0000"/>
                </a:solidFill>
                <a:latin typeface="Times New Roman" panose="02020603050405020304" pitchFamily="18" charset="0"/>
                <a:cs typeface="Times New Roman" panose="02020603050405020304" pitchFamily="18" charset="0"/>
              </a:rPr>
              <a:t>Al: 2866</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a:solidFill>
                  <a:srgbClr val="FF0000"/>
                </a:solidFill>
                <a:latin typeface="Times New Roman" panose="02020603050405020304" pitchFamily="18" charset="0"/>
                <a:cs typeface="Times New Roman" panose="02020603050405020304" pitchFamily="18" charset="0"/>
              </a:rPr>
              <a:t>1398</a:t>
            </a:r>
            <a:endParaRPr lang="en-US" sz="1600" dirty="0">
              <a:solidFill>
                <a:srgbClr val="FF0000"/>
              </a:solidFill>
              <a:latin typeface="Times New Roman" panose="02020603050405020304" pitchFamily="18" charset="0"/>
              <a:cs typeface="Times New Roman" panose="02020603050405020304" pitchFamily="18" charset="0"/>
            </a:endParaRPr>
          </a:p>
        </p:txBody>
      </p:sp>
      <p:cxnSp>
        <p:nvCxnSpPr>
          <p:cNvPr id="11" name="Straight Arrow Connector 9"/>
          <p:cNvCxnSpPr/>
          <p:nvPr/>
        </p:nvCxnSpPr>
        <p:spPr>
          <a:xfrm>
            <a:off x="3762896" y="3602439"/>
            <a:ext cx="0" cy="384722"/>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cxnSp>
        <p:nvCxnSpPr>
          <p:cNvPr id="16" name="Straight Arrow Connector 6"/>
          <p:cNvCxnSpPr/>
          <p:nvPr/>
        </p:nvCxnSpPr>
        <p:spPr>
          <a:xfrm>
            <a:off x="3901698" y="158230"/>
            <a:ext cx="0" cy="343716"/>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953348" y="207207"/>
            <a:ext cx="2569934"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1474 </a:t>
            </a:r>
            <a:r>
              <a:rPr lang="en-US" sz="1600" dirty="0" err="1">
                <a:solidFill>
                  <a:srgbClr val="0000FF"/>
                </a:solidFill>
                <a:latin typeface="Times New Roman" panose="02020603050405020304" pitchFamily="18" charset="0"/>
                <a:cs typeface="Times New Roman" panose="02020603050405020304" pitchFamily="18" charset="0"/>
              </a:rPr>
              <a:t>keV</a:t>
            </a:r>
            <a:endParaRPr lang="en-US" sz="1600" dirty="0">
              <a:solidFill>
                <a:srgbClr val="0000FF"/>
              </a:solidFill>
              <a:latin typeface="Times New Roman" panose="02020603050405020304" pitchFamily="18" charset="0"/>
              <a:cs typeface="Times New Roman" panose="02020603050405020304" pitchFamily="18" charset="0"/>
            </a:endParaRP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1474 </a:t>
            </a:r>
            <a:r>
              <a:rPr lang="en-US" altLang="zh-CN" sz="1600" dirty="0">
                <a:solidFill>
                  <a:srgbClr val="0000FF"/>
                </a:solidFill>
                <a:latin typeface="Times New Roman" panose="02020603050405020304" pitchFamily="18" charset="0"/>
                <a:cs typeface="Times New Roman" panose="02020603050405020304" pitchFamily="18" charset="0"/>
              </a:rPr>
              <a:t>0</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0</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sz="1600" dirty="0">
                <a:solidFill>
                  <a:srgbClr val="0000FF"/>
                </a:solidFill>
                <a:latin typeface="Times New Roman" panose="02020603050405020304" pitchFamily="18" charset="0"/>
                <a:cs typeface="Times New Roman" panose="02020603050405020304" pitchFamily="18" charset="0"/>
              </a:rPr>
              <a:t>1.2 ps</a:t>
            </a:r>
          </a:p>
        </p:txBody>
      </p:sp>
      <p:sp>
        <p:nvSpPr>
          <p:cNvPr id="18" name="文本框 17"/>
          <p:cNvSpPr txBox="1"/>
          <p:nvPr/>
        </p:nvSpPr>
        <p:spPr>
          <a:xfrm>
            <a:off x="2018105" y="200932"/>
            <a:ext cx="1713931" cy="584775"/>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1468 </a:t>
            </a:r>
            <a:r>
              <a:rPr lang="en-US" sz="1600" dirty="0" err="1">
                <a:solidFill>
                  <a:srgbClr val="FF0000"/>
                </a:solidFill>
                <a:latin typeface="Times New Roman" panose="02020603050405020304" pitchFamily="18" charset="0"/>
                <a:cs typeface="Times New Roman" panose="02020603050405020304" pitchFamily="18" charset="0"/>
              </a:rPr>
              <a:t>keV</a:t>
            </a:r>
            <a:endParaRPr lang="en-US" sz="1600" dirty="0">
              <a:solidFill>
                <a:srgbClr val="FF0000"/>
              </a:solidFill>
              <a:latin typeface="Times New Roman" panose="02020603050405020304" pitchFamily="18" charset="0"/>
              <a:cs typeface="Times New Roman" panose="02020603050405020304" pitchFamily="18" charset="0"/>
            </a:endParaRP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altLang="zh-CN" sz="1600" dirty="0">
                <a:solidFill>
                  <a:srgbClr val="FF0000"/>
                </a:solidFill>
                <a:latin typeface="Times New Roman" panose="02020603050405020304" pitchFamily="18" charset="0"/>
                <a:cs typeface="Times New Roman" panose="02020603050405020304" pitchFamily="18" charset="0"/>
              </a:rPr>
              <a:t>Al: 2866</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a:solidFill>
                  <a:srgbClr val="FF0000"/>
                </a:solidFill>
                <a:latin typeface="Times New Roman" panose="02020603050405020304" pitchFamily="18" charset="0"/>
                <a:cs typeface="Times New Roman" panose="02020603050405020304" pitchFamily="18" charset="0"/>
              </a:rPr>
              <a:t>1398</a:t>
            </a:r>
            <a:endParaRPr lang="en-US" sz="1600" dirty="0">
              <a:solidFill>
                <a:srgbClr val="FF0000"/>
              </a:solidFill>
              <a:latin typeface="Times New Roman" panose="02020603050405020304" pitchFamily="18" charset="0"/>
              <a:cs typeface="Times New Roman" panose="02020603050405020304" pitchFamily="18" charset="0"/>
            </a:endParaRPr>
          </a:p>
        </p:txBody>
      </p:sp>
      <p:cxnSp>
        <p:nvCxnSpPr>
          <p:cNvPr id="19" name="Straight Arrow Connector 9"/>
          <p:cNvCxnSpPr/>
          <p:nvPr/>
        </p:nvCxnSpPr>
        <p:spPr>
          <a:xfrm>
            <a:off x="3771522" y="314043"/>
            <a:ext cx="0" cy="384722"/>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48365" y="2722534"/>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spTree>
    <p:extLst>
      <p:ext uri="{BB962C8B-B14F-4D97-AF65-F5344CB8AC3E}">
        <p14:creationId xmlns:p14="http://schemas.microsoft.com/office/powerpoint/2010/main" val="3141899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D4773E-2AA4-4C05-ABF4-5F4F8D47B2F7}"/>
              </a:ext>
            </a:extLst>
          </p:cNvPr>
          <p:cNvPicPr>
            <a:picLocks noChangeAspect="1"/>
          </p:cNvPicPr>
          <p:nvPr/>
        </p:nvPicPr>
        <p:blipFill>
          <a:blip r:embed="rId2"/>
          <a:stretch>
            <a:fillRect/>
          </a:stretch>
        </p:blipFill>
        <p:spPr>
          <a:xfrm>
            <a:off x="382898" y="0"/>
            <a:ext cx="8378204" cy="6858000"/>
          </a:xfrm>
          <a:prstGeom prst="rect">
            <a:avLst/>
          </a:prstGeom>
        </p:spPr>
      </p:pic>
      <p:sp>
        <p:nvSpPr>
          <p:cNvPr id="3" name="TextBox 2">
            <a:extLst>
              <a:ext uri="{FF2B5EF4-FFF2-40B4-BE49-F238E27FC236}">
                <a16:creationId xmlns:a16="http://schemas.microsoft.com/office/drawing/2014/main" id="{778452FC-3982-45D1-99D6-038F3B8C7499}"/>
              </a:ext>
            </a:extLst>
          </p:cNvPr>
          <p:cNvSpPr txBox="1"/>
          <p:nvPr/>
        </p:nvSpPr>
        <p:spPr>
          <a:xfrm>
            <a:off x="4049486" y="2922955"/>
            <a:ext cx="4088674" cy="923330"/>
          </a:xfrm>
          <a:prstGeom prst="rect">
            <a:avLst/>
          </a:prstGeom>
          <a:noFill/>
        </p:spPr>
        <p:txBody>
          <a:bodyPr wrap="square">
            <a:spAutoFit/>
          </a:bodyPr>
          <a:lstStyle/>
          <a:p>
            <a:r>
              <a:rPr lang="en-US" altLang="zh-CN" sz="1800" i="0" dirty="0">
                <a:solidFill>
                  <a:srgbClr val="000000"/>
                </a:solidFill>
                <a:effectLst/>
              </a:rPr>
              <a:t>Pulse height defect </a:t>
            </a:r>
            <a:br>
              <a:rPr lang="en-US" altLang="zh-CN" sz="1800" i="0" dirty="0">
                <a:solidFill>
                  <a:srgbClr val="000000"/>
                </a:solidFill>
                <a:effectLst/>
              </a:rPr>
            </a:br>
            <a:r>
              <a:rPr lang="en-US" altLang="zh-CN" sz="1800" i="0" dirty="0">
                <a:solidFill>
                  <a:srgbClr val="000000"/>
                </a:solidFill>
                <a:effectLst/>
              </a:rPr>
              <a:t>calculated by TRIM</a:t>
            </a:r>
          </a:p>
          <a:p>
            <a:r>
              <a:rPr lang="en-US" altLang="zh-CN" dirty="0">
                <a:solidFill>
                  <a:srgbClr val="000000"/>
                </a:solidFill>
              </a:rPr>
              <a:t>Total Ionization is smaller than Ion Energy</a:t>
            </a:r>
            <a:endParaRPr lang="zh-CN" altLang="en-US" dirty="0"/>
          </a:p>
        </p:txBody>
      </p:sp>
    </p:spTree>
    <p:extLst>
      <p:ext uri="{BB962C8B-B14F-4D97-AF65-F5344CB8AC3E}">
        <p14:creationId xmlns:p14="http://schemas.microsoft.com/office/powerpoint/2010/main" val="5462233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5251269" cy="3334516"/>
          </a:xfrm>
          <a:prstGeom prst="rect">
            <a:avLst/>
          </a:prstGeom>
        </p:spPr>
      </p:pic>
      <p:pic>
        <p:nvPicPr>
          <p:cNvPr id="3" name="图片 2"/>
          <p:cNvPicPr>
            <a:picLocks noChangeAspect="1"/>
          </p:cNvPicPr>
          <p:nvPr/>
        </p:nvPicPr>
        <p:blipFill>
          <a:blip r:embed="rId3"/>
          <a:stretch>
            <a:fillRect/>
          </a:stretch>
        </p:blipFill>
        <p:spPr>
          <a:xfrm>
            <a:off x="0" y="3334517"/>
            <a:ext cx="5251269" cy="3383261"/>
          </a:xfrm>
          <a:prstGeom prst="rect">
            <a:avLst/>
          </a:prstGeom>
        </p:spPr>
      </p:pic>
    </p:spTree>
    <p:extLst>
      <p:ext uri="{BB962C8B-B14F-4D97-AF65-F5344CB8AC3E}">
        <p14:creationId xmlns:p14="http://schemas.microsoft.com/office/powerpoint/2010/main" val="9944424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4417" y="0"/>
            <a:ext cx="6704006" cy="3420000"/>
          </a:xfrm>
          <a:prstGeom prst="rect">
            <a:avLst/>
          </a:prstGeom>
        </p:spPr>
      </p:pic>
      <p:pic>
        <p:nvPicPr>
          <p:cNvPr id="5" name="图片 4"/>
          <p:cNvPicPr>
            <a:picLocks noChangeAspect="1"/>
          </p:cNvPicPr>
          <p:nvPr/>
        </p:nvPicPr>
        <p:blipFill>
          <a:blip r:embed="rId3"/>
          <a:stretch>
            <a:fillRect/>
          </a:stretch>
        </p:blipFill>
        <p:spPr>
          <a:xfrm>
            <a:off x="0" y="3438000"/>
            <a:ext cx="6699589" cy="3420000"/>
          </a:xfrm>
          <a:prstGeom prst="rect">
            <a:avLst/>
          </a:prstGeom>
        </p:spPr>
      </p:pic>
      <p:sp>
        <p:nvSpPr>
          <p:cNvPr id="6" name="文本框 3"/>
          <p:cNvSpPr txBox="1"/>
          <p:nvPr/>
        </p:nvSpPr>
        <p:spPr>
          <a:xfrm>
            <a:off x="2414700" y="3520848"/>
            <a:ext cx="2815194" cy="584775"/>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2390 </a:t>
            </a:r>
            <a:r>
              <a:rPr lang="en-US" altLang="zh-CN" sz="1600" dirty="0" err="1">
                <a:solidFill>
                  <a:srgbClr val="0000FF"/>
                </a:solidFill>
                <a:latin typeface="Times New Roman" panose="02020603050405020304" pitchFamily="18" charset="0"/>
                <a:cs typeface="Times New Roman" panose="02020603050405020304" pitchFamily="18" charset="0"/>
              </a:rPr>
              <a:t>keV</a:t>
            </a:r>
            <a:endParaRPr lang="en-US" altLang="zh-CN" sz="1600" dirty="0">
              <a:solidFill>
                <a:srgbClr val="0000FF"/>
              </a:solidFill>
              <a:latin typeface="Times New Roman" panose="02020603050405020304" pitchFamily="18" charset="0"/>
              <a:cs typeface="Times New Roman" panose="02020603050405020304" pitchFamily="18" charset="0"/>
            </a:endParaRP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3866 0</a:t>
            </a:r>
            <a:r>
              <a:rPr lang="en-US"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sz="1600" dirty="0">
                <a:solidFill>
                  <a:srgbClr val="0000FF"/>
                </a:solidFill>
                <a:latin typeface="Times New Roman" panose="02020603050405020304" pitchFamily="18" charset="0"/>
                <a:cs typeface="Times New Roman" panose="02020603050405020304" pitchFamily="18" charset="0"/>
              </a:rPr>
              <a:t>1474 2</a:t>
            </a:r>
            <a:r>
              <a:rPr lang="en-US" sz="1600" baseline="300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550 fs</a:t>
            </a:r>
          </a:p>
        </p:txBody>
      </p:sp>
      <p:cxnSp>
        <p:nvCxnSpPr>
          <p:cNvPr id="7" name="Straight Arrow Connector 10"/>
          <p:cNvCxnSpPr/>
          <p:nvPr/>
        </p:nvCxnSpPr>
        <p:spPr>
          <a:xfrm>
            <a:off x="4234234" y="4149306"/>
            <a:ext cx="0" cy="65991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sp>
        <p:nvSpPr>
          <p:cNvPr id="9" name="矩形 8"/>
          <p:cNvSpPr/>
          <p:nvPr/>
        </p:nvSpPr>
        <p:spPr>
          <a:xfrm>
            <a:off x="348365" y="2722534"/>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sp>
        <p:nvSpPr>
          <p:cNvPr id="12" name="文本框 3"/>
          <p:cNvSpPr txBox="1"/>
          <p:nvPr/>
        </p:nvSpPr>
        <p:spPr>
          <a:xfrm>
            <a:off x="2414700" y="100848"/>
            <a:ext cx="2815194" cy="584775"/>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2390 </a:t>
            </a:r>
            <a:r>
              <a:rPr lang="en-US" altLang="zh-CN" sz="1600" dirty="0" err="1">
                <a:solidFill>
                  <a:srgbClr val="0000FF"/>
                </a:solidFill>
                <a:latin typeface="Times New Roman" panose="02020603050405020304" pitchFamily="18" charset="0"/>
                <a:cs typeface="Times New Roman" panose="02020603050405020304" pitchFamily="18" charset="0"/>
              </a:rPr>
              <a:t>keV</a:t>
            </a:r>
            <a:endParaRPr lang="en-US" altLang="zh-CN" sz="1600" dirty="0">
              <a:solidFill>
                <a:srgbClr val="0000FF"/>
              </a:solidFill>
              <a:latin typeface="Times New Roman" panose="02020603050405020304" pitchFamily="18" charset="0"/>
              <a:cs typeface="Times New Roman" panose="02020603050405020304" pitchFamily="18" charset="0"/>
            </a:endParaRP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3866 0</a:t>
            </a:r>
            <a:r>
              <a:rPr lang="en-US"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sz="1600" dirty="0">
                <a:solidFill>
                  <a:srgbClr val="0000FF"/>
                </a:solidFill>
                <a:latin typeface="Times New Roman" panose="02020603050405020304" pitchFamily="18" charset="0"/>
                <a:cs typeface="Times New Roman" panose="02020603050405020304" pitchFamily="18" charset="0"/>
              </a:rPr>
              <a:t>1474 2</a:t>
            </a:r>
            <a:r>
              <a:rPr lang="en-US" sz="1600" baseline="300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550 fs</a:t>
            </a:r>
          </a:p>
        </p:txBody>
      </p:sp>
      <p:cxnSp>
        <p:nvCxnSpPr>
          <p:cNvPr id="13" name="Straight Arrow Connector 10"/>
          <p:cNvCxnSpPr/>
          <p:nvPr/>
        </p:nvCxnSpPr>
        <p:spPr>
          <a:xfrm>
            <a:off x="4234234" y="729306"/>
            <a:ext cx="0" cy="65991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87950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5080000" cy="3410743"/>
          </a:xfrm>
          <a:prstGeom prst="rect">
            <a:avLst/>
          </a:prstGeom>
        </p:spPr>
      </p:pic>
      <p:pic>
        <p:nvPicPr>
          <p:cNvPr id="3" name="图片 2"/>
          <p:cNvPicPr>
            <a:picLocks noChangeAspect="1"/>
          </p:cNvPicPr>
          <p:nvPr/>
        </p:nvPicPr>
        <p:blipFill>
          <a:blip r:embed="rId3"/>
          <a:stretch>
            <a:fillRect/>
          </a:stretch>
        </p:blipFill>
        <p:spPr>
          <a:xfrm>
            <a:off x="0" y="3410742"/>
            <a:ext cx="5080000" cy="3384000"/>
          </a:xfrm>
          <a:prstGeom prst="rect">
            <a:avLst/>
          </a:prstGeom>
        </p:spPr>
      </p:pic>
    </p:spTree>
    <p:extLst>
      <p:ext uri="{BB962C8B-B14F-4D97-AF65-F5344CB8AC3E}">
        <p14:creationId xmlns:p14="http://schemas.microsoft.com/office/powerpoint/2010/main" val="40256540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3438000"/>
            <a:ext cx="6748935" cy="3420000"/>
          </a:xfrm>
          <a:prstGeom prst="rect">
            <a:avLst/>
          </a:prstGeom>
        </p:spPr>
      </p:pic>
      <p:cxnSp>
        <p:nvCxnSpPr>
          <p:cNvPr id="12" name="Straight Arrow Connector 3"/>
          <p:cNvCxnSpPr/>
          <p:nvPr/>
        </p:nvCxnSpPr>
        <p:spPr>
          <a:xfrm>
            <a:off x="1967211" y="4830991"/>
            <a:ext cx="0" cy="495985"/>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3" name="文本框 3"/>
          <p:cNvSpPr txBox="1"/>
          <p:nvPr/>
        </p:nvSpPr>
        <p:spPr>
          <a:xfrm>
            <a:off x="1734495" y="3468523"/>
            <a:ext cx="3764172" cy="1077218"/>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3085 </a:t>
            </a:r>
            <a:r>
              <a:rPr lang="en-US" altLang="zh-CN" sz="1600" dirty="0" err="1">
                <a:solidFill>
                  <a:srgbClr val="0000FF"/>
                </a:solidFill>
                <a:latin typeface="Times New Roman" panose="02020603050405020304" pitchFamily="18" charset="0"/>
                <a:cs typeface="Times New Roman" panose="02020603050405020304" pitchFamily="18" charset="0"/>
              </a:rPr>
              <a:t>keV</a:t>
            </a:r>
            <a:endParaRPr lang="en-US" altLang="zh-CN" sz="1600" dirty="0">
              <a:solidFill>
                <a:srgbClr val="0000FF"/>
              </a:solidFill>
              <a:latin typeface="Times New Roman" panose="02020603050405020304" pitchFamily="18" charset="0"/>
              <a:cs typeface="Times New Roman" panose="02020603050405020304" pitchFamily="18" charset="0"/>
            </a:endParaRP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4561 1</a:t>
            </a:r>
            <a:r>
              <a:rPr lang="en-US"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sz="1600" dirty="0">
                <a:solidFill>
                  <a:srgbClr val="0000FF"/>
                </a:solidFill>
                <a:latin typeface="Times New Roman" panose="02020603050405020304" pitchFamily="18" charset="0"/>
                <a:cs typeface="Times New Roman" panose="02020603050405020304" pitchFamily="18" charset="0"/>
              </a:rPr>
              <a:t>1474 2</a:t>
            </a:r>
            <a:r>
              <a:rPr lang="en-US" sz="1600" baseline="300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 unknown lifetime</a:t>
            </a:r>
          </a:p>
          <a:p>
            <a:r>
              <a:rPr lang="en-US" altLang="zh-CN" sz="1600" dirty="0">
                <a:solidFill>
                  <a:srgbClr val="0000FF"/>
                </a:solidFill>
                <a:latin typeface="Times New Roman" panose="02020603050405020304" pitchFamily="18" charset="0"/>
                <a:cs typeface="Times New Roman" panose="02020603050405020304" pitchFamily="18" charset="0"/>
              </a:rPr>
              <a:t>3081 </a:t>
            </a:r>
            <a:r>
              <a:rPr lang="en-US" altLang="zh-CN" sz="1600" dirty="0" err="1">
                <a:solidFill>
                  <a:srgbClr val="0000FF"/>
                </a:solidFill>
                <a:latin typeface="Times New Roman" panose="02020603050405020304" pitchFamily="18" charset="0"/>
                <a:cs typeface="Times New Roman" panose="02020603050405020304" pitchFamily="18" charset="0"/>
              </a:rPr>
              <a:t>keV</a:t>
            </a:r>
            <a:endParaRPr lang="en-US" altLang="zh-CN" sz="1600" dirty="0">
              <a:solidFill>
                <a:srgbClr val="0000FF"/>
              </a:solidFill>
              <a:latin typeface="Times New Roman" panose="02020603050405020304" pitchFamily="18" charset="0"/>
              <a:cs typeface="Times New Roman" panose="02020603050405020304" pitchFamily="18" charset="0"/>
            </a:endParaRPr>
          </a:p>
          <a:p>
            <a:r>
              <a:rPr lang="en-US" altLang="zh-CN" sz="1600" baseline="30000" dirty="0">
                <a:solidFill>
                  <a:srgbClr val="0000FF"/>
                </a:solidFill>
                <a:latin typeface="Times New Roman" panose="02020603050405020304" pitchFamily="18" charset="0"/>
                <a:cs typeface="Times New Roman" panose="02020603050405020304" pitchFamily="18" charset="0"/>
              </a:rPr>
              <a:t>28</a:t>
            </a:r>
            <a:r>
              <a:rPr lang="en-US" altLang="zh-CN" sz="1600" dirty="0">
                <a:solidFill>
                  <a:srgbClr val="0000FF"/>
                </a:solidFill>
                <a:latin typeface="Times New Roman" panose="02020603050405020304" pitchFamily="18" charset="0"/>
                <a:cs typeface="Times New Roman" panose="02020603050405020304" pitchFamily="18" charset="0"/>
              </a:rPr>
              <a:t>Mg: 4556 2</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1474 2</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en-US" altLang="zh-CN" sz="1600" dirty="0">
                <a:solidFill>
                  <a:srgbClr val="0000FF"/>
                </a:solidFill>
                <a:latin typeface="Times New Roman" panose="02020603050405020304" pitchFamily="18" charset="0"/>
                <a:cs typeface="Times New Roman" panose="02020603050405020304" pitchFamily="18" charset="0"/>
              </a:rPr>
              <a:t> &lt;30 fs</a:t>
            </a:r>
          </a:p>
        </p:txBody>
      </p:sp>
      <p:sp>
        <p:nvSpPr>
          <p:cNvPr id="14" name="文本框 4"/>
          <p:cNvSpPr txBox="1"/>
          <p:nvPr/>
        </p:nvSpPr>
        <p:spPr>
          <a:xfrm>
            <a:off x="299487" y="3590192"/>
            <a:ext cx="1435008" cy="584775"/>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3062 </a:t>
            </a:r>
            <a:r>
              <a:rPr lang="en-US" sz="1600" dirty="0" err="1">
                <a:solidFill>
                  <a:srgbClr val="FF0000"/>
                </a:solidFill>
                <a:latin typeface="Times New Roman" panose="02020603050405020304" pitchFamily="18" charset="0"/>
                <a:cs typeface="Times New Roman" panose="02020603050405020304" pitchFamily="18" charset="0"/>
              </a:rPr>
              <a:t>keV</a:t>
            </a:r>
            <a:endParaRPr lang="en-US" sz="1600" dirty="0">
              <a:solidFill>
                <a:srgbClr val="FF0000"/>
              </a:solidFill>
              <a:latin typeface="Times New Roman" panose="02020603050405020304" pitchFamily="18" charset="0"/>
              <a:cs typeface="Times New Roman" panose="02020603050405020304" pitchFamily="18" charset="0"/>
            </a:endParaRP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altLang="zh-CN" sz="1600" dirty="0">
                <a:solidFill>
                  <a:srgbClr val="FF0000"/>
                </a:solidFill>
                <a:latin typeface="Times New Roman" panose="02020603050405020304" pitchFamily="18" charset="0"/>
                <a:cs typeface="Times New Roman" panose="02020603050405020304" pitchFamily="18" charset="0"/>
              </a:rPr>
              <a:t>Al: 3060</a:t>
            </a:r>
            <a:r>
              <a:rPr lang="zh-CN" altLang="en-US" sz="1600" dirty="0">
                <a:solidFill>
                  <a:srgbClr val="FF0000"/>
                </a:solidFill>
                <a:latin typeface="Times New Roman" panose="02020603050405020304" pitchFamily="18" charset="0"/>
                <a:cs typeface="Times New Roman" panose="02020603050405020304" pitchFamily="18" charset="0"/>
              </a:rPr>
              <a:t>→</a:t>
            </a:r>
            <a:r>
              <a:rPr lang="en-US" altLang="zh-CN" sz="1600" dirty="0" err="1">
                <a:solidFill>
                  <a:srgbClr val="FF0000"/>
                </a:solidFill>
                <a:latin typeface="Times New Roman" panose="02020603050405020304" pitchFamily="18" charset="0"/>
                <a:cs typeface="Times New Roman" panose="02020603050405020304" pitchFamily="18" charset="0"/>
              </a:rPr>
              <a:t>gs</a:t>
            </a:r>
            <a:endParaRPr lang="en-US" sz="1600" dirty="0">
              <a:solidFill>
                <a:srgbClr val="FF0000"/>
              </a:solidFill>
              <a:latin typeface="Times New Roman" panose="02020603050405020304" pitchFamily="18" charset="0"/>
              <a:cs typeface="Times New Roman" panose="02020603050405020304" pitchFamily="18" charset="0"/>
            </a:endParaRPr>
          </a:p>
        </p:txBody>
      </p:sp>
      <p:cxnSp>
        <p:nvCxnSpPr>
          <p:cNvPr id="15" name="Straight Arrow Connector 6"/>
          <p:cNvCxnSpPr/>
          <p:nvPr/>
        </p:nvCxnSpPr>
        <p:spPr>
          <a:xfrm>
            <a:off x="1569195" y="4215438"/>
            <a:ext cx="0" cy="397756"/>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 name="Straight Arrow Connector 8"/>
          <p:cNvCxnSpPr/>
          <p:nvPr/>
        </p:nvCxnSpPr>
        <p:spPr>
          <a:xfrm>
            <a:off x="2054120" y="4865495"/>
            <a:ext cx="0" cy="48884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3"/>
          <a:stretch>
            <a:fillRect/>
          </a:stretch>
        </p:blipFill>
        <p:spPr>
          <a:xfrm>
            <a:off x="0" y="18941"/>
            <a:ext cx="6713708" cy="3420000"/>
          </a:xfrm>
          <a:prstGeom prst="rect">
            <a:avLst/>
          </a:prstGeom>
        </p:spPr>
      </p:pic>
      <p:cxnSp>
        <p:nvCxnSpPr>
          <p:cNvPr id="23" name="Straight Arrow Connector 3"/>
          <p:cNvCxnSpPr/>
          <p:nvPr/>
        </p:nvCxnSpPr>
        <p:spPr>
          <a:xfrm>
            <a:off x="1955707" y="1544322"/>
            <a:ext cx="0" cy="495985"/>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24" name="文本框 3"/>
          <p:cNvSpPr txBox="1"/>
          <p:nvPr/>
        </p:nvSpPr>
        <p:spPr>
          <a:xfrm>
            <a:off x="1722991" y="216358"/>
            <a:ext cx="3764172" cy="1077218"/>
          </a:xfrm>
          <a:prstGeom prst="rect">
            <a:avLst/>
          </a:prstGeom>
          <a:noFill/>
        </p:spPr>
        <p:txBody>
          <a:bodyPr wrap="none" rtlCol="0">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3085 </a:t>
            </a:r>
            <a:r>
              <a:rPr lang="en-US" altLang="zh-CN" sz="1600" dirty="0" err="1">
                <a:solidFill>
                  <a:srgbClr val="0000FF"/>
                </a:solidFill>
                <a:latin typeface="Times New Roman" panose="02020603050405020304" pitchFamily="18" charset="0"/>
                <a:cs typeface="Times New Roman" panose="02020603050405020304" pitchFamily="18" charset="0"/>
              </a:rPr>
              <a:t>keV</a:t>
            </a:r>
            <a:endParaRPr lang="en-US" altLang="zh-CN" sz="1600" dirty="0">
              <a:solidFill>
                <a:srgbClr val="0000FF"/>
              </a:solidFill>
              <a:latin typeface="Times New Roman" panose="02020603050405020304" pitchFamily="18" charset="0"/>
              <a:cs typeface="Times New Roman" panose="02020603050405020304" pitchFamily="18" charset="0"/>
            </a:endParaRP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4561 1</a:t>
            </a:r>
            <a:r>
              <a:rPr lang="en-US"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sz="1600" dirty="0">
                <a:solidFill>
                  <a:srgbClr val="0000FF"/>
                </a:solidFill>
                <a:latin typeface="Times New Roman" panose="02020603050405020304" pitchFamily="18" charset="0"/>
                <a:cs typeface="Times New Roman" panose="02020603050405020304" pitchFamily="18" charset="0"/>
              </a:rPr>
              <a:t>1474 2</a:t>
            </a:r>
            <a:r>
              <a:rPr lang="en-US" sz="1600" baseline="300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 unknown lifetime</a:t>
            </a:r>
          </a:p>
          <a:p>
            <a:r>
              <a:rPr lang="en-US" altLang="zh-CN" sz="1600" dirty="0">
                <a:solidFill>
                  <a:srgbClr val="0000FF"/>
                </a:solidFill>
                <a:latin typeface="Times New Roman" panose="02020603050405020304" pitchFamily="18" charset="0"/>
                <a:cs typeface="Times New Roman" panose="02020603050405020304" pitchFamily="18" charset="0"/>
              </a:rPr>
              <a:t>3081 </a:t>
            </a:r>
            <a:r>
              <a:rPr lang="en-US" altLang="zh-CN" sz="1600" dirty="0" err="1">
                <a:solidFill>
                  <a:srgbClr val="0000FF"/>
                </a:solidFill>
                <a:latin typeface="Times New Roman" panose="02020603050405020304" pitchFamily="18" charset="0"/>
                <a:cs typeface="Times New Roman" panose="02020603050405020304" pitchFamily="18" charset="0"/>
              </a:rPr>
              <a:t>keV</a:t>
            </a:r>
            <a:endParaRPr lang="en-US" altLang="zh-CN" sz="1600" dirty="0">
              <a:solidFill>
                <a:srgbClr val="0000FF"/>
              </a:solidFill>
              <a:latin typeface="Times New Roman" panose="02020603050405020304" pitchFamily="18" charset="0"/>
              <a:cs typeface="Times New Roman" panose="02020603050405020304" pitchFamily="18" charset="0"/>
            </a:endParaRPr>
          </a:p>
          <a:p>
            <a:r>
              <a:rPr lang="en-US" altLang="zh-CN" sz="1600" baseline="30000" dirty="0">
                <a:solidFill>
                  <a:srgbClr val="0000FF"/>
                </a:solidFill>
                <a:latin typeface="Times New Roman" panose="02020603050405020304" pitchFamily="18" charset="0"/>
                <a:cs typeface="Times New Roman" panose="02020603050405020304" pitchFamily="18" charset="0"/>
              </a:rPr>
              <a:t>28</a:t>
            </a:r>
            <a:r>
              <a:rPr lang="en-US" altLang="zh-CN" sz="1600" dirty="0">
                <a:solidFill>
                  <a:srgbClr val="0000FF"/>
                </a:solidFill>
                <a:latin typeface="Times New Roman" panose="02020603050405020304" pitchFamily="18" charset="0"/>
                <a:cs typeface="Times New Roman" panose="02020603050405020304" pitchFamily="18" charset="0"/>
              </a:rPr>
              <a:t>Mg: 4556 2</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1474 2</a:t>
            </a:r>
            <a:r>
              <a:rPr lang="en-US" altLang="zh-CN" sz="1600" baseline="30000" dirty="0">
                <a:solidFill>
                  <a:srgbClr val="0000FF"/>
                </a:solidFill>
                <a:latin typeface="Times New Roman" panose="02020603050405020304" pitchFamily="18" charset="0"/>
                <a:cs typeface="Times New Roman" panose="02020603050405020304" pitchFamily="18" charset="0"/>
              </a:rPr>
              <a:t>+</a:t>
            </a:r>
            <a:r>
              <a:rPr lang="en-US" altLang="zh-CN" sz="1600" dirty="0">
                <a:solidFill>
                  <a:srgbClr val="0000FF"/>
                </a:solidFill>
                <a:latin typeface="Times New Roman" panose="02020603050405020304" pitchFamily="18" charset="0"/>
                <a:cs typeface="Times New Roman" panose="02020603050405020304" pitchFamily="18" charset="0"/>
              </a:rPr>
              <a:t> &lt;30 fs</a:t>
            </a:r>
          </a:p>
        </p:txBody>
      </p:sp>
      <p:sp>
        <p:nvSpPr>
          <p:cNvPr id="25" name="文本框 4"/>
          <p:cNvSpPr txBox="1"/>
          <p:nvPr/>
        </p:nvSpPr>
        <p:spPr>
          <a:xfrm>
            <a:off x="287983" y="338027"/>
            <a:ext cx="1435008" cy="584775"/>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3062 </a:t>
            </a:r>
            <a:r>
              <a:rPr lang="en-US" sz="1600" dirty="0" err="1">
                <a:solidFill>
                  <a:srgbClr val="FF0000"/>
                </a:solidFill>
                <a:latin typeface="Times New Roman" panose="02020603050405020304" pitchFamily="18" charset="0"/>
                <a:cs typeface="Times New Roman" panose="02020603050405020304" pitchFamily="18" charset="0"/>
              </a:rPr>
              <a:t>keV</a:t>
            </a:r>
            <a:endParaRPr lang="en-US" sz="1600" dirty="0">
              <a:solidFill>
                <a:srgbClr val="FF0000"/>
              </a:solidFill>
              <a:latin typeface="Times New Roman" panose="02020603050405020304" pitchFamily="18" charset="0"/>
              <a:cs typeface="Times New Roman" panose="02020603050405020304" pitchFamily="18" charset="0"/>
            </a:endParaRP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altLang="zh-CN" sz="1600" dirty="0">
                <a:solidFill>
                  <a:srgbClr val="FF0000"/>
                </a:solidFill>
                <a:latin typeface="Times New Roman" panose="02020603050405020304" pitchFamily="18" charset="0"/>
                <a:cs typeface="Times New Roman" panose="02020603050405020304" pitchFamily="18" charset="0"/>
              </a:rPr>
              <a:t>Al: 3060</a:t>
            </a:r>
            <a:r>
              <a:rPr lang="zh-CN" altLang="en-US" sz="1600" dirty="0">
                <a:solidFill>
                  <a:srgbClr val="FF0000"/>
                </a:solidFill>
                <a:latin typeface="Times New Roman" panose="02020603050405020304" pitchFamily="18" charset="0"/>
                <a:cs typeface="Times New Roman" panose="02020603050405020304" pitchFamily="18" charset="0"/>
              </a:rPr>
              <a:t>→</a:t>
            </a:r>
            <a:r>
              <a:rPr lang="en-US" altLang="zh-CN" sz="1600" dirty="0" err="1">
                <a:solidFill>
                  <a:srgbClr val="FF0000"/>
                </a:solidFill>
                <a:latin typeface="Times New Roman" panose="02020603050405020304" pitchFamily="18" charset="0"/>
                <a:cs typeface="Times New Roman" panose="02020603050405020304" pitchFamily="18" charset="0"/>
              </a:rPr>
              <a:t>gs</a:t>
            </a:r>
            <a:endParaRPr lang="en-US" sz="1600" dirty="0">
              <a:solidFill>
                <a:srgbClr val="FF0000"/>
              </a:solidFill>
              <a:latin typeface="Times New Roman" panose="02020603050405020304" pitchFamily="18" charset="0"/>
              <a:cs typeface="Times New Roman" panose="02020603050405020304" pitchFamily="18" charset="0"/>
            </a:endParaRPr>
          </a:p>
        </p:txBody>
      </p:sp>
      <p:cxnSp>
        <p:nvCxnSpPr>
          <p:cNvPr id="26" name="Straight Arrow Connector 6"/>
          <p:cNvCxnSpPr/>
          <p:nvPr/>
        </p:nvCxnSpPr>
        <p:spPr>
          <a:xfrm>
            <a:off x="1557691" y="963273"/>
            <a:ext cx="0" cy="397756"/>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7" name="Straight Arrow Connector 8"/>
          <p:cNvCxnSpPr/>
          <p:nvPr/>
        </p:nvCxnSpPr>
        <p:spPr>
          <a:xfrm>
            <a:off x="2042616" y="1578826"/>
            <a:ext cx="0" cy="48884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sp>
        <p:nvSpPr>
          <p:cNvPr id="29" name="矩形 28"/>
          <p:cNvSpPr/>
          <p:nvPr/>
        </p:nvSpPr>
        <p:spPr>
          <a:xfrm>
            <a:off x="348365" y="2722534"/>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spTree>
    <p:extLst>
      <p:ext uri="{BB962C8B-B14F-4D97-AF65-F5344CB8AC3E}">
        <p14:creationId xmlns:p14="http://schemas.microsoft.com/office/powerpoint/2010/main" val="12982867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6019800" cy="3981450"/>
          </a:xfrm>
          <a:prstGeom prst="rect">
            <a:avLst/>
          </a:prstGeom>
        </p:spPr>
      </p:pic>
    </p:spTree>
    <p:extLst>
      <p:ext uri="{BB962C8B-B14F-4D97-AF65-F5344CB8AC3E}">
        <p14:creationId xmlns:p14="http://schemas.microsoft.com/office/powerpoint/2010/main" val="32598655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8626" y="0"/>
            <a:ext cx="6624000" cy="3428656"/>
          </a:xfrm>
          <a:prstGeom prst="rect">
            <a:avLst/>
          </a:prstGeom>
        </p:spPr>
      </p:pic>
      <p:pic>
        <p:nvPicPr>
          <p:cNvPr id="7" name="图片 6"/>
          <p:cNvPicPr>
            <a:picLocks noChangeAspect="1"/>
          </p:cNvPicPr>
          <p:nvPr/>
        </p:nvPicPr>
        <p:blipFill>
          <a:blip r:embed="rId3"/>
          <a:stretch>
            <a:fillRect/>
          </a:stretch>
        </p:blipFill>
        <p:spPr>
          <a:xfrm>
            <a:off x="0" y="3438000"/>
            <a:ext cx="6621810" cy="3420000"/>
          </a:xfrm>
          <a:prstGeom prst="rect">
            <a:avLst/>
          </a:prstGeom>
        </p:spPr>
      </p:pic>
      <p:sp>
        <p:nvSpPr>
          <p:cNvPr id="8" name="矩形 7"/>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sp>
        <p:nvSpPr>
          <p:cNvPr id="10" name="文本框 9"/>
          <p:cNvSpPr txBox="1"/>
          <p:nvPr/>
        </p:nvSpPr>
        <p:spPr>
          <a:xfrm>
            <a:off x="4893813" y="3537549"/>
            <a:ext cx="1619354" cy="1323439"/>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10</a:t>
            </a:r>
            <a:r>
              <a:rPr lang="en-US" altLang="zh-CN" sz="1600" baseline="30000" dirty="0">
                <a:latin typeface="Times New Roman" panose="02020603050405020304" pitchFamily="18" charset="0"/>
                <a:cs typeface="Times New Roman" panose="02020603050405020304" pitchFamily="18" charset="0"/>
              </a:rPr>
              <a:t>6</a:t>
            </a:r>
            <a:r>
              <a:rPr lang="en-US" altLang="zh-CN" sz="1600" dirty="0">
                <a:latin typeface="Times New Roman" panose="02020603050405020304" pitchFamily="18" charset="0"/>
                <a:cs typeface="Times New Roman" panose="02020603050405020304" pitchFamily="18" charset="0"/>
              </a:rPr>
              <a:t> </a:t>
            </a: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Na decays</a:t>
            </a:r>
          </a:p>
          <a:p>
            <a:r>
              <a:rPr lang="en-US" sz="1600" dirty="0">
                <a:solidFill>
                  <a:srgbClr val="FF0000"/>
                </a:solidFill>
                <a:latin typeface="Times New Roman" panose="02020603050405020304" pitchFamily="18" charset="0"/>
                <a:cs typeface="Times New Roman" panose="02020603050405020304" pitchFamily="18" charset="0"/>
              </a:rPr>
              <a:t>With daughters</a:t>
            </a:r>
          </a:p>
          <a:p>
            <a:r>
              <a:rPr lang="en-US" sz="1600" dirty="0">
                <a:solidFill>
                  <a:srgbClr val="0000FF"/>
                </a:solidFill>
                <a:latin typeface="Times New Roman" panose="02020603050405020304" pitchFamily="18" charset="0"/>
                <a:cs typeface="Times New Roman" panose="02020603050405020304" pitchFamily="18" charset="0"/>
              </a:rPr>
              <a:t>Only precursor</a:t>
            </a:r>
          </a:p>
          <a:p>
            <a:r>
              <a:rPr lang="en-US" sz="1600" dirty="0">
                <a:latin typeface="Times New Roman" panose="02020603050405020304" pitchFamily="18" charset="0"/>
                <a:cs typeface="Times New Roman" panose="02020603050405020304" pitchFamily="18" charset="0"/>
              </a:rPr>
              <a:t>Resolution=0.1%</a:t>
            </a:r>
          </a:p>
          <a:p>
            <a:r>
              <a:rPr lang="en-US" sz="1600" dirty="0">
                <a:latin typeface="Times New Roman" panose="02020603050405020304" pitchFamily="18" charset="0"/>
                <a:cs typeface="Times New Roman" panose="02020603050405020304" pitchFamily="18" charset="0"/>
              </a:rPr>
              <a:t>1 keV </a:t>
            </a:r>
            <a:r>
              <a:rPr lang="en-US" altLang="zh-CN" sz="1600" dirty="0">
                <a:latin typeface="Times New Roman" panose="02020603050405020304" pitchFamily="18" charset="0"/>
                <a:cs typeface="Times New Roman" panose="02020603050405020304" pitchFamily="18" charset="0"/>
              </a:rPr>
              <a:t>per bin</a:t>
            </a:r>
            <a:endParaRPr lang="en-US" sz="16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4893812" y="117549"/>
            <a:ext cx="1619354" cy="1323439"/>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10</a:t>
            </a:r>
            <a:r>
              <a:rPr lang="en-US" altLang="zh-CN" sz="1600" baseline="30000" dirty="0">
                <a:latin typeface="Times New Roman" panose="02020603050405020304" pitchFamily="18" charset="0"/>
                <a:cs typeface="Times New Roman" panose="02020603050405020304" pitchFamily="18" charset="0"/>
              </a:rPr>
              <a:t>6</a:t>
            </a:r>
            <a:r>
              <a:rPr lang="en-US" altLang="zh-CN" sz="1600" dirty="0">
                <a:latin typeface="Times New Roman" panose="02020603050405020304" pitchFamily="18" charset="0"/>
                <a:cs typeface="Times New Roman" panose="02020603050405020304" pitchFamily="18" charset="0"/>
              </a:rPr>
              <a:t> </a:t>
            </a: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Na decays</a:t>
            </a:r>
          </a:p>
          <a:p>
            <a:r>
              <a:rPr lang="en-US" sz="1600" dirty="0">
                <a:solidFill>
                  <a:srgbClr val="FF0000"/>
                </a:solidFill>
                <a:latin typeface="Times New Roman" panose="02020603050405020304" pitchFamily="18" charset="0"/>
                <a:cs typeface="Times New Roman" panose="02020603050405020304" pitchFamily="18" charset="0"/>
              </a:rPr>
              <a:t>With daughters</a:t>
            </a:r>
          </a:p>
          <a:p>
            <a:r>
              <a:rPr lang="en-US" sz="1600" dirty="0">
                <a:solidFill>
                  <a:srgbClr val="0000FF"/>
                </a:solidFill>
                <a:latin typeface="Times New Roman" panose="02020603050405020304" pitchFamily="18" charset="0"/>
                <a:cs typeface="Times New Roman" panose="02020603050405020304" pitchFamily="18" charset="0"/>
              </a:rPr>
              <a:t>Only precursor</a:t>
            </a:r>
          </a:p>
          <a:p>
            <a:r>
              <a:rPr lang="en-US" sz="1600" dirty="0">
                <a:latin typeface="Times New Roman" panose="02020603050405020304" pitchFamily="18" charset="0"/>
                <a:cs typeface="Times New Roman" panose="02020603050405020304" pitchFamily="18" charset="0"/>
              </a:rPr>
              <a:t>Resolution=0.2%</a:t>
            </a:r>
          </a:p>
          <a:p>
            <a:r>
              <a:rPr lang="en-US" sz="1600" dirty="0">
                <a:latin typeface="Times New Roman" panose="02020603050405020304" pitchFamily="18" charset="0"/>
                <a:cs typeface="Times New Roman" panose="02020603050405020304" pitchFamily="18" charset="0"/>
              </a:rPr>
              <a:t>1 keV </a:t>
            </a:r>
            <a:r>
              <a:rPr lang="en-US" altLang="zh-CN" sz="1600" dirty="0">
                <a:latin typeface="Times New Roman" panose="02020603050405020304" pitchFamily="18" charset="0"/>
                <a:cs typeface="Times New Roman" panose="02020603050405020304" pitchFamily="18" charset="0"/>
              </a:rPr>
              <a:t>per bin</a:t>
            </a:r>
            <a:endParaRPr lang="en-US" sz="1600" dirty="0">
              <a:latin typeface="Times New Roman" panose="02020603050405020304" pitchFamily="18" charset="0"/>
              <a:cs typeface="Times New Roman" panose="02020603050405020304" pitchFamily="18" charset="0"/>
            </a:endParaRPr>
          </a:p>
        </p:txBody>
      </p:sp>
      <p:sp>
        <p:nvSpPr>
          <p:cNvPr id="12" name="矩形 11"/>
          <p:cNvSpPr/>
          <p:nvPr/>
        </p:nvSpPr>
        <p:spPr>
          <a:xfrm>
            <a:off x="348365" y="2757040"/>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spTree>
    <p:extLst>
      <p:ext uri="{BB962C8B-B14F-4D97-AF65-F5344CB8AC3E}">
        <p14:creationId xmlns:p14="http://schemas.microsoft.com/office/powerpoint/2010/main" val="11018865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0" y="14157"/>
            <a:ext cx="6607622" cy="3420000"/>
          </a:xfrm>
          <a:prstGeom prst="rect">
            <a:avLst/>
          </a:prstGeom>
        </p:spPr>
      </p:pic>
      <p:pic>
        <p:nvPicPr>
          <p:cNvPr id="5" name="图片 4"/>
          <p:cNvPicPr>
            <a:picLocks noChangeAspect="1"/>
          </p:cNvPicPr>
          <p:nvPr/>
        </p:nvPicPr>
        <p:blipFill>
          <a:blip r:embed="rId3"/>
          <a:stretch>
            <a:fillRect/>
          </a:stretch>
        </p:blipFill>
        <p:spPr>
          <a:xfrm>
            <a:off x="0" y="3438000"/>
            <a:ext cx="6557938" cy="3420000"/>
          </a:xfrm>
          <a:prstGeom prst="rect">
            <a:avLst/>
          </a:prstGeom>
        </p:spPr>
      </p:pic>
      <p:cxnSp>
        <p:nvCxnSpPr>
          <p:cNvPr id="6" name="Straight Arrow Connector 6"/>
          <p:cNvCxnSpPr/>
          <p:nvPr/>
        </p:nvCxnSpPr>
        <p:spPr>
          <a:xfrm>
            <a:off x="2955670" y="3657600"/>
            <a:ext cx="0" cy="462506"/>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054046" y="3535331"/>
            <a:ext cx="2387192"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336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1431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1095 </a:t>
            </a:r>
            <a:r>
              <a:rPr lang="en-US" sz="1600" dirty="0">
                <a:solidFill>
                  <a:srgbClr val="0000FF"/>
                </a:solidFill>
                <a:latin typeface="Times New Roman" panose="02020603050405020304" pitchFamily="18" charset="0"/>
                <a:cs typeface="Times New Roman" panose="02020603050405020304" pitchFamily="18" charset="0"/>
              </a:rPr>
              <a:t>1.4 ns</a:t>
            </a:r>
          </a:p>
        </p:txBody>
      </p:sp>
      <p:sp>
        <p:nvSpPr>
          <p:cNvPr id="9" name="矩形 8"/>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sp>
        <p:nvSpPr>
          <p:cNvPr id="10" name="矩形 9"/>
          <p:cNvSpPr/>
          <p:nvPr/>
        </p:nvSpPr>
        <p:spPr>
          <a:xfrm>
            <a:off x="348365" y="2757040"/>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cxnSp>
        <p:nvCxnSpPr>
          <p:cNvPr id="15" name="Straight Arrow Connector 6"/>
          <p:cNvCxnSpPr/>
          <p:nvPr/>
        </p:nvCxnSpPr>
        <p:spPr>
          <a:xfrm>
            <a:off x="2955670" y="237600"/>
            <a:ext cx="0" cy="462506"/>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054046" y="115331"/>
            <a:ext cx="2387192"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336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1431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1095 </a:t>
            </a:r>
            <a:r>
              <a:rPr lang="en-US" sz="1600" dirty="0">
                <a:solidFill>
                  <a:srgbClr val="0000FF"/>
                </a:solidFill>
                <a:latin typeface="Times New Roman" panose="02020603050405020304" pitchFamily="18" charset="0"/>
                <a:cs typeface="Times New Roman" panose="02020603050405020304" pitchFamily="18" charset="0"/>
              </a:rPr>
              <a:t>1.4 ns</a:t>
            </a:r>
          </a:p>
        </p:txBody>
      </p:sp>
    </p:spTree>
    <p:extLst>
      <p:ext uri="{BB962C8B-B14F-4D97-AF65-F5344CB8AC3E}">
        <p14:creationId xmlns:p14="http://schemas.microsoft.com/office/powerpoint/2010/main" val="23837565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0" y="8626"/>
            <a:ext cx="6753739" cy="3420000"/>
          </a:xfrm>
          <a:prstGeom prst="rect">
            <a:avLst/>
          </a:prstGeom>
        </p:spPr>
      </p:pic>
      <p:pic>
        <p:nvPicPr>
          <p:cNvPr id="9" name="图片 8"/>
          <p:cNvPicPr>
            <a:picLocks noChangeAspect="1"/>
          </p:cNvPicPr>
          <p:nvPr/>
        </p:nvPicPr>
        <p:blipFill>
          <a:blip r:embed="rId3"/>
          <a:stretch>
            <a:fillRect/>
          </a:stretch>
        </p:blipFill>
        <p:spPr>
          <a:xfrm>
            <a:off x="0" y="3428626"/>
            <a:ext cx="6733600" cy="3420000"/>
          </a:xfrm>
          <a:prstGeom prst="rect">
            <a:avLst/>
          </a:prstGeom>
        </p:spPr>
      </p:pic>
      <p:cxnSp>
        <p:nvCxnSpPr>
          <p:cNvPr id="10" name="Straight Arrow Connector 6"/>
          <p:cNvCxnSpPr/>
          <p:nvPr/>
        </p:nvCxnSpPr>
        <p:spPr>
          <a:xfrm>
            <a:off x="3213265" y="3571336"/>
            <a:ext cx="0" cy="373054"/>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303014" y="3420000"/>
            <a:ext cx="3148619"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1040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1095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55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3" name="矩形 12"/>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sp>
        <p:nvSpPr>
          <p:cNvPr id="14" name="矩形 13"/>
          <p:cNvSpPr/>
          <p:nvPr/>
        </p:nvSpPr>
        <p:spPr>
          <a:xfrm>
            <a:off x="348365" y="2757040"/>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cxnSp>
        <p:nvCxnSpPr>
          <p:cNvPr id="16" name="Straight Arrow Connector 6"/>
          <p:cNvCxnSpPr/>
          <p:nvPr/>
        </p:nvCxnSpPr>
        <p:spPr>
          <a:xfrm>
            <a:off x="3213265" y="250166"/>
            <a:ext cx="0" cy="373054"/>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303014" y="98830"/>
            <a:ext cx="3148619"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1040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1095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55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04689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3438000"/>
            <a:ext cx="6704006" cy="3420000"/>
          </a:xfrm>
          <a:prstGeom prst="rect">
            <a:avLst/>
          </a:prstGeom>
        </p:spPr>
      </p:pic>
      <p:cxnSp>
        <p:nvCxnSpPr>
          <p:cNvPr id="6" name="Straight Arrow Connector 6"/>
          <p:cNvCxnSpPr/>
          <p:nvPr/>
        </p:nvCxnSpPr>
        <p:spPr>
          <a:xfrm>
            <a:off x="3333796" y="4275480"/>
            <a:ext cx="0" cy="39061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238905" y="3658456"/>
            <a:ext cx="3148619"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1638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1638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8" name="Straight Arrow Connector 6"/>
          <p:cNvCxnSpPr/>
          <p:nvPr/>
        </p:nvCxnSpPr>
        <p:spPr>
          <a:xfrm>
            <a:off x="3238905" y="4275480"/>
            <a:ext cx="0" cy="39061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408177" y="3668633"/>
            <a:ext cx="1845377"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1635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5095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3460</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2" name="矩形 11"/>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pic>
        <p:nvPicPr>
          <p:cNvPr id="13" name="图片 12"/>
          <p:cNvPicPr>
            <a:picLocks noChangeAspect="1"/>
          </p:cNvPicPr>
          <p:nvPr/>
        </p:nvPicPr>
        <p:blipFill>
          <a:blip r:embed="rId3"/>
          <a:stretch>
            <a:fillRect/>
          </a:stretch>
        </p:blipFill>
        <p:spPr>
          <a:xfrm>
            <a:off x="0" y="18000"/>
            <a:ext cx="6696000" cy="3405854"/>
          </a:xfrm>
          <a:prstGeom prst="rect">
            <a:avLst/>
          </a:prstGeom>
        </p:spPr>
      </p:pic>
      <p:cxnSp>
        <p:nvCxnSpPr>
          <p:cNvPr id="14" name="Straight Arrow Connector 6"/>
          <p:cNvCxnSpPr/>
          <p:nvPr/>
        </p:nvCxnSpPr>
        <p:spPr>
          <a:xfrm>
            <a:off x="3333796" y="928431"/>
            <a:ext cx="0" cy="39061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238905" y="311407"/>
            <a:ext cx="3148619"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1638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1638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16" name="Straight Arrow Connector 6"/>
          <p:cNvCxnSpPr/>
          <p:nvPr/>
        </p:nvCxnSpPr>
        <p:spPr>
          <a:xfrm>
            <a:off x="3238905" y="928431"/>
            <a:ext cx="0" cy="390618"/>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408177" y="321584"/>
            <a:ext cx="1845377" cy="584775"/>
          </a:xfrm>
          <a:prstGeom prst="rect">
            <a:avLst/>
          </a:prstGeom>
          <a:noFill/>
        </p:spPr>
        <p:txBody>
          <a:bodyPr wrap="none" rtlCol="0">
            <a:spAutoFit/>
          </a:bodyPr>
          <a:lstStyle/>
          <a:p>
            <a:r>
              <a:rPr lang="en-US" sz="1600" dirty="0">
                <a:solidFill>
                  <a:srgbClr val="0000FF"/>
                </a:solidFill>
                <a:latin typeface="Times New Roman" panose="02020603050405020304" pitchFamily="18" charset="0"/>
                <a:cs typeface="Times New Roman" panose="02020603050405020304" pitchFamily="18" charset="0"/>
              </a:rPr>
              <a:t>1635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5095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3460</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8" name="矩形 17"/>
          <p:cNvSpPr/>
          <p:nvPr/>
        </p:nvSpPr>
        <p:spPr>
          <a:xfrm>
            <a:off x="348365" y="2757040"/>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spTree>
    <p:extLst>
      <p:ext uri="{BB962C8B-B14F-4D97-AF65-F5344CB8AC3E}">
        <p14:creationId xmlns:p14="http://schemas.microsoft.com/office/powerpoint/2010/main" val="37650590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438000"/>
            <a:ext cx="6655000" cy="3420000"/>
          </a:xfrm>
          <a:prstGeom prst="rect">
            <a:avLst/>
          </a:prstGeom>
        </p:spPr>
      </p:pic>
      <p:cxnSp>
        <p:nvCxnSpPr>
          <p:cNvPr id="3" name="Straight Arrow Connector 6"/>
          <p:cNvCxnSpPr/>
          <p:nvPr/>
        </p:nvCxnSpPr>
        <p:spPr>
          <a:xfrm>
            <a:off x="2565931" y="4663071"/>
            <a:ext cx="0" cy="300644"/>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063924" y="4125153"/>
            <a:ext cx="3148619"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2266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2266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5" name="Straight Arrow Connector 6"/>
          <p:cNvCxnSpPr/>
          <p:nvPr/>
        </p:nvCxnSpPr>
        <p:spPr>
          <a:xfrm>
            <a:off x="2666573" y="4313208"/>
            <a:ext cx="0" cy="542597"/>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 name="Straight Arrow Connector 6"/>
          <p:cNvCxnSpPr/>
          <p:nvPr/>
        </p:nvCxnSpPr>
        <p:spPr>
          <a:xfrm>
            <a:off x="2836227" y="3789871"/>
            <a:ext cx="0" cy="426194"/>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900789" y="4539292"/>
            <a:ext cx="0" cy="343174"/>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 name="Straight Arrow Connector 6"/>
          <p:cNvCxnSpPr/>
          <p:nvPr/>
        </p:nvCxnSpPr>
        <p:spPr>
          <a:xfrm>
            <a:off x="3063389" y="3743863"/>
            <a:ext cx="0" cy="198040"/>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9" name="Straight Arrow Connector 6"/>
          <p:cNvCxnSpPr/>
          <p:nvPr/>
        </p:nvCxnSpPr>
        <p:spPr>
          <a:xfrm>
            <a:off x="3707495" y="4663071"/>
            <a:ext cx="0" cy="414069"/>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0" name="文本框 16"/>
          <p:cNvSpPr txBox="1"/>
          <p:nvPr/>
        </p:nvSpPr>
        <p:spPr>
          <a:xfrm>
            <a:off x="3411181" y="4300945"/>
            <a:ext cx="652743"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2266</a:t>
            </a:r>
          </a:p>
        </p:txBody>
      </p:sp>
      <p:sp>
        <p:nvSpPr>
          <p:cNvPr id="11" name="文本框 17"/>
          <p:cNvSpPr txBox="1"/>
          <p:nvPr/>
        </p:nvSpPr>
        <p:spPr>
          <a:xfrm>
            <a:off x="5488713" y="5656865"/>
            <a:ext cx="1503938"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0000"/>
                </a:solidFill>
                <a:latin typeface="Times New Roman" panose="02020603050405020304" pitchFamily="18" charset="0"/>
                <a:cs typeface="Times New Roman" panose="02020603050405020304" pitchFamily="18" charset="0"/>
              </a:rPr>
              <a:t>2235 keV</a:t>
            </a:r>
          </a:p>
          <a:p>
            <a:r>
              <a:rPr lang="en-US" sz="1600" baseline="30000" dirty="0">
                <a:solidFill>
                  <a:srgbClr val="FF0000"/>
                </a:solidFill>
                <a:latin typeface="Times New Roman" panose="02020603050405020304" pitchFamily="18" charset="0"/>
                <a:cs typeface="Times New Roman" panose="02020603050405020304" pitchFamily="18" charset="0"/>
              </a:rPr>
              <a:t>30</a:t>
            </a:r>
            <a:r>
              <a:rPr lang="en-US" sz="1600" dirty="0">
                <a:solidFill>
                  <a:srgbClr val="FF0000"/>
                </a:solidFill>
                <a:latin typeface="Times New Roman" panose="02020603050405020304" pitchFamily="18" charset="0"/>
                <a:cs typeface="Times New Roman" panose="02020603050405020304" pitchFamily="18" charset="0"/>
              </a:rPr>
              <a:t>Si: 2235 </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err="1">
                <a:solidFill>
                  <a:srgbClr val="FF0000"/>
                </a:solidFill>
                <a:latin typeface="Times New Roman" panose="02020603050405020304" pitchFamily="18" charset="0"/>
                <a:cs typeface="Times New Roman" panose="02020603050405020304" pitchFamily="18" charset="0"/>
              </a:rPr>
              <a:t>gs</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12" name="矩形 11"/>
          <p:cNvSpPr/>
          <p:nvPr/>
        </p:nvSpPr>
        <p:spPr>
          <a:xfrm>
            <a:off x="2909049" y="3420539"/>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FF0000"/>
                </a:solidFill>
                <a:latin typeface="Times New Roman" panose="02020603050405020304" pitchFamily="18" charset="0"/>
                <a:cs typeface="Times New Roman" panose="02020603050405020304" pitchFamily="18" charset="0"/>
              </a:rPr>
              <a:t>2235</a:t>
            </a:r>
            <a:endParaRPr lang="en-US" dirty="0">
              <a:latin typeface="Times New Roman" panose="02020603050405020304" pitchFamily="18" charset="0"/>
              <a:cs typeface="Times New Roman" panose="02020603050405020304" pitchFamily="18" charset="0"/>
            </a:endParaRPr>
          </a:p>
        </p:txBody>
      </p:sp>
      <p:sp>
        <p:nvSpPr>
          <p:cNvPr id="13" name="矩形 12"/>
          <p:cNvSpPr/>
          <p:nvPr/>
        </p:nvSpPr>
        <p:spPr>
          <a:xfrm>
            <a:off x="2792810" y="4032388"/>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2227</a:t>
            </a:r>
          </a:p>
        </p:txBody>
      </p:sp>
      <p:sp>
        <p:nvSpPr>
          <p:cNvPr id="14" name="文本框 20"/>
          <p:cNvSpPr txBox="1"/>
          <p:nvPr/>
        </p:nvSpPr>
        <p:spPr>
          <a:xfrm>
            <a:off x="2255314" y="5659455"/>
            <a:ext cx="1845377"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2227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4694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2466</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5" name="文本框 21"/>
          <p:cNvSpPr txBox="1"/>
          <p:nvPr/>
        </p:nvSpPr>
        <p:spPr>
          <a:xfrm>
            <a:off x="4063924" y="5658160"/>
            <a:ext cx="1457450"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0000"/>
                </a:solidFill>
                <a:latin typeface="Times New Roman" panose="02020603050405020304" pitchFamily="18" charset="0"/>
                <a:cs typeface="Times New Roman" panose="02020603050405020304" pitchFamily="18" charset="0"/>
              </a:rPr>
              <a:t>2224 keV</a:t>
            </a: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sz="1600" dirty="0">
                <a:solidFill>
                  <a:srgbClr val="FF0000"/>
                </a:solidFill>
                <a:latin typeface="Times New Roman" panose="02020603050405020304" pitchFamily="18" charset="0"/>
                <a:cs typeface="Times New Roman" panose="02020603050405020304" pitchFamily="18" charset="0"/>
              </a:rPr>
              <a:t>Al: 2224 </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a:solidFill>
                  <a:srgbClr val="FF0000"/>
                </a:solidFill>
                <a:latin typeface="Times New Roman" panose="02020603050405020304" pitchFamily="18" charset="0"/>
                <a:cs typeface="Times New Roman" panose="02020603050405020304" pitchFamily="18" charset="0"/>
              </a:rPr>
              <a:t>0</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16" name="矩形 15"/>
          <p:cNvSpPr/>
          <p:nvPr/>
        </p:nvSpPr>
        <p:spPr>
          <a:xfrm>
            <a:off x="2417058" y="3462002"/>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FF0000"/>
                </a:solidFill>
                <a:latin typeface="Times New Roman" panose="02020603050405020304" pitchFamily="18" charset="0"/>
                <a:cs typeface="Times New Roman" panose="02020603050405020304" pitchFamily="18" charset="0"/>
              </a:rPr>
              <a:t>2224</a:t>
            </a:r>
            <a:endParaRPr lang="en-US" dirty="0">
              <a:latin typeface="Times New Roman" panose="02020603050405020304" pitchFamily="18" charset="0"/>
              <a:cs typeface="Times New Roman" panose="02020603050405020304" pitchFamily="18" charset="0"/>
            </a:endParaRPr>
          </a:p>
        </p:txBody>
      </p:sp>
      <p:sp>
        <p:nvSpPr>
          <p:cNvPr id="17" name="文本框 23"/>
          <p:cNvSpPr txBox="1"/>
          <p:nvPr/>
        </p:nvSpPr>
        <p:spPr>
          <a:xfrm>
            <a:off x="409937" y="5659455"/>
            <a:ext cx="1845377"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2216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4683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2466</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8" name="文本框 24"/>
          <p:cNvSpPr txBox="1"/>
          <p:nvPr/>
        </p:nvSpPr>
        <p:spPr>
          <a:xfrm>
            <a:off x="4058197" y="3550413"/>
            <a:ext cx="3148619"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2211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2266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55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9" name="矩形 18"/>
          <p:cNvSpPr/>
          <p:nvPr/>
        </p:nvSpPr>
        <p:spPr>
          <a:xfrm>
            <a:off x="2115056" y="4342408"/>
            <a:ext cx="637739"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2211</a:t>
            </a:r>
            <a:endParaRPr lang="en-US" dirty="0">
              <a:latin typeface="Times New Roman" panose="02020603050405020304" pitchFamily="18" charset="0"/>
              <a:cs typeface="Times New Roman" panose="02020603050405020304" pitchFamily="18" charset="0"/>
            </a:endParaRPr>
          </a:p>
        </p:txBody>
      </p:sp>
      <p:sp>
        <p:nvSpPr>
          <p:cNvPr id="20" name="矩形 19"/>
          <p:cNvSpPr/>
          <p:nvPr/>
        </p:nvSpPr>
        <p:spPr>
          <a:xfrm>
            <a:off x="2217171" y="4001156"/>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2216</a:t>
            </a:r>
            <a:endParaRPr lang="en-US" dirty="0">
              <a:latin typeface="Times New Roman" panose="02020603050405020304" pitchFamily="18" charset="0"/>
              <a:cs typeface="Times New Roman" panose="02020603050405020304" pitchFamily="18" charset="0"/>
            </a:endParaRPr>
          </a:p>
        </p:txBody>
      </p:sp>
      <p:sp>
        <p:nvSpPr>
          <p:cNvPr id="27" name="矩形 26"/>
          <p:cNvSpPr/>
          <p:nvPr/>
        </p:nvSpPr>
        <p:spPr>
          <a:xfrm>
            <a:off x="348365" y="6242112"/>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Resolution=0.1%</a:t>
            </a:r>
          </a:p>
        </p:txBody>
      </p:sp>
      <p:pic>
        <p:nvPicPr>
          <p:cNvPr id="28" name="图片 27"/>
          <p:cNvPicPr>
            <a:picLocks noChangeAspect="1"/>
          </p:cNvPicPr>
          <p:nvPr/>
        </p:nvPicPr>
        <p:blipFill>
          <a:blip r:embed="rId3"/>
          <a:stretch>
            <a:fillRect/>
          </a:stretch>
        </p:blipFill>
        <p:spPr>
          <a:xfrm>
            <a:off x="0" y="14135"/>
            <a:ext cx="6713894" cy="3420000"/>
          </a:xfrm>
          <a:prstGeom prst="rect">
            <a:avLst/>
          </a:prstGeom>
        </p:spPr>
      </p:pic>
      <p:cxnSp>
        <p:nvCxnSpPr>
          <p:cNvPr id="47" name="Straight Arrow Connector 6"/>
          <p:cNvCxnSpPr/>
          <p:nvPr/>
        </p:nvCxnSpPr>
        <p:spPr>
          <a:xfrm>
            <a:off x="2591173" y="1345615"/>
            <a:ext cx="0" cy="300644"/>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106418" y="807697"/>
            <a:ext cx="3148619"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2266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2266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49" name="Straight Arrow Connector 6"/>
          <p:cNvCxnSpPr/>
          <p:nvPr/>
        </p:nvCxnSpPr>
        <p:spPr>
          <a:xfrm>
            <a:off x="2683189" y="995752"/>
            <a:ext cx="0" cy="542597"/>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0" name="Straight Arrow Connector 6"/>
          <p:cNvCxnSpPr/>
          <p:nvPr/>
        </p:nvCxnSpPr>
        <p:spPr>
          <a:xfrm>
            <a:off x="2861469" y="489667"/>
            <a:ext cx="0" cy="426194"/>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1" name="Straight Arrow Connector 6"/>
          <p:cNvCxnSpPr/>
          <p:nvPr/>
        </p:nvCxnSpPr>
        <p:spPr>
          <a:xfrm>
            <a:off x="2926031" y="1264965"/>
            <a:ext cx="0" cy="343174"/>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2" name="Straight Arrow Connector 6"/>
          <p:cNvCxnSpPr/>
          <p:nvPr/>
        </p:nvCxnSpPr>
        <p:spPr>
          <a:xfrm>
            <a:off x="3097257" y="460911"/>
            <a:ext cx="0" cy="198040"/>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3" name="Straight Arrow Connector 6"/>
          <p:cNvCxnSpPr/>
          <p:nvPr/>
        </p:nvCxnSpPr>
        <p:spPr>
          <a:xfrm>
            <a:off x="3749989" y="1345615"/>
            <a:ext cx="0" cy="414069"/>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54" name="文本框 16"/>
          <p:cNvSpPr txBox="1"/>
          <p:nvPr/>
        </p:nvSpPr>
        <p:spPr>
          <a:xfrm>
            <a:off x="3453675" y="983489"/>
            <a:ext cx="652743"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2266</a:t>
            </a:r>
          </a:p>
        </p:txBody>
      </p:sp>
      <p:sp>
        <p:nvSpPr>
          <p:cNvPr id="55" name="文本框 17"/>
          <p:cNvSpPr txBox="1"/>
          <p:nvPr/>
        </p:nvSpPr>
        <p:spPr>
          <a:xfrm>
            <a:off x="5531207" y="2253149"/>
            <a:ext cx="1503938"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0000"/>
                </a:solidFill>
                <a:latin typeface="Times New Roman" panose="02020603050405020304" pitchFamily="18" charset="0"/>
                <a:cs typeface="Times New Roman" panose="02020603050405020304" pitchFamily="18" charset="0"/>
              </a:rPr>
              <a:t>2235 keV</a:t>
            </a:r>
          </a:p>
          <a:p>
            <a:r>
              <a:rPr lang="en-US" sz="1600" baseline="30000" dirty="0">
                <a:solidFill>
                  <a:srgbClr val="FF0000"/>
                </a:solidFill>
                <a:latin typeface="Times New Roman" panose="02020603050405020304" pitchFamily="18" charset="0"/>
                <a:cs typeface="Times New Roman" panose="02020603050405020304" pitchFamily="18" charset="0"/>
              </a:rPr>
              <a:t>30</a:t>
            </a:r>
            <a:r>
              <a:rPr lang="en-US" sz="1600" dirty="0">
                <a:solidFill>
                  <a:srgbClr val="FF0000"/>
                </a:solidFill>
                <a:latin typeface="Times New Roman" panose="02020603050405020304" pitchFamily="18" charset="0"/>
                <a:cs typeface="Times New Roman" panose="02020603050405020304" pitchFamily="18" charset="0"/>
              </a:rPr>
              <a:t>Si: 2235 </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err="1">
                <a:solidFill>
                  <a:srgbClr val="FF0000"/>
                </a:solidFill>
                <a:latin typeface="Times New Roman" panose="02020603050405020304" pitchFamily="18" charset="0"/>
                <a:cs typeface="Times New Roman" panose="02020603050405020304" pitchFamily="18" charset="0"/>
              </a:rPr>
              <a:t>gs</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56" name="矩形 55"/>
          <p:cNvSpPr/>
          <p:nvPr/>
        </p:nvSpPr>
        <p:spPr>
          <a:xfrm>
            <a:off x="2951543" y="128961"/>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FF0000"/>
                </a:solidFill>
                <a:latin typeface="Times New Roman" panose="02020603050405020304" pitchFamily="18" charset="0"/>
                <a:cs typeface="Times New Roman" panose="02020603050405020304" pitchFamily="18" charset="0"/>
              </a:rPr>
              <a:t>2235</a:t>
            </a:r>
            <a:endParaRPr lang="en-US" dirty="0"/>
          </a:p>
        </p:txBody>
      </p:sp>
      <p:sp>
        <p:nvSpPr>
          <p:cNvPr id="57" name="矩形 56"/>
          <p:cNvSpPr/>
          <p:nvPr/>
        </p:nvSpPr>
        <p:spPr>
          <a:xfrm>
            <a:off x="2835304" y="714932"/>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2227</a:t>
            </a:r>
            <a:endParaRPr lang="en-US" dirty="0">
              <a:solidFill>
                <a:srgbClr val="0000FF"/>
              </a:solidFill>
            </a:endParaRPr>
          </a:p>
        </p:txBody>
      </p:sp>
      <p:sp>
        <p:nvSpPr>
          <p:cNvPr id="58" name="文本框 20"/>
          <p:cNvSpPr txBox="1"/>
          <p:nvPr/>
        </p:nvSpPr>
        <p:spPr>
          <a:xfrm>
            <a:off x="2297808" y="2255739"/>
            <a:ext cx="1845377"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2227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4694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2466</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59" name="文本框 21"/>
          <p:cNvSpPr txBox="1"/>
          <p:nvPr/>
        </p:nvSpPr>
        <p:spPr>
          <a:xfrm>
            <a:off x="4106418" y="2254444"/>
            <a:ext cx="1457450"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0000"/>
                </a:solidFill>
                <a:latin typeface="Times New Roman" panose="02020603050405020304" pitchFamily="18" charset="0"/>
                <a:cs typeface="Times New Roman" panose="02020603050405020304" pitchFamily="18" charset="0"/>
              </a:rPr>
              <a:t>2224 keV</a:t>
            </a: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sz="1600" dirty="0">
                <a:solidFill>
                  <a:srgbClr val="FF0000"/>
                </a:solidFill>
                <a:latin typeface="Times New Roman" panose="02020603050405020304" pitchFamily="18" charset="0"/>
                <a:cs typeface="Times New Roman" panose="02020603050405020304" pitchFamily="18" charset="0"/>
              </a:rPr>
              <a:t>Al: 2224 </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a:solidFill>
                  <a:srgbClr val="FF0000"/>
                </a:solidFill>
                <a:latin typeface="Times New Roman" panose="02020603050405020304" pitchFamily="18" charset="0"/>
                <a:cs typeface="Times New Roman" panose="02020603050405020304" pitchFamily="18" charset="0"/>
              </a:rPr>
              <a:t>0</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60" name="矩形 59"/>
          <p:cNvSpPr/>
          <p:nvPr/>
        </p:nvSpPr>
        <p:spPr>
          <a:xfrm>
            <a:off x="2442300" y="179050"/>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FF0000"/>
                </a:solidFill>
                <a:latin typeface="Times New Roman" panose="02020603050405020304" pitchFamily="18" charset="0"/>
                <a:cs typeface="Times New Roman" panose="02020603050405020304" pitchFamily="18" charset="0"/>
              </a:rPr>
              <a:t>2224</a:t>
            </a:r>
            <a:endParaRPr lang="en-US" dirty="0"/>
          </a:p>
        </p:txBody>
      </p:sp>
      <p:sp>
        <p:nvSpPr>
          <p:cNvPr id="61" name="文本框 23"/>
          <p:cNvSpPr txBox="1"/>
          <p:nvPr/>
        </p:nvSpPr>
        <p:spPr>
          <a:xfrm>
            <a:off x="452431" y="2255739"/>
            <a:ext cx="1845377"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2216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4683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2466</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62" name="文本框 24"/>
          <p:cNvSpPr txBox="1"/>
          <p:nvPr/>
        </p:nvSpPr>
        <p:spPr>
          <a:xfrm>
            <a:off x="4100691" y="232957"/>
            <a:ext cx="3148619"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2211 keV</a:t>
            </a:r>
          </a:p>
          <a:p>
            <a:r>
              <a:rPr lang="en-US" sz="1600" baseline="30000" dirty="0">
                <a:solidFill>
                  <a:srgbClr val="0000FF"/>
                </a:solidFill>
                <a:latin typeface="Times New Roman" panose="02020603050405020304" pitchFamily="18" charset="0"/>
                <a:cs typeface="Times New Roman" panose="02020603050405020304" pitchFamily="18" charset="0"/>
              </a:rPr>
              <a:t>29</a:t>
            </a:r>
            <a:r>
              <a:rPr lang="en-US" sz="1600" dirty="0">
                <a:solidFill>
                  <a:srgbClr val="0000FF"/>
                </a:solidFill>
                <a:latin typeface="Times New Roman" panose="02020603050405020304" pitchFamily="18" charset="0"/>
                <a:cs typeface="Times New Roman" panose="02020603050405020304" pitchFamily="18" charset="0"/>
              </a:rPr>
              <a:t>Mg: 2266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55 unknown lifetime</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63" name="矩形 62"/>
          <p:cNvSpPr/>
          <p:nvPr/>
        </p:nvSpPr>
        <p:spPr>
          <a:xfrm>
            <a:off x="2148924" y="1050830"/>
            <a:ext cx="637739"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2211</a:t>
            </a:r>
            <a:endParaRPr lang="en-US" dirty="0"/>
          </a:p>
        </p:txBody>
      </p:sp>
      <p:sp>
        <p:nvSpPr>
          <p:cNvPr id="64" name="矩形 63"/>
          <p:cNvSpPr/>
          <p:nvPr/>
        </p:nvSpPr>
        <p:spPr>
          <a:xfrm>
            <a:off x="2233787" y="683700"/>
            <a:ext cx="64633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0000FF"/>
                </a:solidFill>
                <a:latin typeface="Times New Roman" panose="02020603050405020304" pitchFamily="18" charset="0"/>
                <a:cs typeface="Times New Roman" panose="02020603050405020304" pitchFamily="18" charset="0"/>
              </a:rPr>
              <a:t>2216</a:t>
            </a:r>
            <a:endParaRPr lang="en-US" dirty="0"/>
          </a:p>
        </p:txBody>
      </p:sp>
      <p:sp>
        <p:nvSpPr>
          <p:cNvPr id="65" name="矩形 64"/>
          <p:cNvSpPr/>
          <p:nvPr/>
        </p:nvSpPr>
        <p:spPr>
          <a:xfrm>
            <a:off x="348365" y="2757040"/>
            <a:ext cx="179568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Resolution=0.2%</a:t>
            </a:r>
          </a:p>
        </p:txBody>
      </p:sp>
    </p:spTree>
    <p:extLst>
      <p:ext uri="{BB962C8B-B14F-4D97-AF65-F5344CB8AC3E}">
        <p14:creationId xmlns:p14="http://schemas.microsoft.com/office/powerpoint/2010/main" val="1540162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id:image002.png@01D8B325.B159E4D0">
            <a:extLst>
              <a:ext uri="{FF2B5EF4-FFF2-40B4-BE49-F238E27FC236}">
                <a16:creationId xmlns:a16="http://schemas.microsoft.com/office/drawing/2014/main" id="{573FC84E-DBB5-4369-AFB9-042501DCD4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6904706" cy="568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C1B7BEDE-C75D-4E5F-90EB-87B2252F6C04}"/>
              </a:ext>
            </a:extLst>
          </p:cNvPr>
          <p:cNvSpPr/>
          <p:nvPr/>
        </p:nvSpPr>
        <p:spPr>
          <a:xfrm>
            <a:off x="6904707" y="0"/>
            <a:ext cx="2239291" cy="2031325"/>
          </a:xfrm>
          <a:prstGeom prst="rect">
            <a:avLst/>
          </a:prstGeom>
        </p:spPr>
        <p:txBody>
          <a:bodyPr wrap="square">
            <a:spAutoFit/>
          </a:bodyPr>
          <a:lstStyle/>
          <a:p>
            <a:r>
              <a:rPr lang="en-US" dirty="0">
                <a:latin typeface="Calibri" panose="020F0502020204030204" pitchFamily="34" charset="0"/>
                <a:ea typeface="宋体" panose="02010600030101010101" pitchFamily="2" charset="-122"/>
              </a:rPr>
              <a:t>the 10Be with 20 keV (38%+11% = 49% into ionization) should create the same ionization as a 10 keV proton (~98% into ionization).</a:t>
            </a:r>
            <a:endParaRPr lang="en-US" dirty="0"/>
          </a:p>
        </p:txBody>
      </p:sp>
      <p:sp>
        <p:nvSpPr>
          <p:cNvPr id="3" name="Rectangle 2">
            <a:extLst>
              <a:ext uri="{FF2B5EF4-FFF2-40B4-BE49-F238E27FC236}">
                <a16:creationId xmlns:a16="http://schemas.microsoft.com/office/drawing/2014/main" id="{0F4D2A8C-6B95-4AC4-9126-02ADA1037AA7}"/>
              </a:ext>
            </a:extLst>
          </p:cNvPr>
          <p:cNvSpPr/>
          <p:nvPr/>
        </p:nvSpPr>
        <p:spPr>
          <a:xfrm>
            <a:off x="1" y="5657671"/>
            <a:ext cx="9143999" cy="1200329"/>
          </a:xfrm>
          <a:prstGeom prst="rect">
            <a:avLst/>
          </a:prstGeom>
        </p:spPr>
        <p:txBody>
          <a:bodyPr wrap="square">
            <a:spAutoFit/>
          </a:bodyPr>
          <a:lstStyle/>
          <a:p>
            <a:r>
              <a:rPr lang="en-US" altLang="zh-CN" dirty="0">
                <a:latin typeface="Calibri" panose="020F0502020204030204" pitchFamily="34" charset="0"/>
                <a:ea typeface="宋体" panose="02010600030101010101" pitchFamily="2" charset="-122"/>
              </a:rPr>
              <a:t>I</a:t>
            </a:r>
            <a:r>
              <a:rPr lang="en-US" dirty="0">
                <a:latin typeface="Calibri" panose="020F0502020204030204" pitchFamily="34" charset="0"/>
                <a:ea typeface="宋体" panose="02010600030101010101" pitchFamily="2" charset="-122"/>
              </a:rPr>
              <a:t> found the PHD by the following information box. I get 38% of the energy loss due to direct ionization and 11% to secondary ionization, where the 10Be creates a recoiling atom that then creates ionization. You’re correct that the beta-p recoiling nucleus is the primary effect (10Be or 24Mg) and not the proton.  --Jason</a:t>
            </a:r>
            <a:endParaRPr lang="en-US" sz="1400" dirty="0">
              <a:effectLst/>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052735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438000"/>
            <a:ext cx="6577312" cy="3420000"/>
          </a:xfrm>
          <a:prstGeom prst="rect">
            <a:avLst/>
          </a:prstGeom>
        </p:spPr>
      </p:pic>
      <p:pic>
        <p:nvPicPr>
          <p:cNvPr id="3" name="图片 2"/>
          <p:cNvPicPr>
            <a:picLocks noChangeAspect="1"/>
          </p:cNvPicPr>
          <p:nvPr/>
        </p:nvPicPr>
        <p:blipFill>
          <a:blip r:embed="rId3"/>
          <a:stretch>
            <a:fillRect/>
          </a:stretch>
        </p:blipFill>
        <p:spPr>
          <a:xfrm>
            <a:off x="23568" y="18000"/>
            <a:ext cx="6553744" cy="3420000"/>
          </a:xfrm>
          <a:prstGeom prst="rect">
            <a:avLst/>
          </a:prstGeom>
        </p:spPr>
      </p:pic>
      <p:cxnSp>
        <p:nvCxnSpPr>
          <p:cNvPr id="5" name="Straight Arrow Connector 6"/>
          <p:cNvCxnSpPr/>
          <p:nvPr/>
        </p:nvCxnSpPr>
        <p:spPr>
          <a:xfrm>
            <a:off x="4168732" y="4353735"/>
            <a:ext cx="0" cy="414069"/>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6" name="文本框 24"/>
          <p:cNvSpPr txBox="1"/>
          <p:nvPr/>
        </p:nvSpPr>
        <p:spPr>
          <a:xfrm>
            <a:off x="2220657" y="3605935"/>
            <a:ext cx="2159566"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1474 keV</a:t>
            </a: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1474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1.2 ps</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7" name="Straight Arrow Connector 6"/>
          <p:cNvCxnSpPr/>
          <p:nvPr/>
        </p:nvCxnSpPr>
        <p:spPr>
          <a:xfrm>
            <a:off x="4407598" y="3438000"/>
            <a:ext cx="0" cy="258310"/>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9" name="文本框 20"/>
          <p:cNvSpPr txBox="1"/>
          <p:nvPr/>
        </p:nvSpPr>
        <p:spPr>
          <a:xfrm>
            <a:off x="4542391" y="3452006"/>
            <a:ext cx="16177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1482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1482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10" name="Straight Arrow Connector 6"/>
          <p:cNvCxnSpPr/>
          <p:nvPr/>
        </p:nvCxnSpPr>
        <p:spPr>
          <a:xfrm>
            <a:off x="3963217" y="4302459"/>
            <a:ext cx="0" cy="258310"/>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1" name="文本框 24"/>
          <p:cNvSpPr txBox="1"/>
          <p:nvPr/>
        </p:nvSpPr>
        <p:spPr>
          <a:xfrm>
            <a:off x="2208873" y="5520514"/>
            <a:ext cx="1765227"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0000"/>
                </a:solidFill>
                <a:latin typeface="Times New Roman" panose="02020603050405020304" pitchFamily="18" charset="0"/>
                <a:cs typeface="Times New Roman" panose="02020603050405020304" pitchFamily="18" charset="0"/>
              </a:rPr>
              <a:t>1468 keV</a:t>
            </a: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sz="1600" dirty="0">
                <a:solidFill>
                  <a:srgbClr val="FF0000"/>
                </a:solidFill>
                <a:latin typeface="Times New Roman" panose="02020603050405020304" pitchFamily="18" charset="0"/>
                <a:cs typeface="Times New Roman" panose="02020603050405020304" pitchFamily="18" charset="0"/>
              </a:rPr>
              <a:t>Al: 2866 </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a:solidFill>
                  <a:srgbClr val="FF0000"/>
                </a:solidFill>
                <a:latin typeface="Times New Roman" panose="02020603050405020304" pitchFamily="18" charset="0"/>
                <a:cs typeface="Times New Roman" panose="02020603050405020304" pitchFamily="18" charset="0"/>
              </a:rPr>
              <a:t>1398</a:t>
            </a:r>
            <a:endParaRPr lang="en-US" sz="1600" dirty="0">
              <a:solidFill>
                <a:srgbClr val="FF0000"/>
              </a:solidFill>
              <a:latin typeface="Times New Roman" panose="02020603050405020304" pitchFamily="18" charset="0"/>
              <a:cs typeface="Times New Roman" panose="02020603050405020304" pitchFamily="18" charset="0"/>
            </a:endParaRPr>
          </a:p>
        </p:txBody>
      </p:sp>
      <p:cxnSp>
        <p:nvCxnSpPr>
          <p:cNvPr id="12" name="Straight Arrow Connector 6"/>
          <p:cNvCxnSpPr/>
          <p:nvPr/>
        </p:nvCxnSpPr>
        <p:spPr>
          <a:xfrm>
            <a:off x="4171970" y="1010700"/>
            <a:ext cx="0" cy="414069"/>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3" name="文本框 24"/>
          <p:cNvSpPr txBox="1"/>
          <p:nvPr/>
        </p:nvSpPr>
        <p:spPr>
          <a:xfrm>
            <a:off x="2223895" y="262900"/>
            <a:ext cx="2159566"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1474 keV</a:t>
            </a:r>
          </a:p>
          <a:p>
            <a:r>
              <a:rPr lang="en-US" sz="1600" baseline="30000" dirty="0">
                <a:solidFill>
                  <a:srgbClr val="0000FF"/>
                </a:solidFill>
                <a:latin typeface="Times New Roman" panose="02020603050405020304" pitchFamily="18" charset="0"/>
                <a:cs typeface="Times New Roman" panose="02020603050405020304" pitchFamily="18" charset="0"/>
              </a:rPr>
              <a:t>28</a:t>
            </a:r>
            <a:r>
              <a:rPr lang="en-US" sz="1600" dirty="0">
                <a:solidFill>
                  <a:srgbClr val="0000FF"/>
                </a:solidFill>
                <a:latin typeface="Times New Roman" panose="02020603050405020304" pitchFamily="18" charset="0"/>
                <a:cs typeface="Times New Roman" panose="02020603050405020304" pitchFamily="18" charset="0"/>
              </a:rPr>
              <a:t>Mg: 1474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r>
              <a:rPr lang="en-US" altLang="zh-CN" sz="1600" dirty="0">
                <a:solidFill>
                  <a:srgbClr val="0000FF"/>
                </a:solidFill>
                <a:latin typeface="Times New Roman" panose="02020603050405020304" pitchFamily="18" charset="0"/>
                <a:cs typeface="Times New Roman" panose="02020603050405020304" pitchFamily="18" charset="0"/>
              </a:rPr>
              <a:t> 1.2 ps</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14" name="Straight Arrow Connector 6"/>
          <p:cNvCxnSpPr/>
          <p:nvPr/>
        </p:nvCxnSpPr>
        <p:spPr>
          <a:xfrm>
            <a:off x="4410836" y="94965"/>
            <a:ext cx="0" cy="258310"/>
          </a:xfrm>
          <a:prstGeom prst="straightConnector1">
            <a:avLst/>
          </a:prstGeom>
          <a:ln w="127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a:off x="4545629" y="108971"/>
            <a:ext cx="16177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0000FF"/>
                </a:solidFill>
                <a:latin typeface="Times New Roman" panose="02020603050405020304" pitchFamily="18" charset="0"/>
                <a:cs typeface="Times New Roman" panose="02020603050405020304" pitchFamily="18" charset="0"/>
              </a:rPr>
              <a:t>1482 keV</a:t>
            </a:r>
          </a:p>
          <a:p>
            <a:r>
              <a:rPr lang="en-US" sz="1600" baseline="30000" dirty="0">
                <a:solidFill>
                  <a:srgbClr val="0000FF"/>
                </a:solidFill>
                <a:latin typeface="Times New Roman" panose="02020603050405020304" pitchFamily="18" charset="0"/>
                <a:cs typeface="Times New Roman" panose="02020603050405020304" pitchFamily="18" charset="0"/>
              </a:rPr>
              <a:t>30</a:t>
            </a:r>
            <a:r>
              <a:rPr lang="en-US" sz="1600" dirty="0">
                <a:solidFill>
                  <a:srgbClr val="0000FF"/>
                </a:solidFill>
                <a:latin typeface="Times New Roman" panose="02020603050405020304" pitchFamily="18" charset="0"/>
                <a:cs typeface="Times New Roman" panose="02020603050405020304" pitchFamily="18" charset="0"/>
              </a:rPr>
              <a:t>Mg: 1482 </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gs</a:t>
            </a:r>
            <a:endParaRPr lang="en-US" sz="1600" dirty="0">
              <a:solidFill>
                <a:srgbClr val="0000FF"/>
              </a:solidFill>
              <a:latin typeface="Times New Roman" panose="02020603050405020304" pitchFamily="18" charset="0"/>
              <a:cs typeface="Times New Roman" panose="02020603050405020304" pitchFamily="18" charset="0"/>
            </a:endParaRPr>
          </a:p>
        </p:txBody>
      </p:sp>
      <p:cxnSp>
        <p:nvCxnSpPr>
          <p:cNvPr id="16" name="Straight Arrow Connector 6"/>
          <p:cNvCxnSpPr/>
          <p:nvPr/>
        </p:nvCxnSpPr>
        <p:spPr>
          <a:xfrm>
            <a:off x="3966455" y="959424"/>
            <a:ext cx="0" cy="258310"/>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文本框 24"/>
          <p:cNvSpPr txBox="1"/>
          <p:nvPr/>
        </p:nvSpPr>
        <p:spPr>
          <a:xfrm>
            <a:off x="2212111" y="2177479"/>
            <a:ext cx="1765227"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rgbClr val="FF0000"/>
                </a:solidFill>
                <a:latin typeface="Times New Roman" panose="02020603050405020304" pitchFamily="18" charset="0"/>
                <a:cs typeface="Times New Roman" panose="02020603050405020304" pitchFamily="18" charset="0"/>
              </a:rPr>
              <a:t>1468 keV</a:t>
            </a:r>
          </a:p>
          <a:p>
            <a:r>
              <a:rPr lang="en-US" sz="1600" baseline="30000" dirty="0">
                <a:solidFill>
                  <a:srgbClr val="FF0000"/>
                </a:solidFill>
                <a:latin typeface="Times New Roman" panose="02020603050405020304" pitchFamily="18" charset="0"/>
                <a:cs typeface="Times New Roman" panose="02020603050405020304" pitchFamily="18" charset="0"/>
              </a:rPr>
              <a:t>29</a:t>
            </a:r>
            <a:r>
              <a:rPr lang="en-US" sz="1600" dirty="0">
                <a:solidFill>
                  <a:srgbClr val="FF0000"/>
                </a:solidFill>
                <a:latin typeface="Times New Roman" panose="02020603050405020304" pitchFamily="18" charset="0"/>
                <a:cs typeface="Times New Roman" panose="02020603050405020304" pitchFamily="18" charset="0"/>
              </a:rPr>
              <a:t>Al: 2866 </a:t>
            </a:r>
            <a:r>
              <a:rPr lang="zh-CN" altLang="en-US" sz="1600" dirty="0">
                <a:solidFill>
                  <a:srgbClr val="FF0000"/>
                </a:solidFill>
                <a:latin typeface="Times New Roman" panose="02020603050405020304" pitchFamily="18" charset="0"/>
                <a:cs typeface="Times New Roman" panose="02020603050405020304" pitchFamily="18" charset="0"/>
              </a:rPr>
              <a:t>→ </a:t>
            </a:r>
            <a:r>
              <a:rPr lang="en-US" altLang="zh-CN" sz="1600" dirty="0">
                <a:solidFill>
                  <a:srgbClr val="FF0000"/>
                </a:solidFill>
                <a:latin typeface="Times New Roman" panose="02020603050405020304" pitchFamily="18" charset="0"/>
                <a:cs typeface="Times New Roman" panose="02020603050405020304" pitchFamily="18" charset="0"/>
              </a:rPr>
              <a:t>1398</a:t>
            </a:r>
            <a:endParaRPr lang="en-US" sz="1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47627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4905697"/>
            <a:ext cx="4563122" cy="1200330"/>
          </a:xfrm>
          <a:prstGeom prst="rect">
            <a:avLst/>
          </a:prstGeom>
        </p:spPr>
        <p:txBody>
          <a:bodyPr wrap="square">
            <a:spAutoFit/>
          </a:bodyPr>
          <a:lstStyle/>
          <a:p>
            <a:r>
              <a:rPr lang="zh-CN" altLang="en-US" dirty="0">
                <a:latin typeface="Times New Roman" panose="02020603050405020304" pitchFamily="18" charset="0"/>
                <a:cs typeface="Times New Roman" panose="02020603050405020304" pitchFamily="18" charset="0"/>
              </a:rPr>
              <a:t>Monoenergetic </a:t>
            </a:r>
            <a:r>
              <a:rPr lang="en-US" altLang="zh-CN" dirty="0">
                <a:latin typeface="Times New Roman" panose="02020603050405020304" pitchFamily="18" charset="0"/>
                <a:cs typeface="Times New Roman" panose="02020603050405020304" pitchFamily="18" charset="0"/>
              </a:rPr>
              <a:t>γ rays detected by a 5*5*9 cm</a:t>
            </a:r>
            <a:r>
              <a:rPr lang="en-US" altLang="zh-CN" baseline="30000" dirty="0">
                <a:latin typeface="Times New Roman" panose="02020603050405020304" pitchFamily="18" charset="0"/>
                <a:cs typeface="Times New Roman" panose="02020603050405020304" pitchFamily="18" charset="0"/>
              </a:rPr>
              <a:t>3 </a:t>
            </a:r>
            <a:r>
              <a:rPr lang="en-US" altLang="zh-CN" dirty="0">
                <a:latin typeface="Times New Roman" panose="02020603050405020304" pitchFamily="18" charset="0"/>
                <a:cs typeface="Times New Roman" panose="02020603050405020304" pitchFamily="18" charset="0"/>
              </a:rPr>
              <a:t>Si</a:t>
            </a:r>
          </a:p>
          <a:p>
            <a:r>
              <a:rPr lang="en-US" altLang="zh-CN" dirty="0">
                <a:latin typeface="Times New Roman" panose="02020603050405020304" pitchFamily="18" charset="0"/>
                <a:cs typeface="Times New Roman" panose="02020603050405020304" pitchFamily="18" charset="0"/>
              </a:rPr>
              <a:t>39.1488% events at zero-energy channel</a:t>
            </a:r>
          </a:p>
          <a:p>
            <a:r>
              <a:rPr lang="en-US" altLang="zh-CN" dirty="0">
                <a:latin typeface="Times New Roman" panose="02020603050405020304" pitchFamily="18" charset="0"/>
                <a:cs typeface="Times New Roman" panose="02020603050405020304" pitchFamily="18" charset="0"/>
              </a:rPr>
              <a:t>1.1436% events in the 2-MeV </a:t>
            </a:r>
            <a:r>
              <a:rPr lang="en-US" altLang="zh-CN" dirty="0" err="1">
                <a:latin typeface="Times New Roman" panose="02020603050405020304" pitchFamily="18" charset="0"/>
                <a:cs typeface="Times New Roman" panose="02020603050405020304" pitchFamily="18" charset="0"/>
              </a:rPr>
              <a:t>photopeak</a:t>
            </a:r>
            <a:endParaRPr lang="zh-CN" altLang="en-US"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0" y="0"/>
            <a:ext cx="9144000" cy="4905698"/>
          </a:xfrm>
          <a:prstGeom prst="rect">
            <a:avLst/>
          </a:prstGeom>
        </p:spPr>
      </p:pic>
      <p:sp>
        <p:nvSpPr>
          <p:cNvPr id="7" name="Rectangle 6"/>
          <p:cNvSpPr/>
          <p:nvPr/>
        </p:nvSpPr>
        <p:spPr>
          <a:xfrm>
            <a:off x="4643021" y="4905698"/>
            <a:ext cx="4500980" cy="1200329"/>
          </a:xfrm>
          <a:prstGeom prst="rect">
            <a:avLst/>
          </a:prstGeom>
        </p:spPr>
        <p:txBody>
          <a:bodyPr wrap="square">
            <a:spAutoFit/>
          </a:bodyPr>
          <a:lstStyle/>
          <a:p>
            <a:r>
              <a:rPr lang="zh-CN" altLang="en-US" dirty="0">
                <a:latin typeface="Times New Roman" panose="02020603050405020304" pitchFamily="18" charset="0"/>
                <a:cs typeface="Times New Roman" panose="02020603050405020304" pitchFamily="18" charset="0"/>
              </a:rPr>
              <a:t>Monoenergetic </a:t>
            </a:r>
            <a:r>
              <a:rPr lang="en-US" altLang="zh-CN" dirty="0">
                <a:latin typeface="Times New Roman" panose="02020603050405020304" pitchFamily="18" charset="0"/>
                <a:cs typeface="Times New Roman" panose="02020603050405020304" pitchFamily="18" charset="0"/>
              </a:rPr>
              <a:t>γ rays detected by a 5*5*9 cm</a:t>
            </a:r>
            <a:r>
              <a:rPr lang="en-US" altLang="zh-CN" baseline="30000" dirty="0">
                <a:latin typeface="Times New Roman" panose="02020603050405020304" pitchFamily="18" charset="0"/>
                <a:cs typeface="Times New Roman" panose="02020603050405020304" pitchFamily="18" charset="0"/>
              </a:rPr>
              <a:t>3</a:t>
            </a:r>
            <a:r>
              <a:rPr lang="en-US" altLang="zh-CN" dirty="0">
                <a:latin typeface="Times New Roman" panose="02020603050405020304" pitchFamily="18" charset="0"/>
                <a:cs typeface="Times New Roman" panose="02020603050405020304" pitchFamily="18" charset="0"/>
              </a:rPr>
              <a:t> Ge</a:t>
            </a:r>
          </a:p>
          <a:p>
            <a:r>
              <a:rPr lang="en-US" altLang="zh-CN" dirty="0">
                <a:latin typeface="Times New Roman" panose="02020603050405020304" pitchFamily="18" charset="0"/>
                <a:cs typeface="Times New Roman" panose="02020603050405020304" pitchFamily="18" charset="0"/>
              </a:rPr>
              <a:t>14.1071% events at zero-energy channel</a:t>
            </a:r>
          </a:p>
          <a:p>
            <a:r>
              <a:rPr lang="en-US" altLang="zh-CN" dirty="0">
                <a:latin typeface="Times New Roman" panose="02020603050405020304" pitchFamily="18" charset="0"/>
                <a:cs typeface="Times New Roman" panose="02020603050405020304" pitchFamily="18" charset="0"/>
              </a:rPr>
              <a:t>26.4290% events in the 2-MeV </a:t>
            </a:r>
            <a:r>
              <a:rPr lang="en-US" altLang="zh-CN" dirty="0" err="1">
                <a:latin typeface="Times New Roman" panose="02020603050405020304" pitchFamily="18" charset="0"/>
                <a:cs typeface="Times New Roman" panose="02020603050405020304" pitchFamily="18" charset="0"/>
              </a:rPr>
              <a:t>photopeak</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86235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6955750"/>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Summary of efficiency:</a:t>
            </a:r>
            <a:endParaRPr lang="en-US"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GRIFFIN simulated results are shown treating individual HPGe crystals as separate detectors (</a:t>
            </a:r>
            <a:r>
              <a:rPr lang="en-US" sz="1600" i="1" dirty="0">
                <a:latin typeface="Times New Roman" panose="02020603050405020304" pitchFamily="18" charset="0"/>
                <a:cs typeface="Times New Roman" panose="02020603050405020304" pitchFamily="18" charset="0"/>
              </a:rPr>
              <a:t>triangles</a:t>
            </a:r>
            <a:r>
              <a:rPr lang="en-US" sz="1600" dirty="0">
                <a:latin typeface="Times New Roman" panose="02020603050405020304" pitchFamily="18" charset="0"/>
                <a:cs typeface="Times New Roman" panose="02020603050405020304" pitchFamily="18" charset="0"/>
              </a:rPr>
              <a:t>), summing the energies deposited in the four crystals within a clover detector (</a:t>
            </a:r>
            <a:r>
              <a:rPr lang="en-US" sz="1600" i="1" dirty="0">
                <a:latin typeface="Times New Roman" panose="02020603050405020304" pitchFamily="18" charset="0"/>
                <a:cs typeface="Times New Roman" panose="02020603050405020304" pitchFamily="18" charset="0"/>
              </a:rPr>
              <a:t>circles</a:t>
            </a:r>
            <a:r>
              <a:rPr lang="en-US" sz="1600" dirty="0">
                <a:latin typeface="Times New Roman" panose="02020603050405020304" pitchFamily="18" charset="0"/>
                <a:cs typeface="Times New Roman" panose="02020603050405020304" pitchFamily="18" charset="0"/>
              </a:rPr>
              <a:t>), and summing energies deposited in </a:t>
            </a:r>
            <a:r>
              <a:rPr lang="en-US" sz="1600" dirty="0" err="1">
                <a:latin typeface="Times New Roman" panose="02020603050405020304" pitchFamily="18" charset="0"/>
                <a:cs typeface="Times New Roman" panose="02020603050405020304" pitchFamily="18" charset="0"/>
              </a:rPr>
              <a:t>neighbouring</a:t>
            </a:r>
            <a:r>
              <a:rPr lang="en-US" sz="1600" dirty="0">
                <a:latin typeface="Times New Roman" panose="02020603050405020304" pitchFamily="18" charset="0"/>
                <a:cs typeface="Times New Roman" panose="02020603050405020304" pitchFamily="18" charset="0"/>
              </a:rPr>
              <a:t> clover detectors (</a:t>
            </a:r>
            <a:r>
              <a:rPr lang="en-US" sz="1600" i="1" dirty="0">
                <a:latin typeface="Times New Roman" panose="02020603050405020304" pitchFamily="18" charset="0"/>
                <a:cs typeface="Times New Roman" panose="02020603050405020304" pitchFamily="18" charset="0"/>
              </a:rPr>
              <a:t>squares</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In the maximum efficiency geometry, the absolute </a:t>
            </a:r>
            <a:r>
              <a:rPr lang="en-US" sz="1600" dirty="0" err="1">
                <a:latin typeface="Times New Roman" panose="02020603050405020304" pitchFamily="18" charset="0"/>
                <a:cs typeface="Times New Roman" panose="02020603050405020304" pitchFamily="18" charset="0"/>
              </a:rPr>
              <a:t>photopeak</a:t>
            </a:r>
            <a:r>
              <a:rPr lang="en-US" sz="1600" dirty="0">
                <a:latin typeface="Times New Roman" panose="02020603050405020304" pitchFamily="18" charset="0"/>
                <a:cs typeface="Times New Roman" panose="02020603050405020304" pitchFamily="18" charset="0"/>
              </a:rPr>
              <a:t> efficiency of GRIFFIN in the “clover” mode is 19 % at 1 MeV and 2.6 % at 10 MeV, while in the “summed </a:t>
            </a:r>
            <a:r>
              <a:rPr lang="en-US" sz="1600" dirty="0" err="1">
                <a:latin typeface="Times New Roman" panose="02020603050405020304" pitchFamily="18" charset="0"/>
                <a:cs typeface="Times New Roman" panose="02020603050405020304" pitchFamily="18" charset="0"/>
              </a:rPr>
              <a:t>neighbour</a:t>
            </a:r>
            <a:r>
              <a:rPr lang="en-US" sz="1600" dirty="0">
                <a:latin typeface="Times New Roman" panose="02020603050405020304" pitchFamily="18" charset="0"/>
                <a:cs typeface="Times New Roman" panose="02020603050405020304" pitchFamily="18" charset="0"/>
              </a:rPr>
              <a:t>” mode is 25 % at 1 MeV and remains 5.1 % at 10 MeV.</a:t>
            </a:r>
          </a:p>
          <a:p>
            <a:r>
              <a:rPr lang="da-DK" dirty="0">
                <a:solidFill>
                  <a:schemeClr val="accent5"/>
                </a:solidFill>
              </a:rPr>
              <a:t>C. E. Svensson et al., Hyperfine Interact. 225, 127 (2014).</a:t>
            </a:r>
            <a:endParaRPr lang="en-US" dirty="0">
              <a:solidFill>
                <a:schemeClr val="accent5"/>
              </a:solidFill>
            </a:endParaRPr>
          </a:p>
          <a:p>
            <a:r>
              <a:rPr lang="en-US" sz="1600" dirty="0">
                <a:latin typeface="Times New Roman" panose="02020603050405020304" pitchFamily="18" charset="0"/>
                <a:cs typeface="Times New Roman" panose="02020603050405020304" pitchFamily="18" charset="0"/>
              </a:rPr>
              <a:t>The GRIFFIN absolute photo-peak efficiency  is measured with a 60Co source, and the curve for 15 HPGe detectors at 11 cm around the PACES and fast </a:t>
            </a:r>
            <a:r>
              <a:rPr lang="en-US" altLang="zh-CN" sz="1600" i="1" dirty="0">
                <a:latin typeface="Times New Roman" panose="02020603050405020304" pitchFamily="18" charset="0"/>
                <a:cs typeface="Times New Roman" panose="02020603050405020304" pitchFamily="18" charset="0"/>
              </a:rPr>
              <a:t>β</a:t>
            </a:r>
            <a:r>
              <a:rPr lang="en-US" sz="1600" i="1"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scintillator chambers for the </a:t>
            </a:r>
            <a:r>
              <a:rPr lang="en-US" sz="1600" i="1" dirty="0">
                <a:latin typeface="Times New Roman" panose="02020603050405020304" pitchFamily="18" charset="0"/>
                <a:cs typeface="Times New Roman" panose="02020603050405020304" pitchFamily="18" charset="0"/>
              </a:rPr>
              <a:t>𝛾</a:t>
            </a:r>
            <a:r>
              <a:rPr lang="en-US" sz="1600" dirty="0">
                <a:latin typeface="Times New Roman" panose="02020603050405020304" pitchFamily="18" charset="0"/>
                <a:cs typeface="Times New Roman" panose="02020603050405020304" pitchFamily="18" charset="0"/>
              </a:rPr>
              <a:t>-ray energy range from 0.05 to 3.5 MeV. The efficiency at 1 MeV in this configuration is measured to be 10.06(11)% from individual crystals. The efficiency for </a:t>
            </a:r>
            <a:r>
              <a:rPr lang="en-US" altLang="zh-CN" sz="1600" dirty="0">
                <a:latin typeface="Times New Roman" panose="02020603050405020304" pitchFamily="18" charset="0"/>
                <a:cs typeface="Times New Roman" panose="02020603050405020304" pitchFamily="18" charset="0"/>
              </a:rPr>
              <a:t>clover-</a:t>
            </a:r>
            <a:r>
              <a:rPr lang="en-US" altLang="zh-CN" sz="1600" dirty="0" err="1">
                <a:latin typeface="Times New Roman" panose="02020603050405020304" pitchFamily="18" charset="0"/>
                <a:cs typeface="Times New Roman" panose="02020603050405020304" pitchFamily="18" charset="0"/>
              </a:rPr>
              <a:t>addback</a:t>
            </a:r>
            <a:r>
              <a:rPr lang="en-US" altLang="zh-CN" sz="1600" dirty="0">
                <a:latin typeface="Times New Roman" panose="02020603050405020304" pitchFamily="18" charset="0"/>
                <a:cs typeface="Times New Roman" panose="02020603050405020304" pitchFamily="18" charset="0"/>
              </a:rPr>
              <a:t> mode </a:t>
            </a:r>
            <a:r>
              <a:rPr lang="en-US" sz="1600" dirty="0">
                <a:latin typeface="Times New Roman" panose="02020603050405020304" pitchFamily="18" charset="0"/>
                <a:cs typeface="Times New Roman" panose="02020603050405020304" pitchFamily="18" charset="0"/>
              </a:rPr>
              <a:t>at 1 MeV is measured to be 14.20(16)%.</a:t>
            </a:r>
            <a:br>
              <a:rPr lang="en-US" dirty="0"/>
            </a:br>
            <a:r>
              <a:rPr lang="en-US" dirty="0">
                <a:solidFill>
                  <a:schemeClr val="accent5"/>
                </a:solidFill>
              </a:rPr>
              <a:t>A. B. Garnsworthy et al., Nucl. </a:t>
            </a:r>
            <a:r>
              <a:rPr lang="en-US" dirty="0" err="1">
                <a:solidFill>
                  <a:schemeClr val="accent5"/>
                </a:solidFill>
              </a:rPr>
              <a:t>Instrum</a:t>
            </a:r>
            <a:r>
              <a:rPr lang="en-US" dirty="0">
                <a:solidFill>
                  <a:schemeClr val="accent5"/>
                </a:solidFill>
              </a:rPr>
              <a:t>. Methods Phys. Res. A 918, 9 (2019).</a:t>
            </a:r>
          </a:p>
          <a:p>
            <a:r>
              <a:rPr lang="en-US" sz="1600" dirty="0">
                <a:latin typeface="Times New Roman" panose="02020603050405020304" pitchFamily="18" charset="0"/>
                <a:cs typeface="Times New Roman" panose="02020603050405020304" pitchFamily="18" charset="0"/>
              </a:rPr>
              <a:t>The GRIFFIN spectrometer which has a 17% absolute efficiency at 1.3 MeV.</a:t>
            </a:r>
          </a:p>
          <a:p>
            <a:r>
              <a:rPr lang="fr-FR" dirty="0">
                <a:solidFill>
                  <a:schemeClr val="accent5"/>
                </a:solidFill>
              </a:rPr>
              <a:t>G. C. Ball et al., Phys. Scr. 91, 093002 (2016).</a:t>
            </a:r>
            <a:br>
              <a:rPr lang="en-US" dirty="0"/>
            </a:br>
            <a:r>
              <a:rPr lang="en-US" sz="1600" dirty="0">
                <a:latin typeface="Times New Roman" panose="02020603050405020304" pitchFamily="18" charset="0"/>
                <a:cs typeface="Times New Roman" panose="02020603050405020304" pitchFamily="18" charset="0"/>
              </a:rPr>
              <a:t>In a ‘maximum efficiency’ configuration, the TIGRESS HPGe detectors are inserted to 11 cm distance from the target location (to give </a:t>
            </a:r>
            <a:r>
              <a:rPr lang="en-US" altLang="zh-CN" sz="1600"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pproximately 20% absolute </a:t>
            </a:r>
            <a:r>
              <a:rPr lang="en-US" sz="1600" dirty="0" err="1">
                <a:latin typeface="Times New Roman" panose="02020603050405020304" pitchFamily="18" charset="0"/>
                <a:cs typeface="Times New Roman" panose="02020603050405020304" pitchFamily="18" charset="0"/>
              </a:rPr>
              <a:t>photopeak</a:t>
            </a:r>
            <a:r>
              <a:rPr lang="en-US" sz="1600" dirty="0">
                <a:latin typeface="Times New Roman" panose="02020603050405020304" pitchFamily="18" charset="0"/>
                <a:cs typeface="Times New Roman" panose="02020603050405020304" pitchFamily="18" charset="0"/>
              </a:rPr>
              <a:t> efficiency for 1 MeV </a:t>
            </a:r>
            <a:r>
              <a:rPr lang="en-US" sz="1600" i="1" dirty="0">
                <a:latin typeface="Times New Roman" panose="02020603050405020304" pitchFamily="18" charset="0"/>
                <a:cs typeface="Times New Roman" panose="02020603050405020304" pitchFamily="18" charset="0"/>
              </a:rPr>
              <a:t>γ </a:t>
            </a:r>
            <a:r>
              <a:rPr lang="en-US" sz="1600" dirty="0">
                <a:latin typeface="Times New Roman" panose="02020603050405020304" pitchFamily="18" charset="0"/>
                <a:cs typeface="Times New Roman" panose="02020603050405020304" pitchFamily="18" charset="0"/>
              </a:rPr>
              <a:t>-rays for the full 16-detector array).</a:t>
            </a:r>
          </a:p>
          <a:p>
            <a:r>
              <a:rPr lang="en-US" dirty="0">
                <a:solidFill>
                  <a:schemeClr val="accent5"/>
                </a:solidFill>
              </a:rPr>
              <a:t>G. C. Ball et al., J. Phys. G Nucl. Part. Phys. 38, 024003 (2011).</a:t>
            </a:r>
            <a:br>
              <a:rPr lang="en-US" dirty="0"/>
            </a:br>
            <a:r>
              <a:rPr lang="en-US" sz="1600" dirty="0">
                <a:latin typeface="Times New Roman" panose="02020603050405020304" pitchFamily="18" charset="0"/>
                <a:cs typeface="Times New Roman" panose="02020603050405020304" pitchFamily="18" charset="0"/>
              </a:rPr>
              <a:t>12</a:t>
            </a:r>
            <a:r>
              <a:rPr lang="en-US" altLang="zh-CN" sz="1600" dirty="0">
                <a:latin typeface="Times New Roman" panose="02020603050405020304" pitchFamily="18" charset="0"/>
                <a:cs typeface="Times New Roman" panose="02020603050405020304" pitchFamily="18" charset="0"/>
              </a:rPr>
              <a:t>-detector </a:t>
            </a:r>
            <a:r>
              <a:rPr lang="en-US" sz="1600" dirty="0">
                <a:latin typeface="Times New Roman" panose="02020603050405020304" pitchFamily="18" charset="0"/>
                <a:cs typeface="Times New Roman" panose="02020603050405020304" pitchFamily="18" charset="0"/>
              </a:rPr>
              <a:t>TIGRESS will be capable of an absolute </a:t>
            </a:r>
            <a:r>
              <a:rPr lang="en-US" sz="1600" dirty="0" err="1">
                <a:latin typeface="Times New Roman" panose="02020603050405020304" pitchFamily="18" charset="0"/>
                <a:cs typeface="Times New Roman" panose="02020603050405020304" pitchFamily="18" charset="0"/>
              </a:rPr>
              <a:t>photopeak</a:t>
            </a:r>
            <a:r>
              <a:rPr lang="en-US" sz="1600" dirty="0">
                <a:latin typeface="Times New Roman" panose="02020603050405020304" pitchFamily="18" charset="0"/>
                <a:cs typeface="Times New Roman" panose="02020603050405020304" pitchFamily="18" charset="0"/>
              </a:rPr>
              <a:t> efficiency of up to 17%, and a peak-to-total ratio of up to 61%, for 1 MeV g rays.</a:t>
            </a:r>
          </a:p>
          <a:p>
            <a:r>
              <a:rPr lang="en-US" dirty="0">
                <a:solidFill>
                  <a:schemeClr val="accent5"/>
                </a:solidFill>
              </a:rPr>
              <a:t>M. A. </a:t>
            </a:r>
            <a:r>
              <a:rPr lang="en-US" dirty="0" err="1">
                <a:solidFill>
                  <a:schemeClr val="accent5"/>
                </a:solidFill>
              </a:rPr>
              <a:t>Schumakera</a:t>
            </a:r>
            <a:r>
              <a:rPr lang="en-US" dirty="0">
                <a:solidFill>
                  <a:schemeClr val="accent5"/>
                </a:solidFill>
              </a:rPr>
              <a:t> et al., Nucl. </a:t>
            </a:r>
            <a:r>
              <a:rPr lang="en-US" dirty="0" err="1">
                <a:solidFill>
                  <a:schemeClr val="accent5"/>
                </a:solidFill>
              </a:rPr>
              <a:t>Instrum</a:t>
            </a:r>
            <a:r>
              <a:rPr lang="en-US" dirty="0">
                <a:solidFill>
                  <a:schemeClr val="accent5"/>
                </a:solidFill>
              </a:rPr>
              <a:t>. Methods Phys. Res. A 575, 421 (2007).</a:t>
            </a:r>
          </a:p>
          <a:p>
            <a:r>
              <a:rPr lang="en-US" sz="1600" dirty="0">
                <a:latin typeface="Times New Roman" panose="02020603050405020304" pitchFamily="18" charset="0"/>
                <a:cs typeface="Times New Roman" panose="02020603050405020304" pitchFamily="18" charset="0"/>
              </a:rPr>
              <a:t>12-detector TIGRESS array, the simulation indicates that near 1 MeV, in the high efficiency configuration, a peak-to-total ratio of 53.8% and an efficiency of 17.2% can be expected. In the optimized peak-to-total configuration, peak-to-total ratios of 59.0% and 60.7%, and efficiencies of 9.04% and 9.41% can be expected, with and without the tungsten alloy collimators, respectively.</a:t>
            </a:r>
            <a:br>
              <a:rPr lang="en-US" dirty="0"/>
            </a:br>
            <a:r>
              <a:rPr lang="en-US" dirty="0">
                <a:solidFill>
                  <a:schemeClr val="accent5"/>
                </a:solidFill>
              </a:rPr>
              <a:t>M. A. </a:t>
            </a:r>
            <a:r>
              <a:rPr lang="en-US" dirty="0" err="1">
                <a:solidFill>
                  <a:schemeClr val="accent5"/>
                </a:solidFill>
              </a:rPr>
              <a:t>Schumakera</a:t>
            </a:r>
            <a:r>
              <a:rPr lang="en-US" dirty="0">
                <a:solidFill>
                  <a:schemeClr val="accent5"/>
                </a:solidFill>
              </a:rPr>
              <a:t> et al., Nucl. </a:t>
            </a:r>
            <a:r>
              <a:rPr lang="en-US" dirty="0" err="1">
                <a:solidFill>
                  <a:schemeClr val="accent5"/>
                </a:solidFill>
              </a:rPr>
              <a:t>Instrum</a:t>
            </a:r>
            <a:r>
              <a:rPr lang="en-US" dirty="0">
                <a:solidFill>
                  <a:schemeClr val="accent5"/>
                </a:solidFill>
              </a:rPr>
              <a:t>. Methods Phys. Res. A 570, 437 (2007).</a:t>
            </a:r>
          </a:p>
        </p:txBody>
      </p:sp>
    </p:spTree>
    <p:extLst>
      <p:ext uri="{BB962C8B-B14F-4D97-AF65-F5344CB8AC3E}">
        <p14:creationId xmlns:p14="http://schemas.microsoft.com/office/powerpoint/2010/main" val="41232987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6309360" cy="3572997"/>
          </a:xfrm>
          <a:prstGeom prst="rect">
            <a:avLst/>
          </a:prstGeom>
        </p:spPr>
      </p:pic>
      <p:sp>
        <p:nvSpPr>
          <p:cNvPr id="3" name="Rectangle 2"/>
          <p:cNvSpPr/>
          <p:nvPr/>
        </p:nvSpPr>
        <p:spPr>
          <a:xfrm>
            <a:off x="321815" y="38933"/>
            <a:ext cx="5721659" cy="646331"/>
          </a:xfrm>
          <a:prstGeom prst="rect">
            <a:avLst/>
          </a:prstGeom>
        </p:spPr>
        <p:txBody>
          <a:bodyPr wrap="square">
            <a:spAutoFit/>
          </a:bodyPr>
          <a:lstStyle/>
          <a:p>
            <a:r>
              <a:rPr lang="zh-CN" altLang="en-US" dirty="0">
                <a:solidFill>
                  <a:srgbClr val="0000FF"/>
                </a:solidFill>
                <a:latin typeface="Times New Roman" panose="02020603050405020304" pitchFamily="18" charset="0"/>
                <a:cs typeface="Times New Roman" panose="02020603050405020304" pitchFamily="18" charset="0"/>
              </a:rPr>
              <a:t>Monoenergetic </a:t>
            </a:r>
            <a:r>
              <a:rPr lang="en-US" altLang="zh-CN" dirty="0">
                <a:solidFill>
                  <a:srgbClr val="0000FF"/>
                </a:solidFill>
                <a:latin typeface="Times New Roman" panose="02020603050405020304" pitchFamily="18" charset="0"/>
                <a:cs typeface="Times New Roman" panose="02020603050405020304" pitchFamily="18" charset="0"/>
              </a:rPr>
              <a:t>2-MeV γ rays detected by a 5*5*9 cm</a:t>
            </a:r>
            <a:r>
              <a:rPr lang="en-US" altLang="zh-CN" baseline="30000" dirty="0">
                <a:solidFill>
                  <a:srgbClr val="0000FF"/>
                </a:solidFill>
                <a:latin typeface="Times New Roman" panose="02020603050405020304" pitchFamily="18" charset="0"/>
                <a:cs typeface="Times New Roman" panose="02020603050405020304" pitchFamily="18" charset="0"/>
              </a:rPr>
              <a:t>3 </a:t>
            </a:r>
            <a:r>
              <a:rPr lang="en-US" altLang="zh-CN" dirty="0">
                <a:solidFill>
                  <a:srgbClr val="0000FF"/>
                </a:solidFill>
                <a:latin typeface="Times New Roman" panose="02020603050405020304" pitchFamily="18" charset="0"/>
                <a:cs typeface="Times New Roman" panose="02020603050405020304" pitchFamily="18" charset="0"/>
              </a:rPr>
              <a:t>Si</a:t>
            </a:r>
          </a:p>
          <a:p>
            <a:r>
              <a:rPr lang="zh-CN" altLang="en-US" dirty="0">
                <a:solidFill>
                  <a:srgbClr val="FF0000"/>
                </a:solidFill>
                <a:latin typeface="Times New Roman" panose="02020603050405020304" pitchFamily="18" charset="0"/>
                <a:cs typeface="Times New Roman" panose="02020603050405020304" pitchFamily="18" charset="0"/>
              </a:rPr>
              <a:t>Monoenergetic </a:t>
            </a:r>
            <a:r>
              <a:rPr lang="en-US" altLang="zh-CN" dirty="0">
                <a:solidFill>
                  <a:srgbClr val="FF0000"/>
                </a:solidFill>
                <a:latin typeface="Times New Roman" panose="02020603050405020304" pitchFamily="18" charset="0"/>
                <a:cs typeface="Times New Roman" panose="02020603050405020304" pitchFamily="18" charset="0"/>
              </a:rPr>
              <a:t>2-MeV γ rays detected by a 5*5*9 cm</a:t>
            </a:r>
            <a:r>
              <a:rPr lang="en-US" altLang="zh-CN" baseline="30000" dirty="0">
                <a:solidFill>
                  <a:srgbClr val="FF0000"/>
                </a:solidFill>
                <a:latin typeface="Times New Roman" panose="02020603050405020304" pitchFamily="18" charset="0"/>
                <a:cs typeface="Times New Roman" panose="02020603050405020304" pitchFamily="18" charset="0"/>
              </a:rPr>
              <a:t>3 </a:t>
            </a:r>
            <a:r>
              <a:rPr lang="en-US" altLang="zh-CN" dirty="0">
                <a:solidFill>
                  <a:srgbClr val="FF0000"/>
                </a:solidFill>
                <a:latin typeface="Times New Roman" panose="02020603050405020304" pitchFamily="18" charset="0"/>
                <a:cs typeface="Times New Roman" panose="02020603050405020304" pitchFamily="18" charset="0"/>
              </a:rPr>
              <a:t>Ge</a:t>
            </a:r>
          </a:p>
        </p:txBody>
      </p:sp>
      <p:pic>
        <p:nvPicPr>
          <p:cNvPr id="4" name="Picture 3"/>
          <p:cNvPicPr>
            <a:picLocks noChangeAspect="1"/>
          </p:cNvPicPr>
          <p:nvPr/>
        </p:nvPicPr>
        <p:blipFill>
          <a:blip r:embed="rId4"/>
          <a:stretch>
            <a:fillRect/>
          </a:stretch>
        </p:blipFill>
        <p:spPr>
          <a:xfrm>
            <a:off x="-1" y="3604668"/>
            <a:ext cx="6309360" cy="3249557"/>
          </a:xfrm>
          <a:prstGeom prst="rect">
            <a:avLst/>
          </a:prstGeom>
        </p:spPr>
      </p:pic>
      <p:sp>
        <p:nvSpPr>
          <p:cNvPr id="5" name="Rectangle 4"/>
          <p:cNvSpPr/>
          <p:nvPr/>
        </p:nvSpPr>
        <p:spPr>
          <a:xfrm>
            <a:off x="321815" y="3675977"/>
            <a:ext cx="5721659" cy="646331"/>
          </a:xfrm>
          <a:prstGeom prst="rect">
            <a:avLst/>
          </a:prstGeom>
        </p:spPr>
        <p:txBody>
          <a:bodyPr wrap="square">
            <a:spAutoFit/>
          </a:bodyPr>
          <a:lstStyle/>
          <a:p>
            <a:r>
              <a:rPr lang="zh-CN" altLang="en-US" dirty="0">
                <a:solidFill>
                  <a:srgbClr val="0000FF"/>
                </a:solidFill>
                <a:latin typeface="Times New Roman" panose="02020603050405020304" pitchFamily="18" charset="0"/>
                <a:cs typeface="Times New Roman" panose="02020603050405020304" pitchFamily="18" charset="0"/>
              </a:rPr>
              <a:t>Monoenergetic </a:t>
            </a:r>
            <a:r>
              <a:rPr lang="en-US" altLang="zh-CN" dirty="0">
                <a:solidFill>
                  <a:srgbClr val="0000FF"/>
                </a:solidFill>
                <a:latin typeface="Times New Roman" panose="02020603050405020304" pitchFamily="18" charset="0"/>
                <a:cs typeface="Times New Roman" panose="02020603050405020304" pitchFamily="18" charset="0"/>
              </a:rPr>
              <a:t>2-MeV protons detected by a 5*5*9 cm</a:t>
            </a:r>
            <a:r>
              <a:rPr lang="en-US" altLang="zh-CN" baseline="30000" dirty="0">
                <a:solidFill>
                  <a:srgbClr val="0000FF"/>
                </a:solidFill>
                <a:latin typeface="Times New Roman" panose="02020603050405020304" pitchFamily="18" charset="0"/>
                <a:cs typeface="Times New Roman" panose="02020603050405020304" pitchFamily="18" charset="0"/>
              </a:rPr>
              <a:t>3 </a:t>
            </a:r>
            <a:r>
              <a:rPr lang="en-US" altLang="zh-CN" dirty="0">
                <a:solidFill>
                  <a:srgbClr val="0000FF"/>
                </a:solidFill>
                <a:latin typeface="Times New Roman" panose="02020603050405020304" pitchFamily="18" charset="0"/>
                <a:cs typeface="Times New Roman" panose="02020603050405020304" pitchFamily="18" charset="0"/>
              </a:rPr>
              <a:t>Si</a:t>
            </a:r>
          </a:p>
          <a:p>
            <a:r>
              <a:rPr lang="zh-CN" altLang="en-US" dirty="0">
                <a:solidFill>
                  <a:srgbClr val="FF0000"/>
                </a:solidFill>
                <a:latin typeface="Times New Roman" panose="02020603050405020304" pitchFamily="18" charset="0"/>
                <a:cs typeface="Times New Roman" panose="02020603050405020304" pitchFamily="18" charset="0"/>
              </a:rPr>
              <a:t>Monoenergetic </a:t>
            </a:r>
            <a:r>
              <a:rPr lang="en-US" altLang="zh-CN" dirty="0">
                <a:solidFill>
                  <a:srgbClr val="FF0000"/>
                </a:solidFill>
                <a:latin typeface="Times New Roman" panose="02020603050405020304" pitchFamily="18" charset="0"/>
                <a:cs typeface="Times New Roman" panose="02020603050405020304" pitchFamily="18" charset="0"/>
              </a:rPr>
              <a:t>2-MeV protons detected by a 5*5*9 cm</a:t>
            </a:r>
            <a:r>
              <a:rPr lang="en-US" altLang="zh-CN" baseline="30000" dirty="0">
                <a:solidFill>
                  <a:srgbClr val="FF0000"/>
                </a:solidFill>
                <a:latin typeface="Times New Roman" panose="02020603050405020304" pitchFamily="18" charset="0"/>
                <a:cs typeface="Times New Roman" panose="02020603050405020304" pitchFamily="18" charset="0"/>
              </a:rPr>
              <a:t>3 </a:t>
            </a:r>
            <a:r>
              <a:rPr lang="en-US" altLang="zh-CN" dirty="0">
                <a:solidFill>
                  <a:srgbClr val="FF0000"/>
                </a:solidFill>
                <a:latin typeface="Times New Roman" panose="02020603050405020304" pitchFamily="18" charset="0"/>
                <a:cs typeface="Times New Roman" panose="02020603050405020304" pitchFamily="18" charset="0"/>
              </a:rPr>
              <a:t>Ge</a:t>
            </a:r>
          </a:p>
        </p:txBody>
      </p:sp>
      <p:sp>
        <p:nvSpPr>
          <p:cNvPr id="6" name="Rectangle 5"/>
          <p:cNvSpPr/>
          <p:nvPr/>
        </p:nvSpPr>
        <p:spPr>
          <a:xfrm>
            <a:off x="321815" y="2134454"/>
            <a:ext cx="4572000" cy="646331"/>
          </a:xfrm>
          <a:prstGeom prst="rect">
            <a:avLst/>
          </a:prstGeom>
        </p:spPr>
        <p:txBody>
          <a:bodyPr>
            <a:spAutoFit/>
          </a:bodyPr>
          <a:lstStyle/>
          <a:p>
            <a:r>
              <a:rPr lang="en-US" altLang="zh-CN" dirty="0">
                <a:solidFill>
                  <a:srgbClr val="0000FF"/>
                </a:solidFill>
                <a:latin typeface="Times New Roman" panose="02020603050405020304" pitchFamily="18" charset="0"/>
                <a:cs typeface="Times New Roman" panose="02020603050405020304" pitchFamily="18" charset="0"/>
              </a:rPr>
              <a:t>39.1488% events at zero-energy channel</a:t>
            </a:r>
          </a:p>
          <a:p>
            <a:r>
              <a:rPr lang="en-US" altLang="zh-CN" dirty="0">
                <a:solidFill>
                  <a:srgbClr val="0000FF"/>
                </a:solidFill>
                <a:latin typeface="Times New Roman" panose="02020603050405020304" pitchFamily="18" charset="0"/>
                <a:cs typeface="Times New Roman" panose="02020603050405020304" pitchFamily="18" charset="0"/>
              </a:rPr>
              <a:t>1.1436% events in the 2-MeV </a:t>
            </a:r>
            <a:r>
              <a:rPr lang="en-US" altLang="zh-CN" dirty="0" err="1">
                <a:solidFill>
                  <a:srgbClr val="0000FF"/>
                </a:solidFill>
                <a:latin typeface="Times New Roman" panose="02020603050405020304" pitchFamily="18" charset="0"/>
                <a:cs typeface="Times New Roman" panose="02020603050405020304" pitchFamily="18" charset="0"/>
              </a:rPr>
              <a:t>photopeak</a:t>
            </a:r>
            <a:endParaRPr lang="zh-CN" altLang="en-US" dirty="0">
              <a:solidFill>
                <a:srgbClr val="0000FF"/>
              </a:solidFill>
              <a:latin typeface="Times New Roman" panose="02020603050405020304" pitchFamily="18" charset="0"/>
              <a:cs typeface="Times New Roman" panose="02020603050405020304" pitchFamily="18" charset="0"/>
            </a:endParaRPr>
          </a:p>
        </p:txBody>
      </p:sp>
      <p:sp>
        <p:nvSpPr>
          <p:cNvPr id="7" name="Rectangle 6"/>
          <p:cNvSpPr/>
          <p:nvPr/>
        </p:nvSpPr>
        <p:spPr>
          <a:xfrm>
            <a:off x="321815" y="2686755"/>
            <a:ext cx="4572000" cy="646331"/>
          </a:xfrm>
          <a:prstGeom prst="rect">
            <a:avLst/>
          </a:prstGeom>
        </p:spPr>
        <p:txBody>
          <a:bodyPr>
            <a:spAutoFit/>
          </a:bodyPr>
          <a:lstStyle/>
          <a:p>
            <a:r>
              <a:rPr lang="en-US" altLang="zh-CN" dirty="0">
                <a:solidFill>
                  <a:srgbClr val="FF0000"/>
                </a:solidFill>
                <a:latin typeface="Times New Roman" panose="02020603050405020304" pitchFamily="18" charset="0"/>
                <a:cs typeface="Times New Roman" panose="02020603050405020304" pitchFamily="18" charset="0"/>
              </a:rPr>
              <a:t>14.1071% events at zero-energy channel</a:t>
            </a:r>
          </a:p>
          <a:p>
            <a:r>
              <a:rPr lang="en-US" altLang="zh-CN" dirty="0">
                <a:solidFill>
                  <a:srgbClr val="FF0000"/>
                </a:solidFill>
                <a:latin typeface="Times New Roman" panose="02020603050405020304" pitchFamily="18" charset="0"/>
                <a:cs typeface="Times New Roman" panose="02020603050405020304" pitchFamily="18" charset="0"/>
              </a:rPr>
              <a:t>26.4290% events in the 2-MeV </a:t>
            </a:r>
            <a:r>
              <a:rPr lang="en-US" altLang="zh-CN" dirty="0" err="1">
                <a:solidFill>
                  <a:srgbClr val="FF0000"/>
                </a:solidFill>
                <a:latin typeface="Times New Roman" panose="02020603050405020304" pitchFamily="18" charset="0"/>
                <a:cs typeface="Times New Roman" panose="02020603050405020304" pitchFamily="18" charset="0"/>
              </a:rPr>
              <a:t>photopeak</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8" name="Rectangle 7"/>
          <p:cNvSpPr/>
          <p:nvPr/>
        </p:nvSpPr>
        <p:spPr>
          <a:xfrm>
            <a:off x="321815" y="4709271"/>
            <a:ext cx="4572000" cy="646331"/>
          </a:xfrm>
          <a:prstGeom prst="rect">
            <a:avLst/>
          </a:prstGeom>
        </p:spPr>
        <p:txBody>
          <a:bodyPr>
            <a:spAutoFit/>
          </a:bodyPr>
          <a:lstStyle/>
          <a:p>
            <a:r>
              <a:rPr lang="en-US" altLang="zh-CN" dirty="0">
                <a:solidFill>
                  <a:srgbClr val="7030A0"/>
                </a:solidFill>
                <a:latin typeface="Times New Roman" panose="02020603050405020304" pitchFamily="18" charset="0"/>
                <a:cs typeface="Times New Roman" panose="02020603050405020304" pitchFamily="18" charset="0"/>
              </a:rPr>
              <a:t>0 events at zero-energy channel</a:t>
            </a:r>
          </a:p>
          <a:p>
            <a:r>
              <a:rPr lang="en-US" altLang="zh-CN" dirty="0">
                <a:solidFill>
                  <a:srgbClr val="7030A0"/>
                </a:solidFill>
                <a:latin typeface="Times New Roman" panose="02020603050405020304" pitchFamily="18" charset="0"/>
                <a:cs typeface="Times New Roman" panose="02020603050405020304" pitchFamily="18" charset="0"/>
              </a:rPr>
              <a:t>&gt;99.99% events in the 2-MeV </a:t>
            </a:r>
            <a:r>
              <a:rPr lang="en-US" altLang="zh-CN" dirty="0" err="1">
                <a:solidFill>
                  <a:srgbClr val="7030A0"/>
                </a:solidFill>
                <a:latin typeface="Times New Roman" panose="02020603050405020304" pitchFamily="18" charset="0"/>
                <a:cs typeface="Times New Roman" panose="02020603050405020304" pitchFamily="18" charset="0"/>
              </a:rPr>
              <a:t>photopeak</a:t>
            </a:r>
            <a:endParaRPr lang="zh-CN" altLang="en-US" dirty="0">
              <a:solidFill>
                <a:srgbClr val="7030A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2501409" y="1230578"/>
            <a:ext cx="798617" cy="307777"/>
          </a:xfrm>
          <a:prstGeom prst="rect">
            <a:avLst/>
          </a:prstGeom>
          <a:noFill/>
        </p:spPr>
        <p:txBody>
          <a:bodyPr wrap="none" rtlCol="0">
            <a:spAutoFit/>
          </a:bodyPr>
          <a:lstStyle/>
          <a:p>
            <a:r>
              <a:rPr lang="en-US" altLang="zh-CN" sz="1400" dirty="0">
                <a:latin typeface="Times New Roman" panose="02020603050405020304" pitchFamily="18" charset="0"/>
                <a:cs typeface="Times New Roman" panose="02020603050405020304" pitchFamily="18" charset="0"/>
              </a:rPr>
              <a:t>978 </a:t>
            </a:r>
            <a:r>
              <a:rPr lang="en-US" altLang="zh-CN" sz="1400" dirty="0" err="1">
                <a:latin typeface="Times New Roman" panose="02020603050405020304" pitchFamily="18" charset="0"/>
                <a:cs typeface="Times New Roman" panose="02020603050405020304" pitchFamily="18" charset="0"/>
              </a:rPr>
              <a:t>keV</a:t>
            </a:r>
            <a:endParaRPr lang="zh-CN" altLang="en-US" sz="14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3774487" y="1188034"/>
            <a:ext cx="888385" cy="307777"/>
          </a:xfrm>
          <a:prstGeom prst="rect">
            <a:avLst/>
          </a:prstGeom>
          <a:noFill/>
        </p:spPr>
        <p:txBody>
          <a:bodyPr wrap="none" rtlCol="0">
            <a:spAutoFit/>
          </a:bodyPr>
          <a:lstStyle/>
          <a:p>
            <a:r>
              <a:rPr lang="en-US" altLang="zh-CN" sz="1400" dirty="0">
                <a:latin typeface="Times New Roman" panose="02020603050405020304" pitchFamily="18" charset="0"/>
                <a:cs typeface="Times New Roman" panose="02020603050405020304" pitchFamily="18" charset="0"/>
              </a:rPr>
              <a:t>1489 </a:t>
            </a:r>
            <a:r>
              <a:rPr lang="en-US" altLang="zh-CN" sz="1400" dirty="0" err="1">
                <a:latin typeface="Times New Roman" panose="02020603050405020304" pitchFamily="18" charset="0"/>
                <a:cs typeface="Times New Roman" panose="02020603050405020304" pitchFamily="18" charset="0"/>
              </a:rPr>
              <a:t>keV</a:t>
            </a:r>
            <a:endParaRPr lang="zh-CN" altLang="en-US" sz="14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5128455" y="1151937"/>
            <a:ext cx="888385" cy="307777"/>
          </a:xfrm>
          <a:prstGeom prst="rect">
            <a:avLst/>
          </a:prstGeom>
          <a:noFill/>
        </p:spPr>
        <p:txBody>
          <a:bodyPr wrap="none" rtlCol="0">
            <a:spAutoFit/>
          </a:bodyPr>
          <a:lstStyle/>
          <a:p>
            <a:r>
              <a:rPr lang="en-US" altLang="zh-CN" sz="1400" dirty="0">
                <a:latin typeface="Times New Roman" panose="02020603050405020304" pitchFamily="18" charset="0"/>
                <a:cs typeface="Times New Roman" panose="02020603050405020304" pitchFamily="18" charset="0"/>
              </a:rPr>
              <a:t>2000 </a:t>
            </a:r>
            <a:r>
              <a:rPr lang="en-US" altLang="zh-CN" sz="1400" dirty="0" err="1">
                <a:latin typeface="Times New Roman" panose="02020603050405020304" pitchFamily="18" charset="0"/>
                <a:cs typeface="Times New Roman" panose="02020603050405020304" pitchFamily="18" charset="0"/>
              </a:rPr>
              <a:t>keV</a:t>
            </a:r>
            <a:endParaRPr lang="zh-CN" altLang="en-US" sz="14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4449622" y="1867760"/>
            <a:ext cx="888385" cy="307777"/>
          </a:xfrm>
          <a:prstGeom prst="rect">
            <a:avLst/>
          </a:prstGeom>
          <a:noFill/>
        </p:spPr>
        <p:txBody>
          <a:bodyPr wrap="none" rtlCol="0">
            <a:spAutoFit/>
          </a:bodyPr>
          <a:lstStyle/>
          <a:p>
            <a:r>
              <a:rPr lang="en-US" altLang="zh-CN" sz="1400" dirty="0">
                <a:latin typeface="Times New Roman" panose="02020603050405020304" pitchFamily="18" charset="0"/>
                <a:cs typeface="Times New Roman" panose="02020603050405020304" pitchFamily="18" charset="0"/>
              </a:rPr>
              <a:t>1773 </a:t>
            </a:r>
            <a:r>
              <a:rPr lang="en-US" altLang="zh-CN" sz="1400" dirty="0" err="1">
                <a:latin typeface="Times New Roman" panose="02020603050405020304" pitchFamily="18" charset="0"/>
                <a:cs typeface="Times New Roman" panose="02020603050405020304" pitchFamily="18" charset="0"/>
              </a:rPr>
              <a:t>keV</a:t>
            </a:r>
            <a:endParaRPr lang="zh-CN" altLang="en-US" sz="1400" dirty="0">
              <a:latin typeface="Times New Roman" panose="02020603050405020304" pitchFamily="18" charset="0"/>
              <a:cs typeface="Times New Roman" panose="02020603050405020304" pitchFamily="18" charset="0"/>
            </a:endParaRPr>
          </a:p>
        </p:txBody>
      </p:sp>
      <p:cxnSp>
        <p:nvCxnSpPr>
          <p:cNvPr id="14" name="Straight Arrow Connector 13"/>
          <p:cNvCxnSpPr/>
          <p:nvPr/>
        </p:nvCxnSpPr>
        <p:spPr>
          <a:xfrm>
            <a:off x="4962617" y="1615736"/>
            <a:ext cx="0" cy="2900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043474" y="7198"/>
            <a:ext cx="3100526" cy="3926716"/>
          </a:xfrm>
          <a:prstGeom prst="rect">
            <a:avLst/>
          </a:prstGeom>
        </p:spPr>
        <p:txBody>
          <a:bodyPr wrap="square">
            <a:spAutoFit/>
          </a:bodyPr>
          <a:lstStyle/>
          <a:p>
            <a:pPr indent="304800" algn="just" fontAlgn="ctr">
              <a:lnSpc>
                <a:spcPts val="2300"/>
              </a:lnSpc>
            </a:pPr>
            <a:r>
              <a:rPr lang="zh-CN" altLang="zh-CN" sz="1400" kern="100" dirty="0">
                <a:latin typeface="Times New Roman" panose="02020603050405020304" pitchFamily="18" charset="0"/>
              </a:rPr>
              <a:t>随</a:t>
            </a:r>
            <a:r>
              <a:rPr lang="en-US" altLang="zh-CN" sz="1400" i="1" kern="100" dirty="0">
                <a:latin typeface="Times New Roman" panose="02020603050405020304" pitchFamily="18" charset="0"/>
              </a:rPr>
              <a:t>Z</a:t>
            </a:r>
            <a:r>
              <a:rPr lang="zh-CN" altLang="zh-CN" sz="1400" kern="100" dirty="0">
                <a:latin typeface="Times New Roman" panose="02020603050405020304" pitchFamily="18" charset="0"/>
              </a:rPr>
              <a:t>的增大，光电截面也迅速增大。这是因为光电效应是</a:t>
            </a:r>
            <a:r>
              <a:rPr lang="en-US" altLang="zh-CN" sz="1400" i="1" kern="100" dirty="0">
                <a:latin typeface="Times New Roman" panose="02020603050405020304" pitchFamily="18" charset="0"/>
              </a:rPr>
              <a:t>γ</a:t>
            </a:r>
            <a:r>
              <a:rPr lang="zh-CN" altLang="zh-CN" sz="1400" kern="100" dirty="0">
                <a:latin typeface="Times New Roman" panose="02020603050405020304" pitchFamily="18" charset="0"/>
              </a:rPr>
              <a:t>光子和束缚电子的作用，</a:t>
            </a:r>
            <a:r>
              <a:rPr lang="en-US" altLang="zh-CN" sz="1400" i="1" kern="100" dirty="0">
                <a:latin typeface="Times New Roman" panose="02020603050405020304" pitchFamily="18" charset="0"/>
              </a:rPr>
              <a:t>Z</a:t>
            </a:r>
            <a:r>
              <a:rPr lang="zh-CN" altLang="zh-CN" sz="1400" kern="100" dirty="0">
                <a:latin typeface="Times New Roman" panose="02020603050405020304" pitchFamily="18" charset="0"/>
              </a:rPr>
              <a:t>越大，则电子在原子中束缚得越紧，越容易使原子核参与光电过程来满足能量和动量守恒要求，因而产生光电效应的概率就越大。由于这一事实，我们往往采用高原子序数的材料来探测</a:t>
            </a:r>
            <a:r>
              <a:rPr lang="en-US" altLang="zh-CN" sz="1400" i="1" kern="100" dirty="0">
                <a:latin typeface="Times New Roman" panose="02020603050405020304" pitchFamily="18" charset="0"/>
              </a:rPr>
              <a:t>γ</a:t>
            </a:r>
            <a:r>
              <a:rPr lang="zh-CN" altLang="zh-CN" sz="1400" kern="100" dirty="0">
                <a:latin typeface="Times New Roman" panose="02020603050405020304" pitchFamily="18" charset="0"/>
              </a:rPr>
              <a:t>射线，以获得较高的探测效率。由于同样的原因，也选用高</a:t>
            </a:r>
            <a:r>
              <a:rPr lang="en-US" altLang="zh-CN" sz="1400" i="1" kern="100" dirty="0">
                <a:latin typeface="Times New Roman" panose="02020603050405020304" pitchFamily="18" charset="0"/>
              </a:rPr>
              <a:t>Z</a:t>
            </a:r>
            <a:r>
              <a:rPr lang="zh-CN" altLang="zh-CN" sz="1400" kern="100" dirty="0">
                <a:latin typeface="Times New Roman" panose="02020603050405020304" pitchFamily="18" charset="0"/>
              </a:rPr>
              <a:t>物质（如</a:t>
            </a:r>
            <a:r>
              <a:rPr lang="en-US" altLang="zh-CN" sz="1400" kern="100" dirty="0" err="1">
                <a:latin typeface="Times New Roman" panose="02020603050405020304" pitchFamily="18" charset="0"/>
              </a:rPr>
              <a:t>Pb</a:t>
            </a:r>
            <a:r>
              <a:rPr lang="zh-CN" altLang="zh-CN" sz="1400" kern="100" dirty="0">
                <a:latin typeface="Times New Roman" panose="02020603050405020304" pitchFamily="18" charset="0"/>
              </a:rPr>
              <a:t>）作为</a:t>
            </a:r>
            <a:r>
              <a:rPr lang="en-US" altLang="zh-CN" sz="1400" i="1" kern="100" dirty="0">
                <a:latin typeface="Times New Roman" panose="02020603050405020304" pitchFamily="18" charset="0"/>
              </a:rPr>
              <a:t>γ</a:t>
            </a:r>
            <a:r>
              <a:rPr lang="zh-CN" altLang="zh-CN" sz="1400" kern="100" dirty="0">
                <a:latin typeface="Times New Roman" panose="02020603050405020304" pitchFamily="18" charset="0"/>
              </a:rPr>
              <a:t>射线的屏蔽材料。</a:t>
            </a:r>
            <a:endParaRPr lang="en-US" altLang="zh-CN" sz="1400" kern="100" dirty="0">
              <a:latin typeface="Times New Roman" panose="02020603050405020304" pitchFamily="18" charset="0"/>
            </a:endParaRPr>
          </a:p>
          <a:p>
            <a:pPr indent="304800" algn="just" fontAlgn="ctr">
              <a:lnSpc>
                <a:spcPts val="2300"/>
              </a:lnSpc>
            </a:pPr>
            <a:r>
              <a:rPr lang="zh-CN" altLang="en-US" sz="1100" kern="100" dirty="0">
                <a:latin typeface="Times New Roman" panose="02020603050405020304" pitchFamily="18" charset="0"/>
              </a:rPr>
              <a:t>对于中能</a:t>
            </a:r>
            <a:r>
              <a:rPr lang="en-US" altLang="zh-CN" sz="1100" i="1" kern="100" dirty="0">
                <a:latin typeface="Times New Roman" panose="02020603050405020304" pitchFamily="18" charset="0"/>
              </a:rPr>
              <a:t>γ</a:t>
            </a:r>
            <a:r>
              <a:rPr lang="zh-CN" altLang="en-US" sz="1100" kern="100" dirty="0">
                <a:latin typeface="Times New Roman" panose="02020603050405020304" pitchFamily="18" charset="0"/>
              </a:rPr>
              <a:t>射线和原子序数低的吸收物质，康普顿效应占优势。</a:t>
            </a:r>
            <a:r>
              <a:rPr lang="en-US" altLang="zh-CN" sz="1100" kern="100" dirty="0">
                <a:latin typeface="Times New Roman" panose="02020603050405020304" pitchFamily="18" charset="0"/>
              </a:rPr>
              <a:t>Si</a:t>
            </a:r>
            <a:r>
              <a:rPr lang="zh-CN" altLang="en-US" sz="1100" kern="100" dirty="0">
                <a:latin typeface="Times New Roman" panose="02020603050405020304" pitchFamily="18" charset="0"/>
              </a:rPr>
              <a:t>比</a:t>
            </a:r>
            <a:r>
              <a:rPr lang="en-US" altLang="zh-CN" sz="1100" kern="100" dirty="0">
                <a:latin typeface="Times New Roman" panose="02020603050405020304" pitchFamily="18" charset="0"/>
              </a:rPr>
              <a:t>Ge</a:t>
            </a:r>
            <a:r>
              <a:rPr lang="zh-CN" altLang="en-US" sz="1100" kern="100" dirty="0">
                <a:latin typeface="Times New Roman" panose="02020603050405020304" pitchFamily="18" charset="0"/>
              </a:rPr>
              <a:t>的多次</a:t>
            </a:r>
            <a:r>
              <a:rPr lang="en-US" altLang="zh-CN" sz="1100" kern="100" dirty="0">
                <a:latin typeface="Times New Roman" panose="02020603050405020304" pitchFamily="18" charset="0"/>
              </a:rPr>
              <a:t>Compton</a:t>
            </a:r>
            <a:r>
              <a:rPr lang="zh-CN" altLang="en-US" sz="1100" kern="100" dirty="0">
                <a:latin typeface="Times New Roman" panose="02020603050405020304" pitchFamily="18" charset="0"/>
              </a:rPr>
              <a:t>散射比例高（</a:t>
            </a:r>
            <a:r>
              <a:rPr lang="en-US" altLang="zh-CN" sz="1100" kern="100" dirty="0">
                <a:latin typeface="Times New Roman" panose="02020603050405020304" pitchFamily="18" charset="0"/>
              </a:rPr>
              <a:t>Compton</a:t>
            </a:r>
            <a:r>
              <a:rPr lang="zh-CN" altLang="en-US" sz="1100" kern="100" dirty="0">
                <a:latin typeface="Times New Roman" panose="02020603050405020304" pitchFamily="18" charset="0"/>
              </a:rPr>
              <a:t>高能平台的高能侧计数多）。</a:t>
            </a:r>
            <a:endParaRPr lang="en-US" altLang="zh-CN" sz="1100" kern="100" dirty="0">
              <a:latin typeface="Times New Roman" panose="02020603050405020304" pitchFamily="18" charset="0"/>
            </a:endParaRPr>
          </a:p>
        </p:txBody>
      </p:sp>
      <p:sp>
        <p:nvSpPr>
          <p:cNvPr id="17" name="Rectangle 16"/>
          <p:cNvSpPr/>
          <p:nvPr/>
        </p:nvSpPr>
        <p:spPr>
          <a:xfrm>
            <a:off x="2037484" y="989582"/>
            <a:ext cx="1584088"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double escape peak</a:t>
            </a:r>
            <a:endParaRPr lang="zh-CN" altLang="en-US" sz="1400" dirty="0">
              <a:latin typeface="Times New Roman" panose="02020603050405020304" pitchFamily="18" charset="0"/>
              <a:cs typeface="Times New Roman" panose="02020603050405020304" pitchFamily="18" charset="0"/>
            </a:endParaRPr>
          </a:p>
        </p:txBody>
      </p:sp>
      <p:sp>
        <p:nvSpPr>
          <p:cNvPr id="18" name="Rectangle 17"/>
          <p:cNvSpPr/>
          <p:nvPr/>
        </p:nvSpPr>
        <p:spPr>
          <a:xfrm>
            <a:off x="3454803" y="796741"/>
            <a:ext cx="1524776" cy="307777"/>
          </a:xfrm>
          <a:prstGeom prst="rect">
            <a:avLst/>
          </a:prstGeom>
        </p:spPr>
        <p:txBody>
          <a:bodyPr wrap="none">
            <a:spAutoFit/>
          </a:bodyPr>
          <a:lstStyle/>
          <a:p>
            <a:r>
              <a:rPr lang="en-US" altLang="zh-CN" sz="1400" dirty="0">
                <a:latin typeface="Times New Roman" panose="02020603050405020304" pitchFamily="18" charset="0"/>
                <a:cs typeface="Times New Roman" panose="02020603050405020304" pitchFamily="18" charset="0"/>
              </a:rPr>
              <a:t>single escape peak</a:t>
            </a:r>
            <a:endParaRPr lang="zh-CN" altLang="en-US" sz="1400" dirty="0">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0736" y="3933914"/>
            <a:ext cx="2838450" cy="1838325"/>
          </a:xfrm>
          <a:prstGeom prst="rect">
            <a:avLst/>
          </a:prstGeom>
        </p:spPr>
      </p:pic>
    </p:spTree>
    <p:extLst>
      <p:ext uri="{BB962C8B-B14F-4D97-AF65-F5344CB8AC3E}">
        <p14:creationId xmlns:p14="http://schemas.microsoft.com/office/powerpoint/2010/main" val="112621374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4536000" cy="5483726"/>
          </a:xfrm>
          <a:prstGeom prst="rect">
            <a:avLst/>
          </a:prstGeom>
        </p:spPr>
      </p:pic>
      <p:pic>
        <p:nvPicPr>
          <p:cNvPr id="5" name="图片 4"/>
          <p:cNvPicPr>
            <a:picLocks noChangeAspect="1"/>
          </p:cNvPicPr>
          <p:nvPr/>
        </p:nvPicPr>
        <p:blipFill>
          <a:blip r:embed="rId3"/>
          <a:stretch>
            <a:fillRect/>
          </a:stretch>
        </p:blipFill>
        <p:spPr>
          <a:xfrm>
            <a:off x="4536000" y="0"/>
            <a:ext cx="4536000" cy="5483726"/>
          </a:xfrm>
          <a:prstGeom prst="rect">
            <a:avLst/>
          </a:prstGeom>
        </p:spPr>
      </p:pic>
      <p:sp>
        <p:nvSpPr>
          <p:cNvPr id="6" name="文本框 5"/>
          <p:cNvSpPr txBox="1"/>
          <p:nvPr/>
        </p:nvSpPr>
        <p:spPr>
          <a:xfrm>
            <a:off x="497840" y="584200"/>
            <a:ext cx="3315651" cy="369332"/>
          </a:xfrm>
          <a:prstGeom prst="rect">
            <a:avLst/>
          </a:prstGeom>
          <a:noFill/>
        </p:spPr>
        <p:txBody>
          <a:bodyPr wrap="none" rtlCol="0">
            <a:spAutoFit/>
          </a:bodyPr>
          <a:lstStyle/>
          <a:p>
            <a:r>
              <a:rPr lang="el-GR" altLang="zh-CN" dirty="0"/>
              <a:t>γ</a:t>
            </a:r>
            <a:r>
              <a:rPr lang="en-US" altLang="zh-CN" dirty="0"/>
              <a:t> rays interact with Ge 5*5*9 cm</a:t>
            </a:r>
            <a:r>
              <a:rPr lang="en-US" altLang="zh-CN" baseline="30000" dirty="0"/>
              <a:t>3</a:t>
            </a:r>
            <a:endParaRPr lang="en-US" baseline="30000" dirty="0"/>
          </a:p>
        </p:txBody>
      </p:sp>
      <p:sp>
        <p:nvSpPr>
          <p:cNvPr id="7" name="文本框 6"/>
          <p:cNvSpPr txBox="1"/>
          <p:nvPr/>
        </p:nvSpPr>
        <p:spPr>
          <a:xfrm>
            <a:off x="5033840" y="584200"/>
            <a:ext cx="2793009" cy="369332"/>
          </a:xfrm>
          <a:prstGeom prst="rect">
            <a:avLst/>
          </a:prstGeom>
          <a:noFill/>
        </p:spPr>
        <p:txBody>
          <a:bodyPr wrap="none" rtlCol="0">
            <a:spAutoFit/>
          </a:bodyPr>
          <a:lstStyle/>
          <a:p>
            <a:r>
              <a:rPr lang="en-US" altLang="zh-CN" dirty="0"/>
              <a:t>γ interact with Si 5*5*9 cm</a:t>
            </a:r>
            <a:r>
              <a:rPr lang="en-US" altLang="zh-CN" baseline="30000" dirty="0"/>
              <a:t>3</a:t>
            </a:r>
            <a:endParaRPr lang="en-US" dirty="0"/>
          </a:p>
        </p:txBody>
      </p:sp>
    </p:spTree>
    <p:extLst>
      <p:ext uri="{BB962C8B-B14F-4D97-AF65-F5344CB8AC3E}">
        <p14:creationId xmlns:p14="http://schemas.microsoft.com/office/powerpoint/2010/main" val="17211680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7842414" cy="1574800"/>
          </a:xfrm>
          <a:prstGeom prst="rect">
            <a:avLst/>
          </a:prstGeom>
        </p:spPr>
      </p:pic>
      <p:pic>
        <p:nvPicPr>
          <p:cNvPr id="4" name="Picture 3"/>
          <p:cNvPicPr>
            <a:picLocks noChangeAspect="1"/>
          </p:cNvPicPr>
          <p:nvPr/>
        </p:nvPicPr>
        <p:blipFill>
          <a:blip r:embed="rId3"/>
          <a:stretch>
            <a:fillRect/>
          </a:stretch>
        </p:blipFill>
        <p:spPr>
          <a:xfrm>
            <a:off x="1" y="1676685"/>
            <a:ext cx="4470400" cy="2872636"/>
          </a:xfrm>
          <a:prstGeom prst="rect">
            <a:avLst/>
          </a:prstGeom>
        </p:spPr>
      </p:pic>
      <p:sp>
        <p:nvSpPr>
          <p:cNvPr id="5" name="Rectangle 4"/>
          <p:cNvSpPr/>
          <p:nvPr/>
        </p:nvSpPr>
        <p:spPr>
          <a:xfrm>
            <a:off x="0" y="4549321"/>
            <a:ext cx="4775200" cy="2308324"/>
          </a:xfrm>
          <a:prstGeom prst="rect">
            <a:avLst/>
          </a:prstGeom>
        </p:spPr>
        <p:txBody>
          <a:bodyPr wrap="square">
            <a:spAutoFit/>
          </a:bodyPr>
          <a:lstStyle/>
          <a:p>
            <a:pPr algn="just"/>
            <a:r>
              <a:rPr lang="en-US" altLang="zh-CN" b="1" dirty="0" err="1">
                <a:solidFill>
                  <a:srgbClr val="000000"/>
                </a:solidFill>
                <a:latin typeface="Times New Roman" panose="02020603050405020304" pitchFamily="18" charset="0"/>
                <a:cs typeface="Times New Roman" panose="02020603050405020304" pitchFamily="18" charset="0"/>
              </a:rPr>
              <a:t>Photopeak</a:t>
            </a:r>
            <a:r>
              <a:rPr lang="en-US" altLang="zh-CN" b="1" dirty="0">
                <a:solidFill>
                  <a:srgbClr val="000000"/>
                </a:solidFill>
                <a:latin typeface="Times New Roman" panose="02020603050405020304" pitchFamily="18" charset="0"/>
                <a:cs typeface="Times New Roman" panose="02020603050405020304" pitchFamily="18" charset="0"/>
              </a:rPr>
              <a:t> relative efficiencies </a:t>
            </a:r>
            <a:r>
              <a:rPr lang="en-US" altLang="zh-CN" dirty="0">
                <a:solidFill>
                  <a:srgbClr val="000000"/>
                </a:solidFill>
                <a:latin typeface="Times New Roman" panose="02020603050405020304" pitchFamily="18" charset="0"/>
                <a:cs typeface="Times New Roman" panose="02020603050405020304" pitchFamily="18" charset="0"/>
              </a:rPr>
              <a:t>and </a:t>
            </a:r>
            <a:r>
              <a:rPr lang="en-US" altLang="zh-CN" b="1" dirty="0">
                <a:solidFill>
                  <a:srgbClr val="000000"/>
                </a:solidFill>
                <a:latin typeface="Times New Roman" panose="02020603050405020304" pitchFamily="18" charset="0"/>
                <a:cs typeface="Times New Roman" panose="02020603050405020304" pitchFamily="18" charset="0"/>
              </a:rPr>
              <a:t>peak-</a:t>
            </a:r>
            <a:r>
              <a:rPr lang="en-US" altLang="zh-CN" b="1" dirty="0" err="1">
                <a:solidFill>
                  <a:srgbClr val="000000"/>
                </a:solidFill>
                <a:latin typeface="Times New Roman" panose="02020603050405020304" pitchFamily="18" charset="0"/>
                <a:cs typeface="Times New Roman" panose="02020603050405020304" pitchFamily="18" charset="0"/>
              </a:rPr>
              <a:t>tototal</a:t>
            </a:r>
            <a:r>
              <a:rPr lang="en-US" altLang="zh-CN" b="1" dirty="0">
                <a:solidFill>
                  <a:srgbClr val="000000"/>
                </a:solidFill>
                <a:latin typeface="Times New Roman" panose="02020603050405020304" pitchFamily="18" charset="0"/>
                <a:cs typeface="Times New Roman" panose="02020603050405020304" pitchFamily="18" charset="0"/>
              </a:rPr>
              <a:t> ratios</a:t>
            </a:r>
            <a:r>
              <a:rPr lang="en-US" altLang="zh-CN" dirty="0">
                <a:solidFill>
                  <a:srgbClr val="000000"/>
                </a:solidFill>
                <a:latin typeface="Times New Roman" panose="02020603050405020304" pitchFamily="18" charset="0"/>
                <a:cs typeface="Times New Roman" panose="02020603050405020304" pitchFamily="18" charset="0"/>
              </a:rPr>
              <a:t> of each individual crystal were measured with a </a:t>
            </a:r>
            <a:r>
              <a:rPr lang="en-US" altLang="zh-CN" baseline="30000" dirty="0">
                <a:solidFill>
                  <a:srgbClr val="000000"/>
                </a:solidFill>
                <a:latin typeface="Times New Roman" panose="02020603050405020304" pitchFamily="18" charset="0"/>
                <a:cs typeface="Times New Roman" panose="02020603050405020304" pitchFamily="18" charset="0"/>
              </a:rPr>
              <a:t>60</a:t>
            </a:r>
            <a:r>
              <a:rPr lang="en-US" altLang="zh-CN" dirty="0">
                <a:solidFill>
                  <a:srgbClr val="000000"/>
                </a:solidFill>
                <a:latin typeface="Times New Roman" panose="02020603050405020304" pitchFamily="18" charset="0"/>
                <a:cs typeface="Times New Roman" panose="02020603050405020304" pitchFamily="18" charset="0"/>
              </a:rPr>
              <a:t>Co source. Peak-to-total ratios are reported as the ratio of counts in the </a:t>
            </a:r>
            <a:r>
              <a:rPr lang="en-US" altLang="zh-CN" baseline="30000" dirty="0">
                <a:solidFill>
                  <a:srgbClr val="000000"/>
                </a:solidFill>
                <a:latin typeface="Times New Roman" panose="02020603050405020304" pitchFamily="18" charset="0"/>
                <a:cs typeface="Times New Roman" panose="02020603050405020304" pitchFamily="18" charset="0"/>
              </a:rPr>
              <a:t>60</a:t>
            </a:r>
            <a:r>
              <a:rPr lang="en-US" altLang="zh-CN" dirty="0">
                <a:solidFill>
                  <a:srgbClr val="000000"/>
                </a:solidFill>
                <a:latin typeface="Times New Roman" panose="02020603050405020304" pitchFamily="18" charset="0"/>
                <a:cs typeface="Times New Roman" panose="02020603050405020304" pitchFamily="18" charset="0"/>
              </a:rPr>
              <a:t>Co </a:t>
            </a:r>
            <a:r>
              <a:rPr lang="en-US" altLang="zh-CN" dirty="0" err="1">
                <a:solidFill>
                  <a:srgbClr val="000000"/>
                </a:solidFill>
                <a:latin typeface="Times New Roman" panose="02020603050405020304" pitchFamily="18" charset="0"/>
                <a:cs typeface="Times New Roman" panose="02020603050405020304" pitchFamily="18" charset="0"/>
              </a:rPr>
              <a:t>photopeaks</a:t>
            </a:r>
            <a:r>
              <a:rPr lang="en-US" altLang="zh-CN" dirty="0">
                <a:solidFill>
                  <a:srgbClr val="000000"/>
                </a:solidFill>
                <a:latin typeface="Times New Roman" panose="02020603050405020304" pitchFamily="18" charset="0"/>
                <a:cs typeface="Times New Roman" panose="02020603050405020304" pitchFamily="18" charset="0"/>
              </a:rPr>
              <a:t> to counts summed from 100 to 1350 </a:t>
            </a:r>
            <a:r>
              <a:rPr lang="en-US" altLang="zh-CN" dirty="0" err="1">
                <a:solidFill>
                  <a:srgbClr val="000000"/>
                </a:solidFill>
                <a:latin typeface="Times New Roman" panose="02020603050405020304" pitchFamily="18" charset="0"/>
                <a:cs typeface="Times New Roman" panose="02020603050405020304" pitchFamily="18" charset="0"/>
              </a:rPr>
              <a:t>keV</a:t>
            </a:r>
            <a:r>
              <a:rPr lang="en-US" altLang="zh-CN" dirty="0">
                <a:solidFill>
                  <a:srgbClr val="000000"/>
                </a:solidFill>
                <a:latin typeface="Times New Roman" panose="02020603050405020304" pitchFamily="18" charset="0"/>
                <a:cs typeface="Times New Roman" panose="02020603050405020304" pitchFamily="18" charset="0"/>
              </a:rPr>
              <a:t>. Full-widths at tenth-maximum were also extracted at 1332 </a:t>
            </a:r>
            <a:r>
              <a:rPr lang="en-US" altLang="zh-CN" dirty="0" err="1">
                <a:solidFill>
                  <a:srgbClr val="000000"/>
                </a:solidFill>
                <a:latin typeface="Times New Roman" panose="02020603050405020304" pitchFamily="18" charset="0"/>
                <a:cs typeface="Times New Roman" panose="02020603050405020304" pitchFamily="18" charset="0"/>
              </a:rPr>
              <a:t>keV</a:t>
            </a:r>
            <a:r>
              <a:rPr lang="en-US" altLang="zh-CN" dirty="0">
                <a:solidFill>
                  <a:srgbClr val="000000"/>
                </a:solidFill>
                <a:latin typeface="Times New Roman" panose="02020603050405020304" pitchFamily="18" charset="0"/>
                <a:cs typeface="Times New Roman" panose="02020603050405020304" pitchFamily="18" charset="0"/>
              </a:rPr>
              <a:t>. Finally, </a:t>
            </a:r>
            <a:r>
              <a:rPr lang="en-US" altLang="zh-CN" b="1" dirty="0">
                <a:solidFill>
                  <a:srgbClr val="000000"/>
                </a:solidFill>
                <a:latin typeface="Times New Roman" panose="02020603050405020304" pitchFamily="18" charset="0"/>
                <a:cs typeface="Times New Roman" panose="02020603050405020304" pitchFamily="18" charset="0"/>
              </a:rPr>
              <a:t>FWHM</a:t>
            </a:r>
            <a:r>
              <a:rPr lang="en-US" altLang="zh-CN" dirty="0">
                <a:solidFill>
                  <a:srgbClr val="000000"/>
                </a:solidFill>
                <a:latin typeface="Times New Roman" panose="02020603050405020304" pitchFamily="18" charset="0"/>
                <a:cs typeface="Times New Roman" panose="02020603050405020304" pitchFamily="18" charset="0"/>
              </a:rPr>
              <a:t> were measured from the 122 </a:t>
            </a:r>
            <a:r>
              <a:rPr lang="en-US" altLang="zh-CN" dirty="0" err="1">
                <a:solidFill>
                  <a:srgbClr val="000000"/>
                </a:solidFill>
                <a:latin typeface="Times New Roman" panose="02020603050405020304" pitchFamily="18" charset="0"/>
                <a:cs typeface="Times New Roman" panose="02020603050405020304" pitchFamily="18" charset="0"/>
              </a:rPr>
              <a:t>keV</a:t>
            </a:r>
            <a:r>
              <a:rPr lang="en-US" altLang="zh-CN" dirty="0">
                <a:solidFill>
                  <a:srgbClr val="000000"/>
                </a:solidFill>
                <a:latin typeface="Times New Roman" panose="02020603050405020304" pitchFamily="18" charset="0"/>
                <a:cs typeface="Times New Roman" panose="02020603050405020304" pitchFamily="18" charset="0"/>
              </a:rPr>
              <a:t> line of a </a:t>
            </a:r>
            <a:r>
              <a:rPr lang="en-US" altLang="zh-CN" baseline="30000" dirty="0">
                <a:solidFill>
                  <a:srgbClr val="000000"/>
                </a:solidFill>
                <a:latin typeface="Times New Roman" panose="02020603050405020304" pitchFamily="18" charset="0"/>
                <a:cs typeface="Times New Roman" panose="02020603050405020304" pitchFamily="18" charset="0"/>
              </a:rPr>
              <a:t>152</a:t>
            </a:r>
            <a:r>
              <a:rPr lang="en-US" altLang="zh-CN" dirty="0">
                <a:solidFill>
                  <a:srgbClr val="000000"/>
                </a:solidFill>
                <a:latin typeface="Times New Roman" panose="02020603050405020304" pitchFamily="18" charset="0"/>
                <a:cs typeface="Times New Roman" panose="02020603050405020304" pitchFamily="18" charset="0"/>
              </a:rPr>
              <a:t>Eu source.</a:t>
            </a:r>
            <a:endParaRPr lang="zh-CN" altLang="en-US"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4679406" y="1676685"/>
            <a:ext cx="3946914" cy="2585323"/>
          </a:xfrm>
          <a:prstGeom prst="rect">
            <a:avLst/>
          </a:prstGeom>
          <a:noFill/>
        </p:spPr>
        <p:txBody>
          <a:bodyPr wrap="none" rtlCol="0">
            <a:spAutoFit/>
          </a:bodyPr>
          <a:lstStyle/>
          <a:p>
            <a:r>
              <a:rPr lang="en-US" altLang="zh-CN" dirty="0"/>
              <a:t>TIGRESS Resolution:</a:t>
            </a:r>
          </a:p>
          <a:p>
            <a:r>
              <a:rPr lang="en-US" altLang="zh-CN" dirty="0"/>
              <a:t>(2.26+2.17+2.29+2.28)/4/1332=0.00169</a:t>
            </a:r>
          </a:p>
          <a:p>
            <a:r>
              <a:rPr lang="en-US" altLang="zh-CN" dirty="0"/>
              <a:t>(1.63+1.71+1.76+1.80)/4/122=0.01414</a:t>
            </a:r>
          </a:p>
          <a:p>
            <a:endParaRPr lang="en-US" dirty="0"/>
          </a:p>
          <a:p>
            <a:endParaRPr lang="en-US" dirty="0"/>
          </a:p>
          <a:p>
            <a:endParaRPr lang="en-US" dirty="0"/>
          </a:p>
          <a:p>
            <a:r>
              <a:rPr lang="en-US" altLang="zh-CN" dirty="0"/>
              <a:t>GRIFFIN Resolution:</a:t>
            </a:r>
          </a:p>
          <a:p>
            <a:r>
              <a:rPr lang="en-US" altLang="zh-CN" dirty="0"/>
              <a:t>1.89/1332=0.001419</a:t>
            </a:r>
          </a:p>
          <a:p>
            <a:r>
              <a:rPr lang="en-US" altLang="zh-CN" dirty="0"/>
              <a:t>1.12/122=0.00918 </a:t>
            </a:r>
            <a:endParaRPr lang="en-US" dirty="0"/>
          </a:p>
        </p:txBody>
      </p:sp>
      <p:sp>
        <p:nvSpPr>
          <p:cNvPr id="7" name="矩形 6"/>
          <p:cNvSpPr/>
          <p:nvPr/>
        </p:nvSpPr>
        <p:spPr>
          <a:xfrm>
            <a:off x="4470401" y="2590398"/>
            <a:ext cx="3516945" cy="369332"/>
          </a:xfrm>
          <a:prstGeom prst="rect">
            <a:avLst/>
          </a:prstGeom>
        </p:spPr>
        <p:txBody>
          <a:bodyPr wrap="square">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Reso</a:t>
            </a:r>
            <a:r>
              <a:rPr lang="en-US" dirty="0">
                <a:latin typeface="Times New Roman" panose="02020603050405020304" pitchFamily="18" charset="0"/>
                <a:ea typeface="Tahoma" panose="020B0604030504040204" pitchFamily="34" charset="0"/>
                <a:cs typeface="Times New Roman" panose="02020603050405020304" pitchFamily="18" charset="0"/>
              </a:rPr>
              <a:t> = 1.010473*</a:t>
            </a:r>
            <a:r>
              <a:rPr lang="en-US" i="1" dirty="0">
                <a:latin typeface="Times New Roman" panose="02020603050405020304" pitchFamily="18" charset="0"/>
                <a:ea typeface="Tahoma" panose="020B0604030504040204" pitchFamily="34" charset="0"/>
                <a:cs typeface="Times New Roman" panose="02020603050405020304" pitchFamily="18" charset="0"/>
              </a:rPr>
              <a:t>E</a:t>
            </a:r>
            <a:r>
              <a:rPr lang="en-US" baseline="30000" dirty="0">
                <a:latin typeface="Times New Roman" panose="02020603050405020304" pitchFamily="18" charset="0"/>
                <a:ea typeface="Tahoma" panose="020B0604030504040204" pitchFamily="34" charset="0"/>
                <a:cs typeface="Times New Roman" panose="02020603050405020304" pitchFamily="18" charset="0"/>
              </a:rPr>
              <a:t>-0.888665</a:t>
            </a:r>
          </a:p>
        </p:txBody>
      </p:sp>
    </p:spTree>
    <p:extLst>
      <p:ext uri="{BB962C8B-B14F-4D97-AF65-F5344CB8AC3E}">
        <p14:creationId xmlns:p14="http://schemas.microsoft.com/office/powerpoint/2010/main" val="31903789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830997"/>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The energy resolution of the </a:t>
            </a:r>
            <a:r>
              <a:rPr lang="en-US" altLang="zh-CN" sz="1600" dirty="0" err="1">
                <a:latin typeface="Times New Roman" panose="02020603050405020304" pitchFamily="18" charset="0"/>
                <a:cs typeface="Times New Roman" panose="02020603050405020304" pitchFamily="18" charset="0"/>
              </a:rPr>
              <a:t>HPGe</a:t>
            </a:r>
            <a:r>
              <a:rPr lang="en-US" altLang="zh-CN" sz="1600" dirty="0">
                <a:latin typeface="Times New Roman" panose="02020603050405020304" pitchFamily="18" charset="0"/>
                <a:cs typeface="Times New Roman" panose="02020603050405020304" pitchFamily="18" charset="0"/>
              </a:rPr>
              <a:t> photon spectroscopy system is governed by the variation in</a:t>
            </a:r>
          </a:p>
          <a:p>
            <a:r>
              <a:rPr lang="en-US" altLang="zh-CN" sz="1600" dirty="0">
                <a:latin typeface="Times New Roman" panose="02020603050405020304" pitchFamily="18" charset="0"/>
                <a:cs typeface="Times New Roman" panose="02020603050405020304" pitchFamily="18" charset="0"/>
              </a:rPr>
              <a:t>the number of charge carriers, variation in the charge carrier collection, and the contribution of</a:t>
            </a:r>
          </a:p>
          <a:p>
            <a:r>
              <a:rPr lang="en-US" altLang="zh-CN" sz="1600" dirty="0">
                <a:latin typeface="Times New Roman" panose="02020603050405020304" pitchFamily="18" charset="0"/>
                <a:cs typeface="Times New Roman" panose="02020603050405020304" pitchFamily="18" charset="0"/>
              </a:rPr>
              <a:t>electronic noise. Hence, the FWHM of a peak in the spectrum can be represented as </a:t>
            </a:r>
            <a:endParaRPr lang="zh-CN" altLang="en-US" sz="16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127000" y="786835"/>
            <a:ext cx="2070100" cy="303721"/>
          </a:xfrm>
          <a:prstGeom prst="rect">
            <a:avLst/>
          </a:prstGeom>
        </p:spPr>
      </p:pic>
      <p:sp>
        <p:nvSpPr>
          <p:cNvPr id="5" name="Rectangle 4"/>
          <p:cNvSpPr/>
          <p:nvPr/>
        </p:nvSpPr>
        <p:spPr>
          <a:xfrm>
            <a:off x="0" y="1073996"/>
            <a:ext cx="9144000" cy="830997"/>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where W values on the right-hand side are peak widths expected due to carrier statistics, carrier collection and electronic noise.</a:t>
            </a:r>
          </a:p>
          <a:p>
            <a:r>
              <a:rPr lang="en-US" altLang="zh-CN" sz="1600" dirty="0">
                <a:latin typeface="Times New Roman" panose="02020603050405020304" pitchFamily="18" charset="0"/>
                <a:cs typeface="Times New Roman" panose="02020603050405020304" pitchFamily="18" charset="0"/>
              </a:rPr>
              <a:t>The variation in the number of the charge carriers is given by </a:t>
            </a:r>
            <a:endParaRPr lang="zh-CN" altLang="en-US" sz="16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139700" y="1816270"/>
            <a:ext cx="6197600" cy="599995"/>
          </a:xfrm>
          <a:prstGeom prst="rect">
            <a:avLst/>
          </a:prstGeom>
        </p:spPr>
      </p:pic>
      <p:sp>
        <p:nvSpPr>
          <p:cNvPr id="7" name="Rectangle 6"/>
          <p:cNvSpPr/>
          <p:nvPr/>
        </p:nvSpPr>
        <p:spPr>
          <a:xfrm>
            <a:off x="0" y="2298469"/>
            <a:ext cx="9144000" cy="1323439"/>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where </a:t>
            </a:r>
            <a:r>
              <a:rPr lang="en-US" altLang="zh-CN" sz="1600" i="1" dirty="0" err="1">
                <a:latin typeface="Times New Roman" panose="02020603050405020304" pitchFamily="18" charset="0"/>
                <a:cs typeface="Times New Roman" panose="02020603050405020304" pitchFamily="18" charset="0"/>
              </a:rPr>
              <a:t>E</a:t>
            </a:r>
            <a:r>
              <a:rPr lang="en-US" altLang="zh-CN" sz="1600" i="1" baseline="-25000" dirty="0" err="1">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is the photon energy, N is the number of e-h pairs, F is the </a:t>
            </a:r>
            <a:r>
              <a:rPr lang="en-US" altLang="zh-CN" sz="1600" dirty="0" err="1">
                <a:latin typeface="Times New Roman" panose="02020603050405020304" pitchFamily="18" charset="0"/>
                <a:cs typeface="Times New Roman" panose="02020603050405020304" pitchFamily="18" charset="0"/>
              </a:rPr>
              <a:t>Fano</a:t>
            </a:r>
            <a:r>
              <a:rPr lang="en-US" altLang="zh-CN" sz="1600" dirty="0">
                <a:latin typeface="Times New Roman" panose="02020603050405020304" pitchFamily="18" charset="0"/>
                <a:cs typeface="Times New Roman" panose="02020603050405020304" pitchFamily="18" charset="0"/>
              </a:rPr>
              <a:t> factor, and w is the energy required for creating a electron-hole pair. If the </a:t>
            </a:r>
            <a:r>
              <a:rPr lang="en-US" altLang="zh-CN" sz="1600" dirty="0" err="1">
                <a:latin typeface="Times New Roman" panose="02020603050405020304" pitchFamily="18" charset="0"/>
                <a:cs typeface="Times New Roman" panose="02020603050405020304" pitchFamily="18" charset="0"/>
              </a:rPr>
              <a:t>Fano</a:t>
            </a:r>
            <a:r>
              <a:rPr lang="en-US" altLang="zh-CN" sz="1600" dirty="0">
                <a:latin typeface="Times New Roman" panose="02020603050405020304" pitchFamily="18" charset="0"/>
                <a:cs typeface="Times New Roman" panose="02020603050405020304" pitchFamily="18" charset="0"/>
              </a:rPr>
              <a:t> factor is assumed to be 0.1, the equation predicts the </a:t>
            </a:r>
            <a:r>
              <a:rPr lang="en-US" altLang="zh-CN" sz="1600" i="1" dirty="0">
                <a:latin typeface="Times New Roman" panose="02020603050405020304" pitchFamily="18" charset="0"/>
                <a:cs typeface="Times New Roman" panose="02020603050405020304" pitchFamily="18" charset="0"/>
              </a:rPr>
              <a:t>W</a:t>
            </a:r>
            <a:r>
              <a:rPr lang="en-US" altLang="zh-CN" sz="1600" i="1" baseline="-25000" dirty="0">
                <a:latin typeface="Times New Roman" panose="02020603050405020304" pitchFamily="18" charset="0"/>
                <a:cs typeface="Times New Roman" panose="02020603050405020304" pitchFamily="18" charset="0"/>
              </a:rPr>
              <a:t>D</a:t>
            </a:r>
            <a:r>
              <a:rPr lang="en-US" altLang="zh-CN" sz="1600" dirty="0">
                <a:latin typeface="Times New Roman" panose="02020603050405020304" pitchFamily="18" charset="0"/>
                <a:cs typeface="Times New Roman" panose="02020603050405020304" pitchFamily="18" charset="0"/>
              </a:rPr>
              <a:t> value of 1.3 </a:t>
            </a:r>
            <a:r>
              <a:rPr lang="en-US" altLang="zh-CN" sz="1600" dirty="0" err="1">
                <a:latin typeface="Times New Roman" panose="02020603050405020304" pitchFamily="18" charset="0"/>
                <a:cs typeface="Times New Roman" panose="02020603050405020304" pitchFamily="18" charset="0"/>
              </a:rPr>
              <a:t>keV</a:t>
            </a:r>
            <a:r>
              <a:rPr lang="en-US" altLang="zh-CN" sz="1600" dirty="0">
                <a:latin typeface="Times New Roman" panose="02020603050405020304" pitchFamily="18" charset="0"/>
                <a:cs typeface="Times New Roman" panose="02020603050405020304" pitchFamily="18" charset="0"/>
              </a:rPr>
              <a:t> at 1.33 MeV when the </a:t>
            </a:r>
            <a:r>
              <a:rPr lang="en-US" altLang="zh-CN" sz="1600" i="1" dirty="0">
                <a:latin typeface="Times New Roman" panose="02020603050405020304" pitchFamily="18" charset="0"/>
                <a:cs typeface="Times New Roman" panose="02020603050405020304" pitchFamily="18" charset="0"/>
              </a:rPr>
              <a:t>w</a:t>
            </a:r>
            <a:r>
              <a:rPr lang="en-US" altLang="zh-CN" sz="1600" dirty="0">
                <a:latin typeface="Times New Roman" panose="02020603050405020304" pitchFamily="18" charset="0"/>
                <a:cs typeface="Times New Roman" panose="02020603050405020304" pitchFamily="18" charset="0"/>
              </a:rPr>
              <a:t> value of 3 eV is used. The contribution of the second term is due to incomplete charge collection and becomes important for large volume or low electric field detectors. </a:t>
            </a:r>
          </a:p>
          <a:p>
            <a:endParaRPr lang="en-US" altLang="zh-CN" sz="1600"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4"/>
          <a:stretch>
            <a:fillRect/>
          </a:stretch>
        </p:blipFill>
        <p:spPr>
          <a:xfrm>
            <a:off x="5743723" y="3834130"/>
            <a:ext cx="3400277" cy="2994025"/>
          </a:xfrm>
          <a:prstGeom prst="rect">
            <a:avLst/>
          </a:prstGeom>
        </p:spPr>
      </p:pic>
      <p:sp>
        <p:nvSpPr>
          <p:cNvPr id="9" name="Rectangle 8"/>
          <p:cNvSpPr/>
          <p:nvPr/>
        </p:nvSpPr>
        <p:spPr>
          <a:xfrm>
            <a:off x="0" y="3374238"/>
            <a:ext cx="5743723" cy="2308324"/>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The last term represents the broadening effects of all electronics following the detector. This component can be measured with a precision </a:t>
            </a:r>
            <a:r>
              <a:rPr lang="en-US" altLang="zh-CN" sz="1600" dirty="0" err="1">
                <a:latin typeface="Times New Roman" panose="02020603050405020304" pitchFamily="18" charset="0"/>
                <a:cs typeface="Times New Roman" panose="02020603050405020304" pitchFamily="18" charset="0"/>
              </a:rPr>
              <a:t>pulser</a:t>
            </a:r>
            <a:r>
              <a:rPr lang="en-US" altLang="zh-CN" sz="1600" dirty="0">
                <a:latin typeface="Times New Roman" panose="02020603050405020304" pitchFamily="18" charset="0"/>
                <a:cs typeface="Times New Roman" panose="02020603050405020304" pitchFamily="18" charset="0"/>
              </a:rPr>
              <a:t> as discussed in the pulse processing chapter. The </a:t>
            </a:r>
            <a:r>
              <a:rPr lang="en-US" altLang="zh-CN" sz="1600" dirty="0" err="1">
                <a:latin typeface="Times New Roman" panose="02020603050405020304" pitchFamily="18" charset="0"/>
                <a:cs typeface="Times New Roman" panose="02020603050405020304" pitchFamily="18" charset="0"/>
              </a:rPr>
              <a:t>pulser</a:t>
            </a:r>
            <a:r>
              <a:rPr lang="en-US" altLang="zh-CN" sz="1600" dirty="0">
                <a:latin typeface="Times New Roman" panose="02020603050405020304" pitchFamily="18" charset="0"/>
                <a:cs typeface="Times New Roman" panose="02020603050405020304" pitchFamily="18" charset="0"/>
              </a:rPr>
              <a:t> output is fed to the test input of the preamp and it undergoes exactly the same path as that of the actual signal from the detector. </a:t>
            </a:r>
          </a:p>
          <a:p>
            <a:r>
              <a:rPr lang="en-US" altLang="zh-CN" sz="1600" dirty="0">
                <a:latin typeface="Times New Roman" panose="02020603050405020304" pitchFamily="18" charset="0"/>
                <a:cs typeface="Times New Roman" panose="02020603050405020304" pitchFamily="18" charset="0"/>
              </a:rPr>
              <a:t>Fig. 8.15 shows the contribution of each component as a function of the photon energy. At low energies, electronic noise and charge collection are relatively important while the additional broadening due to carrier statistics becomes significant at higher energies. </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34521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204162" cy="3670300"/>
          </a:xfrm>
          <a:prstGeom prst="rect">
            <a:avLst/>
          </a:prstGeom>
        </p:spPr>
      </p:pic>
    </p:spTree>
    <p:extLst>
      <p:ext uri="{BB962C8B-B14F-4D97-AF65-F5344CB8AC3E}">
        <p14:creationId xmlns:p14="http://schemas.microsoft.com/office/powerpoint/2010/main" val="10583179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20487" cy="3429000"/>
          </a:xfrm>
          <a:prstGeom prst="rect">
            <a:avLst/>
          </a:prstGeom>
        </p:spPr>
      </p:pic>
      <p:sp>
        <p:nvSpPr>
          <p:cNvPr id="3" name="文本框 2"/>
          <p:cNvSpPr txBox="1"/>
          <p:nvPr/>
        </p:nvSpPr>
        <p:spPr>
          <a:xfrm>
            <a:off x="279400" y="558800"/>
            <a:ext cx="7580793" cy="923330"/>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20 MeV </a:t>
            </a:r>
            <a:r>
              <a:rPr lang="en-US" baseline="30000" dirty="0">
                <a:latin typeface="Times New Roman" panose="02020603050405020304" pitchFamily="18" charset="0"/>
                <a:cs typeface="Times New Roman" panose="02020603050405020304" pitchFamily="18" charset="0"/>
              </a:rPr>
              <a:t>28</a:t>
            </a:r>
            <a:r>
              <a:rPr lang="en-US" dirty="0">
                <a:latin typeface="Times New Roman" panose="02020603050405020304" pitchFamily="18" charset="0"/>
                <a:cs typeface="Times New Roman" panose="02020603050405020304" pitchFamily="18" charset="0"/>
              </a:rPr>
              <a:t>Mg ions </a:t>
            </a:r>
            <a:r>
              <a:rPr lang="en-US" altLang="zh-CN" dirty="0">
                <a:latin typeface="Times New Roman" panose="02020603050405020304" pitchFamily="18" charset="0"/>
                <a:cs typeface="Times New Roman" panose="02020603050405020304" pitchFamily="18" charset="0"/>
              </a:rPr>
              <a:t>penetrate 6 μm thick </a:t>
            </a:r>
            <a:r>
              <a:rPr lang="en-US" altLang="zh-CN" dirty="0" err="1">
                <a:latin typeface="Times New Roman" panose="02020603050405020304" pitchFamily="18" charset="0"/>
                <a:cs typeface="Times New Roman" panose="02020603050405020304" pitchFamily="18" charset="0"/>
              </a:rPr>
              <a:t>Ge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Energy loss = 18.5 MeV, consistent with 18.2 MeV given by LISE++</a:t>
            </a:r>
          </a:p>
          <a:p>
            <a:r>
              <a:rPr lang="en-US" altLang="zh-CN" dirty="0">
                <a:latin typeface="Times New Roman" panose="02020603050405020304" pitchFamily="18" charset="0"/>
                <a:cs typeface="Times New Roman" panose="02020603050405020304" pitchFamily="18" charset="0"/>
              </a:rPr>
              <a:t>G</a:t>
            </a:r>
            <a:r>
              <a:rPr lang="fr-FR" dirty="0">
                <a:latin typeface="Times New Roman" panose="02020603050405020304" pitchFamily="18" charset="0"/>
                <a:cs typeface="Times New Roman" panose="02020603050405020304" pitchFamily="18" charset="0"/>
              </a:rPr>
              <a:t>4ParticleDefinition* particle = G4IonTable::GetIonTable()-&gt;GetIon(12,28,0); </a:t>
            </a:r>
            <a:endParaRPr lang="en-US"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0" y="3429000"/>
            <a:ext cx="5020487" cy="3455963"/>
          </a:xfrm>
          <a:prstGeom prst="rect">
            <a:avLst/>
          </a:prstGeom>
        </p:spPr>
      </p:pic>
      <p:sp>
        <p:nvSpPr>
          <p:cNvPr id="5" name="文本框 4"/>
          <p:cNvSpPr txBox="1"/>
          <p:nvPr/>
        </p:nvSpPr>
        <p:spPr>
          <a:xfrm>
            <a:off x="279399" y="4356100"/>
            <a:ext cx="8904874" cy="1754326"/>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 MeV </a:t>
            </a:r>
            <a:r>
              <a:rPr lang="en-US" baseline="30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H ions </a:t>
            </a:r>
            <a:r>
              <a:rPr lang="en-US" altLang="zh-CN" dirty="0">
                <a:latin typeface="Times New Roman" panose="02020603050405020304" pitchFamily="18" charset="0"/>
                <a:cs typeface="Times New Roman" panose="02020603050405020304" pitchFamily="18" charset="0"/>
              </a:rPr>
              <a:t>penetrate 90 μm thick </a:t>
            </a:r>
            <a:r>
              <a:rPr lang="en-US" altLang="zh-CN" dirty="0" err="1">
                <a:latin typeface="Times New Roman" panose="02020603050405020304" pitchFamily="18" charset="0"/>
                <a:cs typeface="Times New Roman" panose="02020603050405020304" pitchFamily="18" charset="0"/>
              </a:rPr>
              <a:t>Ge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Energy loss = 2.4 MeV, consistent with 2.6 MeV given by LISE++</a:t>
            </a:r>
          </a:p>
          <a:p>
            <a:r>
              <a:rPr lang="en-US" altLang="zh-CN" dirty="0">
                <a:latin typeface="Times New Roman" panose="02020603050405020304" pitchFamily="18" charset="0"/>
                <a:cs typeface="Times New Roman" panose="02020603050405020304" pitchFamily="18" charset="0"/>
              </a:rPr>
              <a:t>G</a:t>
            </a:r>
            <a:r>
              <a:rPr lang="fr-FR" dirty="0">
                <a:latin typeface="Times New Roman" panose="02020603050405020304" pitchFamily="18" charset="0"/>
                <a:cs typeface="Times New Roman" panose="02020603050405020304" pitchFamily="18" charset="0"/>
              </a:rPr>
              <a:t>4ParticleDefinition* particle = G4IonTable::GetIonTable()-&gt;GetIon(1,1,0);</a:t>
            </a:r>
          </a:p>
          <a:p>
            <a:r>
              <a:rPr lang="fr-FR" dirty="0">
                <a:latin typeface="Times New Roman" panose="02020603050405020304" pitchFamily="18" charset="0"/>
                <a:cs typeface="Times New Roman" panose="02020603050405020304" pitchFamily="18" charset="0"/>
              </a:rPr>
              <a:t>and</a:t>
            </a:r>
          </a:p>
          <a:p>
            <a:r>
              <a:rPr lang="fr-FR" dirty="0">
                <a:latin typeface="Times New Roman" panose="02020603050405020304" pitchFamily="18" charset="0"/>
                <a:cs typeface="Times New Roman" panose="02020603050405020304" pitchFamily="18" charset="0"/>
              </a:rPr>
              <a:t>G4ParticleDefinition* particle = G4ParticleTable::GetParticleTable()-&gt;FindParticle("proton");</a:t>
            </a:r>
          </a:p>
          <a:p>
            <a:r>
              <a:rPr lang="fr-FR" dirty="0">
                <a:latin typeface="Times New Roman" panose="02020603050405020304" pitchFamily="18" charset="0"/>
                <a:cs typeface="Times New Roman" panose="02020603050405020304" pitchFamily="18" charset="0"/>
              </a:rPr>
              <a:t>are exactly the same</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90489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2286000"/>
            <a:ext cx="6343650" cy="4572000"/>
          </a:xfrm>
          <a:prstGeom prst="rect">
            <a:avLst/>
          </a:prstGeom>
        </p:spPr>
      </p:pic>
      <p:sp>
        <p:nvSpPr>
          <p:cNvPr id="3" name="矩形 2"/>
          <p:cNvSpPr/>
          <p:nvPr/>
        </p:nvSpPr>
        <p:spPr>
          <a:xfrm>
            <a:off x="0" y="0"/>
            <a:ext cx="9144000" cy="1200329"/>
          </a:xfrm>
          <a:prstGeom prst="rect">
            <a:avLst/>
          </a:prstGeom>
        </p:spPr>
        <p:txBody>
          <a:bodyPr wrap="square">
            <a:spAutoFit/>
          </a:bodyPr>
          <a:lstStyle/>
          <a:p>
            <a:r>
              <a:rPr lang="en-US" altLang="zh-CN" dirty="0"/>
              <a:t>Update of Doppler.cpp</a:t>
            </a:r>
            <a:endParaRPr lang="en-US" dirty="0"/>
          </a:p>
          <a:p>
            <a:r>
              <a:rPr lang="en-US" dirty="0"/>
              <a:t>20190125：use range in Spherical Coordinates to select escaping recoils, make the recoil's </a:t>
            </a:r>
            <a:r>
              <a:rPr lang="en-US" dirty="0" err="1"/>
              <a:t>dE</a:t>
            </a:r>
            <a:r>
              <a:rPr lang="en-US" dirty="0"/>
              <a:t>=0 after it escapes out of the foil.</a:t>
            </a:r>
          </a:p>
          <a:p>
            <a:r>
              <a:rPr lang="en-US" dirty="0"/>
              <a:t>20190202：feeding intensity can be individually set, instead of all equally distributed.</a:t>
            </a:r>
          </a:p>
        </p:txBody>
      </p:sp>
    </p:spTree>
    <p:extLst>
      <p:ext uri="{BB962C8B-B14F-4D97-AF65-F5344CB8AC3E}">
        <p14:creationId xmlns:p14="http://schemas.microsoft.com/office/powerpoint/2010/main" val="709630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 y="3409183"/>
            <a:ext cx="5159828" cy="3409902"/>
          </a:xfrm>
          <a:prstGeom prst="rect">
            <a:avLst/>
          </a:prstGeom>
        </p:spPr>
      </p:pic>
      <p:pic>
        <p:nvPicPr>
          <p:cNvPr id="4" name="图片 3"/>
          <p:cNvPicPr>
            <a:picLocks noChangeAspect="1"/>
          </p:cNvPicPr>
          <p:nvPr/>
        </p:nvPicPr>
        <p:blipFill rotWithShape="1">
          <a:blip r:embed="rId3"/>
          <a:srcRect t="5885"/>
          <a:stretch/>
        </p:blipFill>
        <p:spPr>
          <a:xfrm>
            <a:off x="1" y="0"/>
            <a:ext cx="5290456" cy="3409183"/>
          </a:xfrm>
          <a:prstGeom prst="rect">
            <a:avLst/>
          </a:prstGeom>
        </p:spPr>
      </p:pic>
      <p:sp>
        <p:nvSpPr>
          <p:cNvPr id="3" name="矩形 2"/>
          <p:cNvSpPr/>
          <p:nvPr/>
        </p:nvSpPr>
        <p:spPr>
          <a:xfrm>
            <a:off x="395864" y="161500"/>
            <a:ext cx="2787494" cy="369332"/>
          </a:xfrm>
          <a:prstGeom prst="rect">
            <a:avLst/>
          </a:prstGeom>
        </p:spPr>
        <p:txBody>
          <a:bodyPr wrap="none">
            <a:spAutoFit/>
          </a:bodyPr>
          <a:lstStyle/>
          <a:p>
            <a:r>
              <a:rPr lang="en-US" dirty="0" err="1">
                <a:latin typeface="Tahoma" panose="020B0604030504040204" pitchFamily="34" charset="0"/>
              </a:rPr>
              <a:t>excitE</a:t>
            </a:r>
            <a:r>
              <a:rPr lang="en-US" dirty="0">
                <a:latin typeface="Tahoma" panose="020B0604030504040204" pitchFamily="34" charset="0"/>
              </a:rPr>
              <a:t>=2500*CLHEP::keV</a:t>
            </a:r>
          </a:p>
        </p:txBody>
      </p:sp>
      <p:sp>
        <p:nvSpPr>
          <p:cNvPr id="6" name="矩形 5"/>
          <p:cNvSpPr/>
          <p:nvPr/>
        </p:nvSpPr>
        <p:spPr>
          <a:xfrm>
            <a:off x="395864" y="3583746"/>
            <a:ext cx="2787494" cy="369332"/>
          </a:xfrm>
          <a:prstGeom prst="rect">
            <a:avLst/>
          </a:prstGeom>
        </p:spPr>
        <p:txBody>
          <a:bodyPr wrap="none">
            <a:spAutoFit/>
          </a:bodyPr>
          <a:lstStyle/>
          <a:p>
            <a:r>
              <a:rPr lang="en-US" dirty="0" err="1">
                <a:latin typeface="Tahoma" panose="020B0604030504040204" pitchFamily="34" charset="0"/>
              </a:rPr>
              <a:t>excitE</a:t>
            </a:r>
            <a:r>
              <a:rPr lang="en-US" dirty="0">
                <a:latin typeface="Tahoma" panose="020B0604030504040204" pitchFamily="34" charset="0"/>
              </a:rPr>
              <a:t>=2800*CLHEP::keV</a:t>
            </a:r>
          </a:p>
        </p:txBody>
      </p:sp>
      <p:sp>
        <p:nvSpPr>
          <p:cNvPr id="7" name="文本框 6"/>
          <p:cNvSpPr txBox="1"/>
          <p:nvPr/>
        </p:nvSpPr>
        <p:spPr>
          <a:xfrm>
            <a:off x="3788229" y="1045029"/>
            <a:ext cx="652743" cy="369332"/>
          </a:xfrm>
          <a:prstGeom prst="rect">
            <a:avLst/>
          </a:prstGeom>
          <a:noFill/>
        </p:spPr>
        <p:txBody>
          <a:bodyPr wrap="none" rtlCol="0">
            <a:spAutoFit/>
          </a:bodyPr>
          <a:lstStyle/>
          <a:p>
            <a:r>
              <a:rPr lang="en-US" dirty="0"/>
              <a:t>2500</a:t>
            </a:r>
          </a:p>
        </p:txBody>
      </p:sp>
      <p:sp>
        <p:nvSpPr>
          <p:cNvPr id="8" name="文本框 7"/>
          <p:cNvSpPr txBox="1"/>
          <p:nvPr/>
        </p:nvSpPr>
        <p:spPr>
          <a:xfrm>
            <a:off x="4246029" y="5404005"/>
            <a:ext cx="652743" cy="369332"/>
          </a:xfrm>
          <a:prstGeom prst="rect">
            <a:avLst/>
          </a:prstGeom>
          <a:noFill/>
        </p:spPr>
        <p:txBody>
          <a:bodyPr wrap="none" rtlCol="0">
            <a:spAutoFit/>
          </a:bodyPr>
          <a:lstStyle/>
          <a:p>
            <a:r>
              <a:rPr lang="en-US" dirty="0"/>
              <a:t>2800</a:t>
            </a:r>
          </a:p>
        </p:txBody>
      </p:sp>
      <p:sp>
        <p:nvSpPr>
          <p:cNvPr id="9" name="文本框 8"/>
          <p:cNvSpPr txBox="1"/>
          <p:nvPr/>
        </p:nvSpPr>
        <p:spPr>
          <a:xfrm>
            <a:off x="1815737" y="4327377"/>
            <a:ext cx="1173719" cy="369332"/>
          </a:xfrm>
          <a:prstGeom prst="rect">
            <a:avLst/>
          </a:prstGeom>
          <a:noFill/>
        </p:spPr>
        <p:txBody>
          <a:bodyPr wrap="none" rtlCol="0">
            <a:spAutoFit/>
          </a:bodyPr>
          <a:lstStyle/>
          <a:p>
            <a:r>
              <a:rPr lang="en-US" dirty="0"/>
              <a:t>1326 1474</a:t>
            </a:r>
          </a:p>
        </p:txBody>
      </p:sp>
      <p:cxnSp>
        <p:nvCxnSpPr>
          <p:cNvPr id="11" name="直接连接符 10"/>
          <p:cNvCxnSpPr/>
          <p:nvPr/>
        </p:nvCxnSpPr>
        <p:spPr>
          <a:xfrm>
            <a:off x="818604" y="4327377"/>
            <a:ext cx="8360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18604" y="5015354"/>
            <a:ext cx="8360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18604" y="5886211"/>
            <a:ext cx="8360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1143000" y="4327377"/>
            <a:ext cx="0" cy="6879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1145175" y="5015354"/>
            <a:ext cx="0" cy="8708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16687" y="4861465"/>
            <a:ext cx="550151" cy="307777"/>
          </a:xfrm>
          <a:prstGeom prst="rect">
            <a:avLst/>
          </a:prstGeom>
          <a:noFill/>
        </p:spPr>
        <p:txBody>
          <a:bodyPr wrap="none" rtlCol="0">
            <a:spAutoFit/>
          </a:bodyPr>
          <a:lstStyle/>
          <a:p>
            <a:r>
              <a:rPr lang="en-US" sz="1400" dirty="0">
                <a:solidFill>
                  <a:schemeClr val="accent1">
                    <a:lumMod val="50000"/>
                  </a:schemeClr>
                </a:solidFill>
              </a:rPr>
              <a:t>1474</a:t>
            </a:r>
          </a:p>
        </p:txBody>
      </p:sp>
      <p:sp>
        <p:nvSpPr>
          <p:cNvPr id="19" name="文本框 18"/>
          <p:cNvSpPr txBox="1"/>
          <p:nvPr/>
        </p:nvSpPr>
        <p:spPr>
          <a:xfrm>
            <a:off x="541479" y="5731917"/>
            <a:ext cx="276038" cy="307777"/>
          </a:xfrm>
          <a:prstGeom prst="rect">
            <a:avLst/>
          </a:prstGeom>
          <a:noFill/>
        </p:spPr>
        <p:txBody>
          <a:bodyPr wrap="none" rtlCol="0">
            <a:spAutoFit/>
          </a:bodyPr>
          <a:lstStyle/>
          <a:p>
            <a:r>
              <a:rPr lang="en-US" sz="1400" dirty="0">
                <a:solidFill>
                  <a:schemeClr val="accent1">
                    <a:lumMod val="50000"/>
                  </a:schemeClr>
                </a:solidFill>
              </a:rPr>
              <a:t>0</a:t>
            </a:r>
          </a:p>
        </p:txBody>
      </p:sp>
      <p:sp>
        <p:nvSpPr>
          <p:cNvPr id="20" name="文本框 19"/>
          <p:cNvSpPr txBox="1"/>
          <p:nvPr/>
        </p:nvSpPr>
        <p:spPr>
          <a:xfrm>
            <a:off x="316686" y="4173488"/>
            <a:ext cx="550151" cy="307777"/>
          </a:xfrm>
          <a:prstGeom prst="rect">
            <a:avLst/>
          </a:prstGeom>
          <a:noFill/>
        </p:spPr>
        <p:txBody>
          <a:bodyPr wrap="none" rtlCol="0">
            <a:spAutoFit/>
          </a:bodyPr>
          <a:lstStyle/>
          <a:p>
            <a:r>
              <a:rPr lang="en-US" sz="1400" dirty="0">
                <a:solidFill>
                  <a:schemeClr val="accent1">
                    <a:lumMod val="50000"/>
                  </a:schemeClr>
                </a:solidFill>
              </a:rPr>
              <a:t>2800</a:t>
            </a:r>
          </a:p>
        </p:txBody>
      </p:sp>
      <p:pic>
        <p:nvPicPr>
          <p:cNvPr id="21" name="图片 20"/>
          <p:cNvPicPr>
            <a:picLocks noChangeAspect="1"/>
          </p:cNvPicPr>
          <p:nvPr/>
        </p:nvPicPr>
        <p:blipFill>
          <a:blip r:embed="rId4"/>
          <a:stretch>
            <a:fillRect/>
          </a:stretch>
        </p:blipFill>
        <p:spPr>
          <a:xfrm>
            <a:off x="5053447" y="4093788"/>
            <a:ext cx="4090553" cy="2713987"/>
          </a:xfrm>
          <a:prstGeom prst="rect">
            <a:avLst/>
          </a:prstGeom>
        </p:spPr>
      </p:pic>
      <p:sp>
        <p:nvSpPr>
          <p:cNvPr id="23" name="矩形 22"/>
          <p:cNvSpPr/>
          <p:nvPr/>
        </p:nvSpPr>
        <p:spPr>
          <a:xfrm>
            <a:off x="4898772" y="721863"/>
            <a:ext cx="4078989" cy="1477328"/>
          </a:xfrm>
          <a:prstGeom prst="rect">
            <a:avLst/>
          </a:prstGeom>
        </p:spPr>
        <p:txBody>
          <a:bodyPr wrap="square">
            <a:spAutoFit/>
          </a:bodyPr>
          <a:lstStyle/>
          <a:p>
            <a:r>
              <a:rPr lang="en-US" dirty="0"/>
              <a:t>The photo-evaporation database contains nuclear </a:t>
            </a:r>
            <a:r>
              <a:rPr lang="en-US" dirty="0" err="1"/>
              <a:t>deexcitation</a:t>
            </a:r>
            <a:r>
              <a:rPr lang="en-US" dirty="0"/>
              <a:t> data</a:t>
            </a:r>
          </a:p>
          <a:p>
            <a:r>
              <a:rPr lang="en-US" dirty="0"/>
              <a:t>Remove the z12a28 file</a:t>
            </a:r>
          </a:p>
          <a:p>
            <a:r>
              <a:rPr lang="en-US" dirty="0"/>
              <a:t>The </a:t>
            </a:r>
            <a:r>
              <a:rPr lang="en-US" dirty="0" err="1"/>
              <a:t>E</a:t>
            </a:r>
            <a:r>
              <a:rPr lang="en-US" altLang="zh-CN" dirty="0" err="1"/>
              <a:t>γ</a:t>
            </a:r>
            <a:r>
              <a:rPr lang="en-US" altLang="zh-CN" dirty="0"/>
              <a:t> will be equal to </a:t>
            </a:r>
            <a:r>
              <a:rPr lang="en-US" dirty="0" err="1"/>
              <a:t>excitE</a:t>
            </a:r>
            <a:r>
              <a:rPr lang="en-US" dirty="0"/>
              <a:t>.</a:t>
            </a:r>
          </a:p>
          <a:p>
            <a:r>
              <a:rPr lang="en-US" dirty="0"/>
              <a:t>No cascade </a:t>
            </a:r>
            <a:r>
              <a:rPr lang="en-US" altLang="zh-CN" dirty="0"/>
              <a:t>intervention</a:t>
            </a:r>
            <a:r>
              <a:rPr lang="en-US" dirty="0"/>
              <a:t>.</a:t>
            </a:r>
          </a:p>
        </p:txBody>
      </p:sp>
      <p:sp>
        <p:nvSpPr>
          <p:cNvPr id="24" name="文本框 23"/>
          <p:cNvSpPr txBox="1"/>
          <p:nvPr/>
        </p:nvSpPr>
        <p:spPr>
          <a:xfrm>
            <a:off x="8325018" y="4929468"/>
            <a:ext cx="652743" cy="369332"/>
          </a:xfrm>
          <a:prstGeom prst="rect">
            <a:avLst/>
          </a:prstGeom>
          <a:noFill/>
        </p:spPr>
        <p:txBody>
          <a:bodyPr wrap="none" rtlCol="0">
            <a:spAutoFit/>
          </a:bodyPr>
          <a:lstStyle/>
          <a:p>
            <a:r>
              <a:rPr lang="en-US" dirty="0"/>
              <a:t>2800</a:t>
            </a:r>
          </a:p>
        </p:txBody>
      </p:sp>
    </p:spTree>
    <p:extLst>
      <p:ext uri="{BB962C8B-B14F-4D97-AF65-F5344CB8AC3E}">
        <p14:creationId xmlns:p14="http://schemas.microsoft.com/office/powerpoint/2010/main" val="11770186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2736038"/>
            <a:ext cx="8280400" cy="4121962"/>
          </a:xfrm>
          <a:prstGeom prst="rect">
            <a:avLst/>
          </a:prstGeom>
        </p:spPr>
      </p:pic>
      <p:pic>
        <p:nvPicPr>
          <p:cNvPr id="3" name="图片 2"/>
          <p:cNvPicPr>
            <a:picLocks noChangeAspect="1"/>
          </p:cNvPicPr>
          <p:nvPr/>
        </p:nvPicPr>
        <p:blipFill>
          <a:blip r:embed="rId3"/>
          <a:stretch>
            <a:fillRect/>
          </a:stretch>
        </p:blipFill>
        <p:spPr>
          <a:xfrm>
            <a:off x="1" y="-14288"/>
            <a:ext cx="8280399" cy="3216018"/>
          </a:xfrm>
          <a:prstGeom prst="rect">
            <a:avLst/>
          </a:prstGeom>
        </p:spPr>
      </p:pic>
      <p:sp>
        <p:nvSpPr>
          <p:cNvPr id="4" name="矩形 3"/>
          <p:cNvSpPr/>
          <p:nvPr/>
        </p:nvSpPr>
        <p:spPr>
          <a:xfrm>
            <a:off x="3803662" y="0"/>
            <a:ext cx="4350102" cy="646331"/>
          </a:xfrm>
          <a:prstGeom prst="rect">
            <a:avLst/>
          </a:prstGeom>
        </p:spPr>
        <p:txBody>
          <a:bodyPr wrap="none">
            <a:spAutoFit/>
          </a:bodyPr>
          <a:lstStyle/>
          <a:p>
            <a:r>
              <a:rPr lang="en-US" dirty="0">
                <a:solidFill>
                  <a:schemeClr val="bg1"/>
                </a:solidFill>
                <a:latin typeface="Tahoma" panose="020B0604030504040204" pitchFamily="34" charset="0"/>
              </a:rPr>
              <a:t>20 MeV 28Mg ion in Germanium</a:t>
            </a:r>
          </a:p>
          <a:p>
            <a:r>
              <a:rPr lang="en-US" dirty="0" err="1">
                <a:solidFill>
                  <a:schemeClr val="bg1"/>
                </a:solidFill>
                <a:latin typeface="Tahoma" panose="020B0604030504040204" pitchFamily="34" charset="0"/>
              </a:rPr>
              <a:t>ionIoni</a:t>
            </a:r>
            <a:r>
              <a:rPr lang="en-US" dirty="0">
                <a:solidFill>
                  <a:schemeClr val="bg1"/>
                </a:solidFill>
                <a:latin typeface="Tahoma" panose="020B0604030504040204" pitchFamily="34" charset="0"/>
              </a:rPr>
              <a:t>-&gt;</a:t>
            </a:r>
            <a:r>
              <a:rPr lang="en-US" dirty="0" err="1">
                <a:solidFill>
                  <a:schemeClr val="bg1"/>
                </a:solidFill>
                <a:latin typeface="Tahoma" panose="020B0604030504040204" pitchFamily="34" charset="0"/>
              </a:rPr>
              <a:t>SetStepFunction</a:t>
            </a:r>
            <a:r>
              <a:rPr lang="en-US" dirty="0">
                <a:solidFill>
                  <a:schemeClr val="bg1"/>
                </a:solidFill>
                <a:latin typeface="Tahoma" panose="020B0604030504040204" pitchFamily="34" charset="0"/>
              </a:rPr>
              <a:t>(0.1, 0.5*um);</a:t>
            </a:r>
          </a:p>
        </p:txBody>
      </p:sp>
      <p:sp>
        <p:nvSpPr>
          <p:cNvPr id="5" name="矩形 4"/>
          <p:cNvSpPr/>
          <p:nvPr/>
        </p:nvSpPr>
        <p:spPr>
          <a:xfrm>
            <a:off x="3803662" y="3378200"/>
            <a:ext cx="4476738" cy="369332"/>
          </a:xfrm>
          <a:prstGeom prst="rect">
            <a:avLst/>
          </a:prstGeom>
        </p:spPr>
        <p:txBody>
          <a:bodyPr wrap="none">
            <a:spAutoFit/>
          </a:bodyPr>
          <a:lstStyle/>
          <a:p>
            <a:r>
              <a:rPr lang="en-US" dirty="0">
                <a:solidFill>
                  <a:schemeClr val="bg1"/>
                </a:solidFill>
                <a:latin typeface="Tahoma" panose="020B0604030504040204" pitchFamily="34" charset="0"/>
              </a:rPr>
              <a:t> </a:t>
            </a:r>
            <a:r>
              <a:rPr lang="en-US" dirty="0" err="1">
                <a:solidFill>
                  <a:schemeClr val="bg1"/>
                </a:solidFill>
                <a:latin typeface="Tahoma" panose="020B0604030504040204" pitchFamily="34" charset="0"/>
              </a:rPr>
              <a:t>ionIoni</a:t>
            </a:r>
            <a:r>
              <a:rPr lang="en-US" dirty="0">
                <a:solidFill>
                  <a:schemeClr val="bg1"/>
                </a:solidFill>
                <a:latin typeface="Tahoma" panose="020B0604030504040204" pitchFamily="34" charset="0"/>
              </a:rPr>
              <a:t>-&gt;</a:t>
            </a:r>
            <a:r>
              <a:rPr lang="en-US" dirty="0" err="1">
                <a:solidFill>
                  <a:schemeClr val="bg1"/>
                </a:solidFill>
                <a:latin typeface="Tahoma" panose="020B0604030504040204" pitchFamily="34" charset="0"/>
              </a:rPr>
              <a:t>SetStepFunction</a:t>
            </a:r>
            <a:r>
              <a:rPr lang="en-US" dirty="0">
                <a:solidFill>
                  <a:schemeClr val="bg1"/>
                </a:solidFill>
                <a:latin typeface="Tahoma" panose="020B0604030504040204" pitchFamily="34" charset="0"/>
              </a:rPr>
              <a:t>(0.1, 0.05*um);</a:t>
            </a:r>
          </a:p>
        </p:txBody>
      </p:sp>
    </p:spTree>
    <p:extLst>
      <p:ext uri="{BB962C8B-B14F-4D97-AF65-F5344CB8AC3E}">
        <p14:creationId xmlns:p14="http://schemas.microsoft.com/office/powerpoint/2010/main" val="24557571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4162488" cy="3456737"/>
          </a:xfrm>
          <a:prstGeom prst="rect">
            <a:avLst/>
          </a:prstGeom>
        </p:spPr>
      </p:pic>
      <p:pic>
        <p:nvPicPr>
          <p:cNvPr id="3" name="图片 2"/>
          <p:cNvPicPr>
            <a:picLocks noChangeAspect="1"/>
          </p:cNvPicPr>
          <p:nvPr/>
        </p:nvPicPr>
        <p:blipFill>
          <a:blip r:embed="rId3"/>
          <a:stretch>
            <a:fillRect/>
          </a:stretch>
        </p:blipFill>
        <p:spPr>
          <a:xfrm>
            <a:off x="-1" y="3456736"/>
            <a:ext cx="4162489" cy="3086100"/>
          </a:xfrm>
          <a:prstGeom prst="rect">
            <a:avLst/>
          </a:prstGeom>
        </p:spPr>
      </p:pic>
      <p:sp>
        <p:nvSpPr>
          <p:cNvPr id="4" name="矩形 3"/>
          <p:cNvSpPr/>
          <p:nvPr/>
        </p:nvSpPr>
        <p:spPr>
          <a:xfrm>
            <a:off x="4162488" y="0"/>
            <a:ext cx="4476738" cy="646331"/>
          </a:xfrm>
          <a:prstGeom prst="rect">
            <a:avLst/>
          </a:prstGeom>
        </p:spPr>
        <p:txBody>
          <a:bodyPr wrap="none">
            <a:spAutoFit/>
          </a:bodyPr>
          <a:lstStyle/>
          <a:p>
            <a:r>
              <a:rPr lang="en-US" dirty="0">
                <a:latin typeface="Tahoma" panose="020B0604030504040204" pitchFamily="34" charset="0"/>
              </a:rPr>
              <a:t>200 keV 28Mg ion in Germanium</a:t>
            </a:r>
          </a:p>
          <a:p>
            <a:r>
              <a:rPr lang="en-US" dirty="0" err="1">
                <a:latin typeface="Tahoma" panose="020B0604030504040204" pitchFamily="34" charset="0"/>
              </a:rPr>
              <a:t>ionIoni</a:t>
            </a:r>
            <a:r>
              <a:rPr lang="en-US" dirty="0">
                <a:latin typeface="Tahoma" panose="020B0604030504040204" pitchFamily="34" charset="0"/>
              </a:rPr>
              <a:t>-&gt;</a:t>
            </a:r>
            <a:r>
              <a:rPr lang="en-US" dirty="0" err="1">
                <a:latin typeface="Tahoma" panose="020B0604030504040204" pitchFamily="34" charset="0"/>
              </a:rPr>
              <a:t>SetStepFunction</a:t>
            </a:r>
            <a:r>
              <a:rPr lang="en-US" dirty="0">
                <a:latin typeface="Tahoma" panose="020B0604030504040204" pitchFamily="34" charset="0"/>
              </a:rPr>
              <a:t>(0.1, 0.05*um);</a:t>
            </a:r>
          </a:p>
        </p:txBody>
      </p:sp>
      <p:sp>
        <p:nvSpPr>
          <p:cNvPr id="5" name="矩形 4"/>
          <p:cNvSpPr/>
          <p:nvPr/>
        </p:nvSpPr>
        <p:spPr>
          <a:xfrm>
            <a:off x="4162488" y="3456736"/>
            <a:ext cx="4603376" cy="369332"/>
          </a:xfrm>
          <a:prstGeom prst="rect">
            <a:avLst/>
          </a:prstGeom>
        </p:spPr>
        <p:txBody>
          <a:bodyPr wrap="none">
            <a:spAutoFit/>
          </a:bodyPr>
          <a:lstStyle/>
          <a:p>
            <a:r>
              <a:rPr lang="en-US" dirty="0">
                <a:latin typeface="Tahoma" panose="020B0604030504040204" pitchFamily="34" charset="0"/>
              </a:rPr>
              <a:t> </a:t>
            </a:r>
            <a:r>
              <a:rPr lang="en-US" dirty="0" err="1">
                <a:latin typeface="Tahoma" panose="020B0604030504040204" pitchFamily="34" charset="0"/>
              </a:rPr>
              <a:t>ionIoni</a:t>
            </a:r>
            <a:r>
              <a:rPr lang="en-US" dirty="0">
                <a:latin typeface="Tahoma" panose="020B0604030504040204" pitchFamily="34" charset="0"/>
              </a:rPr>
              <a:t>-&gt;</a:t>
            </a:r>
            <a:r>
              <a:rPr lang="en-US" dirty="0" err="1">
                <a:latin typeface="Tahoma" panose="020B0604030504040204" pitchFamily="34" charset="0"/>
              </a:rPr>
              <a:t>SetStepFunction</a:t>
            </a:r>
            <a:r>
              <a:rPr lang="en-US" dirty="0">
                <a:latin typeface="Tahoma" panose="020B0604030504040204" pitchFamily="34" charset="0"/>
              </a:rPr>
              <a:t>(0.1, 0.005*um);</a:t>
            </a:r>
          </a:p>
        </p:txBody>
      </p:sp>
    </p:spTree>
    <p:extLst>
      <p:ext uri="{BB962C8B-B14F-4D97-AF65-F5344CB8AC3E}">
        <p14:creationId xmlns:p14="http://schemas.microsoft.com/office/powerpoint/2010/main" val="38487585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699000" cy="3714141"/>
          </a:xfrm>
          <a:prstGeom prst="rect">
            <a:avLst/>
          </a:prstGeom>
        </p:spPr>
      </p:pic>
      <p:sp>
        <p:nvSpPr>
          <p:cNvPr id="3" name="矩形 2"/>
          <p:cNvSpPr/>
          <p:nvPr/>
        </p:nvSpPr>
        <p:spPr>
          <a:xfrm>
            <a:off x="4612760" y="0"/>
            <a:ext cx="4531240" cy="646331"/>
          </a:xfrm>
          <a:prstGeom prst="rect">
            <a:avLst/>
          </a:prstGeom>
        </p:spPr>
        <p:txBody>
          <a:bodyPr wrap="none">
            <a:spAutoFit/>
          </a:bodyPr>
          <a:lstStyle/>
          <a:p>
            <a:r>
              <a:rPr lang="en-US" dirty="0">
                <a:latin typeface="Tahoma" panose="020B0604030504040204" pitchFamily="34" charset="0"/>
              </a:rPr>
              <a:t>103.45 keV 28Mg ion in </a:t>
            </a:r>
            <a:r>
              <a:rPr lang="en-US" altLang="zh-CN" dirty="0">
                <a:latin typeface="Tahoma" panose="020B0604030504040204" pitchFamily="34" charset="0"/>
              </a:rPr>
              <a:t>silicon</a:t>
            </a:r>
            <a:endParaRPr lang="en-US" dirty="0">
              <a:latin typeface="Tahoma" panose="020B0604030504040204" pitchFamily="34" charset="0"/>
            </a:endParaRPr>
          </a:p>
          <a:p>
            <a:r>
              <a:rPr lang="en-US" dirty="0" err="1">
                <a:latin typeface="Tahoma" panose="020B0604030504040204" pitchFamily="34" charset="0"/>
              </a:rPr>
              <a:t>ionIoni</a:t>
            </a:r>
            <a:r>
              <a:rPr lang="en-US" dirty="0">
                <a:latin typeface="Tahoma" panose="020B0604030504040204" pitchFamily="34" charset="0"/>
              </a:rPr>
              <a:t>-&gt;</a:t>
            </a:r>
            <a:r>
              <a:rPr lang="en-US" dirty="0" err="1">
                <a:latin typeface="Tahoma" panose="020B0604030504040204" pitchFamily="34" charset="0"/>
              </a:rPr>
              <a:t>SetStepFunction</a:t>
            </a:r>
            <a:r>
              <a:rPr lang="en-US" dirty="0">
                <a:latin typeface="Tahoma" panose="020B0604030504040204" pitchFamily="34" charset="0"/>
              </a:rPr>
              <a:t>(0.1, 0.001*um);</a:t>
            </a:r>
          </a:p>
        </p:txBody>
      </p:sp>
      <p:cxnSp>
        <p:nvCxnSpPr>
          <p:cNvPr id="8" name="直接连接符 7"/>
          <p:cNvCxnSpPr/>
          <p:nvPr/>
        </p:nvCxnSpPr>
        <p:spPr>
          <a:xfrm flipV="1">
            <a:off x="1092971" y="4790588"/>
            <a:ext cx="965200" cy="9652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45471" y="4790588"/>
            <a:ext cx="1498600" cy="1016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550483" y="4904888"/>
            <a:ext cx="1428688" cy="9017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979171" y="4904888"/>
            <a:ext cx="1600200" cy="2159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5739034" y="5050938"/>
            <a:ext cx="247591" cy="844550"/>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894628" y="4320688"/>
            <a:ext cx="314510"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1</a:t>
            </a:r>
          </a:p>
        </p:txBody>
      </p:sp>
      <p:sp>
        <p:nvSpPr>
          <p:cNvPr id="18" name="文本框 17"/>
          <p:cNvSpPr txBox="1"/>
          <p:nvPr/>
        </p:nvSpPr>
        <p:spPr>
          <a:xfrm>
            <a:off x="3393228" y="5895488"/>
            <a:ext cx="314510"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2</a:t>
            </a:r>
          </a:p>
        </p:txBody>
      </p:sp>
      <p:sp>
        <p:nvSpPr>
          <p:cNvPr id="19" name="文本框 18"/>
          <p:cNvSpPr txBox="1"/>
          <p:nvPr/>
        </p:nvSpPr>
        <p:spPr>
          <a:xfrm>
            <a:off x="4828328" y="4421256"/>
            <a:ext cx="314510"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3</a:t>
            </a:r>
          </a:p>
        </p:txBody>
      </p:sp>
      <p:sp>
        <p:nvSpPr>
          <p:cNvPr id="20" name="文本框 19"/>
          <p:cNvSpPr txBox="1"/>
          <p:nvPr/>
        </p:nvSpPr>
        <p:spPr>
          <a:xfrm>
            <a:off x="6465071" y="5120788"/>
            <a:ext cx="314510"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4</a:t>
            </a:r>
          </a:p>
        </p:txBody>
      </p:sp>
      <p:cxnSp>
        <p:nvCxnSpPr>
          <p:cNvPr id="22" name="直接箭头连接符 21"/>
          <p:cNvCxnSpPr/>
          <p:nvPr/>
        </p:nvCxnSpPr>
        <p:spPr>
          <a:xfrm flipV="1">
            <a:off x="6579371" y="4231272"/>
            <a:ext cx="1628714" cy="889516"/>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034601" y="5687594"/>
            <a:ext cx="314510"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0</a:t>
            </a:r>
          </a:p>
        </p:txBody>
      </p:sp>
      <p:sp>
        <p:nvSpPr>
          <p:cNvPr id="24" name="文本框 23"/>
          <p:cNvSpPr txBox="1"/>
          <p:nvPr/>
        </p:nvSpPr>
        <p:spPr>
          <a:xfrm>
            <a:off x="211491" y="6197403"/>
            <a:ext cx="853119" cy="400110"/>
          </a:xfrm>
          <a:prstGeom prst="rect">
            <a:avLst/>
          </a:prstGeom>
          <a:noFill/>
        </p:spPr>
        <p:txBody>
          <a:bodyPr wrap="none" rtlCol="0">
            <a:spAutoFit/>
          </a:bodyPr>
          <a:lstStyle/>
          <a:p>
            <a:r>
              <a:rPr lang="en-US" altLang="zh-CN" sz="2000" dirty="0">
                <a:solidFill>
                  <a:srgbClr val="FF0000"/>
                </a:solidFill>
                <a:latin typeface="Times New Roman" panose="02020603050405020304" pitchFamily="18" charset="0"/>
                <a:cs typeface="Times New Roman" panose="02020603050405020304" pitchFamily="18" charset="0"/>
              </a:rPr>
              <a:t>proton</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7762028" y="4421256"/>
            <a:ext cx="1356462" cy="400110"/>
          </a:xfrm>
          <a:prstGeom prst="rect">
            <a:avLst/>
          </a:prstGeom>
          <a:noFill/>
        </p:spPr>
        <p:txBody>
          <a:bodyPr wrap="none" rtlCol="0">
            <a:spAutoFit/>
          </a:bodyPr>
          <a:lstStyle/>
          <a:p>
            <a:r>
              <a:rPr lang="en-US" altLang="zh-CN" sz="2000" baseline="30000" dirty="0">
                <a:solidFill>
                  <a:srgbClr val="00B050"/>
                </a:solidFill>
                <a:latin typeface="Times New Roman" panose="02020603050405020304" pitchFamily="18" charset="0"/>
                <a:cs typeface="Times New Roman" panose="02020603050405020304" pitchFamily="18" charset="0"/>
              </a:rPr>
              <a:t>28</a:t>
            </a:r>
            <a:r>
              <a:rPr lang="en-US" altLang="zh-CN" sz="2000" dirty="0">
                <a:solidFill>
                  <a:srgbClr val="00B050"/>
                </a:solidFill>
                <a:latin typeface="Times New Roman" panose="02020603050405020304" pitchFamily="18" charset="0"/>
                <a:cs typeface="Times New Roman" panose="02020603050405020304" pitchFamily="18" charset="0"/>
              </a:rPr>
              <a:t>Mg recoil</a:t>
            </a:r>
            <a:endParaRPr lang="en-US" sz="2000" dirty="0">
              <a:solidFill>
                <a:srgbClr val="00B050"/>
              </a:solidFill>
              <a:latin typeface="Times New Roman" panose="02020603050405020304" pitchFamily="18" charset="0"/>
              <a:cs typeface="Times New Roman" panose="02020603050405020304" pitchFamily="18" charset="0"/>
            </a:endParaRPr>
          </a:p>
        </p:txBody>
      </p:sp>
      <p:cxnSp>
        <p:nvCxnSpPr>
          <p:cNvPr id="26" name="直接箭头连接符 25"/>
          <p:cNvCxnSpPr/>
          <p:nvPr/>
        </p:nvCxnSpPr>
        <p:spPr>
          <a:xfrm flipH="1">
            <a:off x="653845" y="5772208"/>
            <a:ext cx="419387" cy="42519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734463" y="5895488"/>
            <a:ext cx="689612" cy="400110"/>
          </a:xfrm>
          <a:prstGeom prst="rect">
            <a:avLst/>
          </a:prstGeom>
          <a:noFill/>
        </p:spPr>
        <p:txBody>
          <a:bodyPr wrap="none" rtlCol="0">
            <a:spAutoFit/>
          </a:bodyPr>
          <a:lstStyle/>
          <a:p>
            <a:r>
              <a:rPr lang="en-US" altLang="zh-CN" sz="2000" i="1" dirty="0">
                <a:solidFill>
                  <a:srgbClr val="0000FF"/>
                </a:solidFill>
                <a:latin typeface="Times New Roman" panose="02020603050405020304" pitchFamily="18" charset="0"/>
                <a:cs typeface="Times New Roman" panose="02020603050405020304" pitchFamily="18" charset="0"/>
              </a:rPr>
              <a:t>γ</a:t>
            </a:r>
            <a:r>
              <a:rPr lang="en-US" altLang="zh-CN" sz="2000" dirty="0">
                <a:solidFill>
                  <a:srgbClr val="0000FF"/>
                </a:solidFill>
                <a:latin typeface="Times New Roman" panose="02020603050405020304" pitchFamily="18" charset="0"/>
                <a:cs typeface="Times New Roman" panose="02020603050405020304" pitchFamily="18" charset="0"/>
              </a:rPr>
              <a:t> ray</a:t>
            </a:r>
            <a:endParaRPr lang="en-US" sz="20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8287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 y="0"/>
            <a:ext cx="5511800" cy="4698584"/>
          </a:xfrm>
          <a:prstGeom prst="rect">
            <a:avLst/>
          </a:prstGeom>
        </p:spPr>
      </p:pic>
      <p:sp>
        <p:nvSpPr>
          <p:cNvPr id="3" name="文本框 2"/>
          <p:cNvSpPr txBox="1"/>
          <p:nvPr/>
        </p:nvSpPr>
        <p:spPr>
          <a:xfrm>
            <a:off x="0" y="4750836"/>
            <a:ext cx="9976001" cy="1923604"/>
          </a:xfrm>
          <a:prstGeom prst="rect">
            <a:avLst/>
          </a:prstGeom>
          <a:noFill/>
        </p:spPr>
        <p:txBody>
          <a:bodyPr wrap="none" rtlCol="0">
            <a:spAutoFit/>
          </a:bodyPr>
          <a:lstStyle/>
          <a:p>
            <a:r>
              <a:rPr lang="en-US" altLang="zh-CN" sz="1700" dirty="0">
                <a:latin typeface="Times New Roman" panose="02020603050405020304" pitchFamily="18" charset="0"/>
                <a:cs typeface="Times New Roman" panose="02020603050405020304" pitchFamily="18" charset="0"/>
              </a:rPr>
              <a:t>Range of </a:t>
            </a:r>
            <a:r>
              <a:rPr lang="en-US" altLang="zh-CN" sz="1700" baseline="30000" dirty="0">
                <a:latin typeface="Times New Roman" panose="02020603050405020304" pitchFamily="18" charset="0"/>
                <a:cs typeface="Times New Roman" panose="02020603050405020304" pitchFamily="18" charset="0"/>
              </a:rPr>
              <a:t>28</a:t>
            </a:r>
            <a:r>
              <a:rPr lang="en-US" altLang="zh-CN" sz="1700" dirty="0">
                <a:latin typeface="Times New Roman" panose="02020603050405020304" pitchFamily="18" charset="0"/>
                <a:cs typeface="Times New Roman" panose="02020603050405020304" pitchFamily="18" charset="0"/>
              </a:rPr>
              <a:t>Mg recoil with an energy of 103.45 keV in silicon is 0.1975±0.0092 μm (LISE++).</a:t>
            </a:r>
          </a:p>
          <a:p>
            <a:r>
              <a:rPr lang="en-US" altLang="zh-CN" sz="1700" dirty="0">
                <a:latin typeface="Times New Roman" panose="02020603050405020304" pitchFamily="18" charset="0"/>
                <a:cs typeface="Times New Roman" panose="02020603050405020304" pitchFamily="18" charset="0"/>
              </a:rPr>
              <a:t>Range of </a:t>
            </a:r>
            <a:r>
              <a:rPr lang="en-US" altLang="zh-CN" sz="1700" baseline="30000" dirty="0">
                <a:latin typeface="Times New Roman" panose="02020603050405020304" pitchFamily="18" charset="0"/>
                <a:cs typeface="Times New Roman" panose="02020603050405020304" pitchFamily="18" charset="0"/>
              </a:rPr>
              <a:t>28</a:t>
            </a:r>
            <a:r>
              <a:rPr lang="en-US" altLang="zh-CN" sz="1700" dirty="0">
                <a:latin typeface="Times New Roman" panose="02020603050405020304" pitchFamily="18" charset="0"/>
                <a:cs typeface="Times New Roman" panose="02020603050405020304" pitchFamily="18" charset="0"/>
              </a:rPr>
              <a:t>Mg recoil with an energy of 103.45 keV in silicon is 0.1931±0.0692 μm (SRIM).</a:t>
            </a:r>
          </a:p>
          <a:p>
            <a:r>
              <a:rPr lang="en-US" altLang="zh-CN" sz="1700" dirty="0">
                <a:latin typeface="Times New Roman" panose="02020603050405020304" pitchFamily="18" charset="0"/>
                <a:cs typeface="Times New Roman" panose="02020603050405020304" pitchFamily="18" charset="0"/>
              </a:rPr>
              <a:t>Range of </a:t>
            </a:r>
            <a:r>
              <a:rPr lang="en-US" altLang="zh-CN" sz="1700" baseline="30000" dirty="0">
                <a:latin typeface="Times New Roman" panose="02020603050405020304" pitchFamily="18" charset="0"/>
                <a:cs typeface="Times New Roman" panose="02020603050405020304" pitchFamily="18" charset="0"/>
              </a:rPr>
              <a:t>28</a:t>
            </a:r>
            <a:r>
              <a:rPr lang="en-US" altLang="zh-CN" sz="1700" dirty="0">
                <a:latin typeface="Times New Roman" panose="02020603050405020304" pitchFamily="18" charset="0"/>
                <a:cs typeface="Times New Roman" panose="02020603050405020304" pitchFamily="18" charset="0"/>
              </a:rPr>
              <a:t>Mg recoil with an energy of 103.45 keV in silicon is 0.1932±0.0692 μm (Interpolation).</a:t>
            </a:r>
            <a:endParaRPr lang="zh-CN" altLang="en-US" sz="1700" dirty="0">
              <a:latin typeface="Times New Roman" panose="02020603050405020304" pitchFamily="18" charset="0"/>
              <a:cs typeface="Times New Roman" panose="02020603050405020304" pitchFamily="18" charset="0"/>
            </a:endParaRPr>
          </a:p>
          <a:p>
            <a:r>
              <a:rPr lang="en-US" altLang="zh-CN" sz="1700" dirty="0">
                <a:solidFill>
                  <a:srgbClr val="C00000"/>
                </a:solidFill>
                <a:latin typeface="Times New Roman" panose="02020603050405020304" pitchFamily="18" charset="0"/>
                <a:cs typeface="Times New Roman" panose="02020603050405020304" pitchFamily="18" charset="0"/>
              </a:rPr>
              <a:t>Range of </a:t>
            </a:r>
            <a:r>
              <a:rPr lang="en-US" altLang="zh-CN" sz="1700" baseline="30000" dirty="0">
                <a:solidFill>
                  <a:srgbClr val="C00000"/>
                </a:solidFill>
                <a:latin typeface="Times New Roman" panose="02020603050405020304" pitchFamily="18" charset="0"/>
                <a:cs typeface="Times New Roman" panose="02020603050405020304" pitchFamily="18" charset="0"/>
              </a:rPr>
              <a:t>28</a:t>
            </a:r>
            <a:r>
              <a:rPr lang="en-US" altLang="zh-CN" sz="1700" dirty="0">
                <a:solidFill>
                  <a:srgbClr val="C00000"/>
                </a:solidFill>
                <a:latin typeface="Times New Roman" panose="02020603050405020304" pitchFamily="18" charset="0"/>
                <a:cs typeface="Times New Roman" panose="02020603050405020304" pitchFamily="18" charset="0"/>
              </a:rPr>
              <a:t>Mg recoil with an energy of 103.45 keV in silicon is 0.2525±0.0015 μm (Stopping power 300 steps).</a:t>
            </a:r>
          </a:p>
          <a:p>
            <a:r>
              <a:rPr lang="en-US" altLang="zh-CN" sz="1700" dirty="0">
                <a:latin typeface="Times New Roman" panose="02020603050405020304" pitchFamily="18" charset="0"/>
                <a:cs typeface="Times New Roman" panose="02020603050405020304" pitchFamily="18" charset="0"/>
              </a:rPr>
              <a:t>Range of </a:t>
            </a:r>
            <a:r>
              <a:rPr lang="en-US" altLang="zh-CN" sz="1700" baseline="30000" dirty="0">
                <a:latin typeface="Times New Roman" panose="02020603050405020304" pitchFamily="18" charset="0"/>
                <a:cs typeface="Times New Roman" panose="02020603050405020304" pitchFamily="18" charset="0"/>
              </a:rPr>
              <a:t>28</a:t>
            </a:r>
            <a:r>
              <a:rPr lang="en-US" altLang="zh-CN" sz="1700" dirty="0">
                <a:latin typeface="Times New Roman" panose="02020603050405020304" pitchFamily="18" charset="0"/>
                <a:cs typeface="Times New Roman" panose="02020603050405020304" pitchFamily="18" charset="0"/>
              </a:rPr>
              <a:t>Mg recoil with an energy of 103.45 keV in silicon is 0.2032±0.0000 μm (Geant4 1).</a:t>
            </a:r>
            <a:endParaRPr lang="zh-CN" altLang="en-US" sz="1700" dirty="0">
              <a:latin typeface="Times New Roman" panose="02020603050405020304" pitchFamily="18" charset="0"/>
              <a:cs typeface="Times New Roman" panose="02020603050405020304" pitchFamily="18" charset="0"/>
            </a:endParaRPr>
          </a:p>
          <a:p>
            <a:r>
              <a:rPr lang="en-US" altLang="zh-CN" sz="1700" dirty="0">
                <a:latin typeface="Times New Roman" panose="02020603050405020304" pitchFamily="18" charset="0"/>
                <a:cs typeface="Times New Roman" panose="02020603050405020304" pitchFamily="18" charset="0"/>
              </a:rPr>
              <a:t>Range of </a:t>
            </a:r>
            <a:r>
              <a:rPr lang="en-US" altLang="zh-CN" sz="1700" baseline="30000" dirty="0">
                <a:latin typeface="Times New Roman" panose="02020603050405020304" pitchFamily="18" charset="0"/>
                <a:cs typeface="Times New Roman" panose="02020603050405020304" pitchFamily="18" charset="0"/>
              </a:rPr>
              <a:t>28</a:t>
            </a:r>
            <a:r>
              <a:rPr lang="en-US" altLang="zh-CN" sz="1700" dirty="0">
                <a:latin typeface="Times New Roman" panose="02020603050405020304" pitchFamily="18" charset="0"/>
                <a:cs typeface="Times New Roman" panose="02020603050405020304" pitchFamily="18" charset="0"/>
              </a:rPr>
              <a:t>Mg recoil with an energy of 103.45 keV in silicon is 0.2241±0.0369 μm (Geant4 0.01).</a:t>
            </a:r>
            <a:endParaRPr lang="zh-CN" altLang="en-US" sz="1700" dirty="0">
              <a:latin typeface="Times New Roman" panose="02020603050405020304" pitchFamily="18" charset="0"/>
              <a:cs typeface="Times New Roman" panose="02020603050405020304" pitchFamily="18" charset="0"/>
            </a:endParaRPr>
          </a:p>
          <a:p>
            <a:r>
              <a:rPr lang="en-US" altLang="zh-CN" sz="1700" dirty="0">
                <a:solidFill>
                  <a:srgbClr val="C00000"/>
                </a:solidFill>
                <a:latin typeface="Times New Roman" panose="02020603050405020304" pitchFamily="18" charset="0"/>
                <a:cs typeface="Times New Roman" panose="02020603050405020304" pitchFamily="18" charset="0"/>
              </a:rPr>
              <a:t>Range of </a:t>
            </a:r>
            <a:r>
              <a:rPr lang="en-US" altLang="zh-CN" sz="1700" baseline="30000" dirty="0">
                <a:solidFill>
                  <a:srgbClr val="C00000"/>
                </a:solidFill>
                <a:latin typeface="Times New Roman" panose="02020603050405020304" pitchFamily="18" charset="0"/>
                <a:cs typeface="Times New Roman" panose="02020603050405020304" pitchFamily="18" charset="0"/>
              </a:rPr>
              <a:t>28</a:t>
            </a:r>
            <a:r>
              <a:rPr lang="en-US" altLang="zh-CN" sz="1700" dirty="0">
                <a:solidFill>
                  <a:srgbClr val="C00000"/>
                </a:solidFill>
                <a:latin typeface="Times New Roman" panose="02020603050405020304" pitchFamily="18" charset="0"/>
                <a:cs typeface="Times New Roman" panose="02020603050405020304" pitchFamily="18" charset="0"/>
              </a:rPr>
              <a:t>Mg recoil with an energy of 103.45 keV in silicon is 0.2460±0.0444 μm (Geant4 0.001).</a:t>
            </a:r>
            <a:endParaRPr lang="zh-CN" altLang="en-US" sz="1700" dirty="0">
              <a:solidFill>
                <a:srgbClr val="C00000"/>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4"/>
          <a:stretch>
            <a:fillRect/>
          </a:stretch>
        </p:blipFill>
        <p:spPr>
          <a:xfrm>
            <a:off x="5295900" y="0"/>
            <a:ext cx="3848100" cy="771525"/>
          </a:xfrm>
          <a:prstGeom prst="rect">
            <a:avLst/>
          </a:prstGeom>
        </p:spPr>
      </p:pic>
    </p:spTree>
    <p:extLst>
      <p:ext uri="{BB962C8B-B14F-4D97-AF65-F5344CB8AC3E}">
        <p14:creationId xmlns:p14="http://schemas.microsoft.com/office/powerpoint/2010/main" val="20049616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4278735" cy="923330"/>
          </a:xfrm>
          <a:prstGeom prst="rect">
            <a:avLst/>
          </a:prstGeom>
          <a:noFill/>
        </p:spPr>
        <p:txBody>
          <a:bodyPr wrap="none" rtlCol="0">
            <a:spAutoFit/>
          </a:bodyPr>
          <a:lstStyle/>
          <a:p>
            <a:pPr algn="just"/>
            <a:r>
              <a:rPr lang="en-US" dirty="0">
                <a:latin typeface="Times New Roman" panose="02020603050405020304" pitchFamily="18" charset="0"/>
                <a:cs typeface="Times New Roman" panose="02020603050405020304" pitchFamily="18" charset="0"/>
              </a:rPr>
              <a:t>5 </a:t>
            </a:r>
            <a:r>
              <a:rPr lang="en-US" altLang="zh-CN" dirty="0">
                <a:latin typeface="Times New Roman" panose="02020603050405020304" pitchFamily="18" charset="0"/>
                <a:cs typeface="Times New Roman" panose="02020603050405020304" pitchFamily="18" charset="0"/>
              </a:rPr>
              <a:t>MeV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ion in vacuum</a:t>
            </a:r>
          </a:p>
          <a:p>
            <a:pPr algn="just"/>
            <a:r>
              <a:rPr lang="en-US" altLang="zh-CN" dirty="0">
                <a:latin typeface="Times New Roman" panose="02020603050405020304" pitchFamily="18" charset="0"/>
                <a:cs typeface="Times New Roman" panose="02020603050405020304" pitchFamily="18" charset="0"/>
              </a:rPr>
              <a:t>travels 50 cm distance in 85.15 ns (LISE++)</a:t>
            </a:r>
          </a:p>
          <a:p>
            <a:pPr algn="just"/>
            <a:r>
              <a:rPr lang="en-US" altLang="zh-CN" dirty="0">
                <a:latin typeface="Times New Roman" panose="02020603050405020304" pitchFamily="18" charset="0"/>
                <a:cs typeface="Times New Roman" panose="02020603050405020304" pitchFamily="18" charset="0"/>
              </a:rPr>
              <a:t>travels 50 cm distance in 85.16 ns (Geant4)</a:t>
            </a:r>
          </a:p>
        </p:txBody>
      </p:sp>
      <p:sp>
        <p:nvSpPr>
          <p:cNvPr id="4" name="文本框 3"/>
          <p:cNvSpPr txBox="1"/>
          <p:nvPr/>
        </p:nvSpPr>
        <p:spPr>
          <a:xfrm>
            <a:off x="4805000" y="0"/>
            <a:ext cx="3226204" cy="923330"/>
          </a:xfrm>
          <a:prstGeom prst="rect">
            <a:avLst/>
          </a:prstGeom>
          <a:noFill/>
        </p:spPr>
        <p:txBody>
          <a:bodyPr wrap="none" rtlCol="0">
            <a:spAutoFit/>
          </a:bodyPr>
          <a:lstStyle/>
          <a:p>
            <a:pPr algn="just"/>
            <a:r>
              <a:rPr lang="en-US" dirty="0">
                <a:latin typeface="Times New Roman" panose="02020603050405020304" pitchFamily="18" charset="0"/>
                <a:cs typeface="Times New Roman" panose="02020603050405020304" pitchFamily="18" charset="0"/>
              </a:rPr>
              <a:t>20 </a:t>
            </a:r>
            <a:r>
              <a:rPr lang="en-US" altLang="zh-CN" dirty="0">
                <a:latin typeface="Times New Roman" panose="02020603050405020304" pitchFamily="18" charset="0"/>
                <a:cs typeface="Times New Roman" panose="02020603050405020304" pitchFamily="18" charset="0"/>
              </a:rPr>
              <a:t>MeV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ion in Germanium</a:t>
            </a:r>
          </a:p>
          <a:p>
            <a:pPr algn="just"/>
            <a:r>
              <a:rPr lang="en-US" altLang="zh-CN" dirty="0">
                <a:latin typeface="Times New Roman" panose="02020603050405020304" pitchFamily="18" charset="0"/>
                <a:cs typeface="Times New Roman" panose="02020603050405020304" pitchFamily="18" charset="0"/>
              </a:rPr>
              <a:t>range = 8.2 μm (LISE++)</a:t>
            </a:r>
          </a:p>
          <a:p>
            <a:pPr algn="just"/>
            <a:r>
              <a:rPr lang="en-US" altLang="zh-CN" dirty="0">
                <a:latin typeface="Times New Roman" panose="02020603050405020304" pitchFamily="18" charset="0"/>
                <a:cs typeface="Times New Roman" panose="02020603050405020304" pitchFamily="18" charset="0"/>
              </a:rPr>
              <a:t>range = 8.1 μm (Geant4)</a:t>
            </a:r>
          </a:p>
        </p:txBody>
      </p:sp>
      <p:sp>
        <p:nvSpPr>
          <p:cNvPr id="6" name="文本框 5"/>
          <p:cNvSpPr txBox="1"/>
          <p:nvPr/>
        </p:nvSpPr>
        <p:spPr>
          <a:xfrm>
            <a:off x="4805000" y="923330"/>
            <a:ext cx="3341620" cy="923330"/>
          </a:xfrm>
          <a:prstGeom prst="rect">
            <a:avLst/>
          </a:prstGeom>
          <a:noFill/>
        </p:spPr>
        <p:txBody>
          <a:bodyPr wrap="none" rtlCol="0">
            <a:spAutoFit/>
          </a:bodyPr>
          <a:lstStyle/>
          <a:p>
            <a:pPr algn="just"/>
            <a:r>
              <a:rPr lang="en-US" dirty="0">
                <a:latin typeface="Times New Roman" panose="02020603050405020304" pitchFamily="18" charset="0"/>
                <a:cs typeface="Times New Roman" panose="02020603050405020304" pitchFamily="18" charset="0"/>
              </a:rPr>
              <a:t>200 </a:t>
            </a:r>
            <a:r>
              <a:rPr lang="en-US" altLang="zh-CN" dirty="0">
                <a:latin typeface="Times New Roman" panose="02020603050405020304" pitchFamily="18" charset="0"/>
                <a:cs typeface="Times New Roman" panose="02020603050405020304" pitchFamily="18" charset="0"/>
              </a:rPr>
              <a:t>keV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ion in Germanium</a:t>
            </a:r>
          </a:p>
          <a:p>
            <a:pPr algn="just"/>
            <a:r>
              <a:rPr lang="en-US" altLang="zh-CN" dirty="0">
                <a:latin typeface="Times New Roman" panose="02020603050405020304" pitchFamily="18" charset="0"/>
                <a:cs typeface="Times New Roman" panose="02020603050405020304" pitchFamily="18" charset="0"/>
              </a:rPr>
              <a:t>range = 0.37 μm (LISE++)</a:t>
            </a:r>
          </a:p>
          <a:p>
            <a:pPr algn="just"/>
            <a:r>
              <a:rPr lang="en-US" altLang="zh-CN" dirty="0">
                <a:latin typeface="Times New Roman" panose="02020603050405020304" pitchFamily="18" charset="0"/>
                <a:cs typeface="Times New Roman" panose="02020603050405020304" pitchFamily="18" charset="0"/>
              </a:rPr>
              <a:t>range = 0.38 μm (Geant4)</a:t>
            </a:r>
          </a:p>
        </p:txBody>
      </p:sp>
      <p:graphicFrame>
        <p:nvGraphicFramePr>
          <p:cNvPr id="8" name="图表 7"/>
          <p:cNvGraphicFramePr>
            <a:graphicFrameLocks/>
          </p:cNvGraphicFramePr>
          <p:nvPr>
            <p:extLst>
              <p:ext uri="{D42A27DB-BD31-4B8C-83A1-F6EECF244321}">
                <p14:modId xmlns:p14="http://schemas.microsoft.com/office/powerpoint/2010/main" val="2631472322"/>
              </p:ext>
            </p:extLst>
          </p:nvPr>
        </p:nvGraphicFramePr>
        <p:xfrm>
          <a:off x="0" y="1604665"/>
          <a:ext cx="4644000" cy="2664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p:cNvGraphicFramePr>
            <a:graphicFrameLocks/>
          </p:cNvGraphicFramePr>
          <p:nvPr>
            <p:extLst>
              <p:ext uri="{D42A27DB-BD31-4B8C-83A1-F6EECF244321}">
                <p14:modId xmlns:p14="http://schemas.microsoft.com/office/powerpoint/2010/main" val="3346051399"/>
              </p:ext>
            </p:extLst>
          </p:nvPr>
        </p:nvGraphicFramePr>
        <p:xfrm>
          <a:off x="4500000" y="1630870"/>
          <a:ext cx="4644000" cy="2664000"/>
        </p:xfrm>
        <a:graphic>
          <a:graphicData uri="http://schemas.openxmlformats.org/drawingml/2006/chart">
            <c:chart xmlns:c="http://schemas.openxmlformats.org/drawingml/2006/chart" xmlns:r="http://schemas.openxmlformats.org/officeDocument/2006/relationships" r:id="rId3"/>
          </a:graphicData>
        </a:graphic>
      </p:graphicFrame>
      <p:sp>
        <p:nvSpPr>
          <p:cNvPr id="7" name="矩形 6"/>
          <p:cNvSpPr/>
          <p:nvPr/>
        </p:nvSpPr>
        <p:spPr>
          <a:xfrm>
            <a:off x="0" y="923330"/>
            <a:ext cx="4339000" cy="923330"/>
          </a:xfrm>
          <a:prstGeom prst="rect">
            <a:avLst/>
          </a:prstGeom>
        </p:spPr>
        <p:txBody>
          <a:bodyPr wrap="square">
            <a:spAutoFit/>
          </a:bodyPr>
          <a:lstStyle/>
          <a:p>
            <a:r>
              <a:rPr lang="en-US" b="1" dirty="0" err="1">
                <a:solidFill>
                  <a:srgbClr val="FF0000"/>
                </a:solidFill>
              </a:rPr>
              <a:t>detectorSimulation</a:t>
            </a:r>
            <a:r>
              <a:rPr lang="en-US" altLang="zh-CN" b="1" dirty="0" err="1">
                <a:solidFill>
                  <a:srgbClr val="FF0000"/>
                </a:solidFill>
              </a:rPr>
              <a:t>s</a:t>
            </a:r>
            <a:r>
              <a:rPr lang="en-US" altLang="zh-CN" b="1" dirty="0">
                <a:solidFill>
                  <a:srgbClr val="FF0000"/>
                </a:solidFill>
              </a:rPr>
              <a:t> for TIGRESS 76 files</a:t>
            </a:r>
          </a:p>
          <a:p>
            <a:r>
              <a:rPr lang="en-US" b="1" dirty="0">
                <a:solidFill>
                  <a:srgbClr val="0000FF"/>
                </a:solidFill>
              </a:rPr>
              <a:t>HPGe 20 files</a:t>
            </a:r>
          </a:p>
          <a:p>
            <a:r>
              <a:rPr lang="en-US" b="1" dirty="0">
                <a:solidFill>
                  <a:srgbClr val="0000FF"/>
                </a:solidFill>
              </a:rPr>
              <a:t>Brent 1file</a:t>
            </a:r>
          </a:p>
        </p:txBody>
      </p:sp>
      <p:graphicFrame>
        <p:nvGraphicFramePr>
          <p:cNvPr id="10" name="图表 9"/>
          <p:cNvGraphicFramePr>
            <a:graphicFrameLocks/>
          </p:cNvGraphicFramePr>
          <p:nvPr>
            <p:extLst>
              <p:ext uri="{D42A27DB-BD31-4B8C-83A1-F6EECF244321}">
                <p14:modId xmlns:p14="http://schemas.microsoft.com/office/powerpoint/2010/main" val="867409571"/>
              </p:ext>
            </p:extLst>
          </p:nvPr>
        </p:nvGraphicFramePr>
        <p:xfrm>
          <a:off x="0" y="4194000"/>
          <a:ext cx="4644000" cy="2664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图表 10"/>
          <p:cNvGraphicFramePr>
            <a:graphicFrameLocks/>
          </p:cNvGraphicFramePr>
          <p:nvPr>
            <p:extLst>
              <p:ext uri="{D42A27DB-BD31-4B8C-83A1-F6EECF244321}">
                <p14:modId xmlns:p14="http://schemas.microsoft.com/office/powerpoint/2010/main" val="1869784639"/>
              </p:ext>
            </p:extLst>
          </p:nvPr>
        </p:nvGraphicFramePr>
        <p:xfrm>
          <a:off x="4500000" y="4194000"/>
          <a:ext cx="4644000" cy="26640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8790041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extLst>
              <p:ext uri="{D42A27DB-BD31-4B8C-83A1-F6EECF244321}">
                <p14:modId xmlns:p14="http://schemas.microsoft.com/office/powerpoint/2010/main" val="3335225363"/>
              </p:ext>
            </p:extLst>
          </p:nvPr>
        </p:nvGraphicFramePr>
        <p:xfrm>
          <a:off x="0" y="-98425"/>
          <a:ext cx="4572000" cy="306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a:graphicFrameLocks/>
          </p:cNvGraphicFramePr>
          <p:nvPr>
            <p:extLst>
              <p:ext uri="{D42A27DB-BD31-4B8C-83A1-F6EECF244321}">
                <p14:modId xmlns:p14="http://schemas.microsoft.com/office/powerpoint/2010/main" val="3974265671"/>
              </p:ext>
            </p:extLst>
          </p:nvPr>
        </p:nvGraphicFramePr>
        <p:xfrm>
          <a:off x="0" y="2902713"/>
          <a:ext cx="4572000" cy="306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p:cNvGraphicFramePr>
            <a:graphicFrameLocks/>
          </p:cNvGraphicFramePr>
          <p:nvPr>
            <p:extLst>
              <p:ext uri="{D42A27DB-BD31-4B8C-83A1-F6EECF244321}">
                <p14:modId xmlns:p14="http://schemas.microsoft.com/office/powerpoint/2010/main" val="2429066193"/>
              </p:ext>
            </p:extLst>
          </p:nvPr>
        </p:nvGraphicFramePr>
        <p:xfrm>
          <a:off x="4572000" y="0"/>
          <a:ext cx="4572000" cy="30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4"/>
          <p:cNvGraphicFramePr>
            <a:graphicFrameLocks/>
          </p:cNvGraphicFramePr>
          <p:nvPr>
            <p:extLst>
              <p:ext uri="{D42A27DB-BD31-4B8C-83A1-F6EECF244321}">
                <p14:modId xmlns:p14="http://schemas.microsoft.com/office/powerpoint/2010/main" val="1823661820"/>
              </p:ext>
            </p:extLst>
          </p:nvPr>
        </p:nvGraphicFramePr>
        <p:xfrm>
          <a:off x="4572000" y="2904680"/>
          <a:ext cx="4572000" cy="3060000"/>
        </p:xfrm>
        <a:graphic>
          <a:graphicData uri="http://schemas.openxmlformats.org/drawingml/2006/chart">
            <c:chart xmlns:c="http://schemas.openxmlformats.org/drawingml/2006/chart" xmlns:r="http://schemas.openxmlformats.org/officeDocument/2006/relationships" r:id="rId5"/>
          </a:graphicData>
        </a:graphic>
      </p:graphicFrame>
      <p:sp>
        <p:nvSpPr>
          <p:cNvPr id="6" name="文本框 5"/>
          <p:cNvSpPr txBox="1"/>
          <p:nvPr/>
        </p:nvSpPr>
        <p:spPr>
          <a:xfrm>
            <a:off x="2898648" y="5852160"/>
            <a:ext cx="3124830" cy="369332"/>
          </a:xfrm>
          <a:prstGeom prst="rect">
            <a:avLst/>
          </a:prstGeom>
          <a:noFill/>
        </p:spPr>
        <p:txBody>
          <a:bodyPr wrap="none" rtlCol="0">
            <a:spAutoFit/>
          </a:bodyPr>
          <a:lstStyle/>
          <a:p>
            <a:r>
              <a:rPr lang="en-US" dirty="0"/>
              <a:t>103.45 </a:t>
            </a:r>
            <a:r>
              <a:rPr lang="en-US" altLang="zh-CN" dirty="0"/>
              <a:t>keV 28Mg ions in silicon</a:t>
            </a:r>
            <a:endParaRPr lang="en-US" dirty="0"/>
          </a:p>
        </p:txBody>
      </p:sp>
      <p:sp>
        <p:nvSpPr>
          <p:cNvPr id="7" name="文本框 6"/>
          <p:cNvSpPr txBox="1"/>
          <p:nvPr/>
        </p:nvSpPr>
        <p:spPr>
          <a:xfrm>
            <a:off x="1633728" y="6221492"/>
            <a:ext cx="698909" cy="369332"/>
          </a:xfrm>
          <a:prstGeom prst="rect">
            <a:avLst/>
          </a:prstGeom>
          <a:noFill/>
        </p:spPr>
        <p:txBody>
          <a:bodyPr wrap="none" rtlCol="0">
            <a:spAutoFit/>
          </a:bodyPr>
          <a:lstStyle/>
          <a:p>
            <a:r>
              <a:rPr lang="en-US" dirty="0"/>
              <a:t>Brent</a:t>
            </a:r>
          </a:p>
        </p:txBody>
      </p:sp>
      <p:sp>
        <p:nvSpPr>
          <p:cNvPr id="8" name="文本框 7"/>
          <p:cNvSpPr txBox="1"/>
          <p:nvPr/>
        </p:nvSpPr>
        <p:spPr>
          <a:xfrm>
            <a:off x="6023478" y="6294644"/>
            <a:ext cx="870238" cy="369332"/>
          </a:xfrm>
          <a:prstGeom prst="rect">
            <a:avLst/>
          </a:prstGeom>
          <a:noFill/>
        </p:spPr>
        <p:txBody>
          <a:bodyPr wrap="none" rtlCol="0">
            <a:spAutoFit/>
          </a:bodyPr>
          <a:lstStyle/>
          <a:p>
            <a:r>
              <a:rPr lang="en-US" dirty="0"/>
              <a:t>Geant4</a:t>
            </a:r>
          </a:p>
        </p:txBody>
      </p:sp>
    </p:spTree>
    <p:extLst>
      <p:ext uri="{BB962C8B-B14F-4D97-AF65-F5344CB8AC3E}">
        <p14:creationId xmlns:p14="http://schemas.microsoft.com/office/powerpoint/2010/main" val="1291383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4180909" cy="3493008"/>
          </a:xfrm>
          <a:prstGeom prst="rect">
            <a:avLst/>
          </a:prstGeom>
        </p:spPr>
      </p:pic>
    </p:spTree>
    <p:extLst>
      <p:ext uri="{BB962C8B-B14F-4D97-AF65-F5344CB8AC3E}">
        <p14:creationId xmlns:p14="http://schemas.microsoft.com/office/powerpoint/2010/main" val="7177886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0" y="0"/>
            <a:ext cx="4730906" cy="2755631"/>
          </a:xfrm>
          <a:prstGeom prst="rect">
            <a:avLst/>
          </a:prstGeom>
        </p:spPr>
      </p:pic>
      <p:sp>
        <p:nvSpPr>
          <p:cNvPr id="8" name="文本框 7"/>
          <p:cNvSpPr txBox="1"/>
          <p:nvPr/>
        </p:nvSpPr>
        <p:spPr>
          <a:xfrm>
            <a:off x="0" y="5511262"/>
            <a:ext cx="2891304" cy="1200329"/>
          </a:xfrm>
          <a:prstGeom prst="rect">
            <a:avLst/>
          </a:prstGeom>
          <a:noFill/>
        </p:spPr>
        <p:txBody>
          <a:bodyPr wrap="none" rtlCol="0">
            <a:spAutoFit/>
          </a:bodyPr>
          <a:lstStyle/>
          <a:p>
            <a:r>
              <a:rPr lang="en-US" altLang="zh-CN" dirty="0">
                <a:solidFill>
                  <a:srgbClr val="0070C0"/>
                </a:solidFill>
              </a:rPr>
              <a:t>Final step: ~</a:t>
            </a:r>
            <a:r>
              <a:rPr lang="en-US" dirty="0">
                <a:solidFill>
                  <a:srgbClr val="0070C0"/>
                </a:solidFill>
              </a:rPr>
              <a:t>0.2 </a:t>
            </a:r>
            <a:r>
              <a:rPr lang="en-US" altLang="zh-CN" dirty="0">
                <a:solidFill>
                  <a:srgbClr val="0070C0"/>
                </a:solidFill>
              </a:rPr>
              <a:t>nm</a:t>
            </a:r>
          </a:p>
          <a:p>
            <a:r>
              <a:rPr lang="en-US" dirty="0">
                <a:solidFill>
                  <a:srgbClr val="0070C0"/>
                </a:solidFill>
              </a:rPr>
              <a:t>Total time: 500 </a:t>
            </a:r>
            <a:r>
              <a:rPr lang="en-US" altLang="zh-CN" dirty="0" err="1">
                <a:solidFill>
                  <a:srgbClr val="0070C0"/>
                </a:solidFill>
              </a:rPr>
              <a:t>fs</a:t>
            </a:r>
            <a:endParaRPr lang="en-US" altLang="zh-CN" dirty="0">
              <a:solidFill>
                <a:srgbClr val="0070C0"/>
              </a:solidFill>
            </a:endParaRPr>
          </a:p>
          <a:p>
            <a:r>
              <a:rPr lang="en-US" dirty="0">
                <a:solidFill>
                  <a:srgbClr val="0070C0"/>
                </a:solidFill>
              </a:rPr>
              <a:t>Total length: 2.6 </a:t>
            </a:r>
            <a:r>
              <a:rPr lang="en-US" altLang="zh-CN" dirty="0">
                <a:solidFill>
                  <a:srgbClr val="0070C0"/>
                </a:solidFill>
              </a:rPr>
              <a:t>μm</a:t>
            </a:r>
          </a:p>
          <a:p>
            <a:r>
              <a:rPr lang="en-US" dirty="0" err="1">
                <a:solidFill>
                  <a:srgbClr val="0070C0"/>
                </a:solidFill>
              </a:rPr>
              <a:t>PhysListEmStandard</a:t>
            </a:r>
            <a:r>
              <a:rPr lang="en-US" dirty="0">
                <a:solidFill>
                  <a:srgbClr val="0070C0"/>
                </a:solidFill>
              </a:rPr>
              <a:t>("local");</a:t>
            </a:r>
          </a:p>
        </p:txBody>
      </p:sp>
      <p:pic>
        <p:nvPicPr>
          <p:cNvPr id="12" name="图片 11"/>
          <p:cNvPicPr>
            <a:picLocks noChangeAspect="1"/>
          </p:cNvPicPr>
          <p:nvPr/>
        </p:nvPicPr>
        <p:blipFill>
          <a:blip r:embed="rId3"/>
          <a:stretch>
            <a:fillRect/>
          </a:stretch>
        </p:blipFill>
        <p:spPr>
          <a:xfrm>
            <a:off x="0" y="2755631"/>
            <a:ext cx="4730906" cy="2755631"/>
          </a:xfrm>
          <a:prstGeom prst="rect">
            <a:avLst/>
          </a:prstGeom>
        </p:spPr>
      </p:pic>
      <p:pic>
        <p:nvPicPr>
          <p:cNvPr id="22" name="图片 21"/>
          <p:cNvPicPr>
            <a:picLocks noChangeAspect="1"/>
          </p:cNvPicPr>
          <p:nvPr/>
        </p:nvPicPr>
        <p:blipFill>
          <a:blip r:embed="rId4"/>
          <a:stretch>
            <a:fillRect/>
          </a:stretch>
        </p:blipFill>
        <p:spPr>
          <a:xfrm>
            <a:off x="4748403" y="-1"/>
            <a:ext cx="4395597" cy="2755631"/>
          </a:xfrm>
          <a:prstGeom prst="rect">
            <a:avLst/>
          </a:prstGeom>
        </p:spPr>
      </p:pic>
      <p:sp>
        <p:nvSpPr>
          <p:cNvPr id="24" name="矩形 23"/>
          <p:cNvSpPr/>
          <p:nvPr/>
        </p:nvSpPr>
        <p:spPr>
          <a:xfrm>
            <a:off x="4748404" y="2755630"/>
            <a:ext cx="4413094" cy="2585323"/>
          </a:xfrm>
          <a:prstGeom prst="rect">
            <a:avLst/>
          </a:prstGeom>
        </p:spPr>
        <p:txBody>
          <a:bodyPr wrap="square">
            <a:spAutoFit/>
          </a:bodyPr>
          <a:lstStyle/>
          <a:p>
            <a:r>
              <a:rPr lang="en-US" dirty="0"/>
              <a:t>G4EmStandardPhysics();</a:t>
            </a:r>
          </a:p>
          <a:p>
            <a:r>
              <a:rPr lang="en-US" dirty="0"/>
              <a:t>G4EmStandardPhysics_option1();</a:t>
            </a:r>
          </a:p>
          <a:p>
            <a:r>
              <a:rPr lang="en-US" dirty="0"/>
              <a:t>G4EmStandardPhysics_option2();</a:t>
            </a:r>
          </a:p>
          <a:p>
            <a:r>
              <a:rPr lang="en-US" dirty="0"/>
              <a:t>G4EmStandardPhysics_option3();</a:t>
            </a:r>
          </a:p>
          <a:p>
            <a:r>
              <a:rPr lang="en-US" dirty="0"/>
              <a:t>G4EmStandardPhysics_option4();</a:t>
            </a:r>
          </a:p>
          <a:p>
            <a:r>
              <a:rPr lang="en-US" dirty="0">
                <a:solidFill>
                  <a:schemeClr val="accent6">
                    <a:lumMod val="75000"/>
                  </a:schemeClr>
                </a:solidFill>
              </a:rPr>
              <a:t>//</a:t>
            </a:r>
            <a:r>
              <a:rPr lang="en-US" dirty="0" err="1">
                <a:solidFill>
                  <a:schemeClr val="accent6">
                    <a:lumMod val="75000"/>
                  </a:schemeClr>
                </a:solidFill>
              </a:rPr>
              <a:t>tof</a:t>
            </a:r>
            <a:r>
              <a:rPr lang="en-US" dirty="0">
                <a:solidFill>
                  <a:schemeClr val="accent6">
                    <a:lumMod val="75000"/>
                  </a:schemeClr>
                </a:solidFill>
              </a:rPr>
              <a:t>=240 </a:t>
            </a:r>
            <a:r>
              <a:rPr lang="en-US" dirty="0" err="1">
                <a:solidFill>
                  <a:schemeClr val="accent6">
                    <a:lumMod val="75000"/>
                  </a:schemeClr>
                </a:solidFill>
              </a:rPr>
              <a:t>fs</a:t>
            </a:r>
            <a:r>
              <a:rPr lang="en-US" dirty="0">
                <a:solidFill>
                  <a:schemeClr val="accent6">
                    <a:lumMod val="75000"/>
                  </a:schemeClr>
                </a:solidFill>
              </a:rPr>
              <a:t>; final step dx=2.2 um</a:t>
            </a:r>
          </a:p>
          <a:p>
            <a:r>
              <a:rPr lang="en-US" dirty="0">
                <a:solidFill>
                  <a:schemeClr val="accent6">
                    <a:lumMod val="75000"/>
                  </a:schemeClr>
                </a:solidFill>
              </a:rPr>
              <a:t>The default final step cut is too large!</a:t>
            </a:r>
          </a:p>
          <a:p>
            <a:r>
              <a:rPr lang="en-US" dirty="0">
                <a:solidFill>
                  <a:schemeClr val="accent6">
                    <a:lumMod val="75000"/>
                  </a:schemeClr>
                </a:solidFill>
              </a:rPr>
              <a:t>For 100 keV ions, only one step in the entire range.</a:t>
            </a:r>
          </a:p>
        </p:txBody>
      </p:sp>
      <p:sp>
        <p:nvSpPr>
          <p:cNvPr id="25" name="矩形 24"/>
          <p:cNvSpPr/>
          <p:nvPr/>
        </p:nvSpPr>
        <p:spPr>
          <a:xfrm>
            <a:off x="2891304" y="5558490"/>
            <a:ext cx="5207667" cy="1077218"/>
          </a:xfrm>
          <a:prstGeom prst="rect">
            <a:avLst/>
          </a:prstGeom>
        </p:spPr>
        <p:txBody>
          <a:bodyPr wrap="square">
            <a:spAutoFit/>
          </a:bodyPr>
          <a:lstStyle/>
          <a:p>
            <a:r>
              <a:rPr lang="en-US" sz="1600" dirty="0" err="1">
                <a:latin typeface="Tahoma" panose="020B0604030504040204" pitchFamily="34" charset="0"/>
              </a:rPr>
              <a:t>ionIoni</a:t>
            </a:r>
            <a:r>
              <a:rPr lang="en-US" sz="1600" dirty="0">
                <a:latin typeface="Tahoma" panose="020B0604030504040204" pitchFamily="34" charset="0"/>
              </a:rPr>
              <a:t>-&gt;</a:t>
            </a:r>
            <a:r>
              <a:rPr lang="en-US" sz="1600" dirty="0" err="1">
                <a:latin typeface="Tahoma" panose="020B0604030504040204" pitchFamily="34" charset="0"/>
              </a:rPr>
              <a:t>SetStepFunction</a:t>
            </a:r>
            <a:r>
              <a:rPr lang="en-US" sz="1600" dirty="0">
                <a:latin typeface="Tahoma" panose="020B0604030504040204" pitchFamily="34" charset="0"/>
              </a:rPr>
              <a:t>(0.1, 0.0001*um);</a:t>
            </a:r>
            <a:r>
              <a:rPr lang="en-US" sz="1600" dirty="0">
                <a:solidFill>
                  <a:srgbClr val="008000"/>
                </a:solidFill>
                <a:latin typeface="Tahoma" panose="020B0604030504040204" pitchFamily="34" charset="0"/>
              </a:rPr>
              <a:t>//modify cut range for </a:t>
            </a:r>
            <a:r>
              <a:rPr lang="en-US" sz="1600" dirty="0" err="1">
                <a:solidFill>
                  <a:srgbClr val="008000"/>
                </a:solidFill>
                <a:latin typeface="Tahoma" panose="020B0604030504040204" pitchFamily="34" charset="0"/>
              </a:rPr>
              <a:t>secondaries</a:t>
            </a:r>
            <a:r>
              <a:rPr lang="en-US" sz="1600" dirty="0">
                <a:solidFill>
                  <a:srgbClr val="008000"/>
                </a:solidFill>
                <a:latin typeface="Tahoma" panose="020B0604030504040204" pitchFamily="34" charset="0"/>
              </a:rPr>
              <a:t> production, final range for the last step of ions. It seems that there is no difference for different parameters as long as they are &lt;0.0001*um.</a:t>
            </a:r>
          </a:p>
        </p:txBody>
      </p:sp>
    </p:spTree>
    <p:extLst>
      <p:ext uri="{BB962C8B-B14F-4D97-AF65-F5344CB8AC3E}">
        <p14:creationId xmlns:p14="http://schemas.microsoft.com/office/powerpoint/2010/main" val="40277915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4008" y="0"/>
            <a:ext cx="9000000" cy="6762431"/>
          </a:xfrm>
          <a:prstGeom prst="rect">
            <a:avLst/>
          </a:prstGeom>
        </p:spPr>
      </p:pic>
    </p:spTree>
    <p:extLst>
      <p:ext uri="{BB962C8B-B14F-4D97-AF65-F5344CB8AC3E}">
        <p14:creationId xmlns:p14="http://schemas.microsoft.com/office/powerpoint/2010/main" val="6338063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417857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76131497"/>
              </p:ext>
            </p:extLst>
          </p:nvPr>
        </p:nvGraphicFramePr>
        <p:xfrm>
          <a:off x="0" y="12700"/>
          <a:ext cx="9144001" cy="3781425"/>
        </p:xfrm>
        <a:graphic>
          <a:graphicData uri="http://schemas.openxmlformats.org/drawingml/2006/table">
            <a:tbl>
              <a:tblPr firstRow="1" bandRow="1">
                <a:tableStyleId>{5940675A-B579-460E-94D1-54222C63F5DA}</a:tableStyleId>
              </a:tblPr>
              <a:tblGrid>
                <a:gridCol w="2735796">
                  <a:extLst>
                    <a:ext uri="{9D8B030D-6E8A-4147-A177-3AD203B41FA5}">
                      <a16:colId xmlns:a16="http://schemas.microsoft.com/office/drawing/2014/main" val="20000"/>
                    </a:ext>
                  </a:extLst>
                </a:gridCol>
                <a:gridCol w="3240360">
                  <a:extLst>
                    <a:ext uri="{9D8B030D-6E8A-4147-A177-3AD203B41FA5}">
                      <a16:colId xmlns:a16="http://schemas.microsoft.com/office/drawing/2014/main" val="20001"/>
                    </a:ext>
                  </a:extLst>
                </a:gridCol>
                <a:gridCol w="3167845">
                  <a:extLst>
                    <a:ext uri="{9D8B030D-6E8A-4147-A177-3AD203B41FA5}">
                      <a16:colId xmlns:a16="http://schemas.microsoft.com/office/drawing/2014/main" val="20002"/>
                    </a:ext>
                  </a:extLst>
                </a:gridCol>
              </a:tblGrid>
              <a:tr h="0">
                <a:tc>
                  <a:txBody>
                    <a:bodyPr/>
                    <a:lstStyle/>
                    <a:p>
                      <a:pPr algn="ctr">
                        <a:lnSpc>
                          <a:spcPct val="150000"/>
                        </a:lnSpc>
                      </a:pPr>
                      <a:endParaRPr lang="zh-CN" altLang="en-US" sz="1600" i="0" baseline="-25000" dirty="0">
                        <a:latin typeface="Times New Roman" panose="02020603050405020304" pitchFamily="18" charset="0"/>
                        <a:cs typeface="Times New Roman" panose="02020603050405020304" pitchFamily="18" charset="0"/>
                      </a:endParaRPr>
                    </a:p>
                  </a:txBody>
                  <a:tcPr anchor="ctr"/>
                </a:tc>
                <a:tc gridSpan="2">
                  <a:txBody>
                    <a:bodyPr/>
                    <a:lstStyle/>
                    <a:p>
                      <a:pPr algn="ctr">
                        <a:lnSpc>
                          <a:spcPct val="150000"/>
                        </a:lnSpc>
                      </a:pPr>
                      <a:r>
                        <a:rPr lang="en-US" altLang="zh-CN" sz="1600" i="0" baseline="0" dirty="0">
                          <a:latin typeface="Times New Roman" panose="02020603050405020304" pitchFamily="18" charset="0"/>
                          <a:cs typeface="Times New Roman" panose="02020603050405020304" pitchFamily="18" charset="0"/>
                        </a:rPr>
                        <a:t>Options</a:t>
                      </a:r>
                      <a:endParaRPr lang="zh-CN" altLang="en-US" sz="1600" i="0" baseline="-25000" dirty="0">
                        <a:latin typeface="Times New Roman" panose="02020603050405020304" pitchFamily="18" charset="0"/>
                        <a:cs typeface="Times New Roman" panose="02020603050405020304" pitchFamily="18" charset="0"/>
                      </a:endParaRPr>
                    </a:p>
                  </a:txBody>
                  <a:tcPr anchor="ctr"/>
                </a:tc>
                <a:tc hMerge="1">
                  <a:txBody>
                    <a:bodyPr/>
                    <a:lstStyle/>
                    <a:p>
                      <a:endParaRPr lang="zh-CN" altLang="en-US"/>
                    </a:p>
                  </a:txBody>
                  <a:tcPr/>
                </a:tc>
                <a:extLst>
                  <a:ext uri="{0D108BD9-81ED-4DB2-BD59-A6C34878D82A}">
                    <a16:rowId xmlns:a16="http://schemas.microsoft.com/office/drawing/2014/main" val="10000"/>
                  </a:ext>
                </a:extLst>
              </a:tr>
              <a:tr h="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Beam</a:t>
                      </a:r>
                    </a:p>
                  </a:txBody>
                  <a:tcPr marL="9525" marR="9525" marT="9525" marB="0" anchor="ctr">
                    <a:noFill/>
                  </a:tcPr>
                </a:tc>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LEBT</a:t>
                      </a:r>
                    </a:p>
                  </a:txBody>
                  <a:tcPr marL="9525" marR="9525" marT="9525" marB="0" anchor="ctr">
                    <a:noFill/>
                  </a:tcPr>
                </a:tc>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HEBT</a:t>
                      </a:r>
                    </a:p>
                  </a:txBody>
                  <a:tcPr marL="9525" marR="9525" marT="9525" marB="0" anchor="ctr">
                    <a:noFill/>
                  </a:tcPr>
                </a:tc>
                <a:extLst>
                  <a:ext uri="{0D108BD9-81ED-4DB2-BD59-A6C34878D82A}">
                    <a16:rowId xmlns:a16="http://schemas.microsoft.com/office/drawing/2014/main" val="10001"/>
                  </a:ext>
                </a:extLst>
              </a:tr>
              <a:tr h="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Moving tape collector (MTC)</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Continuous tape moving mode</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Fast move – stationary </a:t>
                      </a:r>
                      <a:r>
                        <a:rPr lang="zh-CN" altLang="en-US" sz="1600" b="0" i="0" u="none" strike="noStrike" dirty="0">
                          <a:solidFill>
                            <a:srgbClr val="000000"/>
                          </a:solidFill>
                          <a:effectLst/>
                          <a:latin typeface="Times New Roman" panose="02020603050405020304" pitchFamily="18" charset="0"/>
                          <a:ea typeface="+mn-ea"/>
                          <a:cs typeface="Times New Roman" panose="02020603050405020304" pitchFamily="18" charset="0"/>
                        </a:rPr>
                        <a:t>√</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2"/>
                  </a:ext>
                </a:extLst>
              </a:tr>
              <a:tr h="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GRIFFIN</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gridSpan="2">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16 </a:t>
                      </a:r>
                      <a:r>
                        <a:rPr lang="en-US" altLang="zh-CN" sz="1600" b="0" i="0" u="none" strike="noStrike" dirty="0" err="1">
                          <a:solidFill>
                            <a:srgbClr val="000000"/>
                          </a:solidFill>
                          <a:effectLst/>
                          <a:latin typeface="Times New Roman" panose="02020603050405020304" pitchFamily="18" charset="0"/>
                          <a:ea typeface="+mn-ea"/>
                          <a:cs typeface="Times New Roman" panose="02020603050405020304" pitchFamily="18" charset="0"/>
                        </a:rPr>
                        <a:t>HPGe</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 Clover detectors, 64 </a:t>
                      </a:r>
                      <a:r>
                        <a:rPr lang="en-US" altLang="zh-CN" sz="1600" b="0" i="0" u="none" strike="noStrike" dirty="0" err="1">
                          <a:solidFill>
                            <a:srgbClr val="000000"/>
                          </a:solidFill>
                          <a:effectLst/>
                          <a:latin typeface="Times New Roman" panose="02020603050405020304" pitchFamily="18" charset="0"/>
                          <a:ea typeface="+mn-ea"/>
                          <a:cs typeface="Times New Roman" panose="02020603050405020304" pitchFamily="18" charset="0"/>
                        </a:rPr>
                        <a:t>Ge</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 crystals</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hMerge="1">
                  <a:txBody>
                    <a:bodyPr/>
                    <a:lstStyle/>
                    <a:p>
                      <a:endParaRPr lang="zh-CN" altLang="en-US"/>
                    </a:p>
                  </a:txBody>
                  <a:tcPr/>
                </a:tc>
                <a:extLst>
                  <a:ext uri="{0D108BD9-81ED-4DB2-BD59-A6C34878D82A}">
                    <a16:rowId xmlns:a16="http://schemas.microsoft.com/office/drawing/2014/main" val="10003"/>
                  </a:ext>
                </a:extLst>
              </a:tr>
              <a:tr h="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SCEPTAR</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gridSpan="2">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20 plastic scintillators</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hMerge="1">
                  <a:txBody>
                    <a:bodyPr/>
                    <a:lstStyle/>
                    <a:p>
                      <a:endParaRPr lang="zh-CN" altLang="en-US"/>
                    </a:p>
                  </a:txBody>
                  <a:tcPr/>
                </a:tc>
                <a:extLst>
                  <a:ext uri="{0D108BD9-81ED-4DB2-BD59-A6C34878D82A}">
                    <a16:rowId xmlns:a16="http://schemas.microsoft.com/office/drawing/2014/main" val="10004"/>
                  </a:ext>
                </a:extLst>
              </a:tr>
              <a:tr h="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Absorber</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gridSpan="2">
                  <a:txBody>
                    <a:bodyPr/>
                    <a:lstStyle/>
                    <a:p>
                      <a:pPr algn="ctr" fontAlgn="ctr">
                        <a:lnSpc>
                          <a:spcPct val="150000"/>
                        </a:lnSpc>
                      </a:pPr>
                      <a:r>
                        <a:rPr lang="en-US" altLang="zh-CN" sz="1600" b="0" i="0" u="none" strike="noStrike" dirty="0" err="1">
                          <a:solidFill>
                            <a:srgbClr val="000000"/>
                          </a:solidFill>
                          <a:effectLst/>
                          <a:latin typeface="Times New Roman" panose="02020603050405020304" pitchFamily="18" charset="0"/>
                          <a:ea typeface="+mn-ea"/>
                          <a:cs typeface="Times New Roman" panose="02020603050405020304" pitchFamily="18" charset="0"/>
                        </a:rPr>
                        <a:t>Delrin</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 with a thickness of 10-20 mm</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hMerge="1">
                  <a:txBody>
                    <a:bodyPr/>
                    <a:lstStyle/>
                    <a:p>
                      <a:endParaRPr lang="zh-CN" altLang="en-US"/>
                    </a:p>
                  </a:txBody>
                  <a:tcPr/>
                </a:tc>
                <a:extLst>
                  <a:ext uri="{0D108BD9-81ED-4DB2-BD59-A6C34878D82A}">
                    <a16:rowId xmlns:a16="http://schemas.microsoft.com/office/drawing/2014/main" val="10005"/>
                  </a:ext>
                </a:extLst>
              </a:tr>
              <a:tr h="33020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Compton and background</a:t>
                      </a:r>
                      <a:r>
                        <a:rPr lang="en-US" altLang="zh-CN" sz="1600" b="0" i="0" u="none" strike="noStrike" baseline="0" dirty="0">
                          <a:solidFill>
                            <a:srgbClr val="000000"/>
                          </a:solidFill>
                          <a:effectLst/>
                          <a:latin typeface="Times New Roman" panose="02020603050405020304" pitchFamily="18" charset="0"/>
                          <a:ea typeface="+mn-ea"/>
                          <a:cs typeface="Times New Roman" panose="02020603050405020304" pitchFamily="18" charset="0"/>
                        </a:rPr>
                        <a:t> </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suppression shields</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Maximum efficiency configuration </a:t>
                      </a:r>
                      <a:r>
                        <a:rPr lang="zh-CN" altLang="en-US" sz="1600" b="0" i="0" u="none" strike="noStrike" dirty="0">
                          <a:solidFill>
                            <a:srgbClr val="000000"/>
                          </a:solidFill>
                          <a:effectLst/>
                          <a:latin typeface="Times New Roman" panose="02020603050405020304" pitchFamily="18" charset="0"/>
                          <a:ea typeface="+mn-ea"/>
                          <a:cs typeface="Times New Roman" panose="02020603050405020304" pitchFamily="18" charset="0"/>
                        </a:rPr>
                        <a:t>√</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Optimal peak-to-total configuration</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6"/>
                  </a:ext>
                </a:extLst>
              </a:tr>
              <a:tr h="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Add-back</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Single-crystal mode </a:t>
                      </a:r>
                      <a:r>
                        <a:rPr lang="zh-CN" altLang="en-US" sz="1600" b="0" i="0" u="none" strike="noStrike" dirty="0">
                          <a:solidFill>
                            <a:srgbClr val="000000"/>
                          </a:solidFill>
                          <a:effectLst/>
                          <a:latin typeface="Times New Roman" panose="02020603050405020304" pitchFamily="18" charset="0"/>
                          <a:ea typeface="+mn-ea"/>
                          <a:cs typeface="Times New Roman" panose="02020603050405020304" pitchFamily="18" charset="0"/>
                        </a:rPr>
                        <a:t>√</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a:lnSpc>
                          <a:spcPct val="150000"/>
                        </a:lnSpc>
                      </a:pPr>
                      <a:r>
                        <a:rPr lang="en-US" altLang="zh-CN" sz="1600" dirty="0">
                          <a:latin typeface="Times New Roman" panose="02020603050405020304" pitchFamily="18" charset="0"/>
                          <a:cs typeface="Times New Roman" panose="02020603050405020304" pitchFamily="18" charset="0"/>
                        </a:rPr>
                        <a:t>Add-back mode in one detector</a:t>
                      </a:r>
                      <a:endParaRPr lang="zh-CN" altLang="en-US" sz="1600" dirty="0">
                        <a:latin typeface="Times New Roman" panose="02020603050405020304" pitchFamily="18" charset="0"/>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7"/>
                  </a:ext>
                </a:extLst>
              </a:tr>
              <a:tr h="0">
                <a:tc>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DAQ</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gridSpan="2">
                  <a:txBody>
                    <a:bodyPr/>
                    <a:lstStyle/>
                    <a:p>
                      <a:pPr algn="ctr" fontAlgn="ctr">
                        <a:lnSpc>
                          <a:spcPct val="150000"/>
                        </a:lnSpc>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50 kHz per crystal</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hMerge="1">
                  <a:txBody>
                    <a:bodyPr/>
                    <a:lstStyle/>
                    <a:p>
                      <a:endParaRPr lang="zh-CN" altLang="en-US"/>
                    </a:p>
                  </a:txBody>
                  <a:tcPr/>
                </a:tc>
                <a:extLst>
                  <a:ext uri="{0D108BD9-81ED-4DB2-BD59-A6C34878D82A}">
                    <a16:rowId xmlns:a16="http://schemas.microsoft.com/office/drawing/2014/main" val="10008"/>
                  </a:ext>
                </a:extLst>
              </a:tr>
            </a:tbl>
          </a:graphicData>
        </a:graphic>
      </p:graphicFrame>
      <p:sp>
        <p:nvSpPr>
          <p:cNvPr id="3" name="文本框 2"/>
          <p:cNvSpPr txBox="1"/>
          <p:nvPr/>
        </p:nvSpPr>
        <p:spPr>
          <a:xfrm>
            <a:off x="0" y="3897052"/>
            <a:ext cx="9144000" cy="1754326"/>
          </a:xfrm>
          <a:prstGeom prst="rect">
            <a:avLst/>
          </a:prstGeom>
          <a:noFill/>
        </p:spPr>
        <p:txBody>
          <a:bodyPr wrap="square" rtlCol="0">
            <a:spAutoFit/>
          </a:bodyPr>
          <a:lstStyle/>
          <a:p>
            <a:pPr algn="just"/>
            <a:r>
              <a:rPr lang="en-US" altLang="zh-CN" dirty="0">
                <a:latin typeface="Times New Roman" panose="02020603050405020304" pitchFamily="18" charset="0"/>
                <a:cs typeface="Times New Roman" panose="02020603050405020304" pitchFamily="18" charset="0"/>
              </a:rPr>
              <a:t>Even if the recoil escapes from the tape, it will fly in vacuum with a constant speed. It's complicated than with the same material, but it can be modeled.</a:t>
            </a:r>
          </a:p>
          <a:p>
            <a:pPr algn="just"/>
            <a:r>
              <a:rPr lang="en-US" altLang="zh-CN" dirty="0">
                <a:latin typeface="Times New Roman" panose="02020603050405020304" pitchFamily="18" charset="0"/>
                <a:cs typeface="Times New Roman" panose="02020603050405020304" pitchFamily="18" charset="0"/>
              </a:rPr>
              <a:t>For the </a:t>
            </a:r>
            <a:r>
              <a:rPr lang="en-US" altLang="zh-CN" dirty="0" err="1">
                <a:latin typeface="Times New Roman" panose="02020603050405020304" pitchFamily="18" charset="0"/>
                <a:cs typeface="Times New Roman" panose="02020603050405020304" pitchFamily="18" charset="0"/>
              </a:rPr>
              <a:t>unbroadened</a:t>
            </a:r>
            <a:r>
              <a:rPr lang="en-US" altLang="zh-CN" dirty="0">
                <a:latin typeface="Times New Roman" panose="02020603050405020304" pitchFamily="18" charset="0"/>
                <a:cs typeface="Times New Roman" panose="02020603050405020304" pitchFamily="18" charset="0"/>
              </a:rPr>
              <a:t> peaks, the peak from each one of the 64 crystals will be analyzed to get the response function of each crystal.</a:t>
            </a:r>
          </a:p>
          <a:p>
            <a:pPr algn="just"/>
            <a:r>
              <a:rPr lang="en-US" altLang="zh-CN" dirty="0">
                <a:latin typeface="Times New Roman" panose="02020603050405020304" pitchFamily="18" charset="0"/>
                <a:cs typeface="Times New Roman" panose="02020603050405020304" pitchFamily="18" charset="0"/>
              </a:rPr>
              <a:t>For the broadened peaks, the fit can be performed on the total spectrum by adding up the bin counts of 64 gain-matched crystals.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616502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4008" y="0"/>
            <a:ext cx="9000000" cy="6762431"/>
          </a:xfrm>
          <a:prstGeom prst="rect">
            <a:avLst/>
          </a:prstGeom>
        </p:spPr>
      </p:pic>
    </p:spTree>
    <p:extLst>
      <p:ext uri="{BB962C8B-B14F-4D97-AF65-F5344CB8AC3E}">
        <p14:creationId xmlns:p14="http://schemas.microsoft.com/office/powerpoint/2010/main" val="7170488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3152" y="64008"/>
            <a:ext cx="9000000" cy="6726496"/>
          </a:xfrm>
          <a:prstGeom prst="rect">
            <a:avLst/>
          </a:prstGeom>
        </p:spPr>
      </p:pic>
    </p:spTree>
    <p:extLst>
      <p:ext uri="{BB962C8B-B14F-4D97-AF65-F5344CB8AC3E}">
        <p14:creationId xmlns:p14="http://schemas.microsoft.com/office/powerpoint/2010/main" val="186080716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1"/>
          <p:cNvSpPr txBox="1">
            <a:spLocks noChangeArrowheads="1"/>
          </p:cNvSpPr>
          <p:nvPr/>
        </p:nvSpPr>
        <p:spPr bwMode="auto">
          <a:xfrm>
            <a:off x="381000" y="152400"/>
            <a:ext cx="8458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9pPr>
          </a:lstStyle>
          <a:p>
            <a:pPr algn="ctr" eaLnBrk="1" hangingPunct="1">
              <a:buClr>
                <a:srgbClr val="000000"/>
              </a:buClr>
              <a:buSzPct val="100000"/>
              <a:buFont typeface="Times New Roman" panose="02020603050405020304" pitchFamily="18" charset="0"/>
              <a:buNone/>
            </a:pPr>
            <a:r>
              <a:rPr lang="en-US" altLang="zh-CN" sz="3600" dirty="0">
                <a:solidFill>
                  <a:srgbClr val="0000FF"/>
                </a:solidFill>
              </a:rPr>
              <a:t>Beta-delayed Particle Emission </a:t>
            </a:r>
          </a:p>
        </p:txBody>
      </p:sp>
      <p:sp>
        <p:nvSpPr>
          <p:cNvPr id="6146" name="Text Box 2"/>
          <p:cNvSpPr txBox="1">
            <a:spLocks noChangeArrowheads="1"/>
          </p:cNvSpPr>
          <p:nvPr/>
        </p:nvSpPr>
        <p:spPr bwMode="auto">
          <a:xfrm>
            <a:off x="457200" y="1066800"/>
            <a:ext cx="8229600" cy="5410200"/>
          </a:xfrm>
          <a:prstGeom prst="rect">
            <a:avLst/>
          </a:prstGeom>
          <a:noFill/>
          <a:ln>
            <a:noFill/>
          </a:ln>
          <a:effectLst/>
        </p:spPr>
        <p:txBody>
          <a:bodyPr/>
          <a:lstStyle>
            <a:lvl1pPr marL="341313" indent="-341313">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1pPr>
            <a:lvl2pPr marL="741363" indent="-284163">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2pPr>
            <a:lvl3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3pPr>
            <a:lvl4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4pPr>
            <a:lvl5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2400">
                <a:solidFill>
                  <a:schemeClr val="bg1"/>
                </a:solidFill>
                <a:latin typeface="Calibri" panose="020F0502020204030204" pitchFamily="34" charset="0"/>
                <a:ea typeface="MS PGothic" panose="020B0600070205080204" pitchFamily="34" charset="-128"/>
              </a:defRPr>
            </a:lvl9pPr>
          </a:lstStyle>
          <a:p>
            <a:pPr eaLnBrk="1" hangingPunct="1">
              <a:spcBef>
                <a:spcPts val="600"/>
              </a:spcBef>
              <a:buClr>
                <a:srgbClr val="000000"/>
              </a:buClr>
              <a:buSzPct val="100000"/>
              <a:buFont typeface="Arial" panose="020B0604020202020204" pitchFamily="34" charset="0"/>
              <a:buChar char="•"/>
            </a:pPr>
            <a:r>
              <a:rPr lang="en-US" altLang="zh-CN" dirty="0">
                <a:solidFill>
                  <a:srgbClr val="000000"/>
                </a:solidFill>
              </a:rPr>
              <a:t>Neutron and proton emission after beta decay now a working part of Geant4</a:t>
            </a:r>
            <a:endParaRPr lang="en-US" altLang="zh-CN" sz="2200" dirty="0">
              <a:solidFill>
                <a:srgbClr val="008000"/>
              </a:solidFill>
            </a:endParaRPr>
          </a:p>
          <a:p>
            <a:pPr lvl="1" eaLnBrk="1" hangingPunct="1">
              <a:spcBef>
                <a:spcPts val="600"/>
              </a:spcBef>
              <a:buClr>
                <a:srgbClr val="000000"/>
              </a:buClr>
              <a:buSzPct val="100000"/>
              <a:buFont typeface="Arial" panose="020B0604020202020204" pitchFamily="34" charset="0"/>
              <a:buChar char="•"/>
            </a:pPr>
            <a:r>
              <a:rPr lang="en-US" altLang="zh-CN" sz="2200" dirty="0">
                <a:solidFill>
                  <a:srgbClr val="008000"/>
                </a:solidFill>
                <a:latin typeface="Symbol" panose="05050102010706020507" pitchFamily="18" charset="2"/>
              </a:rPr>
              <a:t>b</a:t>
            </a:r>
            <a:r>
              <a:rPr lang="en-US" altLang="zh-CN" sz="2200" dirty="0">
                <a:solidFill>
                  <a:srgbClr val="008000"/>
                </a:solidFill>
              </a:rPr>
              <a:t> decay to discrete level</a:t>
            </a:r>
          </a:p>
          <a:p>
            <a:pPr lvl="1" eaLnBrk="1" hangingPunct="1">
              <a:spcBef>
                <a:spcPts val="600"/>
              </a:spcBef>
              <a:buClr>
                <a:srgbClr val="000000"/>
              </a:buClr>
              <a:buSzPct val="100000"/>
              <a:buFont typeface="Arial" panose="020B0604020202020204" pitchFamily="34" charset="0"/>
              <a:buChar char="•"/>
            </a:pPr>
            <a:r>
              <a:rPr lang="en-US" altLang="zh-CN" sz="2200" dirty="0">
                <a:solidFill>
                  <a:srgbClr val="008000"/>
                </a:solidFill>
              </a:rPr>
              <a:t>level decays by neutron or proton emission</a:t>
            </a:r>
          </a:p>
          <a:p>
            <a:pPr lvl="1" eaLnBrk="1" hangingPunct="1">
              <a:spcBef>
                <a:spcPts val="600"/>
              </a:spcBef>
              <a:buClr>
                <a:srgbClr val="000000"/>
              </a:buClr>
              <a:buSzPct val="100000"/>
            </a:pPr>
            <a:r>
              <a:rPr lang="en-US" altLang="zh-CN" sz="2200" dirty="0">
                <a:solidFill>
                  <a:srgbClr val="008000"/>
                </a:solidFill>
              </a:rPr>
              <a:t>  </a:t>
            </a:r>
          </a:p>
          <a:p>
            <a:pPr eaLnBrk="1" hangingPunct="1">
              <a:spcBef>
                <a:spcPts val="600"/>
              </a:spcBef>
              <a:buClr>
                <a:srgbClr val="000000"/>
              </a:buClr>
              <a:buSzPct val="100000"/>
              <a:buFont typeface="Arial" panose="020B0604020202020204" pitchFamily="34" charset="0"/>
              <a:buChar char="•"/>
            </a:pPr>
            <a:r>
              <a:rPr lang="en-US" altLang="zh-CN" dirty="0">
                <a:solidFill>
                  <a:srgbClr val="000000"/>
                </a:solidFill>
              </a:rPr>
              <a:t>Decay to continuum not yet done</a:t>
            </a:r>
          </a:p>
          <a:p>
            <a:pPr lvl="1" eaLnBrk="1" hangingPunct="1">
              <a:spcBef>
                <a:spcPts val="600"/>
              </a:spcBef>
              <a:buClr>
                <a:srgbClr val="000000"/>
              </a:buClr>
              <a:buSzPct val="100000"/>
              <a:buFont typeface="Arial" panose="020B0604020202020204" pitchFamily="34" charset="0"/>
              <a:buChar char="•"/>
            </a:pPr>
            <a:r>
              <a:rPr lang="en-US" altLang="zh-CN" sz="2200" dirty="0">
                <a:solidFill>
                  <a:srgbClr val="008000"/>
                </a:solidFill>
              </a:rPr>
              <a:t>model required to decide what level </a:t>
            </a:r>
            <a:r>
              <a:rPr lang="en-US" altLang="zh-CN" sz="2200" dirty="0">
                <a:solidFill>
                  <a:srgbClr val="008000"/>
                </a:solidFill>
                <a:latin typeface="Symbol" panose="05050102010706020507" pitchFamily="18" charset="2"/>
              </a:rPr>
              <a:t>b</a:t>
            </a:r>
            <a:r>
              <a:rPr lang="en-US" altLang="zh-CN" sz="2200" dirty="0">
                <a:solidFill>
                  <a:srgbClr val="008000"/>
                </a:solidFill>
              </a:rPr>
              <a:t> decay reaches </a:t>
            </a:r>
            <a:r>
              <a:rPr lang="mr-IN" altLang="zh-CN" sz="2200" dirty="0">
                <a:solidFill>
                  <a:srgbClr val="008000"/>
                </a:solidFill>
              </a:rPr>
              <a:t>–</a:t>
            </a:r>
            <a:r>
              <a:rPr lang="en-US" altLang="zh-CN" sz="2200" dirty="0">
                <a:solidFill>
                  <a:srgbClr val="008000"/>
                </a:solidFill>
              </a:rPr>
              <a:t> probably easy </a:t>
            </a:r>
            <a:r>
              <a:rPr lang="mr-IN" altLang="zh-CN" sz="2200" dirty="0">
                <a:solidFill>
                  <a:srgbClr val="008000"/>
                </a:solidFill>
              </a:rPr>
              <a:t>–</a:t>
            </a:r>
            <a:r>
              <a:rPr lang="en-US" altLang="zh-CN" sz="2200" dirty="0">
                <a:solidFill>
                  <a:srgbClr val="008000"/>
                </a:solidFill>
              </a:rPr>
              <a:t> just sample from a level density parameterization</a:t>
            </a:r>
          </a:p>
          <a:p>
            <a:pPr lvl="1" eaLnBrk="1" hangingPunct="1">
              <a:spcBef>
                <a:spcPts val="600"/>
              </a:spcBef>
              <a:buClr>
                <a:srgbClr val="000000"/>
              </a:buClr>
              <a:buSzPct val="100000"/>
              <a:buFont typeface="Arial" panose="020B0604020202020204" pitchFamily="34" charset="0"/>
              <a:buChar char="•"/>
            </a:pPr>
            <a:r>
              <a:rPr lang="en-US" altLang="zh-CN" sz="2200" dirty="0">
                <a:solidFill>
                  <a:srgbClr val="008000"/>
                </a:solidFill>
              </a:rPr>
              <a:t>particle emission from continuum </a:t>
            </a:r>
            <a:r>
              <a:rPr lang="en-US" altLang="zh-CN" sz="2200" dirty="0">
                <a:solidFill>
                  <a:srgbClr val="008000"/>
                </a:solidFill>
                <a:sym typeface="Wingdings" panose="05000000000000000000" pitchFamily="2" charset="2"/>
              </a:rPr>
              <a:t> use </a:t>
            </a:r>
            <a:r>
              <a:rPr lang="en-US" altLang="zh-CN" sz="2200" dirty="0" err="1">
                <a:solidFill>
                  <a:srgbClr val="008000"/>
                </a:solidFill>
                <a:sym typeface="Wingdings" panose="05000000000000000000" pitchFamily="2" charset="2"/>
              </a:rPr>
              <a:t>precompound</a:t>
            </a:r>
            <a:r>
              <a:rPr lang="en-US" altLang="zh-CN" sz="2200" dirty="0">
                <a:solidFill>
                  <a:srgbClr val="008000"/>
                </a:solidFill>
                <a:sym typeface="Wingdings" panose="05000000000000000000" pitchFamily="2" charset="2"/>
              </a:rPr>
              <a:t> model?</a:t>
            </a:r>
            <a:endParaRPr lang="en-US" altLang="zh-CN" sz="2200" dirty="0">
              <a:solidFill>
                <a:srgbClr val="008000"/>
              </a:solidFill>
            </a:endParaRPr>
          </a:p>
          <a:p>
            <a:pPr eaLnBrk="1" hangingPunct="1">
              <a:spcBef>
                <a:spcPts val="600"/>
              </a:spcBef>
              <a:buClr>
                <a:srgbClr val="000000"/>
              </a:buClr>
              <a:buSzPct val="100000"/>
              <a:buFont typeface="Times New Roman" panose="02020603050405020304" pitchFamily="18" charset="0"/>
              <a:buNone/>
            </a:pPr>
            <a:endParaRPr lang="en-US" altLang="zh-CN" sz="2200" dirty="0">
              <a:solidFill>
                <a:srgbClr val="0000FF"/>
              </a:solidFill>
            </a:endParaRPr>
          </a:p>
          <a:p>
            <a:pPr lvl="1" eaLnBrk="1" hangingPunct="1">
              <a:lnSpc>
                <a:spcPct val="80000"/>
              </a:lnSpc>
              <a:spcBef>
                <a:spcPts val="550"/>
              </a:spcBef>
              <a:buClr>
                <a:srgbClr val="0000FF"/>
              </a:buClr>
              <a:buSzPct val="100000"/>
              <a:buFont typeface="Times New Roman" panose="02020603050405020304" pitchFamily="18" charset="0"/>
              <a:buNone/>
            </a:pPr>
            <a:endParaRPr lang="en-US" altLang="zh-CN" sz="2200" dirty="0">
              <a:solidFill>
                <a:srgbClr val="0000FF"/>
              </a:solidFill>
            </a:endParaRPr>
          </a:p>
        </p:txBody>
      </p:sp>
      <p:sp>
        <p:nvSpPr>
          <p:cNvPr id="31747" name="Slide Number Placeholder 1"/>
          <p:cNvSpPr>
            <a:spLocks noGrp="1"/>
          </p:cNvSpPr>
          <p:nvPr>
            <p:ph type="sldNum" sz="quarter" idx="11"/>
          </p:nvPr>
        </p:nvSpPr>
        <p:spPr>
          <a:xfrm>
            <a:off x="8458200" y="6324600"/>
            <a:ext cx="531813" cy="363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Calibri" panose="020F0502020204030204" pitchFamily="34" charset="0"/>
                <a:ea typeface="MS PGothic" panose="020B0600070205080204" pitchFamily="34" charset="-128"/>
              </a:defRPr>
            </a:lvl9pPr>
          </a:lstStyle>
          <a:p>
            <a:r>
              <a:rPr lang="en-US" altLang="zh-CN" sz="1800">
                <a:solidFill>
                  <a:schemeClr val="tx1"/>
                </a:solidFill>
              </a:rPr>
              <a:t>11</a:t>
            </a:r>
          </a:p>
        </p:txBody>
      </p:sp>
    </p:spTree>
    <p:extLst>
      <p:ext uri="{BB962C8B-B14F-4D97-AF65-F5344CB8AC3E}">
        <p14:creationId xmlns:p14="http://schemas.microsoft.com/office/powerpoint/2010/main" val="145092838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3981450" cy="3124200"/>
          </a:xfrm>
          <a:prstGeom prst="rect">
            <a:avLst/>
          </a:prstGeom>
        </p:spPr>
      </p:pic>
    </p:spTree>
    <p:extLst>
      <p:ext uri="{BB962C8B-B14F-4D97-AF65-F5344CB8AC3E}">
        <p14:creationId xmlns:p14="http://schemas.microsoft.com/office/powerpoint/2010/main" val="32191320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3500" y="38100"/>
            <a:ext cx="9000000" cy="6762808"/>
          </a:xfrm>
          <a:prstGeom prst="rect">
            <a:avLst/>
          </a:prstGeom>
        </p:spPr>
      </p:pic>
    </p:spTree>
    <p:extLst>
      <p:ext uri="{BB962C8B-B14F-4D97-AF65-F5344CB8AC3E}">
        <p14:creationId xmlns:p14="http://schemas.microsoft.com/office/powerpoint/2010/main" val="21642635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5315" y="39189"/>
            <a:ext cx="9000000" cy="6774481"/>
          </a:xfrm>
          <a:prstGeom prst="rect">
            <a:avLst/>
          </a:prstGeom>
        </p:spPr>
      </p:pic>
    </p:spTree>
    <p:extLst>
      <p:ext uri="{BB962C8B-B14F-4D97-AF65-F5344CB8AC3E}">
        <p14:creationId xmlns:p14="http://schemas.microsoft.com/office/powerpoint/2010/main" val="80435075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341632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At high energy, step/range = k (=0.2)</a:t>
            </a:r>
          </a:p>
          <a:p>
            <a:pPr algn="just"/>
            <a:r>
              <a:rPr lang="en-US" dirty="0">
                <a:latin typeface="Times New Roman" panose="02020603050405020304" pitchFamily="18" charset="0"/>
                <a:cs typeface="Times New Roman" panose="02020603050405020304" pitchFamily="18" charset="0"/>
              </a:rPr>
              <a:t>When the energy of current tracked particle decreases, step/range increases progressively up to 1, at energy </a:t>
            </a:r>
            <a:r>
              <a:rPr lang="en-US" dirty="0" err="1">
                <a:latin typeface="Times New Roman" panose="02020603050405020304" pitchFamily="18" charset="0"/>
                <a:cs typeface="Times New Roman" panose="02020603050405020304" pitchFamily="18" charset="0"/>
              </a:rPr>
              <a:t>Emin</a:t>
            </a:r>
            <a:r>
              <a:rPr lang="en-US" dirty="0">
                <a:latin typeface="Times New Roman" panose="02020603050405020304" pitchFamily="18" charset="0"/>
                <a:cs typeface="Times New Roman" panose="02020603050405020304" pitchFamily="18" charset="0"/>
              </a:rPr>
              <a:t>. the second parameter is the range corresponding to </a:t>
            </a:r>
            <a:r>
              <a:rPr lang="en-US" dirty="0" err="1">
                <a:latin typeface="Times New Roman" panose="02020603050405020304" pitchFamily="18" charset="0"/>
                <a:cs typeface="Times New Roman" panose="02020603050405020304" pitchFamily="18" charset="0"/>
              </a:rPr>
              <a:t>Emin</a:t>
            </a:r>
            <a:r>
              <a:rPr lang="en-US" dirty="0">
                <a:latin typeface="Times New Roman" panose="02020603050405020304" pitchFamily="18" charset="0"/>
                <a:cs typeface="Times New Roman" panose="02020603050405020304" pitchFamily="18" charset="0"/>
              </a:rPr>
              <a:t>.</a:t>
            </a:r>
          </a:p>
          <a:p>
            <a:pPr algn="just"/>
            <a:r>
              <a:rPr lang="en-US" dirty="0">
                <a:latin typeface="Times New Roman" panose="02020603050405020304" pitchFamily="18" charset="0"/>
                <a:cs typeface="Times New Roman" panose="02020603050405020304" pitchFamily="18" charset="0"/>
              </a:rPr>
              <a:t>Therefore, the particle finishes its tracking in 1 step = current range. This is why this second parameter is called </a:t>
            </a:r>
            <a:r>
              <a:rPr lang="en-US" dirty="0" err="1">
                <a:solidFill>
                  <a:srgbClr val="FF0000"/>
                </a:solidFill>
                <a:latin typeface="Times New Roman" panose="02020603050405020304" pitchFamily="18" charset="0"/>
                <a:cs typeface="Times New Roman" panose="02020603050405020304" pitchFamily="18" charset="0"/>
              </a:rPr>
              <a:t>finalRange</a:t>
            </a:r>
            <a:r>
              <a:rPr lang="en-US" dirty="0">
                <a:latin typeface="Times New Roman" panose="02020603050405020304" pitchFamily="18" charset="0"/>
                <a:cs typeface="Times New Roman" panose="02020603050405020304" pitchFamily="18" charset="0"/>
              </a:rPr>
              <a:t>.</a:t>
            </a:r>
          </a:p>
          <a:p>
            <a:pPr algn="just"/>
            <a:r>
              <a:rPr lang="en-US" dirty="0">
                <a:latin typeface="Times New Roman" panose="02020603050405020304" pitchFamily="18" charset="0"/>
                <a:cs typeface="Times New Roman" panose="02020603050405020304" pitchFamily="18" charset="0"/>
              </a:rPr>
              <a:t>We recommend a </a:t>
            </a:r>
            <a:r>
              <a:rPr lang="en-US" dirty="0" err="1">
                <a:latin typeface="Times New Roman" panose="02020603050405020304" pitchFamily="18" charset="0"/>
                <a:cs typeface="Times New Roman" panose="02020603050405020304" pitchFamily="18" charset="0"/>
              </a:rPr>
              <a:t>finalRange</a:t>
            </a:r>
            <a:r>
              <a:rPr lang="en-US" dirty="0">
                <a:latin typeface="Times New Roman" panose="02020603050405020304" pitchFamily="18" charset="0"/>
                <a:cs typeface="Times New Roman" panose="02020603050405020304" pitchFamily="18" charset="0"/>
              </a:rPr>
              <a:t> of 100 um, not 1 mm  (see G4 Physics lists) </a:t>
            </a:r>
            <a:r>
              <a:rPr lang="en-US" dirty="0" err="1">
                <a:latin typeface="Times New Roman" panose="02020603050405020304" pitchFamily="18" charset="0"/>
                <a:cs typeface="Times New Roman" panose="02020603050405020304" pitchFamily="18" charset="0"/>
              </a:rPr>
              <a:t>scilicet,if</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cutrange</a:t>
            </a:r>
            <a:r>
              <a:rPr lang="en-US" dirty="0">
                <a:latin typeface="Times New Roman" panose="02020603050405020304" pitchFamily="18" charset="0"/>
                <a:cs typeface="Times New Roman" panose="02020603050405020304" pitchFamily="18" charset="0"/>
              </a:rPr>
              <a:t> is 10mm and </a:t>
            </a:r>
            <a:r>
              <a:rPr lang="en-US" dirty="0" err="1">
                <a:latin typeface="Times New Roman" panose="02020603050405020304" pitchFamily="18" charset="0"/>
                <a:cs typeface="Times New Roman" panose="02020603050405020304" pitchFamily="18" charset="0"/>
              </a:rPr>
              <a:t>SetStepFunction</a:t>
            </a:r>
            <a:r>
              <a:rPr lang="en-US" dirty="0">
                <a:latin typeface="Times New Roman" panose="02020603050405020304" pitchFamily="18" charset="0"/>
                <a:cs typeface="Times New Roman" panose="02020603050405020304" pitchFamily="18" charset="0"/>
              </a:rPr>
              <a:t>() was feed 0.1 and 0.5mm</a:t>
            </a:r>
          </a:p>
          <a:p>
            <a:pPr algn="just"/>
            <a:r>
              <a:rPr lang="en-US" dirty="0">
                <a:latin typeface="Times New Roman" panose="02020603050405020304" pitchFamily="18" charset="0"/>
                <a:cs typeface="Times New Roman" panose="02020603050405020304" pitchFamily="18" charset="0"/>
              </a:rPr>
              <a:t>The cut range is the </a:t>
            </a:r>
            <a:r>
              <a:rPr lang="en-US" dirty="0">
                <a:solidFill>
                  <a:srgbClr val="FF0000"/>
                </a:solidFill>
                <a:latin typeface="Times New Roman" panose="02020603050405020304" pitchFamily="18" charset="0"/>
                <a:cs typeface="Times New Roman" panose="02020603050405020304" pitchFamily="18" charset="0"/>
              </a:rPr>
              <a:t>production threshold </a:t>
            </a:r>
            <a:r>
              <a:rPr lang="en-US" dirty="0">
                <a:latin typeface="Times New Roman" panose="02020603050405020304" pitchFamily="18" charset="0"/>
                <a:cs typeface="Times New Roman" panose="02020603050405020304" pitchFamily="18" charset="0"/>
              </a:rPr>
              <a:t>for </a:t>
            </a:r>
            <a:r>
              <a:rPr lang="en-US" dirty="0" err="1">
                <a:latin typeface="Times New Roman" panose="02020603050405020304" pitchFamily="18" charset="0"/>
                <a:cs typeface="Times New Roman" panose="02020603050405020304" pitchFamily="18" charset="0"/>
              </a:rPr>
              <a:t>secondaries</a:t>
            </a:r>
            <a:r>
              <a:rPr lang="en-US" dirty="0">
                <a:latin typeface="Times New Roman" panose="02020603050405020304" pitchFamily="18" charset="0"/>
                <a:cs typeface="Times New Roman" panose="02020603050405020304" pitchFamily="18" charset="0"/>
              </a:rPr>
              <a:t>. It has nothing to do with the tracking of current particle.</a:t>
            </a:r>
          </a:p>
          <a:p>
            <a:pPr algn="just"/>
            <a:r>
              <a:rPr lang="en-US" dirty="0">
                <a:latin typeface="Times New Roman" panose="02020603050405020304" pitchFamily="18" charset="0"/>
                <a:cs typeface="Times New Roman" panose="02020603050405020304" pitchFamily="18" charset="0"/>
              </a:rPr>
              <a:t>For example, if </a:t>
            </a:r>
            <a:r>
              <a:rPr lang="en-US" dirty="0" err="1">
                <a:latin typeface="Times New Roman" panose="02020603050405020304" pitchFamily="18" charset="0"/>
                <a:cs typeface="Times New Roman" panose="02020603050405020304" pitchFamily="18" charset="0"/>
              </a:rPr>
              <a:t>cutrange</a:t>
            </a:r>
            <a:r>
              <a:rPr lang="en-US" dirty="0">
                <a:latin typeface="Times New Roman" panose="02020603050405020304" pitchFamily="18" charset="0"/>
                <a:cs typeface="Times New Roman" panose="02020603050405020304" pitchFamily="18" charset="0"/>
              </a:rPr>
              <a:t> = 10mm, an incident proton will emit e- </a:t>
            </a:r>
            <a:r>
              <a:rPr lang="en-US" dirty="0" err="1">
                <a:latin typeface="Times New Roman" panose="02020603050405020304" pitchFamily="18" charset="0"/>
                <a:cs typeface="Times New Roman" panose="02020603050405020304" pitchFamily="18" charset="0"/>
              </a:rPr>
              <a:t>ionisation</a:t>
            </a:r>
            <a:r>
              <a:rPr lang="en-US" dirty="0">
                <a:latin typeface="Times New Roman" panose="02020603050405020304" pitchFamily="18" charset="0"/>
                <a:cs typeface="Times New Roman" panose="02020603050405020304" pitchFamily="18" charset="0"/>
              </a:rPr>
              <a:t> which have enough energy to travel 10mm </a:t>
            </a:r>
          </a:p>
          <a:p>
            <a:pPr algn="just"/>
            <a:r>
              <a:rPr lang="en-US" dirty="0">
                <a:latin typeface="Times New Roman" panose="02020603050405020304" pitchFamily="18" charset="0"/>
                <a:cs typeface="Times New Roman" panose="02020603050405020304" pitchFamily="18" charset="0"/>
              </a:rPr>
              <a:t>see slides 19-23 of attached document</a:t>
            </a:r>
          </a:p>
        </p:txBody>
      </p:sp>
      <p:sp>
        <p:nvSpPr>
          <p:cNvPr id="4" name="矩形 3"/>
          <p:cNvSpPr/>
          <p:nvPr/>
        </p:nvSpPr>
        <p:spPr>
          <a:xfrm>
            <a:off x="0" y="3568337"/>
            <a:ext cx="9144000" cy="1200329"/>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Alpha and G4GenericIon: only two EM processes are applied. Multiple Coulomb scattering in implemented by the Urban model at all energies. For alphas Bragg ionization is performed below 7.9 MeV and </a:t>
            </a:r>
            <a:r>
              <a:rPr lang="en-US" dirty="0" err="1">
                <a:latin typeface="Times New Roman" panose="02020603050405020304" pitchFamily="18" charset="0"/>
                <a:cs typeface="Times New Roman" panose="02020603050405020304" pitchFamily="18" charset="0"/>
              </a:rPr>
              <a:t>BetheBloch</a:t>
            </a:r>
            <a:r>
              <a:rPr lang="en-US" dirty="0">
                <a:latin typeface="Times New Roman" panose="02020603050405020304" pitchFamily="18" charset="0"/>
                <a:cs typeface="Times New Roman" panose="02020603050405020304" pitchFamily="18" charset="0"/>
              </a:rPr>
              <a:t> ionization above. For generic ions, Bragg is used below 2 MeV and </a:t>
            </a:r>
            <a:r>
              <a:rPr lang="en-US" dirty="0" err="1">
                <a:latin typeface="Times New Roman" panose="02020603050405020304" pitchFamily="18" charset="0"/>
                <a:cs typeface="Times New Roman" panose="02020603050405020304" pitchFamily="18" charset="0"/>
              </a:rPr>
              <a:t>BetheBloch</a:t>
            </a:r>
            <a:r>
              <a:rPr lang="en-US" dirty="0">
                <a:latin typeface="Times New Roman" panose="02020603050405020304" pitchFamily="18" charset="0"/>
                <a:cs typeface="Times New Roman" panose="02020603050405020304" pitchFamily="18" charset="0"/>
              </a:rPr>
              <a:t> above.</a:t>
            </a:r>
          </a:p>
        </p:txBody>
      </p:sp>
    </p:spTree>
    <p:extLst>
      <p:ext uri="{BB962C8B-B14F-4D97-AF65-F5344CB8AC3E}">
        <p14:creationId xmlns:p14="http://schemas.microsoft.com/office/powerpoint/2010/main" val="26214216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flipH="1">
            <a:off x="4105656" y="1668219"/>
            <a:ext cx="660400" cy="0"/>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a:off x="2340864" y="1614931"/>
            <a:ext cx="2260600" cy="0"/>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4618364" y="1614931"/>
            <a:ext cx="1517650" cy="0"/>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4601464" y="409906"/>
            <a:ext cx="775725" cy="1192326"/>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4618364" y="1627631"/>
            <a:ext cx="806981" cy="1014985"/>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3458464" y="1614932"/>
            <a:ext cx="1143000" cy="1231900"/>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3547872" y="383031"/>
            <a:ext cx="1053592" cy="1219201"/>
          </a:xfrm>
          <a:prstGeom prst="straightConnector1">
            <a:avLst/>
          </a:prstGeom>
          <a:ln>
            <a:solidFill>
              <a:srgbClr val="4CFF4C"/>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168533" y="700016"/>
            <a:ext cx="1049262" cy="369332"/>
          </a:xfrm>
          <a:prstGeom prst="rect">
            <a:avLst/>
          </a:prstGeom>
          <a:noFill/>
        </p:spPr>
        <p:txBody>
          <a:bodyPr wrap="none" rtlCol="0">
            <a:spAutoFit/>
          </a:bodyPr>
          <a:lstStyle/>
          <a:p>
            <a:r>
              <a:rPr lang="en-US" dirty="0">
                <a:solidFill>
                  <a:srgbClr val="00B050"/>
                </a:solidFill>
              </a:rPr>
              <a:t>2006 </a:t>
            </a:r>
            <a:r>
              <a:rPr lang="en-US" altLang="zh-CN" dirty="0">
                <a:solidFill>
                  <a:srgbClr val="00B050"/>
                </a:solidFill>
              </a:rPr>
              <a:t>keV</a:t>
            </a:r>
            <a:endParaRPr lang="en-US" dirty="0">
              <a:solidFill>
                <a:srgbClr val="00B050"/>
              </a:solidFill>
            </a:endParaRPr>
          </a:p>
        </p:txBody>
      </p:sp>
      <p:sp>
        <p:nvSpPr>
          <p:cNvPr id="20" name="文本框 19"/>
          <p:cNvSpPr txBox="1"/>
          <p:nvPr/>
        </p:nvSpPr>
        <p:spPr>
          <a:xfrm>
            <a:off x="4006369" y="2228797"/>
            <a:ext cx="1223989" cy="646331"/>
          </a:xfrm>
          <a:prstGeom prst="rect">
            <a:avLst/>
          </a:prstGeom>
          <a:noFill/>
        </p:spPr>
        <p:txBody>
          <a:bodyPr wrap="none" rtlCol="0">
            <a:spAutoFit/>
          </a:bodyPr>
          <a:lstStyle/>
          <a:p>
            <a:pPr algn="ctr"/>
            <a:r>
              <a:rPr lang="en-US" baseline="30000" dirty="0">
                <a:solidFill>
                  <a:srgbClr val="0000FF"/>
                </a:solidFill>
              </a:rPr>
              <a:t>26</a:t>
            </a:r>
            <a:r>
              <a:rPr lang="en-US" dirty="0">
                <a:solidFill>
                  <a:srgbClr val="0000FF"/>
                </a:solidFill>
              </a:rPr>
              <a:t>Mg</a:t>
            </a:r>
          </a:p>
          <a:p>
            <a:pPr algn="ctr"/>
            <a:r>
              <a:rPr lang="en-US" dirty="0">
                <a:solidFill>
                  <a:srgbClr val="0000FF"/>
                </a:solidFill>
              </a:rPr>
              <a:t>111.11 keV</a:t>
            </a:r>
          </a:p>
        </p:txBody>
      </p:sp>
      <p:sp>
        <p:nvSpPr>
          <p:cNvPr id="21" name="文本框 20"/>
          <p:cNvSpPr txBox="1"/>
          <p:nvPr/>
        </p:nvSpPr>
        <p:spPr>
          <a:xfrm>
            <a:off x="3875724" y="2819957"/>
            <a:ext cx="1485278" cy="369332"/>
          </a:xfrm>
          <a:prstGeom prst="rect">
            <a:avLst/>
          </a:prstGeom>
          <a:noFill/>
        </p:spPr>
        <p:txBody>
          <a:bodyPr wrap="none" rtlCol="0">
            <a:spAutoFit/>
          </a:bodyPr>
          <a:lstStyle/>
          <a:p>
            <a:r>
              <a:rPr lang="en-US" i="1" dirty="0" err="1">
                <a:solidFill>
                  <a:srgbClr val="00B050"/>
                </a:solidFill>
              </a:rPr>
              <a:t>E</a:t>
            </a:r>
            <a:r>
              <a:rPr lang="en-US" altLang="zh-CN" i="1" baseline="-25000" dirty="0" err="1">
                <a:solidFill>
                  <a:srgbClr val="00B050"/>
                </a:solidFill>
              </a:rPr>
              <a:t>γ</a:t>
            </a:r>
            <a:r>
              <a:rPr lang="en-US" altLang="zh-CN" dirty="0">
                <a:solidFill>
                  <a:srgbClr val="00B050"/>
                </a:solidFill>
              </a:rPr>
              <a:t> = </a:t>
            </a:r>
            <a:r>
              <a:rPr lang="en-US" dirty="0">
                <a:solidFill>
                  <a:srgbClr val="00B050"/>
                </a:solidFill>
              </a:rPr>
              <a:t>2000 </a:t>
            </a:r>
            <a:r>
              <a:rPr lang="en-US" altLang="zh-CN" dirty="0">
                <a:solidFill>
                  <a:srgbClr val="00B050"/>
                </a:solidFill>
              </a:rPr>
              <a:t>keV</a:t>
            </a:r>
            <a:endParaRPr lang="en-US" dirty="0">
              <a:solidFill>
                <a:srgbClr val="00B050"/>
              </a:solidFill>
            </a:endParaRPr>
          </a:p>
        </p:txBody>
      </p:sp>
      <p:sp>
        <p:nvSpPr>
          <p:cNvPr id="22" name="文本框 21"/>
          <p:cNvSpPr txBox="1"/>
          <p:nvPr/>
        </p:nvSpPr>
        <p:spPr>
          <a:xfrm>
            <a:off x="6974973" y="622800"/>
            <a:ext cx="1049262" cy="369332"/>
          </a:xfrm>
          <a:prstGeom prst="rect">
            <a:avLst/>
          </a:prstGeom>
          <a:noFill/>
        </p:spPr>
        <p:txBody>
          <a:bodyPr wrap="none" rtlCol="0">
            <a:spAutoFit/>
          </a:bodyPr>
          <a:lstStyle/>
          <a:p>
            <a:r>
              <a:rPr lang="en-US" dirty="0">
                <a:solidFill>
                  <a:srgbClr val="00B050"/>
                </a:solidFill>
              </a:rPr>
              <a:t>1994 </a:t>
            </a:r>
            <a:r>
              <a:rPr lang="en-US" altLang="zh-CN" dirty="0">
                <a:solidFill>
                  <a:srgbClr val="00B050"/>
                </a:solidFill>
              </a:rPr>
              <a:t>keV</a:t>
            </a:r>
            <a:endParaRPr lang="en-US" dirty="0">
              <a:solidFill>
                <a:srgbClr val="00B050"/>
              </a:solidFill>
            </a:endParaRPr>
          </a:p>
        </p:txBody>
      </p:sp>
      <p:pic>
        <p:nvPicPr>
          <p:cNvPr id="23" name="图片 22"/>
          <p:cNvPicPr>
            <a:picLocks noChangeAspect="1"/>
          </p:cNvPicPr>
          <p:nvPr/>
        </p:nvPicPr>
        <p:blipFill>
          <a:blip r:embed="rId2"/>
          <a:stretch>
            <a:fillRect/>
          </a:stretch>
        </p:blipFill>
        <p:spPr>
          <a:xfrm>
            <a:off x="0" y="1906774"/>
            <a:ext cx="1702885" cy="2195697"/>
          </a:xfrm>
          <a:prstGeom prst="rect">
            <a:avLst/>
          </a:prstGeom>
        </p:spPr>
      </p:pic>
      <p:pic>
        <p:nvPicPr>
          <p:cNvPr id="24" name="图片 23"/>
          <p:cNvPicPr>
            <a:picLocks noChangeAspect="1"/>
          </p:cNvPicPr>
          <p:nvPr/>
        </p:nvPicPr>
        <p:blipFill>
          <a:blip r:embed="rId3"/>
          <a:stretch>
            <a:fillRect/>
          </a:stretch>
        </p:blipFill>
        <p:spPr>
          <a:xfrm>
            <a:off x="7413988" y="1928374"/>
            <a:ext cx="1730012" cy="2060616"/>
          </a:xfrm>
          <a:prstGeom prst="rect">
            <a:avLst/>
          </a:prstGeom>
        </p:spPr>
      </p:pic>
      <p:sp>
        <p:nvSpPr>
          <p:cNvPr id="25" name="立方体 24"/>
          <p:cNvSpPr/>
          <p:nvPr/>
        </p:nvSpPr>
        <p:spPr>
          <a:xfrm>
            <a:off x="1073593" y="1412747"/>
            <a:ext cx="1097280" cy="42976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立方体 25"/>
          <p:cNvSpPr/>
          <p:nvPr/>
        </p:nvSpPr>
        <p:spPr>
          <a:xfrm>
            <a:off x="6986335" y="1387348"/>
            <a:ext cx="1097280" cy="42976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p:cNvPicPr>
            <a:picLocks noChangeAspect="1"/>
          </p:cNvPicPr>
          <p:nvPr/>
        </p:nvPicPr>
        <p:blipFill>
          <a:blip r:embed="rId4"/>
          <a:stretch>
            <a:fillRect/>
          </a:stretch>
        </p:blipFill>
        <p:spPr>
          <a:xfrm>
            <a:off x="7316534" y="4311290"/>
            <a:ext cx="1827466" cy="2013310"/>
          </a:xfrm>
          <a:prstGeom prst="rect">
            <a:avLst/>
          </a:prstGeom>
        </p:spPr>
      </p:pic>
      <p:pic>
        <p:nvPicPr>
          <p:cNvPr id="6" name="图片 5"/>
          <p:cNvPicPr>
            <a:picLocks noChangeAspect="1"/>
          </p:cNvPicPr>
          <p:nvPr/>
        </p:nvPicPr>
        <p:blipFill>
          <a:blip r:embed="rId5"/>
          <a:stretch>
            <a:fillRect/>
          </a:stretch>
        </p:blipFill>
        <p:spPr>
          <a:xfrm>
            <a:off x="0" y="4311290"/>
            <a:ext cx="1841500" cy="2139451"/>
          </a:xfrm>
          <a:prstGeom prst="rect">
            <a:avLst/>
          </a:prstGeom>
        </p:spPr>
      </p:pic>
      <p:sp>
        <p:nvSpPr>
          <p:cNvPr id="27" name="文本框 26"/>
          <p:cNvSpPr txBox="1"/>
          <p:nvPr/>
        </p:nvSpPr>
        <p:spPr>
          <a:xfrm>
            <a:off x="4252103" y="3256481"/>
            <a:ext cx="612668" cy="369332"/>
          </a:xfrm>
          <a:prstGeom prst="rect">
            <a:avLst/>
          </a:prstGeom>
          <a:noFill/>
        </p:spPr>
        <p:txBody>
          <a:bodyPr wrap="none" rtlCol="0">
            <a:spAutoFit/>
          </a:bodyPr>
          <a:lstStyle/>
          <a:p>
            <a:pPr algn="ctr"/>
            <a:r>
              <a:rPr lang="en-US" altLang="zh-CN" i="1" dirty="0">
                <a:solidFill>
                  <a:srgbClr val="0000FF"/>
                </a:solidFill>
              </a:rPr>
              <a:t>τ</a:t>
            </a:r>
            <a:r>
              <a:rPr lang="en-US" altLang="zh-CN" dirty="0">
                <a:solidFill>
                  <a:srgbClr val="0000FF"/>
                </a:solidFill>
              </a:rPr>
              <a:t> = </a:t>
            </a:r>
            <a:r>
              <a:rPr lang="en-US" dirty="0">
                <a:solidFill>
                  <a:srgbClr val="0000FF"/>
                </a:solidFill>
              </a:rPr>
              <a:t>0</a:t>
            </a:r>
          </a:p>
        </p:txBody>
      </p:sp>
      <p:sp>
        <p:nvSpPr>
          <p:cNvPr id="28" name="文本框 27"/>
          <p:cNvSpPr txBox="1"/>
          <p:nvPr/>
        </p:nvSpPr>
        <p:spPr>
          <a:xfrm>
            <a:off x="4003414" y="5133279"/>
            <a:ext cx="1110047" cy="369332"/>
          </a:xfrm>
          <a:prstGeom prst="rect">
            <a:avLst/>
          </a:prstGeom>
          <a:noFill/>
        </p:spPr>
        <p:txBody>
          <a:bodyPr wrap="none" rtlCol="0">
            <a:spAutoFit/>
          </a:bodyPr>
          <a:lstStyle/>
          <a:p>
            <a:pPr algn="ctr"/>
            <a:r>
              <a:rPr lang="en-US" altLang="zh-CN" i="1" dirty="0">
                <a:solidFill>
                  <a:srgbClr val="0000FF"/>
                </a:solidFill>
              </a:rPr>
              <a:t>τ</a:t>
            </a:r>
            <a:r>
              <a:rPr lang="en-US" altLang="zh-CN" dirty="0">
                <a:solidFill>
                  <a:srgbClr val="0000FF"/>
                </a:solidFill>
              </a:rPr>
              <a:t> = </a:t>
            </a:r>
            <a:r>
              <a:rPr lang="en-US" dirty="0">
                <a:solidFill>
                  <a:srgbClr val="0000FF"/>
                </a:solidFill>
              </a:rPr>
              <a:t>100 </a:t>
            </a:r>
            <a:r>
              <a:rPr lang="en-US" altLang="zh-CN" dirty="0">
                <a:solidFill>
                  <a:srgbClr val="0000FF"/>
                </a:solidFill>
              </a:rPr>
              <a:t>ps</a:t>
            </a:r>
            <a:endParaRPr lang="en-US" dirty="0">
              <a:solidFill>
                <a:srgbClr val="0000FF"/>
              </a:solidFill>
            </a:endParaRPr>
          </a:p>
        </p:txBody>
      </p:sp>
    </p:spTree>
    <p:extLst>
      <p:ext uri="{BB962C8B-B14F-4D97-AF65-F5344CB8AC3E}">
        <p14:creationId xmlns:p14="http://schemas.microsoft.com/office/powerpoint/2010/main" val="68863825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3047999" cy="3195186"/>
          </a:xfrm>
          <a:prstGeom prst="rect">
            <a:avLst/>
          </a:prstGeom>
        </p:spPr>
      </p:pic>
      <p:pic>
        <p:nvPicPr>
          <p:cNvPr id="3" name="图片 2"/>
          <p:cNvPicPr>
            <a:picLocks noChangeAspect="1"/>
          </p:cNvPicPr>
          <p:nvPr/>
        </p:nvPicPr>
        <p:blipFill>
          <a:blip r:embed="rId3"/>
          <a:stretch>
            <a:fillRect/>
          </a:stretch>
        </p:blipFill>
        <p:spPr>
          <a:xfrm>
            <a:off x="5973204" y="0"/>
            <a:ext cx="3170796" cy="3195187"/>
          </a:xfrm>
          <a:prstGeom prst="rect">
            <a:avLst/>
          </a:prstGeom>
        </p:spPr>
      </p:pic>
      <p:pic>
        <p:nvPicPr>
          <p:cNvPr id="4" name="图片 3"/>
          <p:cNvPicPr>
            <a:picLocks noChangeAspect="1"/>
          </p:cNvPicPr>
          <p:nvPr/>
        </p:nvPicPr>
        <p:blipFill>
          <a:blip r:embed="rId4"/>
          <a:stretch>
            <a:fillRect/>
          </a:stretch>
        </p:blipFill>
        <p:spPr>
          <a:xfrm>
            <a:off x="5112358" y="3371345"/>
            <a:ext cx="4031642" cy="3032496"/>
          </a:xfrm>
          <a:prstGeom prst="rect">
            <a:avLst/>
          </a:prstGeom>
        </p:spPr>
      </p:pic>
      <p:pic>
        <p:nvPicPr>
          <p:cNvPr id="5" name="图片 4"/>
          <p:cNvPicPr>
            <a:picLocks noChangeAspect="1"/>
          </p:cNvPicPr>
          <p:nvPr/>
        </p:nvPicPr>
        <p:blipFill>
          <a:blip r:embed="rId5"/>
          <a:stretch>
            <a:fillRect/>
          </a:stretch>
        </p:blipFill>
        <p:spPr>
          <a:xfrm>
            <a:off x="0" y="3371344"/>
            <a:ext cx="4041361" cy="3032496"/>
          </a:xfrm>
          <a:prstGeom prst="rect">
            <a:avLst/>
          </a:prstGeom>
        </p:spPr>
      </p:pic>
    </p:spTree>
    <p:extLst>
      <p:ext uri="{BB962C8B-B14F-4D97-AF65-F5344CB8AC3E}">
        <p14:creationId xmlns:p14="http://schemas.microsoft.com/office/powerpoint/2010/main" val="239782001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693129" y="0"/>
            <a:ext cx="4450871" cy="3348000"/>
          </a:xfrm>
          <a:prstGeom prst="rect">
            <a:avLst/>
          </a:prstGeom>
        </p:spPr>
      </p:pic>
      <p:pic>
        <p:nvPicPr>
          <p:cNvPr id="3" name="图片 2"/>
          <p:cNvPicPr>
            <a:picLocks noChangeAspect="1"/>
          </p:cNvPicPr>
          <p:nvPr/>
        </p:nvPicPr>
        <p:blipFill>
          <a:blip r:embed="rId3"/>
          <a:stretch>
            <a:fillRect/>
          </a:stretch>
        </p:blipFill>
        <p:spPr>
          <a:xfrm>
            <a:off x="3" y="2"/>
            <a:ext cx="4459667" cy="3348000"/>
          </a:xfrm>
          <a:prstGeom prst="rect">
            <a:avLst/>
          </a:prstGeom>
        </p:spPr>
      </p:pic>
      <p:pic>
        <p:nvPicPr>
          <p:cNvPr id="4" name="图片 3"/>
          <p:cNvPicPr>
            <a:picLocks noChangeAspect="1"/>
          </p:cNvPicPr>
          <p:nvPr/>
        </p:nvPicPr>
        <p:blipFill>
          <a:blip r:embed="rId4"/>
          <a:stretch>
            <a:fillRect/>
          </a:stretch>
        </p:blipFill>
        <p:spPr>
          <a:xfrm>
            <a:off x="4693129" y="3348000"/>
            <a:ext cx="4450871" cy="3349558"/>
          </a:xfrm>
          <a:prstGeom prst="rect">
            <a:avLst/>
          </a:prstGeom>
        </p:spPr>
      </p:pic>
      <p:pic>
        <p:nvPicPr>
          <p:cNvPr id="5" name="图片 4"/>
          <p:cNvPicPr>
            <a:picLocks noChangeAspect="1"/>
          </p:cNvPicPr>
          <p:nvPr/>
        </p:nvPicPr>
        <p:blipFill>
          <a:blip r:embed="rId5"/>
          <a:stretch>
            <a:fillRect/>
          </a:stretch>
        </p:blipFill>
        <p:spPr>
          <a:xfrm>
            <a:off x="5522" y="3348000"/>
            <a:ext cx="4492336" cy="3348000"/>
          </a:xfrm>
          <a:prstGeom prst="rect">
            <a:avLst/>
          </a:prstGeom>
        </p:spPr>
      </p:pic>
    </p:spTree>
    <p:extLst>
      <p:ext uri="{BB962C8B-B14F-4D97-AF65-F5344CB8AC3E}">
        <p14:creationId xmlns:p14="http://schemas.microsoft.com/office/powerpoint/2010/main" val="36399604"/>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RIB3">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10_CKG FRIB no-line h">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KG FRIB no-line 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KG FRIB no-line 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KG FRIB no-line 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KG FRIB no-line 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KG FRIB no-line 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KG FRIB no-line 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KG FRIB no-line 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KG FRIB no-line h 8">
        <a:dk1>
          <a:srgbClr val="000000"/>
        </a:dk1>
        <a:lt1>
          <a:srgbClr val="FFFFFF"/>
        </a:lt1>
        <a:dk2>
          <a:srgbClr val="1F1DE8"/>
        </a:dk2>
        <a:lt2>
          <a:srgbClr val="007469"/>
        </a:lt2>
        <a:accent1>
          <a:srgbClr val="FC0128"/>
        </a:accent1>
        <a:accent2>
          <a:srgbClr val="CF16CE"/>
        </a:accent2>
        <a:accent3>
          <a:srgbClr val="FFFFFF"/>
        </a:accent3>
        <a:accent4>
          <a:srgbClr val="000000"/>
        </a:accent4>
        <a:accent5>
          <a:srgbClr val="FDAAAC"/>
        </a:accent5>
        <a:accent6>
          <a:srgbClr val="BB13BA"/>
        </a:accent6>
        <a:hlink>
          <a:srgbClr val="F39FD1"/>
        </a:hlink>
        <a:folHlink>
          <a:srgbClr val="7C0F5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517064C-0430-47DD-8B23-EE6727B5E978}" vid="{507676DB-CB10-4B91-9F05-0217F5728A17}"/>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102507</TotalTime>
  <Words>22364</Words>
  <Application>Microsoft Office PowerPoint</Application>
  <PresentationFormat>On-screen Show (4:3)</PresentationFormat>
  <Paragraphs>2753</Paragraphs>
  <Slides>348</Slides>
  <Notes>39</Notes>
  <HiddenSlides>41</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348</vt:i4>
      </vt:variant>
    </vt:vector>
  </HeadingPairs>
  <TitlesOfParts>
    <vt:vector size="369" baseType="lpstr">
      <vt:lpstr>Arial Unicode MS</vt:lpstr>
      <vt:lpstr>CharisSIL</vt:lpstr>
      <vt:lpstr>Lucida Grande</vt:lpstr>
      <vt:lpstr>PMingLiU</vt:lpstr>
      <vt:lpstr>Utopia-Regular</vt:lpstr>
      <vt:lpstr>宋体</vt:lpstr>
      <vt:lpstr>Arial</vt:lpstr>
      <vt:lpstr>Calibri</vt:lpstr>
      <vt:lpstr>Calibri Light</vt:lpstr>
      <vt:lpstr>Cambria</vt:lpstr>
      <vt:lpstr>Cambria Math</vt:lpstr>
      <vt:lpstr>Cascadia Mono</vt:lpstr>
      <vt:lpstr>Helvetica</vt:lpstr>
      <vt:lpstr>Roboto</vt:lpstr>
      <vt:lpstr>Segoe UI</vt:lpstr>
      <vt:lpstr>Symbol</vt:lpstr>
      <vt:lpstr>Tahoma</vt:lpstr>
      <vt:lpstr>Times New Roman</vt:lpstr>
      <vt:lpstr>Wingdings</vt:lpstr>
      <vt:lpstr>Office 主题</vt:lpstr>
      <vt:lpstr>FRIB3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Doppler Broadening Technique</vt:lpstr>
      <vt:lpstr>Doppler Broadening Technique for β2p</vt:lpstr>
      <vt:lpstr>PowerPoint Presentation</vt:lpstr>
      <vt:lpstr>PowerPoint Presentation</vt:lpstr>
      <vt:lpstr>PowerPoint Presentation</vt:lpstr>
      <vt:lpstr>PowerPoint Presentation</vt:lpstr>
      <vt:lpstr>Doppler Broadening Technique for β-delayed Particle Emissions</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 lijie</dc:creator>
  <cp:lastModifiedBy>lijie sun</cp:lastModifiedBy>
  <cp:revision>1235</cp:revision>
  <cp:lastPrinted>2019-02-22T17:52:46Z</cp:lastPrinted>
  <dcterms:created xsi:type="dcterms:W3CDTF">2019-01-03T21:41:56Z</dcterms:created>
  <dcterms:modified xsi:type="dcterms:W3CDTF">2024-11-26T04:13:35Z</dcterms:modified>
</cp:coreProperties>
</file>